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58" r:id="rId6"/>
    <p:sldId id="259" r:id="rId7"/>
    <p:sldId id="260" r:id="rId8"/>
    <p:sldId id="261" r:id="rId9"/>
    <p:sldId id="262" r:id="rId10"/>
    <p:sldId id="263" r:id="rId11"/>
    <p:sldId id="264"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9" d="100"/>
          <a:sy n="119"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601AB-3794-497C-85BB-91E6281ADD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18F09BD-2762-492D-A330-CA4F015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B51E257-75F9-4DDA-B61B-BCCC4178C24F}"/>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5" name="Marcador de pie de página 4">
            <a:extLst>
              <a:ext uri="{FF2B5EF4-FFF2-40B4-BE49-F238E27FC236}">
                <a16:creationId xmlns:a16="http://schemas.microsoft.com/office/drawing/2014/main" id="{C01B7A2E-4768-4B7D-B309-8D5929E0E1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B186EE-C768-4FEC-BB20-EAA2B2780F91}"/>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110690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A3793-3AC4-4303-B3CC-C23C011BBD7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099743F-72BC-4CAE-8B0E-8397D8BC82E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123235-E681-469B-9443-599A7FC998DC}"/>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5" name="Marcador de pie de página 4">
            <a:extLst>
              <a:ext uri="{FF2B5EF4-FFF2-40B4-BE49-F238E27FC236}">
                <a16:creationId xmlns:a16="http://schemas.microsoft.com/office/drawing/2014/main" id="{25FF7BA0-0486-4731-9210-81B9EB8B47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C9FFB-6051-4962-B8D1-399B63ECE219}"/>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14528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96197F-EDE0-4C38-B7F5-F3F57B107B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8941DC-B9D2-4EA2-B41C-67771F0AE2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8AA019-DDD8-46E4-8339-94EACAC33E90}"/>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5" name="Marcador de pie de página 4">
            <a:extLst>
              <a:ext uri="{FF2B5EF4-FFF2-40B4-BE49-F238E27FC236}">
                <a16:creationId xmlns:a16="http://schemas.microsoft.com/office/drawing/2014/main" id="{90BFC005-7C74-4FD4-B393-18189CFF59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823293-2747-440E-9212-643ED4C8F776}"/>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93266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E87A1-4638-42C0-9C46-F39F6BB9F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BE837D-1BAE-40BB-AB6A-CEAEB5D52E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B20B20-8BF0-4640-A432-6E27DB7A94B0}"/>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5" name="Marcador de pie de página 4">
            <a:extLst>
              <a:ext uri="{FF2B5EF4-FFF2-40B4-BE49-F238E27FC236}">
                <a16:creationId xmlns:a16="http://schemas.microsoft.com/office/drawing/2014/main" id="{646E0B81-2CF7-4140-B673-E403648918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C7D-117E-49D3-98E8-D35C83C5B5CA}"/>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79081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16E41-D508-49C7-9D5F-83BCB18EC4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A7A9FD-4AE5-426C-ABE3-558BE6AFD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B30EC6-D1DF-4AF1-8574-50D99EFDB843}"/>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5" name="Marcador de pie de página 4">
            <a:extLst>
              <a:ext uri="{FF2B5EF4-FFF2-40B4-BE49-F238E27FC236}">
                <a16:creationId xmlns:a16="http://schemas.microsoft.com/office/drawing/2014/main" id="{1F1A9899-6A24-4407-AFD3-7CBFF62050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AEBD20C-CC8D-4316-8C9E-710DE6EBB956}"/>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167974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4E666-A015-4866-89BD-926C7F406FB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9E39C84-E5A6-405B-8716-7C47B8A11D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DB4B2E0-20A3-4D05-ABF6-E19C889D51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C2311E5-A6E2-4483-BE50-C5B60A2BE225}"/>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6" name="Marcador de pie de página 5">
            <a:extLst>
              <a:ext uri="{FF2B5EF4-FFF2-40B4-BE49-F238E27FC236}">
                <a16:creationId xmlns:a16="http://schemas.microsoft.com/office/drawing/2014/main" id="{4CC929CA-7915-49A9-8C5B-819DF971AB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EFAE1D-1178-434C-B746-F1F60093509B}"/>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80530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66A3B-915D-4259-A4A2-69B17B92C4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0CD6DE-97C1-490C-A04D-DA3A3A1A9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D17D375-0D64-4AC8-B661-77E4B1646D9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D82EDF-D171-414B-994F-AEA285988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496E0A-6D4F-4E16-A13E-04DE0F70049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4F2CAAD-B7A5-429C-A769-5B5795A69F6B}"/>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8" name="Marcador de pie de página 7">
            <a:extLst>
              <a:ext uri="{FF2B5EF4-FFF2-40B4-BE49-F238E27FC236}">
                <a16:creationId xmlns:a16="http://schemas.microsoft.com/office/drawing/2014/main" id="{B5E92649-5643-4810-BDC2-E270EAD21C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D80A8A-7FCF-4964-999F-9FF546A74A83}"/>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161354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52553-2667-46B2-84F5-3EA13D61F82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E4975C0-E4B8-4C3D-9DA0-5844DAC65D63}"/>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4" name="Marcador de pie de página 3">
            <a:extLst>
              <a:ext uri="{FF2B5EF4-FFF2-40B4-BE49-F238E27FC236}">
                <a16:creationId xmlns:a16="http://schemas.microsoft.com/office/drawing/2014/main" id="{7B28EDAC-9C64-4952-B73F-8CEAAABA900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8CAF29-8650-4995-8B87-83D40817608A}"/>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10830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13D61-B889-4A02-9302-7458CD96DB16}"/>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3" name="Marcador de pie de página 2">
            <a:extLst>
              <a:ext uri="{FF2B5EF4-FFF2-40B4-BE49-F238E27FC236}">
                <a16:creationId xmlns:a16="http://schemas.microsoft.com/office/drawing/2014/main" id="{B605AA60-CAE9-46EE-866A-0B4CD01884D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855B8C8-A2A3-4E7E-81C9-13DDA3AB983A}"/>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30716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375BA-24B3-45F1-8A58-EB62CC18FC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9FAD49-0FB1-47FE-9FFB-78068FDB2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6F6B8C0-3257-4C74-BC5C-8AA09B164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A34B11-8DCE-447B-BCA4-0939D9F8B5F5}"/>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6" name="Marcador de pie de página 5">
            <a:extLst>
              <a:ext uri="{FF2B5EF4-FFF2-40B4-BE49-F238E27FC236}">
                <a16:creationId xmlns:a16="http://schemas.microsoft.com/office/drawing/2014/main" id="{658C2C57-B9A1-4903-A9FE-07CF32CBEB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F7557A-216A-4D38-8AB4-AD7F7A3FB184}"/>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33033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47CA2-DD8B-417A-AF46-12F3BE63DB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81699A-6AA9-43F8-BF6E-6DDCC2AF7B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07F14BB-64B2-48A5-80A9-10160FF7D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7361F1-7048-447E-86D1-7284156B4F4A}"/>
              </a:ext>
            </a:extLst>
          </p:cNvPr>
          <p:cNvSpPr>
            <a:spLocks noGrp="1"/>
          </p:cNvSpPr>
          <p:nvPr>
            <p:ph type="dt" sz="half" idx="10"/>
          </p:nvPr>
        </p:nvSpPr>
        <p:spPr/>
        <p:txBody>
          <a:bodyPr/>
          <a:lstStyle/>
          <a:p>
            <a:fld id="{84706C89-60B4-4DE1-92EE-7CC5A17FB790}" type="datetimeFigureOut">
              <a:rPr lang="es-ES" smtClean="0"/>
              <a:t>19/06/2019</a:t>
            </a:fld>
            <a:endParaRPr lang="es-ES"/>
          </a:p>
        </p:txBody>
      </p:sp>
      <p:sp>
        <p:nvSpPr>
          <p:cNvPr id="6" name="Marcador de pie de página 5">
            <a:extLst>
              <a:ext uri="{FF2B5EF4-FFF2-40B4-BE49-F238E27FC236}">
                <a16:creationId xmlns:a16="http://schemas.microsoft.com/office/drawing/2014/main" id="{37870938-319C-4675-B798-BE1E08EA7E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7D97D0-B748-4C3E-AFB0-9088F5BA23F4}"/>
              </a:ext>
            </a:extLst>
          </p:cNvPr>
          <p:cNvSpPr>
            <a:spLocks noGrp="1"/>
          </p:cNvSpPr>
          <p:nvPr>
            <p:ph type="sldNum" sz="quarter" idx="12"/>
          </p:nvPr>
        </p:nvSpPr>
        <p:spPr/>
        <p:txBody>
          <a:bodyPr/>
          <a:lstStyle/>
          <a:p>
            <a:fld id="{F054A7F3-491E-4F85-BD80-9811C9DD3CC7}" type="slidenum">
              <a:rPr lang="es-ES" smtClean="0"/>
              <a:t>‹Nº›</a:t>
            </a:fld>
            <a:endParaRPr lang="es-ES"/>
          </a:p>
        </p:txBody>
      </p:sp>
    </p:spTree>
    <p:extLst>
      <p:ext uri="{BB962C8B-B14F-4D97-AF65-F5344CB8AC3E}">
        <p14:creationId xmlns:p14="http://schemas.microsoft.com/office/powerpoint/2010/main" val="24374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D7E28D-629C-4CBF-A1C8-217D8ADEA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41718E9-131D-46CF-9D20-0E35749C0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01DD3F-0B0E-4D89-A39F-D32B53567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06C89-60B4-4DE1-92EE-7CC5A17FB790}" type="datetimeFigureOut">
              <a:rPr lang="es-ES" smtClean="0"/>
              <a:t>19/06/2019</a:t>
            </a:fld>
            <a:endParaRPr lang="es-ES"/>
          </a:p>
        </p:txBody>
      </p:sp>
      <p:sp>
        <p:nvSpPr>
          <p:cNvPr id="5" name="Marcador de pie de página 4">
            <a:extLst>
              <a:ext uri="{FF2B5EF4-FFF2-40B4-BE49-F238E27FC236}">
                <a16:creationId xmlns:a16="http://schemas.microsoft.com/office/drawing/2014/main" id="{AE46CC2D-D1B8-44BF-82BF-DEF894E9B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AAF1A35-3B30-4CCC-9215-8F4608D90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4A7F3-491E-4F85-BD80-9811C9DD3CC7}" type="slidenum">
              <a:rPr lang="es-ES" smtClean="0"/>
              <a:t>‹Nº›</a:t>
            </a:fld>
            <a:endParaRPr lang="es-ES"/>
          </a:p>
        </p:txBody>
      </p:sp>
    </p:spTree>
    <p:extLst>
      <p:ext uri="{BB962C8B-B14F-4D97-AF65-F5344CB8AC3E}">
        <p14:creationId xmlns:p14="http://schemas.microsoft.com/office/powerpoint/2010/main" val="422900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9F51B-1D3E-4C63-845E-BCC6D7B18034}"/>
              </a:ext>
            </a:extLst>
          </p:cNvPr>
          <p:cNvSpPr>
            <a:spLocks noGrp="1"/>
          </p:cNvSpPr>
          <p:nvPr>
            <p:ph type="ctrTitle"/>
          </p:nvPr>
        </p:nvSpPr>
        <p:spPr>
          <a:xfrm>
            <a:off x="1524000" y="354972"/>
            <a:ext cx="9144000" cy="1245228"/>
          </a:xfrm>
        </p:spPr>
        <p:txBody>
          <a:bodyPr anchor="ctr"/>
          <a:lstStyle/>
          <a:p>
            <a:r>
              <a:rPr lang="es-SV" dirty="0"/>
              <a:t>Comité de Ética</a:t>
            </a:r>
            <a:endParaRPr lang="es-ES" dirty="0"/>
          </a:p>
        </p:txBody>
      </p:sp>
      <p:sp>
        <p:nvSpPr>
          <p:cNvPr id="3" name="Subtítulo 2">
            <a:extLst>
              <a:ext uri="{FF2B5EF4-FFF2-40B4-BE49-F238E27FC236}">
                <a16:creationId xmlns:a16="http://schemas.microsoft.com/office/drawing/2014/main" id="{DD7FB2B6-515F-4F11-8EE7-EBA8540B1909}"/>
              </a:ext>
            </a:extLst>
          </p:cNvPr>
          <p:cNvSpPr>
            <a:spLocks noGrp="1"/>
          </p:cNvSpPr>
          <p:nvPr>
            <p:ph type="subTitle" idx="1"/>
          </p:nvPr>
        </p:nvSpPr>
        <p:spPr>
          <a:xfrm>
            <a:off x="1524000" y="1356472"/>
            <a:ext cx="9144000" cy="487456"/>
          </a:xfrm>
        </p:spPr>
        <p:txBody>
          <a:bodyPr/>
          <a:lstStyle/>
          <a:p>
            <a:r>
              <a:rPr lang="es-SV" dirty="0"/>
              <a:t>Valoraciones y dictamen de Caso de Estudio</a:t>
            </a:r>
            <a:endParaRPr lang="es-ES" dirty="0"/>
          </a:p>
        </p:txBody>
      </p:sp>
      <p:pic>
        <p:nvPicPr>
          <p:cNvPr id="6" name="Imagen 5">
            <a:extLst>
              <a:ext uri="{FF2B5EF4-FFF2-40B4-BE49-F238E27FC236}">
                <a16:creationId xmlns:a16="http://schemas.microsoft.com/office/drawing/2014/main" id="{2ECE9EE7-FF06-40C4-929A-FBCDFB0E9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733" y="2147927"/>
            <a:ext cx="5772534" cy="4454891"/>
          </a:xfrm>
          <a:prstGeom prst="rect">
            <a:avLst/>
          </a:prstGeom>
        </p:spPr>
      </p:pic>
      <p:sp>
        <p:nvSpPr>
          <p:cNvPr id="7" name="CuadroTexto 6">
            <a:extLst>
              <a:ext uri="{FF2B5EF4-FFF2-40B4-BE49-F238E27FC236}">
                <a16:creationId xmlns:a16="http://schemas.microsoft.com/office/drawing/2014/main" id="{04C3094F-458B-49B8-A1D1-DCB30D3F50C0}"/>
              </a:ext>
            </a:extLst>
          </p:cNvPr>
          <p:cNvSpPr txBox="1"/>
          <p:nvPr/>
        </p:nvSpPr>
        <p:spPr>
          <a:xfrm>
            <a:off x="9962707" y="5754468"/>
            <a:ext cx="1702710" cy="646331"/>
          </a:xfrm>
          <a:prstGeom prst="rect">
            <a:avLst/>
          </a:prstGeom>
          <a:noFill/>
        </p:spPr>
        <p:txBody>
          <a:bodyPr wrap="none" rtlCol="0">
            <a:spAutoFit/>
          </a:bodyPr>
          <a:lstStyle/>
          <a:p>
            <a:r>
              <a:rPr lang="es-MX" dirty="0">
                <a:latin typeface="Brush Script MT" panose="03060802040406070304" pitchFamily="66" charset="0"/>
              </a:rPr>
              <a:t>Plenaria 03-2019</a:t>
            </a:r>
          </a:p>
          <a:p>
            <a:r>
              <a:rPr lang="es-MX" dirty="0">
                <a:latin typeface="Brush Script MT" panose="03060802040406070304" pitchFamily="66" charset="0"/>
              </a:rPr>
              <a:t>20 de junio de 2019</a:t>
            </a:r>
            <a:endParaRPr lang="es-SV" dirty="0">
              <a:latin typeface="Brush Script MT" panose="03060802040406070304" pitchFamily="66" charset="0"/>
            </a:endParaRPr>
          </a:p>
        </p:txBody>
      </p:sp>
      <p:pic>
        <p:nvPicPr>
          <p:cNvPr id="12" name="Imagen 11">
            <a:extLst>
              <a:ext uri="{FF2B5EF4-FFF2-40B4-BE49-F238E27FC236}">
                <a16:creationId xmlns:a16="http://schemas.microsoft.com/office/drawing/2014/main" id="{443C4D4E-802F-4AE3-9061-4A013B94A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87" y="354972"/>
            <a:ext cx="2150625" cy="735918"/>
          </a:xfrm>
          <a:prstGeom prst="rect">
            <a:avLst/>
          </a:prstGeom>
        </p:spPr>
      </p:pic>
    </p:spTree>
    <p:extLst>
      <p:ext uri="{BB962C8B-B14F-4D97-AF65-F5344CB8AC3E}">
        <p14:creationId xmlns:p14="http://schemas.microsoft.com/office/powerpoint/2010/main" val="57847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interior, sentado, mesa&#10;&#10;Descripción generada automáticamente">
            <a:extLst>
              <a:ext uri="{FF2B5EF4-FFF2-40B4-BE49-F238E27FC236}">
                <a16:creationId xmlns:a16="http://schemas.microsoft.com/office/drawing/2014/main" id="{C3C55A05-8A2E-40B7-9CB8-B113B74582CE}"/>
              </a:ext>
            </a:extLst>
          </p:cNvPr>
          <p:cNvPicPr>
            <a:picLocks noChangeAspect="1"/>
          </p:cNvPicPr>
          <p:nvPr/>
        </p:nvPicPr>
        <p:blipFill rotWithShape="1">
          <a:blip r:embed="rId2">
            <a:extLst>
              <a:ext uri="{28A0092B-C50C-407E-A947-70E740481C1C}">
                <a14:useLocalDpi xmlns:a14="http://schemas.microsoft.com/office/drawing/2010/main" val="0"/>
              </a:ext>
            </a:extLst>
          </a:blip>
          <a:srcRect t="6250"/>
          <a:stretch/>
        </p:blipFill>
        <p:spPr>
          <a:xfrm>
            <a:off x="-159468" y="10"/>
            <a:ext cx="12191980" cy="6857990"/>
          </a:xfrm>
          <a:prstGeom prst="rect">
            <a:avLst/>
          </a:prstGeom>
        </p:spPr>
      </p:pic>
      <p:sp>
        <p:nvSpPr>
          <p:cNvPr id="15" name="Rectangle 1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F43195E-18BA-4722-989C-866F0109E1F1}"/>
              </a:ext>
            </a:extLst>
          </p:cNvPr>
          <p:cNvSpPr>
            <a:spLocks noGrp="1"/>
          </p:cNvSpPr>
          <p:nvPr>
            <p:ph type="title"/>
          </p:nvPr>
        </p:nvSpPr>
        <p:spPr>
          <a:xfrm>
            <a:off x="8601740" y="229955"/>
            <a:ext cx="3156507" cy="2343123"/>
          </a:xfrm>
        </p:spPr>
        <p:txBody>
          <a:bodyPr>
            <a:normAutofit/>
          </a:bodyPr>
          <a:lstStyle/>
          <a:p>
            <a:r>
              <a:rPr lang="es-SV" sz="6000" b="1" dirty="0">
                <a:effectLst>
                  <a:outerShdw blurRad="38100" dist="38100" dir="2700000" algn="tl">
                    <a:srgbClr val="000000">
                      <a:alpha val="43137"/>
                    </a:srgbClr>
                  </a:outerShdw>
                </a:effectLst>
              </a:rPr>
              <a:t>Dictamen</a:t>
            </a:r>
            <a:endParaRPr lang="es-ES" sz="60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6254AA5D-B49A-4562-A144-2D9C34F47E5D}"/>
              </a:ext>
            </a:extLst>
          </p:cNvPr>
          <p:cNvSpPr>
            <a:spLocks noGrp="1"/>
          </p:cNvSpPr>
          <p:nvPr>
            <p:ph idx="1"/>
          </p:nvPr>
        </p:nvSpPr>
        <p:spPr>
          <a:xfrm>
            <a:off x="336885" y="445477"/>
            <a:ext cx="6877730" cy="5772442"/>
          </a:xfrm>
        </p:spPr>
        <p:txBody>
          <a:bodyPr anchor="ctr">
            <a:normAutofit fontScale="92500" lnSpcReduction="10000"/>
          </a:bodyPr>
          <a:lstStyle/>
          <a:p>
            <a:r>
              <a:rPr lang="es-SV" sz="2400" dirty="0"/>
              <a:t>En este caso, se advierte que las reacciones iniciales del SR se debieron a la impotencia para responder a la exigencia económica del parte del RP a cumplir en un plazo demasiado corto, con el reintegro del monto perdido por el hurto. Sin embargo, se hace constar el acuerdo alcanzado entre PLAN y REDSAL para hacer el lanzamiento de la Estrategia de Sostenibilidad. Por lo que se recomienda al Pleno que el RP continúe realizando el seguimiento de la ejecución de la Estrategia antes referida. </a:t>
            </a:r>
          </a:p>
          <a:p>
            <a:r>
              <a:rPr lang="es-SV" sz="2400" dirty="0"/>
              <a:t>Por lo tanto, el comité no ha encontrado faltas al Código de Ética del MCP-ES; debido a que el caso estudiado ha ocurrido por una situación fortuita y malentendidos a partir de una inadecuada comunicación; no así, a raíz de una gestión negligente, ni evasión de responsabilidad por parte de REDSAL. </a:t>
            </a:r>
          </a:p>
          <a:p>
            <a:r>
              <a:rPr lang="es-SV" sz="2400" dirty="0"/>
              <a:t>En consecuencia, para este caso, este comité no recomienda sanciones. </a:t>
            </a:r>
          </a:p>
        </p:txBody>
      </p:sp>
    </p:spTree>
    <p:extLst>
      <p:ext uri="{BB962C8B-B14F-4D97-AF65-F5344CB8AC3E}">
        <p14:creationId xmlns:p14="http://schemas.microsoft.com/office/powerpoint/2010/main" val="419068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interior, mesa, pared&#10;&#10;Descripción generada automáticamente">
            <a:extLst>
              <a:ext uri="{FF2B5EF4-FFF2-40B4-BE49-F238E27FC236}">
                <a16:creationId xmlns:a16="http://schemas.microsoft.com/office/drawing/2014/main" id="{61A64054-57D3-44C7-AC0C-A80D0A080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0" y="2040149"/>
            <a:ext cx="7962900" cy="4572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imágenes prediseñadas&#10;&#10;Descripción generada automáticamente">
            <a:extLst>
              <a:ext uri="{FF2B5EF4-FFF2-40B4-BE49-F238E27FC236}">
                <a16:creationId xmlns:a16="http://schemas.microsoft.com/office/drawing/2014/main" id="{CF00902D-5966-4CE7-B9B7-DD92DDB0A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852" y="85061"/>
            <a:ext cx="6348296" cy="2211076"/>
          </a:xfrm>
          <a:prstGeom prst="rect">
            <a:avLst/>
          </a:prstGeom>
        </p:spPr>
      </p:pic>
    </p:spTree>
    <p:extLst>
      <p:ext uri="{BB962C8B-B14F-4D97-AF65-F5344CB8AC3E}">
        <p14:creationId xmlns:p14="http://schemas.microsoft.com/office/powerpoint/2010/main" val="316171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F67ED-AAA8-4074-BBA4-BEF046156FCC}"/>
              </a:ext>
            </a:extLst>
          </p:cNvPr>
          <p:cNvSpPr>
            <a:spLocks noGrp="1"/>
          </p:cNvSpPr>
          <p:nvPr>
            <p:ph type="title"/>
          </p:nvPr>
        </p:nvSpPr>
        <p:spPr>
          <a:xfrm>
            <a:off x="591868" y="405982"/>
            <a:ext cx="3505495" cy="1622321"/>
          </a:xfrm>
        </p:spPr>
        <p:txBody>
          <a:bodyPr>
            <a:normAutofit/>
          </a:bodyPr>
          <a:lstStyle/>
          <a:p>
            <a:pPr algn="ctr"/>
            <a:r>
              <a:rPr lang="es-ES" sz="4100" dirty="0"/>
              <a:t>Miembros Comité de Ética</a:t>
            </a:r>
          </a:p>
        </p:txBody>
      </p:sp>
      <p:sp>
        <p:nvSpPr>
          <p:cNvPr id="3" name="Marcador de contenido 2">
            <a:extLst>
              <a:ext uri="{FF2B5EF4-FFF2-40B4-BE49-F238E27FC236}">
                <a16:creationId xmlns:a16="http://schemas.microsoft.com/office/drawing/2014/main" id="{82C11E54-88E9-40A3-91B7-76C23DA418D1}"/>
              </a:ext>
            </a:extLst>
          </p:cNvPr>
          <p:cNvSpPr>
            <a:spLocks noGrp="1"/>
          </p:cNvSpPr>
          <p:nvPr>
            <p:ph idx="1"/>
          </p:nvPr>
        </p:nvSpPr>
        <p:spPr>
          <a:xfrm>
            <a:off x="293078" y="2438400"/>
            <a:ext cx="4103076" cy="4419600"/>
          </a:xfrm>
        </p:spPr>
        <p:txBody>
          <a:bodyPr>
            <a:normAutofit/>
          </a:bodyPr>
          <a:lstStyle/>
          <a:p>
            <a:pPr marL="0" indent="0">
              <a:buNone/>
            </a:pPr>
            <a:endParaRPr lang="es-SV" sz="2400" dirty="0"/>
          </a:p>
          <a:p>
            <a:pPr marL="0" indent="0">
              <a:buNone/>
            </a:pPr>
            <a:r>
              <a:rPr lang="es-SV" sz="2400" dirty="0"/>
              <a:t>Lic. Luis López /Coordinador</a:t>
            </a:r>
          </a:p>
          <a:p>
            <a:pPr marL="0" indent="0">
              <a:buNone/>
            </a:pPr>
            <a:r>
              <a:rPr lang="es-SV" sz="2400" dirty="0"/>
              <a:t>Lcda. Larissa Ventura</a:t>
            </a:r>
          </a:p>
          <a:p>
            <a:pPr marL="0" indent="0">
              <a:buNone/>
            </a:pPr>
            <a:r>
              <a:rPr lang="es-SV" sz="2400" dirty="0"/>
              <a:t>Sra. Maripaz Calleja</a:t>
            </a:r>
          </a:p>
          <a:p>
            <a:pPr marL="0" indent="0">
              <a:buNone/>
            </a:pPr>
            <a:r>
              <a:rPr lang="es-SV" sz="2400" dirty="0"/>
              <a:t>Mayor Josué Córdova</a:t>
            </a:r>
          </a:p>
          <a:p>
            <a:pPr marL="0" indent="0">
              <a:buNone/>
            </a:pPr>
            <a:r>
              <a:rPr lang="es-SV" sz="2400" dirty="0"/>
              <a:t>Dra. Celina de Miranda</a:t>
            </a:r>
          </a:p>
          <a:p>
            <a:pPr marL="0" indent="0">
              <a:buNone/>
            </a:pPr>
            <a:r>
              <a:rPr lang="es-SV" sz="2400" dirty="0"/>
              <a:t>Lcda. Marta Alicia de Magaña</a:t>
            </a:r>
            <a:endParaRPr lang="es-ES" sz="24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3543271-3679-4611-B84E-1A693D177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19" y="2390849"/>
            <a:ext cx="5614835" cy="1923082"/>
          </a:xfrm>
          <a:prstGeom prst="rect">
            <a:avLst/>
          </a:prstGeom>
          <a:effectLst/>
        </p:spPr>
      </p:pic>
    </p:spTree>
    <p:extLst>
      <p:ext uri="{BB962C8B-B14F-4D97-AF65-F5344CB8AC3E}">
        <p14:creationId xmlns:p14="http://schemas.microsoft.com/office/powerpoint/2010/main" val="154582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descr="Imagen que contiene mesa, persona, interior, pared&#10;&#10;Descripción generada automáticamente">
            <a:extLst>
              <a:ext uri="{FF2B5EF4-FFF2-40B4-BE49-F238E27FC236}">
                <a16:creationId xmlns:a16="http://schemas.microsoft.com/office/drawing/2014/main" id="{04205384-34DB-433E-8F07-0C7285217717}"/>
              </a:ext>
            </a:extLst>
          </p:cNvPr>
          <p:cNvPicPr>
            <a:picLocks noChangeAspect="1"/>
          </p:cNvPicPr>
          <p:nvPr/>
        </p:nvPicPr>
        <p:blipFill rotWithShape="1">
          <a:blip r:embed="rId2">
            <a:extLst>
              <a:ext uri="{28A0092B-C50C-407E-A947-70E740481C1C}">
                <a14:useLocalDpi xmlns:a14="http://schemas.microsoft.com/office/drawing/2010/main" val="0"/>
              </a:ext>
            </a:extLst>
          </a:blip>
          <a:srcRect l="-5195" t="24151" r="14048" b="17166"/>
          <a:stretch/>
        </p:blipFill>
        <p:spPr>
          <a:xfrm>
            <a:off x="5364210" y="3895335"/>
            <a:ext cx="5564732" cy="268705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1" name="Imagen 10" descr="Imagen que contiene suelo, persona, interior, portátil&#10;&#10;Descripción generada automáticamente">
            <a:extLst>
              <a:ext uri="{FF2B5EF4-FFF2-40B4-BE49-F238E27FC236}">
                <a16:creationId xmlns:a16="http://schemas.microsoft.com/office/drawing/2014/main" id="{D6A34680-F4DC-4A6B-9AFE-592481F17AE6}"/>
              </a:ext>
            </a:extLst>
          </p:cNvPr>
          <p:cNvPicPr>
            <a:picLocks noChangeAspect="1"/>
          </p:cNvPicPr>
          <p:nvPr/>
        </p:nvPicPr>
        <p:blipFill rotWithShape="1">
          <a:blip r:embed="rId3">
            <a:extLst>
              <a:ext uri="{28A0092B-C50C-407E-A947-70E740481C1C}">
                <a14:useLocalDpi xmlns:a14="http://schemas.microsoft.com/office/drawing/2010/main" val="0"/>
              </a:ext>
            </a:extLst>
          </a:blip>
          <a:srcRect t="3864" r="1" b="24793"/>
          <a:stretch/>
        </p:blipFill>
        <p:spPr>
          <a:xfrm>
            <a:off x="73961" y="0"/>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5" name="Imagen 4" descr="Imagen que contiene persona, interior, mesa, sentado&#10;&#10;Descripción generada automáticamente">
            <a:extLst>
              <a:ext uri="{FF2B5EF4-FFF2-40B4-BE49-F238E27FC236}">
                <a16:creationId xmlns:a16="http://schemas.microsoft.com/office/drawing/2014/main" id="{72AA2866-9CF4-4CBB-95F6-15AA1BF6404F}"/>
              </a:ext>
            </a:extLst>
          </p:cNvPr>
          <p:cNvPicPr>
            <a:picLocks noChangeAspect="1"/>
          </p:cNvPicPr>
          <p:nvPr/>
        </p:nvPicPr>
        <p:blipFill rotWithShape="1">
          <a:blip r:embed="rId4">
            <a:extLst>
              <a:ext uri="{28A0092B-C50C-407E-A947-70E740481C1C}">
                <a14:useLocalDpi xmlns:a14="http://schemas.microsoft.com/office/drawing/2010/main" val="0"/>
              </a:ext>
            </a:extLst>
          </a:blip>
          <a:srcRect l="9004" r="-1" b="-1"/>
          <a:stretch/>
        </p:blipFill>
        <p:spPr>
          <a:xfrm>
            <a:off x="7458302" y="-22547"/>
            <a:ext cx="3809132" cy="313953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3" name="Imagen 12" descr="Imagen que contiene persona, pared, interior, mujer&#10;&#10;Descripción generada automáticamente">
            <a:extLst>
              <a:ext uri="{FF2B5EF4-FFF2-40B4-BE49-F238E27FC236}">
                <a16:creationId xmlns:a16="http://schemas.microsoft.com/office/drawing/2014/main" id="{29AE9633-E468-4E58-BF0F-16E57F9145B2}"/>
              </a:ext>
            </a:extLst>
          </p:cNvPr>
          <p:cNvPicPr>
            <a:picLocks noChangeAspect="1"/>
          </p:cNvPicPr>
          <p:nvPr/>
        </p:nvPicPr>
        <p:blipFill rotWithShape="1">
          <a:blip r:embed="rId5">
            <a:extLst>
              <a:ext uri="{28A0092B-C50C-407E-A947-70E740481C1C}">
                <a14:useLocalDpi xmlns:a14="http://schemas.microsoft.com/office/drawing/2010/main" val="0"/>
              </a:ext>
            </a:extLst>
          </a:blip>
          <a:srcRect l="39907" t="2934" b="20846"/>
          <a:stretch/>
        </p:blipFill>
        <p:spPr>
          <a:xfrm>
            <a:off x="1040043" y="3999041"/>
            <a:ext cx="3005383" cy="2858958"/>
          </a:xfrm>
          <a:prstGeom prst="rect">
            <a:avLst/>
          </a:prstGeom>
        </p:spPr>
      </p:pic>
      <p:sp>
        <p:nvSpPr>
          <p:cNvPr id="18" name="Rectangle 17">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93F9FDB2-7DF0-40EB-BBE8-D8218BF990EF}"/>
              </a:ext>
            </a:extLst>
          </p:cNvPr>
          <p:cNvSpPr txBox="1"/>
          <p:nvPr/>
        </p:nvSpPr>
        <p:spPr>
          <a:xfrm>
            <a:off x="11551247" y="-66733"/>
            <a:ext cx="513410" cy="6991466"/>
          </a:xfrm>
          <a:prstGeom prst="rect">
            <a:avLst/>
          </a:prstGeom>
          <a:noFill/>
        </p:spPr>
        <p:txBody>
          <a:bodyPr vert="wordArtVert" wrap="square" rtlCol="0">
            <a:spAutoFit/>
          </a:bodyPr>
          <a:lstStyle/>
          <a:p>
            <a:r>
              <a:rPr lang="es-MX" dirty="0">
                <a:solidFill>
                  <a:schemeClr val="bg1"/>
                </a:solidFill>
              </a:rPr>
              <a:t>MIEMBROS EN REUNIONES</a:t>
            </a:r>
            <a:endParaRPr lang="es-SV" dirty="0">
              <a:solidFill>
                <a:schemeClr val="bg1"/>
              </a:solidFill>
            </a:endParaRPr>
          </a:p>
        </p:txBody>
      </p:sp>
    </p:spTree>
    <p:extLst>
      <p:ext uri="{BB962C8B-B14F-4D97-AF65-F5344CB8AC3E}">
        <p14:creationId xmlns:p14="http://schemas.microsoft.com/office/powerpoint/2010/main" val="103292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3DF1DC9-98D8-498B-A69D-DE96FDEB309D}"/>
              </a:ext>
            </a:extLst>
          </p:cNvPr>
          <p:cNvSpPr>
            <a:spLocks noGrp="1"/>
          </p:cNvSpPr>
          <p:nvPr>
            <p:ph type="title"/>
          </p:nvPr>
        </p:nvSpPr>
        <p:spPr>
          <a:xfrm>
            <a:off x="6090574" y="70003"/>
            <a:ext cx="4977976" cy="1454051"/>
          </a:xfrm>
        </p:spPr>
        <p:txBody>
          <a:bodyPr>
            <a:normAutofit/>
          </a:bodyPr>
          <a:lstStyle/>
          <a:p>
            <a:r>
              <a:rPr lang="es-SV" sz="3700" dirty="0">
                <a:solidFill>
                  <a:srgbClr val="000000"/>
                </a:solidFill>
              </a:rPr>
              <a:t>Fundamentos para inicio del procedimiento</a:t>
            </a:r>
            <a:endParaRPr lang="es-ES" sz="3700" dirty="0">
              <a:solidFill>
                <a:srgbClr val="000000"/>
              </a:solidFill>
            </a:endParaRPr>
          </a:p>
        </p:txBody>
      </p:sp>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3B5EEBB8-1FA4-45F8-88F3-E606203A715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4448" r="7666"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Marcador de contenido 2">
            <a:extLst>
              <a:ext uri="{FF2B5EF4-FFF2-40B4-BE49-F238E27FC236}">
                <a16:creationId xmlns:a16="http://schemas.microsoft.com/office/drawing/2014/main" id="{12C32929-02B1-49BD-805E-31DD7920D9C2}"/>
              </a:ext>
            </a:extLst>
          </p:cNvPr>
          <p:cNvSpPr>
            <a:spLocks noGrp="1"/>
          </p:cNvSpPr>
          <p:nvPr>
            <p:ph idx="1"/>
          </p:nvPr>
        </p:nvSpPr>
        <p:spPr>
          <a:xfrm>
            <a:off x="5614876" y="1609355"/>
            <a:ext cx="6346752" cy="5178642"/>
          </a:xfrm>
        </p:spPr>
        <p:txBody>
          <a:bodyPr anchor="ctr">
            <a:normAutofit lnSpcReduction="10000"/>
          </a:bodyPr>
          <a:lstStyle/>
          <a:p>
            <a:r>
              <a:rPr lang="es-SV" dirty="0">
                <a:solidFill>
                  <a:srgbClr val="000000"/>
                </a:solidFill>
              </a:rPr>
              <a:t>Art. 8.- Todos los receptores principales y subreceptores en el manejo de los fondos tienen el deber ético de asegurar que se desarrollen los controles contables, financieros y administrativos adecuados en la ejecución de los fondos que tengan asignados.</a:t>
            </a:r>
          </a:p>
          <a:p>
            <a:r>
              <a:rPr lang="es-SV" dirty="0">
                <a:solidFill>
                  <a:srgbClr val="000000"/>
                </a:solidFill>
              </a:rPr>
              <a:t>Este deber incluye la obligación de informar inmediatamente al Comité Ejecutivo y a la Asamblea en caso que estos controles no se desarrollen en forma apropiada o cuando existan riesgos para el adecuado manejo de los fondos.</a:t>
            </a:r>
            <a:endParaRPr lang="es-ES" dirty="0">
              <a:solidFill>
                <a:srgbClr val="000000"/>
              </a:solidFill>
            </a:endParaRPr>
          </a:p>
        </p:txBody>
      </p:sp>
    </p:spTree>
    <p:extLst>
      <p:ext uri="{BB962C8B-B14F-4D97-AF65-F5344CB8AC3E}">
        <p14:creationId xmlns:p14="http://schemas.microsoft.com/office/powerpoint/2010/main" val="210222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4BC52-D4E6-4081-9810-1245FAF4C1E4}"/>
              </a:ext>
            </a:extLst>
          </p:cNvPr>
          <p:cNvSpPr>
            <a:spLocks noGrp="1"/>
          </p:cNvSpPr>
          <p:nvPr>
            <p:ph type="title"/>
          </p:nvPr>
        </p:nvSpPr>
        <p:spPr>
          <a:xfrm>
            <a:off x="1603406" y="15778"/>
            <a:ext cx="3742318" cy="1248607"/>
          </a:xfrm>
        </p:spPr>
        <p:txBody>
          <a:bodyPr>
            <a:normAutofit/>
          </a:bodyPr>
          <a:lstStyle/>
          <a:p>
            <a:r>
              <a:rPr lang="es-SV" dirty="0"/>
              <a:t>Antecedentes </a:t>
            </a:r>
            <a:endParaRPr lang="es-ES" dirty="0"/>
          </a:p>
        </p:txBody>
      </p:sp>
      <p:sp>
        <p:nvSpPr>
          <p:cNvPr id="3" name="Marcador de contenido 2">
            <a:extLst>
              <a:ext uri="{FF2B5EF4-FFF2-40B4-BE49-F238E27FC236}">
                <a16:creationId xmlns:a16="http://schemas.microsoft.com/office/drawing/2014/main" id="{BA8A5B68-98AF-4750-BBD0-78F1D71446DD}"/>
              </a:ext>
            </a:extLst>
          </p:cNvPr>
          <p:cNvSpPr>
            <a:spLocks noGrp="1"/>
          </p:cNvSpPr>
          <p:nvPr>
            <p:ph idx="1"/>
          </p:nvPr>
        </p:nvSpPr>
        <p:spPr>
          <a:xfrm>
            <a:off x="861583" y="1001150"/>
            <a:ext cx="5345722" cy="5841072"/>
          </a:xfrm>
        </p:spPr>
        <p:txBody>
          <a:bodyPr>
            <a:normAutofit/>
          </a:bodyPr>
          <a:lstStyle/>
          <a:p>
            <a:r>
              <a:rPr lang="es-SV" sz="1800" dirty="0"/>
              <a:t>Acuerdo firmado 2017-2018</a:t>
            </a:r>
          </a:p>
          <a:p>
            <a:r>
              <a:rPr lang="es-SV" sz="1800" dirty="0"/>
              <a:t> Estrategia de negocio consistente en un “Carwash”, con asistencia Técnica y financiera  de parte de Plan Internacional. </a:t>
            </a:r>
          </a:p>
          <a:p>
            <a:r>
              <a:rPr lang="es-SV" sz="1800" dirty="0"/>
              <a:t>En la  cláusula 11  del acuerdo se establece que REDSAL debía presentar informes técnicos y financieros cada trimestre;  asimismo, debía contratar un seguro para salvaguardar los bienes del proyecto, con recursos propios de REDSAL.</a:t>
            </a:r>
          </a:p>
          <a:p>
            <a:r>
              <a:rPr lang="es-SV" sz="1800" dirty="0"/>
              <a:t> Por su parte, la responsabilidad de Plan consistía en dar asistencia técnica y  realizar monitoreo y evaluación.</a:t>
            </a:r>
          </a:p>
          <a:p>
            <a:r>
              <a:rPr lang="es-SV" sz="1800" dirty="0"/>
              <a:t>Se presenta el caso al comité ejecutivo del MCP-ES el 11 de abril  bajo el siguiente nombre “ caso de hurto de activos comprados para Carwash”. </a:t>
            </a:r>
          </a:p>
          <a:p>
            <a:r>
              <a:rPr lang="es-SV" sz="1800" dirty="0"/>
              <a:t>Se conoce la renuncia de la organización para la implementación de la Estrategia. </a:t>
            </a:r>
          </a:p>
          <a:p>
            <a:r>
              <a:rPr lang="es-SV" sz="1800" dirty="0"/>
              <a:t>Por lo que Plan consideraba no poder continuar con la organización como SSR para la presente subvención.</a:t>
            </a:r>
          </a:p>
          <a:p>
            <a:endParaRPr lang="es-ES" sz="1800" dirty="0"/>
          </a:p>
        </p:txBody>
      </p:sp>
      <p:pic>
        <p:nvPicPr>
          <p:cNvPr id="5" name="Imagen 4">
            <a:extLst>
              <a:ext uri="{FF2B5EF4-FFF2-40B4-BE49-F238E27FC236}">
                <a16:creationId xmlns:a16="http://schemas.microsoft.com/office/drawing/2014/main" id="{5EB7CD9D-C9A8-4EA6-847F-6D237AA67227}"/>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846277" y="640082"/>
            <a:ext cx="5345722" cy="5577837"/>
          </a:xfrm>
          <a:prstGeom prst="rect">
            <a:avLst/>
          </a:prstGeom>
          <a:effectLst/>
        </p:spPr>
      </p:pic>
    </p:spTree>
    <p:extLst>
      <p:ext uri="{BB962C8B-B14F-4D97-AF65-F5344CB8AC3E}">
        <p14:creationId xmlns:p14="http://schemas.microsoft.com/office/powerpoint/2010/main" val="3525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A1132-85C4-43A6-AD18-C33645FE6D41}"/>
              </a:ext>
            </a:extLst>
          </p:cNvPr>
          <p:cNvSpPr>
            <a:spLocks noGrp="1"/>
          </p:cNvSpPr>
          <p:nvPr>
            <p:ph type="title"/>
          </p:nvPr>
        </p:nvSpPr>
        <p:spPr>
          <a:xfrm>
            <a:off x="649545" y="0"/>
            <a:ext cx="5669809" cy="1676603"/>
          </a:xfrm>
        </p:spPr>
        <p:txBody>
          <a:bodyPr>
            <a:normAutofit/>
          </a:bodyPr>
          <a:lstStyle/>
          <a:p>
            <a:r>
              <a:rPr lang="es-SV" dirty="0"/>
              <a:t>Metodología de trabajo</a:t>
            </a:r>
            <a:endParaRPr lang="es-ES" dirty="0"/>
          </a:p>
        </p:txBody>
      </p:sp>
      <p:sp>
        <p:nvSpPr>
          <p:cNvPr id="3" name="Marcador de contenido 2">
            <a:extLst>
              <a:ext uri="{FF2B5EF4-FFF2-40B4-BE49-F238E27FC236}">
                <a16:creationId xmlns:a16="http://schemas.microsoft.com/office/drawing/2014/main" id="{0F45B0DE-B8A6-4C02-9729-0E80C7C34F8B}"/>
              </a:ext>
            </a:extLst>
          </p:cNvPr>
          <p:cNvSpPr>
            <a:spLocks noGrp="1"/>
          </p:cNvSpPr>
          <p:nvPr>
            <p:ph idx="1"/>
          </p:nvPr>
        </p:nvSpPr>
        <p:spPr>
          <a:xfrm>
            <a:off x="238623" y="1113693"/>
            <a:ext cx="6642823" cy="5577837"/>
          </a:xfrm>
        </p:spPr>
        <p:txBody>
          <a:bodyPr>
            <a:normAutofit lnSpcReduction="10000"/>
          </a:bodyPr>
          <a:lstStyle/>
          <a:p>
            <a:endParaRPr lang="es-SV" sz="2400" dirty="0"/>
          </a:p>
          <a:p>
            <a:r>
              <a:rPr lang="es-SV" sz="2400" dirty="0"/>
              <a:t>Conformación del Comité en plenaria del 24 de abril del 2019.</a:t>
            </a:r>
          </a:p>
          <a:p>
            <a:r>
              <a:rPr lang="es-SV" sz="2400" dirty="0"/>
              <a:t>Se realizaron 6 reuniones de trabajo: 15  20 , 22 y 31 de mayo, 10 y 14 de junio y visita de campo a REDSAL el día 7 de junio.</a:t>
            </a:r>
          </a:p>
          <a:p>
            <a:r>
              <a:rPr lang="es-SV" sz="2400" dirty="0"/>
              <a:t>Durante las reuniones se capacitó al comité sobre el MCP y código de ética, se revisó la documentación del caso, se realizaron entrevistas con ambas partes y se llevó a cabo visita de campo a REDSAL de manera conjunta con el  comité de monitoreo.</a:t>
            </a:r>
          </a:p>
          <a:p>
            <a:r>
              <a:rPr lang="es-SV" sz="2400" dirty="0"/>
              <a:t>Se documentó el proceso por medio de minutas de cada una  de las reuniones  y se adjuntaron otros documentos de respaldo. El expediente del proceso se entrega en este acto. </a:t>
            </a:r>
            <a:endParaRPr lang="es-ES" sz="2400" dirty="0"/>
          </a:p>
        </p:txBody>
      </p:sp>
      <p:pic>
        <p:nvPicPr>
          <p:cNvPr id="5" name="Imagen 4">
            <a:extLst>
              <a:ext uri="{FF2B5EF4-FFF2-40B4-BE49-F238E27FC236}">
                <a16:creationId xmlns:a16="http://schemas.microsoft.com/office/drawing/2014/main" id="{BA5362BE-74A9-46E0-87D7-BFFD6578C1E7}"/>
              </a:ext>
            </a:extLst>
          </p:cNvPr>
          <p:cNvPicPr>
            <a:picLocks noChangeAspect="1"/>
          </p:cNvPicPr>
          <p:nvPr/>
        </p:nvPicPr>
        <p:blipFill rotWithShape="1">
          <a:blip r:embed="rId2">
            <a:extLst>
              <a:ext uri="{28A0092B-C50C-407E-A947-70E740481C1C}">
                <a14:useLocalDpi xmlns:a14="http://schemas.microsoft.com/office/drawing/2010/main" val="0"/>
              </a:ext>
            </a:extLst>
          </a:blip>
          <a:srcRect l="7576" r="27064" b="1"/>
          <a:stretch/>
        </p:blipFill>
        <p:spPr>
          <a:xfrm>
            <a:off x="6730276" y="0"/>
            <a:ext cx="5461724" cy="5577837"/>
          </a:xfrm>
          <a:prstGeom prst="rect">
            <a:avLst/>
          </a:prstGeom>
          <a:effectLst/>
        </p:spPr>
      </p:pic>
    </p:spTree>
    <p:extLst>
      <p:ext uri="{BB962C8B-B14F-4D97-AF65-F5344CB8AC3E}">
        <p14:creationId xmlns:p14="http://schemas.microsoft.com/office/powerpoint/2010/main" val="381094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812CC-5B1E-4EE8-8EF8-096FF89B6E4B}"/>
              </a:ext>
            </a:extLst>
          </p:cNvPr>
          <p:cNvSpPr>
            <a:spLocks noGrp="1"/>
          </p:cNvSpPr>
          <p:nvPr>
            <p:ph type="title"/>
          </p:nvPr>
        </p:nvSpPr>
        <p:spPr>
          <a:xfrm>
            <a:off x="4965430" y="629268"/>
            <a:ext cx="6586491" cy="1286160"/>
          </a:xfrm>
        </p:spPr>
        <p:txBody>
          <a:bodyPr anchor="b">
            <a:normAutofit/>
          </a:bodyPr>
          <a:lstStyle/>
          <a:p>
            <a:r>
              <a:rPr lang="es-SV"/>
              <a:t>Hallazgos</a:t>
            </a:r>
            <a:endParaRPr lang="es-ES" dirty="0"/>
          </a:p>
        </p:txBody>
      </p:sp>
      <p:pic>
        <p:nvPicPr>
          <p:cNvPr id="9" name="Imagen 8">
            <a:extLst>
              <a:ext uri="{FF2B5EF4-FFF2-40B4-BE49-F238E27FC236}">
                <a16:creationId xmlns:a16="http://schemas.microsoft.com/office/drawing/2014/main" id="{79BC5C0E-B2DA-4A89-B5EE-1B0DC76858DA}"/>
              </a:ext>
            </a:extLst>
          </p:cNvPr>
          <p:cNvPicPr>
            <a:picLocks noChangeAspect="1"/>
          </p:cNvPicPr>
          <p:nvPr/>
        </p:nvPicPr>
        <p:blipFill rotWithShape="1">
          <a:blip r:embed="rId2">
            <a:extLst>
              <a:ext uri="{28A0092B-C50C-407E-A947-70E740481C1C}">
                <a14:useLocalDpi xmlns:a14="http://schemas.microsoft.com/office/drawing/2010/main" val="0"/>
              </a:ext>
            </a:extLst>
          </a:blip>
          <a:srcRect l="34788" r="4037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AF39"/>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E6646F9-FC13-4772-BE33-05585FA3032F}"/>
              </a:ext>
            </a:extLst>
          </p:cNvPr>
          <p:cNvSpPr>
            <a:spLocks noGrp="1"/>
          </p:cNvSpPr>
          <p:nvPr>
            <p:ph idx="1"/>
          </p:nvPr>
        </p:nvSpPr>
        <p:spPr>
          <a:xfrm>
            <a:off x="4965429" y="2115117"/>
            <a:ext cx="7102524" cy="4742881"/>
          </a:xfrm>
        </p:spPr>
        <p:txBody>
          <a:bodyPr>
            <a:normAutofit fontScale="92500"/>
          </a:bodyPr>
          <a:lstStyle/>
          <a:p>
            <a:r>
              <a:rPr lang="es-SV" sz="1800" dirty="0"/>
              <a:t>Se dan 3 momentos de pérdida de activos (feb-mar 2018), en los dos primeros se realizan algunas acciones con el objetivo de mitigar el riesgo. </a:t>
            </a:r>
          </a:p>
          <a:p>
            <a:r>
              <a:rPr lang="es-SV" sz="1800" dirty="0"/>
              <a:t>Al tercer evento (feb. 2019) el RP solicita el SR se responsabilice por el monto de las pérdidas de ese incidente.</a:t>
            </a:r>
          </a:p>
          <a:p>
            <a:r>
              <a:rPr lang="es-SV" sz="1800" dirty="0"/>
              <a:t>Según el acuerdo firmado entre Plan International y REDSAL, la cláusula indica que los bienes adquiridos, debían ser asegurados con recursos propios del SR por considerarse no elegibles por el donante principal</a:t>
            </a:r>
          </a:p>
          <a:p>
            <a:r>
              <a:rPr lang="es-SV" sz="1800" dirty="0"/>
              <a:t>Plan exige a REDSAL el pago del monto por los activos hurtados en un término de 60 días. (25 de marzo 2019)</a:t>
            </a:r>
          </a:p>
          <a:p>
            <a:r>
              <a:rPr lang="es-SV" sz="1800" dirty="0"/>
              <a:t>REDSAL presentó renuncia a la Estrategia de Sostenibilidad debido a la incapacidad de pago en el tiempo establecido por Plan.  (29 de marzo 2019)</a:t>
            </a:r>
          </a:p>
          <a:p>
            <a:r>
              <a:rPr lang="es-SV" sz="1800" dirty="0"/>
              <a:t>Inicia una seria de comunicaciones entre ambas instituciones en la búsqueda de una solución que beneficie a ambas partes.</a:t>
            </a:r>
          </a:p>
          <a:p>
            <a:r>
              <a:rPr lang="es-SV" sz="1800" dirty="0"/>
              <a:t>REDSAL reconsideró su postura de renuncia y negociaron una solución amistosa con Plan, mostrando la voluntad de pago y continuidad de la estrategia. (14 de mayo 2019)</a:t>
            </a:r>
          </a:p>
          <a:p>
            <a:pPr marL="0" indent="0">
              <a:buNone/>
            </a:pPr>
            <a:endParaRPr lang="es-SV" sz="1800" dirty="0"/>
          </a:p>
          <a:p>
            <a:pPr marL="0" indent="0">
              <a:buNone/>
            </a:pPr>
            <a:endParaRPr lang="es-SV" sz="1800" dirty="0"/>
          </a:p>
          <a:p>
            <a:endParaRPr lang="es-ES" sz="1800" dirty="0"/>
          </a:p>
        </p:txBody>
      </p:sp>
    </p:spTree>
    <p:extLst>
      <p:ext uri="{BB962C8B-B14F-4D97-AF65-F5344CB8AC3E}">
        <p14:creationId xmlns:p14="http://schemas.microsoft.com/office/powerpoint/2010/main" val="77122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9D730F1-0C63-4F71-9CB5-A65EE66B956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763"/>
          <a:stretch/>
        </p:blipFill>
        <p:spPr>
          <a:xfrm>
            <a:off x="5797543" y="10"/>
            <a:ext cx="6394152" cy="6857990"/>
          </a:xfrm>
          <a:prstGeom prst="rect">
            <a:avLst/>
          </a:prstGeom>
        </p:spPr>
      </p:pic>
      <p:pic>
        <p:nvPicPr>
          <p:cNvPr id="21"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AA7812CC-5B1E-4EE8-8EF8-096FF89B6E4B}"/>
              </a:ext>
            </a:extLst>
          </p:cNvPr>
          <p:cNvSpPr>
            <a:spLocks noGrp="1"/>
          </p:cNvSpPr>
          <p:nvPr>
            <p:ph type="title"/>
          </p:nvPr>
        </p:nvSpPr>
        <p:spPr>
          <a:xfrm>
            <a:off x="812992" y="265672"/>
            <a:ext cx="4803636" cy="701891"/>
          </a:xfrm>
        </p:spPr>
        <p:txBody>
          <a:bodyPr>
            <a:normAutofit/>
          </a:bodyPr>
          <a:lstStyle/>
          <a:p>
            <a:pPr algn="ctr"/>
            <a:r>
              <a:rPr lang="es-SV" dirty="0">
                <a:solidFill>
                  <a:srgbClr val="000000"/>
                </a:solidFill>
              </a:rPr>
              <a:t>Hallazgos</a:t>
            </a:r>
            <a:endParaRPr lang="es-ES" dirty="0">
              <a:solidFill>
                <a:srgbClr val="000000"/>
              </a:solidFill>
            </a:endParaRPr>
          </a:p>
        </p:txBody>
      </p:sp>
      <p:sp>
        <p:nvSpPr>
          <p:cNvPr id="3" name="Marcador de contenido 2">
            <a:extLst>
              <a:ext uri="{FF2B5EF4-FFF2-40B4-BE49-F238E27FC236}">
                <a16:creationId xmlns:a16="http://schemas.microsoft.com/office/drawing/2014/main" id="{BE6646F9-FC13-4772-BE33-05585FA3032F}"/>
              </a:ext>
            </a:extLst>
          </p:cNvPr>
          <p:cNvSpPr>
            <a:spLocks noGrp="1"/>
          </p:cNvSpPr>
          <p:nvPr>
            <p:ph idx="1"/>
          </p:nvPr>
        </p:nvSpPr>
        <p:spPr>
          <a:xfrm>
            <a:off x="167043" y="967563"/>
            <a:ext cx="6095534" cy="5741581"/>
          </a:xfrm>
        </p:spPr>
        <p:txBody>
          <a:bodyPr anchor="ctr">
            <a:normAutofit lnSpcReduction="10000"/>
          </a:bodyPr>
          <a:lstStyle/>
          <a:p>
            <a:r>
              <a:rPr lang="es-SV" sz="1800" dirty="0">
                <a:solidFill>
                  <a:srgbClr val="000000"/>
                </a:solidFill>
              </a:rPr>
              <a:t>Según el acuerdo firmado entre el Fondo Mundial y Plan, no se evidencia ninguna cláusula que indique que los bienes adquiridos y en poder de los SR no pueden ser asegurados con recursos del proyecto. Fue consultado con el RP y a la fecha no se nos dijo lo contrario.</a:t>
            </a:r>
          </a:p>
          <a:p>
            <a:r>
              <a:rPr lang="es-SV" sz="1800" dirty="0">
                <a:solidFill>
                  <a:srgbClr val="000000"/>
                </a:solidFill>
              </a:rPr>
              <a:t>Se evidenció en la visita de campo la vulnerabilidad de la seguridad de la zona en la que está instalada el carwash.</a:t>
            </a:r>
          </a:p>
          <a:p>
            <a:r>
              <a:rPr lang="es-SV" sz="1800" dirty="0">
                <a:solidFill>
                  <a:srgbClr val="000000"/>
                </a:solidFill>
              </a:rPr>
              <a:t>Durante la visita de campo se evidenciaron las remodelaciones para la implementación de la estrategia.</a:t>
            </a:r>
          </a:p>
          <a:p>
            <a:r>
              <a:rPr lang="es-SV" sz="1800" dirty="0">
                <a:solidFill>
                  <a:srgbClr val="000000"/>
                </a:solidFill>
              </a:rPr>
              <a:t>Se evidenció que aun es necesario reforzar las medidas de seguridad para las instalaciones.</a:t>
            </a:r>
          </a:p>
          <a:p>
            <a:r>
              <a:rPr lang="es-SV" sz="1800" dirty="0">
                <a:solidFill>
                  <a:srgbClr val="000000"/>
                </a:solidFill>
              </a:rPr>
              <a:t>Se nos comentó que se instalarán cámaras de seguridad por parte de los propietarios de la vivienda, únicamente REDSAL aportará una computadora para dicho fin.</a:t>
            </a:r>
          </a:p>
          <a:p>
            <a:r>
              <a:rPr lang="es-SV" sz="1800" dirty="0">
                <a:solidFill>
                  <a:srgbClr val="000000"/>
                </a:solidFill>
              </a:rPr>
              <a:t>A la fecha de la visita se sigue sin contar con otro sistema de seguridad en las instalaciones.</a:t>
            </a:r>
          </a:p>
          <a:p>
            <a:r>
              <a:rPr lang="es-SV" sz="1800" dirty="0">
                <a:solidFill>
                  <a:srgbClr val="000000"/>
                </a:solidFill>
              </a:rPr>
              <a:t>La estrategia de sostenibilidad Carwash será inaugurada el día 27 de junio. </a:t>
            </a:r>
          </a:p>
          <a:p>
            <a:r>
              <a:rPr lang="es-SV" sz="1800" dirty="0">
                <a:solidFill>
                  <a:srgbClr val="000000"/>
                </a:solidFill>
              </a:rPr>
              <a:t>Otras pequeñas iniciativas  acompañaran dicha estrategia (librería, fotocopiadora, venta de artesanías y alimentos).</a:t>
            </a:r>
            <a:endParaRPr lang="es-ES" sz="1800" dirty="0">
              <a:solidFill>
                <a:srgbClr val="000000"/>
              </a:solidFill>
            </a:endParaRPr>
          </a:p>
        </p:txBody>
      </p:sp>
    </p:spTree>
    <p:extLst>
      <p:ext uri="{BB962C8B-B14F-4D97-AF65-F5344CB8AC3E}">
        <p14:creationId xmlns:p14="http://schemas.microsoft.com/office/powerpoint/2010/main" val="223195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texto&#10;&#10;Descripción generada automáticamente">
            <a:extLst>
              <a:ext uri="{FF2B5EF4-FFF2-40B4-BE49-F238E27FC236}">
                <a16:creationId xmlns:a16="http://schemas.microsoft.com/office/drawing/2014/main" id="{90C9A241-C372-4B9E-B707-0C635C37FBB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5521" r="1031" b="-2"/>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a:extLst>
              <a:ext uri="{FF2B5EF4-FFF2-40B4-BE49-F238E27FC236}">
                <a16:creationId xmlns:a16="http://schemas.microsoft.com/office/drawing/2014/main" id="{A42F6BB2-6B10-4195-A0C4-BAD5042EB422}"/>
              </a:ext>
            </a:extLst>
          </p:cNvPr>
          <p:cNvSpPr>
            <a:spLocks noGrp="1"/>
          </p:cNvSpPr>
          <p:nvPr>
            <p:ph idx="1"/>
          </p:nvPr>
        </p:nvSpPr>
        <p:spPr>
          <a:xfrm>
            <a:off x="152400" y="257908"/>
            <a:ext cx="5644837" cy="6400800"/>
          </a:xfrm>
        </p:spPr>
        <p:txBody>
          <a:bodyPr anchor="ctr">
            <a:normAutofit fontScale="92500"/>
          </a:bodyPr>
          <a:lstStyle/>
          <a:p>
            <a:endParaRPr lang="es-SV" sz="2400" dirty="0">
              <a:solidFill>
                <a:srgbClr val="000000"/>
              </a:solidFill>
            </a:endParaRPr>
          </a:p>
          <a:p>
            <a:r>
              <a:rPr lang="es-SV" sz="2400" dirty="0">
                <a:solidFill>
                  <a:srgbClr val="000000"/>
                </a:solidFill>
              </a:rPr>
              <a:t>En el caso de hurto, REDSAL cumplió con el proceso establecido para la denuncia.</a:t>
            </a:r>
          </a:p>
          <a:p>
            <a:r>
              <a:rPr lang="es-SV" sz="2400" dirty="0">
                <a:solidFill>
                  <a:srgbClr val="000000"/>
                </a:solidFill>
              </a:rPr>
              <a:t>Ninguna de las iniciativas de sostenibilidad cuenta con seguros para sus equipos y  no se mostró evidencia de seguimiento de PLAN respecto a la aseguranza de los bienes. </a:t>
            </a:r>
          </a:p>
          <a:p>
            <a:r>
              <a:rPr lang="es-SV" sz="2400" dirty="0">
                <a:solidFill>
                  <a:srgbClr val="000000"/>
                </a:solidFill>
              </a:rPr>
              <a:t>El comité no ha evidenciado ninguna cláusula que indique que el rubro de aseguranza sea un gasto no elegible para el  FM. </a:t>
            </a:r>
          </a:p>
          <a:p>
            <a:r>
              <a:rPr lang="es-SV" sz="2400" dirty="0">
                <a:solidFill>
                  <a:srgbClr val="000000"/>
                </a:solidFill>
              </a:rPr>
              <a:t>REDSAL renunció a la estrategia debido a la exigencia de RP para el pago de los bienes hurtados en un plazo demasiado corto para la capacidad financiera del SR. </a:t>
            </a:r>
          </a:p>
          <a:p>
            <a:r>
              <a:rPr lang="es-SV" sz="2400" dirty="0">
                <a:solidFill>
                  <a:srgbClr val="000000"/>
                </a:solidFill>
              </a:rPr>
              <a:t>Se ha comprobado que ha habido disposición de ambas partes para negociaciones durante el proceso para la conciliación del caso.</a:t>
            </a:r>
          </a:p>
          <a:p>
            <a:pPr marL="0" indent="0">
              <a:buNone/>
            </a:pPr>
            <a:endParaRPr lang="es-ES" sz="2400" dirty="0">
              <a:solidFill>
                <a:srgbClr val="000000"/>
              </a:solidFill>
            </a:endParaRPr>
          </a:p>
        </p:txBody>
      </p:sp>
    </p:spTree>
    <p:extLst>
      <p:ext uri="{BB962C8B-B14F-4D97-AF65-F5344CB8AC3E}">
        <p14:creationId xmlns:p14="http://schemas.microsoft.com/office/powerpoint/2010/main" val="1573216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1063</Words>
  <Application>Microsoft Office PowerPoint</Application>
  <PresentationFormat>Panorámica</PresentationFormat>
  <Paragraphs>58</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Brush Script MT</vt:lpstr>
      <vt:lpstr>Calibri</vt:lpstr>
      <vt:lpstr>Calibri Light</vt:lpstr>
      <vt:lpstr>Tema de Office</vt:lpstr>
      <vt:lpstr>Comité de Ética</vt:lpstr>
      <vt:lpstr>Miembros Comité de Ética</vt:lpstr>
      <vt:lpstr>Presentación de PowerPoint</vt:lpstr>
      <vt:lpstr>Fundamentos para inicio del procedimiento</vt:lpstr>
      <vt:lpstr>Antecedentes </vt:lpstr>
      <vt:lpstr>Metodología de trabajo</vt:lpstr>
      <vt:lpstr>Hallazgos</vt:lpstr>
      <vt:lpstr>Hallazgos</vt:lpstr>
      <vt:lpstr>Presentación de PowerPoint</vt:lpstr>
      <vt:lpstr>Dictamen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Ética</dc:title>
  <dc:creator>Karla Eugenia Rivera Arévalo</dc:creator>
  <cp:lastModifiedBy>Marta Alicia Alvarado de Magaña</cp:lastModifiedBy>
  <cp:revision>10</cp:revision>
  <dcterms:created xsi:type="dcterms:W3CDTF">2019-06-18T17:29:24Z</dcterms:created>
  <dcterms:modified xsi:type="dcterms:W3CDTF">2019-06-19T16:13:18Z</dcterms:modified>
</cp:coreProperties>
</file>