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64" r:id="rId2"/>
    <p:sldId id="289" r:id="rId3"/>
    <p:sldId id="277" r:id="rId4"/>
    <p:sldId id="279" r:id="rId5"/>
    <p:sldId id="278" r:id="rId6"/>
    <p:sldId id="281" r:id="rId7"/>
    <p:sldId id="282" r:id="rId8"/>
    <p:sldId id="284" r:id="rId9"/>
    <p:sldId id="283" r:id="rId10"/>
    <p:sldId id="280" r:id="rId11"/>
    <p:sldId id="285" r:id="rId12"/>
    <p:sldId id="286" r:id="rId13"/>
    <p:sldId id="287" r:id="rId14"/>
    <p:sldId id="288" r:id="rId15"/>
    <p:sldId id="290" r:id="rId16"/>
    <p:sldId id="291" r:id="rId17"/>
    <p:sldId id="292" r:id="rId18"/>
    <p:sldId id="295" r:id="rId19"/>
    <p:sldId id="293" r:id="rId20"/>
    <p:sldId id="294" r:id="rId21"/>
    <p:sldId id="296" r:id="rId22"/>
    <p:sldId id="297" r:id="rId23"/>
    <p:sldId id="298" r:id="rId24"/>
    <p:sldId id="299" r:id="rId25"/>
    <p:sldId id="309" r:id="rId26"/>
    <p:sldId id="300" r:id="rId27"/>
    <p:sldId id="310" r:id="rId28"/>
    <p:sldId id="301" r:id="rId29"/>
    <p:sldId id="302" r:id="rId30"/>
    <p:sldId id="303" r:id="rId31"/>
    <p:sldId id="304" r:id="rId32"/>
    <p:sldId id="305" r:id="rId33"/>
    <p:sldId id="306" r:id="rId34"/>
    <p:sldId id="307" r:id="rId35"/>
    <p:sldId id="308" r:id="rId36"/>
    <p:sldId id="266" r:id="rId37"/>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559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85" autoAdjust="0"/>
    <p:restoredTop sz="94660"/>
  </p:normalViewPr>
  <p:slideViewPr>
    <p:cSldViewPr>
      <p:cViewPr varScale="1">
        <p:scale>
          <a:sx n="90" d="100"/>
          <a:sy n="90" d="100"/>
        </p:scale>
        <p:origin x="1578" y="78"/>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PA"/>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PA"/>
          </a:p>
        </p:txBody>
      </p:sp>
      <p:sp>
        <p:nvSpPr>
          <p:cNvPr id="4" name="3 Marcador de fecha"/>
          <p:cNvSpPr>
            <a:spLocks noGrp="1"/>
          </p:cNvSpPr>
          <p:nvPr>
            <p:ph type="dt" sz="half" idx="10"/>
          </p:nvPr>
        </p:nvSpPr>
        <p:spPr/>
        <p:txBody>
          <a:bodyPr/>
          <a:lstStyle/>
          <a:p>
            <a:fld id="{8EE5DD95-A646-49A4-B235-26B132652C85}" type="datetimeFigureOut">
              <a:rPr lang="es-PA" smtClean="0"/>
              <a:t>05/27/2019</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12FF7024-D8B8-4A51-8B93-8C43B1C029A8}" type="slidenum">
              <a:rPr lang="es-PA" smtClean="0"/>
              <a:t>‹Nº›</a:t>
            </a:fld>
            <a:endParaRPr lang="es-PA"/>
          </a:p>
        </p:txBody>
      </p:sp>
    </p:spTree>
    <p:extLst>
      <p:ext uri="{BB962C8B-B14F-4D97-AF65-F5344CB8AC3E}">
        <p14:creationId xmlns:p14="http://schemas.microsoft.com/office/powerpoint/2010/main" val="3585677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A"/>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3 Marcador de fecha"/>
          <p:cNvSpPr>
            <a:spLocks noGrp="1"/>
          </p:cNvSpPr>
          <p:nvPr>
            <p:ph type="dt" sz="half" idx="10"/>
          </p:nvPr>
        </p:nvSpPr>
        <p:spPr/>
        <p:txBody>
          <a:bodyPr/>
          <a:lstStyle/>
          <a:p>
            <a:fld id="{8EE5DD95-A646-49A4-B235-26B132652C85}" type="datetimeFigureOut">
              <a:rPr lang="es-PA" smtClean="0"/>
              <a:t>05/27/2019</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12FF7024-D8B8-4A51-8B93-8C43B1C029A8}" type="slidenum">
              <a:rPr lang="es-PA" smtClean="0"/>
              <a:t>‹Nº›</a:t>
            </a:fld>
            <a:endParaRPr lang="es-PA"/>
          </a:p>
        </p:txBody>
      </p:sp>
    </p:spTree>
    <p:extLst>
      <p:ext uri="{BB962C8B-B14F-4D97-AF65-F5344CB8AC3E}">
        <p14:creationId xmlns:p14="http://schemas.microsoft.com/office/powerpoint/2010/main" val="2844156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PA"/>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3 Marcador de fecha"/>
          <p:cNvSpPr>
            <a:spLocks noGrp="1"/>
          </p:cNvSpPr>
          <p:nvPr>
            <p:ph type="dt" sz="half" idx="10"/>
          </p:nvPr>
        </p:nvSpPr>
        <p:spPr/>
        <p:txBody>
          <a:bodyPr/>
          <a:lstStyle/>
          <a:p>
            <a:fld id="{8EE5DD95-A646-49A4-B235-26B132652C85}" type="datetimeFigureOut">
              <a:rPr lang="es-PA" smtClean="0"/>
              <a:t>05/27/2019</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12FF7024-D8B8-4A51-8B93-8C43B1C029A8}" type="slidenum">
              <a:rPr lang="es-PA" smtClean="0"/>
              <a:t>‹Nº›</a:t>
            </a:fld>
            <a:endParaRPr lang="es-PA"/>
          </a:p>
        </p:txBody>
      </p:sp>
    </p:spTree>
    <p:extLst>
      <p:ext uri="{BB962C8B-B14F-4D97-AF65-F5344CB8AC3E}">
        <p14:creationId xmlns:p14="http://schemas.microsoft.com/office/powerpoint/2010/main" val="91656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A"/>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3 Marcador de fecha"/>
          <p:cNvSpPr>
            <a:spLocks noGrp="1"/>
          </p:cNvSpPr>
          <p:nvPr>
            <p:ph type="dt" sz="half" idx="10"/>
          </p:nvPr>
        </p:nvSpPr>
        <p:spPr/>
        <p:txBody>
          <a:bodyPr/>
          <a:lstStyle/>
          <a:p>
            <a:fld id="{8EE5DD95-A646-49A4-B235-26B132652C85}" type="datetimeFigureOut">
              <a:rPr lang="es-PA" smtClean="0"/>
              <a:t>05/27/2019</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12FF7024-D8B8-4A51-8B93-8C43B1C029A8}" type="slidenum">
              <a:rPr lang="es-PA" smtClean="0"/>
              <a:t>‹Nº›</a:t>
            </a:fld>
            <a:endParaRPr lang="es-PA"/>
          </a:p>
        </p:txBody>
      </p:sp>
    </p:spTree>
    <p:extLst>
      <p:ext uri="{BB962C8B-B14F-4D97-AF65-F5344CB8AC3E}">
        <p14:creationId xmlns:p14="http://schemas.microsoft.com/office/powerpoint/2010/main" val="1820997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PA"/>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8EE5DD95-A646-49A4-B235-26B132652C85}" type="datetimeFigureOut">
              <a:rPr lang="es-PA" smtClean="0"/>
              <a:t>05/27/2019</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12FF7024-D8B8-4A51-8B93-8C43B1C029A8}" type="slidenum">
              <a:rPr lang="es-PA" smtClean="0"/>
              <a:t>‹Nº›</a:t>
            </a:fld>
            <a:endParaRPr lang="es-PA"/>
          </a:p>
        </p:txBody>
      </p:sp>
    </p:spTree>
    <p:extLst>
      <p:ext uri="{BB962C8B-B14F-4D97-AF65-F5344CB8AC3E}">
        <p14:creationId xmlns:p14="http://schemas.microsoft.com/office/powerpoint/2010/main" val="3208076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A"/>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5" name="4 Marcador de fecha"/>
          <p:cNvSpPr>
            <a:spLocks noGrp="1"/>
          </p:cNvSpPr>
          <p:nvPr>
            <p:ph type="dt" sz="half" idx="10"/>
          </p:nvPr>
        </p:nvSpPr>
        <p:spPr/>
        <p:txBody>
          <a:bodyPr/>
          <a:lstStyle/>
          <a:p>
            <a:fld id="{8EE5DD95-A646-49A4-B235-26B132652C85}" type="datetimeFigureOut">
              <a:rPr lang="es-PA" smtClean="0"/>
              <a:t>05/27/2019</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12FF7024-D8B8-4A51-8B93-8C43B1C029A8}" type="slidenum">
              <a:rPr lang="es-PA" smtClean="0"/>
              <a:t>‹Nº›</a:t>
            </a:fld>
            <a:endParaRPr lang="es-PA"/>
          </a:p>
        </p:txBody>
      </p:sp>
    </p:spTree>
    <p:extLst>
      <p:ext uri="{BB962C8B-B14F-4D97-AF65-F5344CB8AC3E}">
        <p14:creationId xmlns:p14="http://schemas.microsoft.com/office/powerpoint/2010/main" val="2279126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PA"/>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7" name="6 Marcador de fecha"/>
          <p:cNvSpPr>
            <a:spLocks noGrp="1"/>
          </p:cNvSpPr>
          <p:nvPr>
            <p:ph type="dt" sz="half" idx="10"/>
          </p:nvPr>
        </p:nvSpPr>
        <p:spPr/>
        <p:txBody>
          <a:bodyPr/>
          <a:lstStyle/>
          <a:p>
            <a:fld id="{8EE5DD95-A646-49A4-B235-26B132652C85}" type="datetimeFigureOut">
              <a:rPr lang="es-PA" smtClean="0"/>
              <a:t>05/27/2019</a:t>
            </a:fld>
            <a:endParaRPr lang="es-PA"/>
          </a:p>
        </p:txBody>
      </p:sp>
      <p:sp>
        <p:nvSpPr>
          <p:cNvPr id="8" name="7 Marcador de pie de página"/>
          <p:cNvSpPr>
            <a:spLocks noGrp="1"/>
          </p:cNvSpPr>
          <p:nvPr>
            <p:ph type="ftr" sz="quarter" idx="11"/>
          </p:nvPr>
        </p:nvSpPr>
        <p:spPr/>
        <p:txBody>
          <a:bodyPr/>
          <a:lstStyle/>
          <a:p>
            <a:endParaRPr lang="es-PA"/>
          </a:p>
        </p:txBody>
      </p:sp>
      <p:sp>
        <p:nvSpPr>
          <p:cNvPr id="9" name="8 Marcador de número de diapositiva"/>
          <p:cNvSpPr>
            <a:spLocks noGrp="1"/>
          </p:cNvSpPr>
          <p:nvPr>
            <p:ph type="sldNum" sz="quarter" idx="12"/>
          </p:nvPr>
        </p:nvSpPr>
        <p:spPr/>
        <p:txBody>
          <a:bodyPr/>
          <a:lstStyle/>
          <a:p>
            <a:fld id="{12FF7024-D8B8-4A51-8B93-8C43B1C029A8}" type="slidenum">
              <a:rPr lang="es-PA" smtClean="0"/>
              <a:t>‹Nº›</a:t>
            </a:fld>
            <a:endParaRPr lang="es-PA"/>
          </a:p>
        </p:txBody>
      </p:sp>
    </p:spTree>
    <p:extLst>
      <p:ext uri="{BB962C8B-B14F-4D97-AF65-F5344CB8AC3E}">
        <p14:creationId xmlns:p14="http://schemas.microsoft.com/office/powerpoint/2010/main" val="2535672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A"/>
          </a:p>
        </p:txBody>
      </p:sp>
      <p:sp>
        <p:nvSpPr>
          <p:cNvPr id="3" name="2 Marcador de fecha"/>
          <p:cNvSpPr>
            <a:spLocks noGrp="1"/>
          </p:cNvSpPr>
          <p:nvPr>
            <p:ph type="dt" sz="half" idx="10"/>
          </p:nvPr>
        </p:nvSpPr>
        <p:spPr/>
        <p:txBody>
          <a:bodyPr/>
          <a:lstStyle/>
          <a:p>
            <a:fld id="{8EE5DD95-A646-49A4-B235-26B132652C85}" type="datetimeFigureOut">
              <a:rPr lang="es-PA" smtClean="0"/>
              <a:t>05/27/2019</a:t>
            </a:fld>
            <a:endParaRPr lang="es-PA"/>
          </a:p>
        </p:txBody>
      </p:sp>
      <p:sp>
        <p:nvSpPr>
          <p:cNvPr id="4" name="3 Marcador de pie de página"/>
          <p:cNvSpPr>
            <a:spLocks noGrp="1"/>
          </p:cNvSpPr>
          <p:nvPr>
            <p:ph type="ftr" sz="quarter" idx="11"/>
          </p:nvPr>
        </p:nvSpPr>
        <p:spPr/>
        <p:txBody>
          <a:bodyPr/>
          <a:lstStyle/>
          <a:p>
            <a:endParaRPr lang="es-PA"/>
          </a:p>
        </p:txBody>
      </p:sp>
      <p:sp>
        <p:nvSpPr>
          <p:cNvPr id="5" name="4 Marcador de número de diapositiva"/>
          <p:cNvSpPr>
            <a:spLocks noGrp="1"/>
          </p:cNvSpPr>
          <p:nvPr>
            <p:ph type="sldNum" sz="quarter" idx="12"/>
          </p:nvPr>
        </p:nvSpPr>
        <p:spPr/>
        <p:txBody>
          <a:bodyPr/>
          <a:lstStyle/>
          <a:p>
            <a:fld id="{12FF7024-D8B8-4A51-8B93-8C43B1C029A8}" type="slidenum">
              <a:rPr lang="es-PA" smtClean="0"/>
              <a:t>‹Nº›</a:t>
            </a:fld>
            <a:endParaRPr lang="es-PA"/>
          </a:p>
        </p:txBody>
      </p:sp>
    </p:spTree>
    <p:extLst>
      <p:ext uri="{BB962C8B-B14F-4D97-AF65-F5344CB8AC3E}">
        <p14:creationId xmlns:p14="http://schemas.microsoft.com/office/powerpoint/2010/main" val="1406985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EE5DD95-A646-49A4-B235-26B132652C85}" type="datetimeFigureOut">
              <a:rPr lang="es-PA" smtClean="0"/>
              <a:t>05/27/2019</a:t>
            </a:fld>
            <a:endParaRPr lang="es-PA"/>
          </a:p>
        </p:txBody>
      </p:sp>
      <p:sp>
        <p:nvSpPr>
          <p:cNvPr id="3" name="2 Marcador de pie de página"/>
          <p:cNvSpPr>
            <a:spLocks noGrp="1"/>
          </p:cNvSpPr>
          <p:nvPr>
            <p:ph type="ftr" sz="quarter" idx="11"/>
          </p:nvPr>
        </p:nvSpPr>
        <p:spPr/>
        <p:txBody>
          <a:bodyPr/>
          <a:lstStyle/>
          <a:p>
            <a:endParaRPr lang="es-PA"/>
          </a:p>
        </p:txBody>
      </p:sp>
      <p:sp>
        <p:nvSpPr>
          <p:cNvPr id="4" name="3 Marcador de número de diapositiva"/>
          <p:cNvSpPr>
            <a:spLocks noGrp="1"/>
          </p:cNvSpPr>
          <p:nvPr>
            <p:ph type="sldNum" sz="quarter" idx="12"/>
          </p:nvPr>
        </p:nvSpPr>
        <p:spPr/>
        <p:txBody>
          <a:bodyPr/>
          <a:lstStyle/>
          <a:p>
            <a:fld id="{12FF7024-D8B8-4A51-8B93-8C43B1C029A8}" type="slidenum">
              <a:rPr lang="es-PA" smtClean="0"/>
              <a:t>‹Nº›</a:t>
            </a:fld>
            <a:endParaRPr lang="es-PA"/>
          </a:p>
        </p:txBody>
      </p:sp>
    </p:spTree>
    <p:extLst>
      <p:ext uri="{BB962C8B-B14F-4D97-AF65-F5344CB8AC3E}">
        <p14:creationId xmlns:p14="http://schemas.microsoft.com/office/powerpoint/2010/main" val="3175617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PA"/>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8EE5DD95-A646-49A4-B235-26B132652C85}" type="datetimeFigureOut">
              <a:rPr lang="es-PA" smtClean="0"/>
              <a:t>05/27/2019</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12FF7024-D8B8-4A51-8B93-8C43B1C029A8}" type="slidenum">
              <a:rPr lang="es-PA" smtClean="0"/>
              <a:t>‹Nº›</a:t>
            </a:fld>
            <a:endParaRPr lang="es-PA"/>
          </a:p>
        </p:txBody>
      </p:sp>
    </p:spTree>
    <p:extLst>
      <p:ext uri="{BB962C8B-B14F-4D97-AF65-F5344CB8AC3E}">
        <p14:creationId xmlns:p14="http://schemas.microsoft.com/office/powerpoint/2010/main" val="3711422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PA"/>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A"/>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8EE5DD95-A646-49A4-B235-26B132652C85}" type="datetimeFigureOut">
              <a:rPr lang="es-PA" smtClean="0"/>
              <a:t>05/27/2019</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12FF7024-D8B8-4A51-8B93-8C43B1C029A8}" type="slidenum">
              <a:rPr lang="es-PA" smtClean="0"/>
              <a:t>‹Nº›</a:t>
            </a:fld>
            <a:endParaRPr lang="es-PA"/>
          </a:p>
        </p:txBody>
      </p:sp>
    </p:spTree>
    <p:extLst>
      <p:ext uri="{BB962C8B-B14F-4D97-AF65-F5344CB8AC3E}">
        <p14:creationId xmlns:p14="http://schemas.microsoft.com/office/powerpoint/2010/main" val="1989677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PA"/>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A"/>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5DD95-A646-49A4-B235-26B132652C85}" type="datetimeFigureOut">
              <a:rPr lang="es-PA" smtClean="0"/>
              <a:t>05/27/2019</a:t>
            </a:fld>
            <a:endParaRPr lang="es-PA"/>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A"/>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F7024-D8B8-4A51-8B93-8C43B1C029A8}" type="slidenum">
              <a:rPr lang="es-PA" smtClean="0"/>
              <a:t>‹Nº›</a:t>
            </a:fld>
            <a:endParaRPr lang="es-PA"/>
          </a:p>
        </p:txBody>
      </p:sp>
    </p:spTree>
    <p:extLst>
      <p:ext uri="{BB962C8B-B14F-4D97-AF65-F5344CB8AC3E}">
        <p14:creationId xmlns:p14="http://schemas.microsoft.com/office/powerpoint/2010/main" val="3484426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0109" y="1345681"/>
            <a:ext cx="7772400" cy="3221814"/>
          </a:xfrm>
        </p:spPr>
        <p:txBody>
          <a:bodyPr>
            <a:noAutofit/>
          </a:bodyPr>
          <a:lstStyle/>
          <a:p>
            <a:r>
              <a:rPr lang="es-GT" sz="3200" dirty="0"/>
              <a:t>Proyecto de  Sostenibilidad  y Derechos Humanos en VIH para Centroamérica</a:t>
            </a:r>
            <a:br>
              <a:rPr lang="es-GT" sz="3200" dirty="0"/>
            </a:br>
            <a:br>
              <a:rPr lang="es-GT" sz="3200" dirty="0"/>
            </a:br>
            <a:r>
              <a:rPr lang="es-GT" sz="2400" dirty="0">
                <a:solidFill>
                  <a:srgbClr val="002060"/>
                </a:solidFill>
                <a:latin typeface="Arial Narrow" panose="020B0606020202030204" pitchFamily="34" charset="0"/>
              </a:rPr>
              <a:t>-Presentación de propuesta de </a:t>
            </a:r>
            <a:r>
              <a:rPr lang="es-ES" sz="2400" dirty="0">
                <a:solidFill>
                  <a:srgbClr val="002060"/>
                </a:solidFill>
                <a:latin typeface="Arial Narrow" panose="020B0606020202030204" pitchFamily="34" charset="0"/>
              </a:rPr>
              <a:t>Plan de Abogacía en VIH para la transición con Nuevas Autoridades del Gobierno de El Salvador</a:t>
            </a:r>
            <a:r>
              <a:rPr lang="es-PA" sz="2400" dirty="0">
                <a:solidFill>
                  <a:srgbClr val="002060"/>
                </a:solidFill>
                <a:latin typeface="Arial Narrow" panose="020B0606020202030204" pitchFamily="34" charset="0"/>
              </a:rPr>
              <a:t>-</a:t>
            </a:r>
            <a:endParaRPr lang="es-PA" sz="2000" dirty="0"/>
          </a:p>
        </p:txBody>
      </p:sp>
      <p:sp>
        <p:nvSpPr>
          <p:cNvPr id="3" name="2 Subtítulo"/>
          <p:cNvSpPr>
            <a:spLocks noGrp="1"/>
          </p:cNvSpPr>
          <p:nvPr>
            <p:ph type="subTitle" idx="1"/>
          </p:nvPr>
        </p:nvSpPr>
        <p:spPr>
          <a:xfrm>
            <a:off x="1619672" y="4576230"/>
            <a:ext cx="6400800" cy="2112640"/>
          </a:xfrm>
        </p:spPr>
        <p:txBody>
          <a:bodyPr>
            <a:normAutofit/>
          </a:bodyPr>
          <a:lstStyle/>
          <a:p>
            <a:pPr>
              <a:spcBef>
                <a:spcPts val="0"/>
              </a:spcBef>
            </a:pPr>
            <a:r>
              <a:rPr lang="es-PA" sz="2200" dirty="0">
                <a:solidFill>
                  <a:schemeClr val="tx1">
                    <a:lumMod val="50000"/>
                    <a:lumOff val="50000"/>
                  </a:schemeClr>
                </a:solidFill>
                <a:latin typeface="Arial Narrow" panose="020B0606020202030204" pitchFamily="34" charset="0"/>
              </a:rPr>
              <a:t>Dra. Mirna García </a:t>
            </a:r>
          </a:p>
          <a:p>
            <a:pPr>
              <a:spcBef>
                <a:spcPts val="0"/>
              </a:spcBef>
            </a:pPr>
            <a:endParaRPr lang="es-PA" sz="2000" dirty="0">
              <a:solidFill>
                <a:schemeClr val="tx1">
                  <a:lumMod val="50000"/>
                  <a:lumOff val="50000"/>
                </a:schemeClr>
              </a:solidFill>
              <a:latin typeface="Arial Narrow" panose="020B0606020202030204" pitchFamily="34" charset="0"/>
            </a:endParaRPr>
          </a:p>
          <a:p>
            <a:pPr>
              <a:spcBef>
                <a:spcPts val="0"/>
              </a:spcBef>
            </a:pPr>
            <a:r>
              <a:rPr lang="es-PA" sz="1600" dirty="0">
                <a:solidFill>
                  <a:schemeClr val="tx1">
                    <a:lumMod val="50000"/>
                    <a:lumOff val="50000"/>
                  </a:schemeClr>
                </a:solidFill>
                <a:latin typeface="Arial Narrow" panose="020B0606020202030204" pitchFamily="34" charset="0"/>
              </a:rPr>
              <a:t>San Salvador</a:t>
            </a:r>
          </a:p>
        </p:txBody>
      </p:sp>
      <p:pic>
        <p:nvPicPr>
          <p:cNvPr id="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364" y="207910"/>
            <a:ext cx="1304056" cy="1348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2231" y="491732"/>
            <a:ext cx="1970278" cy="752714"/>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4706E7C5-8650-450E-A3BA-85A12680879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15816" y="474560"/>
            <a:ext cx="2744019" cy="815583"/>
          </a:xfrm>
          <a:prstGeom prst="rect">
            <a:avLst/>
          </a:prstGeom>
        </p:spPr>
      </p:pic>
    </p:spTree>
    <p:extLst>
      <p:ext uri="{BB962C8B-B14F-4D97-AF65-F5344CB8AC3E}">
        <p14:creationId xmlns:p14="http://schemas.microsoft.com/office/powerpoint/2010/main" val="2739897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Respuesta institucional al VIH</a:t>
            </a:r>
            <a:endParaRPr lang="en-US" dirty="0"/>
          </a:p>
        </p:txBody>
      </p:sp>
      <p:sp>
        <p:nvSpPr>
          <p:cNvPr id="3" name="Marcador de contenido 2"/>
          <p:cNvSpPr>
            <a:spLocks noGrp="1"/>
          </p:cNvSpPr>
          <p:nvPr>
            <p:ph idx="1"/>
          </p:nvPr>
        </p:nvSpPr>
        <p:spPr>
          <a:xfrm>
            <a:off x="457200" y="1600200"/>
            <a:ext cx="8229600" cy="5069160"/>
          </a:xfrm>
        </p:spPr>
        <p:txBody>
          <a:bodyPr>
            <a:normAutofit fontScale="70000" lnSpcReduction="20000"/>
          </a:bodyPr>
          <a:lstStyle/>
          <a:p>
            <a:pPr marL="0" indent="0">
              <a:buNone/>
            </a:pPr>
            <a:r>
              <a:rPr lang="es-ES" dirty="0"/>
              <a:t>El sistema de salud de El Salvador, ha realizado enormes esfuerzos para abordar la epidemia de VIH desde el primer momento en que se registró el primer caso ocurrido en 1984 hasta octubre 2018 en que se registra un total de 36,118 casos de VIH y VIH Avanzado: </a:t>
            </a:r>
            <a:endParaRPr lang="en-US" dirty="0"/>
          </a:p>
          <a:p>
            <a:r>
              <a:rPr lang="es-SV" dirty="0"/>
              <a:t>Los datos evidencian que es una epidemia que afecta de forma diferenciada a hombres y a mujeres.</a:t>
            </a:r>
            <a:endParaRPr lang="en-US" dirty="0"/>
          </a:p>
          <a:p>
            <a:r>
              <a:rPr lang="es-ES" dirty="0"/>
              <a:t>Ha incrementado el acceso a tratamiento antirretroviral de las personas en situación de VIH y VIH Avanzado.</a:t>
            </a:r>
          </a:p>
          <a:p>
            <a:r>
              <a:rPr lang="es-ES" dirty="0"/>
              <a:t>Hay una disminución de casos de VIH y VIH avanzado.</a:t>
            </a:r>
            <a:endParaRPr lang="en-US" dirty="0"/>
          </a:p>
          <a:p>
            <a:r>
              <a:rPr lang="es-ES" dirty="0"/>
              <a:t>Han disminuido los casos de transmisión materno infantil.</a:t>
            </a:r>
          </a:p>
          <a:p>
            <a:r>
              <a:rPr lang="es-ES" dirty="0"/>
              <a:t>Ha disminuido la tasa de mortalidad por sida.</a:t>
            </a:r>
            <a:endParaRPr lang="en-US" dirty="0"/>
          </a:p>
          <a:p>
            <a:r>
              <a:rPr lang="es-ES" dirty="0"/>
              <a:t>Se observan resultados positivos en cuanto al cambio de estrategia en la detección focalizando a población clave: trabajadoras sexuales, hombres teniendo sexo con hombres, y mujeres transexuales.</a:t>
            </a:r>
          </a:p>
        </p:txBody>
      </p:sp>
    </p:spTree>
    <p:extLst>
      <p:ext uri="{BB962C8B-B14F-4D97-AF65-F5344CB8AC3E}">
        <p14:creationId xmlns:p14="http://schemas.microsoft.com/office/powerpoint/2010/main" val="3469741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Respuesta institucional al VIH</a:t>
            </a:r>
            <a:endParaRPr lang="en-US" dirty="0"/>
          </a:p>
        </p:txBody>
      </p:sp>
      <p:sp>
        <p:nvSpPr>
          <p:cNvPr id="3" name="Marcador de contenido 2"/>
          <p:cNvSpPr>
            <a:spLocks noGrp="1"/>
          </p:cNvSpPr>
          <p:nvPr>
            <p:ph idx="1"/>
          </p:nvPr>
        </p:nvSpPr>
        <p:spPr>
          <a:xfrm>
            <a:off x="457200" y="1600200"/>
            <a:ext cx="8229600" cy="5069160"/>
          </a:xfrm>
        </p:spPr>
        <p:txBody>
          <a:bodyPr>
            <a:normAutofit fontScale="85000" lnSpcReduction="20000"/>
          </a:bodyPr>
          <a:lstStyle/>
          <a:p>
            <a:pPr algn="just"/>
            <a:r>
              <a:rPr lang="es-ES" dirty="0"/>
              <a:t>Se inicia la medición de la cascada de servicios en el continuo de la atención. </a:t>
            </a:r>
          </a:p>
          <a:p>
            <a:pPr algn="just"/>
            <a:r>
              <a:rPr lang="es-ES" dirty="0"/>
              <a:t>Funciona un modelo que tiene características de </a:t>
            </a:r>
            <a:r>
              <a:rPr lang="es-ES" dirty="0" err="1"/>
              <a:t>intersectorialidad</a:t>
            </a:r>
            <a:r>
              <a:rPr lang="es-ES" dirty="0"/>
              <a:t>, con autonomía entre los sectores, procesos de toma de decisiones consensuadas, analizadas y discutidas. </a:t>
            </a:r>
            <a:endParaRPr lang="en-US" dirty="0"/>
          </a:p>
          <a:p>
            <a:pPr algn="just"/>
            <a:r>
              <a:rPr lang="es-ES" dirty="0"/>
              <a:t>En este marco, los compromisos de país son: </a:t>
            </a:r>
          </a:p>
          <a:p>
            <a:pPr algn="just"/>
            <a:r>
              <a:rPr lang="es-ES" dirty="0"/>
              <a:t>Reducción de las nuevas infecciones. </a:t>
            </a:r>
          </a:p>
          <a:p>
            <a:pPr algn="just"/>
            <a:r>
              <a:rPr lang="es-ES" dirty="0"/>
              <a:t>Reducción de las muertes causadas por el VIH avanzado. </a:t>
            </a:r>
          </a:p>
          <a:p>
            <a:pPr algn="just"/>
            <a:r>
              <a:rPr lang="es-ES" dirty="0"/>
              <a:t>Eliminación de la transmisión materno infantil.</a:t>
            </a:r>
          </a:p>
          <a:p>
            <a:pPr algn="just"/>
            <a:r>
              <a:rPr lang="es-ES" dirty="0"/>
              <a:t>Alcance de las metas 90 90 90</a:t>
            </a:r>
          </a:p>
          <a:p>
            <a:pPr algn="just"/>
            <a:r>
              <a:rPr lang="es-ES" dirty="0"/>
              <a:t>Cero estigma y discriminación por razones de VIH.</a:t>
            </a:r>
          </a:p>
          <a:p>
            <a:pPr algn="just"/>
            <a:endParaRPr lang="en-US" dirty="0"/>
          </a:p>
          <a:p>
            <a:endParaRPr lang="es-ES" dirty="0"/>
          </a:p>
          <a:p>
            <a:endParaRPr lang="en-US" dirty="0"/>
          </a:p>
        </p:txBody>
      </p:sp>
    </p:spTree>
    <p:extLst>
      <p:ext uri="{BB962C8B-B14F-4D97-AF65-F5344CB8AC3E}">
        <p14:creationId xmlns:p14="http://schemas.microsoft.com/office/powerpoint/2010/main" val="3469741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SV" dirty="0"/>
              <a:t>Retos para las nuevas autoridades</a:t>
            </a:r>
            <a:endParaRPr lang="en-US" dirty="0"/>
          </a:p>
        </p:txBody>
      </p:sp>
      <p:sp>
        <p:nvSpPr>
          <p:cNvPr id="3" name="Marcador de contenido 2"/>
          <p:cNvSpPr>
            <a:spLocks noGrp="1"/>
          </p:cNvSpPr>
          <p:nvPr>
            <p:ph idx="1"/>
          </p:nvPr>
        </p:nvSpPr>
        <p:spPr>
          <a:xfrm>
            <a:off x="457200" y="1600200"/>
            <a:ext cx="8229600" cy="4709120"/>
          </a:xfrm>
        </p:spPr>
        <p:txBody>
          <a:bodyPr>
            <a:normAutofit fontScale="85000" lnSpcReduction="10000"/>
          </a:bodyPr>
          <a:lstStyle/>
          <a:p>
            <a:pPr algn="just"/>
            <a:r>
              <a:rPr lang="es-ES" dirty="0"/>
              <a:t>Mejorar los marcos legales y normativas de obligatorio cumplimiento relacionadas al VIH y su respuesta, como reformas a la Ley de Prevención y Control de la Infección Provocada por el Virus de Inmunodeficiencia Humana y aprobación de su reglamento. </a:t>
            </a:r>
          </a:p>
          <a:p>
            <a:pPr algn="just"/>
            <a:r>
              <a:rPr lang="es-ES" dirty="0"/>
              <a:t>Aprobación de la Guía Clínica de atención de Personas con VIH.</a:t>
            </a:r>
          </a:p>
          <a:p>
            <a:pPr algn="just"/>
            <a:r>
              <a:rPr lang="es-ES" dirty="0"/>
              <a:t>Establecimiento de los mejores mecanismo de compra de ARV e insumos.</a:t>
            </a:r>
          </a:p>
          <a:p>
            <a:pPr algn="just"/>
            <a:r>
              <a:rPr lang="es-ES" dirty="0"/>
              <a:t>Análisis y establecimiento de servicios diferenciados de atención, entre otros.</a:t>
            </a:r>
            <a:endParaRPr lang="en-US" dirty="0">
              <a:solidFill>
                <a:srgbClr val="FF0000"/>
              </a:solidFill>
            </a:endParaRPr>
          </a:p>
        </p:txBody>
      </p:sp>
    </p:spTree>
    <p:extLst>
      <p:ext uri="{BB962C8B-B14F-4D97-AF65-F5344CB8AC3E}">
        <p14:creationId xmlns:p14="http://schemas.microsoft.com/office/powerpoint/2010/main" val="3560555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4360" y="332656"/>
            <a:ext cx="8229600" cy="634082"/>
          </a:xfrm>
        </p:spPr>
        <p:txBody>
          <a:bodyPr>
            <a:normAutofit fontScale="90000"/>
          </a:bodyPr>
          <a:lstStyle/>
          <a:p>
            <a:br>
              <a:rPr lang="es-MX" sz="3200" b="1" dirty="0"/>
            </a:br>
            <a:r>
              <a:rPr lang="es-MX" sz="3200" b="1" dirty="0"/>
              <a:t>Estrategia Nacional de Sostenibilidad (ENS). </a:t>
            </a:r>
            <a:br>
              <a:rPr lang="en-US" sz="3200" b="1" dirty="0"/>
            </a:br>
            <a:endParaRPr lang="en-US" sz="3200" dirty="0"/>
          </a:p>
        </p:txBody>
      </p:sp>
      <p:sp>
        <p:nvSpPr>
          <p:cNvPr id="3" name="Marcador de contenido 2"/>
          <p:cNvSpPr>
            <a:spLocks noGrp="1"/>
          </p:cNvSpPr>
          <p:nvPr>
            <p:ph idx="1"/>
          </p:nvPr>
        </p:nvSpPr>
        <p:spPr>
          <a:xfrm>
            <a:off x="457200" y="966738"/>
            <a:ext cx="8229600" cy="5558606"/>
          </a:xfrm>
        </p:spPr>
        <p:txBody>
          <a:bodyPr>
            <a:normAutofit fontScale="62500" lnSpcReduction="20000"/>
          </a:bodyPr>
          <a:lstStyle/>
          <a:p>
            <a:pPr algn="just"/>
            <a:r>
              <a:rPr lang="es-MX" dirty="0"/>
              <a:t>La Estrategia Nacional de Sostenibilidad (ENS) El Salvador, 2019-2023, fue elaborada en coordinación estrecha con el Mecanismo Coordinador de El Salvador MCP-ES, en donde participó personal del MINSAL, Receptores Principales, organismos de cooperación y organizaciones de poblaciones clave. Además, se hizo una consulta con titulares del Ministerio de Hacienda, Ministerio de Trabajo, Instituto Salvadoreño de Desarrollo Municipal (ISDEM) y la Unidad Financiera del MINSAL, entre otros actores clave.  </a:t>
            </a:r>
            <a:endParaRPr lang="en-US" dirty="0"/>
          </a:p>
          <a:p>
            <a:pPr algn="just"/>
            <a:r>
              <a:rPr lang="es-MX" dirty="0"/>
              <a:t>El documento contiene diversas estrategias de sostenibilidad, tomando en consideración los recursos del Estado, los recursos municipales para la prevención del VIH a poblaciones clave, el fomento de eficiencias del gasto en compra de medicamentos y otros productos de salud, el fortalecimiento de las capacidades de las organizaciones de sociedad civil para el desarrollo de procesos de prevención y la potenciación de acciones de la empresa privada, además de la ayuda internacional necesaria y disponible, </a:t>
            </a:r>
            <a:r>
              <a:rPr lang="es-ES" dirty="0"/>
              <a:t>además de la ayuda internacional necesaria y disponible.</a:t>
            </a:r>
            <a:endParaRPr lang="es-MX" dirty="0"/>
          </a:p>
          <a:p>
            <a:pPr algn="just"/>
            <a:r>
              <a:rPr lang="es-MX" dirty="0"/>
              <a:t>Se agregan: la visión, misión, objetivos y principios de la estrategia y se menciona que es importante que las nuevas autoridades tengan la voluntad política para implementar esta estrategia que orienta en las acciones estratégicas que contribuirían a garantizar la sostenibilidad de la respuesta nacional multisectorial frente al VIH.</a:t>
            </a:r>
            <a:endParaRPr lang="en-US" dirty="0"/>
          </a:p>
        </p:txBody>
      </p:sp>
    </p:spTree>
    <p:extLst>
      <p:ext uri="{BB962C8B-B14F-4D97-AF65-F5344CB8AC3E}">
        <p14:creationId xmlns:p14="http://schemas.microsoft.com/office/powerpoint/2010/main" val="4181874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lvl="0"/>
            <a:r>
              <a:rPr lang="es-ES" dirty="0"/>
              <a:t>Plan de Abogacía </a:t>
            </a:r>
            <a:br>
              <a:rPr lang="en-US" dirty="0"/>
            </a:br>
            <a:endParaRPr lang="en-US" dirty="0"/>
          </a:p>
        </p:txBody>
      </p:sp>
    </p:spTree>
    <p:extLst>
      <p:ext uri="{BB962C8B-B14F-4D97-AF65-F5344CB8AC3E}">
        <p14:creationId xmlns:p14="http://schemas.microsoft.com/office/powerpoint/2010/main" val="836274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pPr lvl="1" algn="l" rtl="0">
              <a:spcBef>
                <a:spcPct val="0"/>
              </a:spcBef>
            </a:pPr>
            <a:r>
              <a:rPr lang="es-ES" sz="4400" b="1" dirty="0"/>
              <a:t>Problema:</a:t>
            </a:r>
            <a:endParaRPr lang="en-US" sz="4400" dirty="0"/>
          </a:p>
        </p:txBody>
      </p:sp>
      <p:sp>
        <p:nvSpPr>
          <p:cNvPr id="5" name="Marcador de contenido 4"/>
          <p:cNvSpPr>
            <a:spLocks noGrp="1"/>
          </p:cNvSpPr>
          <p:nvPr>
            <p:ph idx="1"/>
          </p:nvPr>
        </p:nvSpPr>
        <p:spPr/>
        <p:txBody>
          <a:bodyPr>
            <a:normAutofit/>
          </a:bodyPr>
          <a:lstStyle/>
          <a:p>
            <a:pPr marL="0" indent="0" algn="just">
              <a:buNone/>
            </a:pPr>
            <a:r>
              <a:rPr lang="es-ES" dirty="0"/>
              <a:t>Existe riesgo que, en el próximo quinquenio, no se priorice el VIH como un problema de salud pública y, por lo tanto, no asignen el financiamiento suficiente a la respuesta nacional multisectorial, en el marco de los acuerdos internacionales que el país ha sumido.</a:t>
            </a:r>
          </a:p>
          <a:p>
            <a:pPr marL="0" indent="0" algn="just">
              <a:buNone/>
            </a:pPr>
            <a:r>
              <a:rPr lang="es-ES" dirty="0"/>
              <a:t> </a:t>
            </a:r>
            <a:endParaRPr lang="en-US" sz="2800" dirty="0"/>
          </a:p>
        </p:txBody>
      </p:sp>
    </p:spTree>
    <p:extLst>
      <p:ext uri="{BB962C8B-B14F-4D97-AF65-F5344CB8AC3E}">
        <p14:creationId xmlns:p14="http://schemas.microsoft.com/office/powerpoint/2010/main" val="1740541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1" algn="l" rtl="0">
              <a:spcBef>
                <a:spcPct val="0"/>
              </a:spcBef>
            </a:pPr>
            <a:r>
              <a:rPr lang="es-ES" sz="4400" b="1" dirty="0"/>
              <a:t>Objetivo General:</a:t>
            </a:r>
            <a:endParaRPr lang="en-US" sz="4400" dirty="0"/>
          </a:p>
        </p:txBody>
      </p:sp>
      <p:sp>
        <p:nvSpPr>
          <p:cNvPr id="3" name="Marcador de contenido 2"/>
          <p:cNvSpPr>
            <a:spLocks noGrp="1"/>
          </p:cNvSpPr>
          <p:nvPr>
            <p:ph idx="1"/>
          </p:nvPr>
        </p:nvSpPr>
        <p:spPr/>
        <p:txBody>
          <a:bodyPr>
            <a:normAutofit/>
          </a:bodyPr>
          <a:lstStyle/>
          <a:p>
            <a:pPr marL="0" indent="0" algn="just">
              <a:buNone/>
            </a:pPr>
            <a:r>
              <a:rPr lang="es-ES" dirty="0"/>
              <a:t>Gestionar que las nuevas autoridades incorporen dentro de su plan de gobierno y en las respectivas políticas públicas, en coherencia con lo propuesto en el Plan Cuscatlán, un marco de acción nacional multisectorial de respuesta para la disminución de la transmisión del VIH, así como del estigma y discriminación en todas sus formas, garantizando de esta manera, la continuidad y sostenibilidad política.</a:t>
            </a:r>
          </a:p>
        </p:txBody>
      </p:sp>
    </p:spTree>
    <p:extLst>
      <p:ext uri="{BB962C8B-B14F-4D97-AF65-F5344CB8AC3E}">
        <p14:creationId xmlns:p14="http://schemas.microsoft.com/office/powerpoint/2010/main" val="1942196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1" algn="l" rtl="0">
              <a:spcBef>
                <a:spcPct val="0"/>
              </a:spcBef>
            </a:pPr>
            <a:r>
              <a:rPr lang="es-ES" sz="4400" b="1" dirty="0"/>
              <a:t>Líneas de acción:</a:t>
            </a:r>
            <a:endParaRPr lang="en-US" sz="4400" dirty="0"/>
          </a:p>
        </p:txBody>
      </p:sp>
      <p:sp>
        <p:nvSpPr>
          <p:cNvPr id="3" name="Marcador de contenido 2"/>
          <p:cNvSpPr>
            <a:spLocks noGrp="1"/>
          </p:cNvSpPr>
          <p:nvPr>
            <p:ph idx="1"/>
          </p:nvPr>
        </p:nvSpPr>
        <p:spPr>
          <a:xfrm>
            <a:off x="457200" y="1600200"/>
            <a:ext cx="8229600" cy="4853136"/>
          </a:xfrm>
        </p:spPr>
        <p:txBody>
          <a:bodyPr>
            <a:normAutofit fontScale="77500" lnSpcReduction="20000"/>
          </a:bodyPr>
          <a:lstStyle/>
          <a:p>
            <a:pPr lvl="0" algn="just"/>
            <a:r>
              <a:rPr lang="es-ES" dirty="0"/>
              <a:t>Sistematización de la información clave sobre las acciones realizadas, grandes logros y compromisos de país, frente a la respuesta integral al VIH. </a:t>
            </a:r>
            <a:endParaRPr lang="en-US" sz="2800" dirty="0"/>
          </a:p>
          <a:p>
            <a:pPr lvl="0" algn="just"/>
            <a:r>
              <a:rPr lang="es-ES" dirty="0"/>
              <a:t>Transmisión de mensajes a nuevas autoridades, para la inclusión de la respuesta nacional al VIH en el plan de gobierno y el Presupuesto General del Estado, manteniendo las directrices del Plan Estratégico Nacional Multisectorial de VIH e ITS 2016-2020, dentro del marco de los compromisos de país y convenios del Fondo Mundial para la lucha contra el sida, la tuberculosis y la malaria (Fondo Mundial). </a:t>
            </a:r>
            <a:endParaRPr lang="en-US" sz="2800" dirty="0"/>
          </a:p>
          <a:p>
            <a:pPr lvl="0" algn="just"/>
            <a:r>
              <a:rPr lang="es-ES" dirty="0"/>
              <a:t>Involucrar a la sociedad civil sobre la importancia de la continuación de la respuesta nacional contra VIH a fin de que se movilice y participe activamente para mantener los servicios implementados y exija su constante mejora. </a:t>
            </a:r>
            <a:endParaRPr lang="en-US" sz="2800" dirty="0"/>
          </a:p>
        </p:txBody>
      </p:sp>
    </p:spTree>
    <p:extLst>
      <p:ext uri="{BB962C8B-B14F-4D97-AF65-F5344CB8AC3E}">
        <p14:creationId xmlns:p14="http://schemas.microsoft.com/office/powerpoint/2010/main" val="2612080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p:txBody>
          <a:bodyPr>
            <a:normAutofit/>
          </a:bodyPr>
          <a:lstStyle/>
          <a:p>
            <a:pPr lvl="1" algn="l" rtl="0">
              <a:spcBef>
                <a:spcPct val="0"/>
              </a:spcBef>
            </a:pPr>
            <a:r>
              <a:rPr lang="es-SV" sz="4400" b="1" dirty="0"/>
              <a:t>Actores primordiales</a:t>
            </a:r>
          </a:p>
        </p:txBody>
      </p:sp>
    </p:spTree>
    <p:extLst>
      <p:ext uri="{BB962C8B-B14F-4D97-AF65-F5344CB8AC3E}">
        <p14:creationId xmlns:p14="http://schemas.microsoft.com/office/powerpoint/2010/main" val="296509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a 9"/>
          <p:cNvGraphicFramePr>
            <a:graphicFrameLocks noGrp="1"/>
          </p:cNvGraphicFramePr>
          <p:nvPr>
            <p:extLst>
              <p:ext uri="{D42A27DB-BD31-4B8C-83A1-F6EECF244321}">
                <p14:modId xmlns:p14="http://schemas.microsoft.com/office/powerpoint/2010/main" val="3499303878"/>
              </p:ext>
            </p:extLst>
          </p:nvPr>
        </p:nvGraphicFramePr>
        <p:xfrm>
          <a:off x="755575" y="1268760"/>
          <a:ext cx="7632850" cy="5298570"/>
        </p:xfrm>
        <a:graphic>
          <a:graphicData uri="http://schemas.openxmlformats.org/drawingml/2006/table">
            <a:tbl>
              <a:tblPr/>
              <a:tblGrid>
                <a:gridCol w="1663733">
                  <a:extLst>
                    <a:ext uri="{9D8B030D-6E8A-4147-A177-3AD203B41FA5}">
                      <a16:colId xmlns:a16="http://schemas.microsoft.com/office/drawing/2014/main" val="1553476207"/>
                    </a:ext>
                  </a:extLst>
                </a:gridCol>
                <a:gridCol w="2336846">
                  <a:extLst>
                    <a:ext uri="{9D8B030D-6E8A-4147-A177-3AD203B41FA5}">
                      <a16:colId xmlns:a16="http://schemas.microsoft.com/office/drawing/2014/main" val="1220492276"/>
                    </a:ext>
                  </a:extLst>
                </a:gridCol>
                <a:gridCol w="3632271">
                  <a:extLst>
                    <a:ext uri="{9D8B030D-6E8A-4147-A177-3AD203B41FA5}">
                      <a16:colId xmlns:a16="http://schemas.microsoft.com/office/drawing/2014/main" val="670540050"/>
                    </a:ext>
                  </a:extLst>
                </a:gridCol>
              </a:tblGrid>
              <a:tr h="0">
                <a:tc>
                  <a:txBody>
                    <a:bodyPr/>
                    <a:lstStyle/>
                    <a:p>
                      <a:pPr>
                        <a:lnSpc>
                          <a:spcPct val="115000"/>
                        </a:lnSpc>
                        <a:spcAft>
                          <a:spcPts val="0"/>
                        </a:spcAft>
                      </a:pPr>
                      <a:r>
                        <a:rPr lang="es-ES" sz="1400" b="1" dirty="0">
                          <a:effectLst/>
                          <a:latin typeface="Arial" panose="020B0604020202020204" pitchFamily="34" charset="0"/>
                          <a:ea typeface="Arial" panose="020B0604020202020204" pitchFamily="34" charset="0"/>
                        </a:rPr>
                        <a:t>Actor</a:t>
                      </a:r>
                      <a:endParaRPr lang="en-US" sz="14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b="1" dirty="0">
                          <a:effectLst/>
                          <a:latin typeface="Arial" panose="020B0604020202020204" pitchFamily="34" charset="0"/>
                          <a:ea typeface="Arial" panose="020B0604020202020204" pitchFamily="34" charset="0"/>
                        </a:rPr>
                        <a:t>Cargo</a:t>
                      </a:r>
                      <a:endParaRPr lang="en-US" sz="14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b="1">
                          <a:effectLst/>
                          <a:latin typeface="Arial" panose="020B0604020202020204" pitchFamily="34" charset="0"/>
                          <a:ea typeface="Arial" panose="020B0604020202020204" pitchFamily="34" charset="0"/>
                        </a:rPr>
                        <a:t>Razón de su relevancia </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254151"/>
                  </a:ext>
                </a:extLst>
              </a:tr>
              <a:tr h="0">
                <a:tc>
                  <a:txBody>
                    <a:bodyPr/>
                    <a:lstStyle/>
                    <a:p>
                      <a:pPr>
                        <a:lnSpc>
                          <a:spcPct val="115000"/>
                        </a:lnSpc>
                        <a:spcBef>
                          <a:spcPts val="200"/>
                        </a:spcBef>
                        <a:spcAft>
                          <a:spcPts val="400"/>
                        </a:spcAft>
                      </a:pPr>
                      <a:r>
                        <a:rPr lang="es-ES" sz="1400">
                          <a:effectLst/>
                          <a:latin typeface="Arial" panose="020B0604020202020204" pitchFamily="34" charset="0"/>
                          <a:ea typeface="Arial" panose="020B0604020202020204" pitchFamily="34" charset="0"/>
                        </a:rPr>
                        <a:t>N/D</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Asesores de </a:t>
                      </a:r>
                      <a:r>
                        <a:rPr lang="es-ES" sz="1400" dirty="0" err="1">
                          <a:effectLst/>
                          <a:latin typeface="Arial" panose="020B0604020202020204" pitchFamily="34" charset="0"/>
                          <a:ea typeface="Arial" panose="020B0604020202020204" pitchFamily="34" charset="0"/>
                        </a:rPr>
                        <a:t>Nayib</a:t>
                      </a:r>
                      <a:r>
                        <a:rPr lang="es-ES" sz="1400" dirty="0">
                          <a:effectLst/>
                          <a:latin typeface="Arial" panose="020B0604020202020204" pitchFamily="34" charset="0"/>
                          <a:ea typeface="Arial" panose="020B0604020202020204" pitchFamily="34" charset="0"/>
                        </a:rPr>
                        <a:t> </a:t>
                      </a:r>
                      <a:r>
                        <a:rPr lang="es-ES" sz="1400" dirty="0" err="1">
                          <a:effectLst/>
                          <a:latin typeface="Arial" panose="020B0604020202020204" pitchFamily="34" charset="0"/>
                          <a:ea typeface="Arial" panose="020B0604020202020204" pitchFamily="34" charset="0"/>
                        </a:rPr>
                        <a:t>Bukele</a:t>
                      </a:r>
                      <a:r>
                        <a:rPr lang="es-ES" sz="1400" dirty="0">
                          <a:effectLst/>
                          <a:latin typeface="Arial" panose="020B0604020202020204" pitchFamily="34" charset="0"/>
                          <a:ea typeface="Arial" panose="020B0604020202020204" pitchFamily="34" charset="0"/>
                        </a:rPr>
                        <a:t> (presidente electo) que integran el equipo de transición.</a:t>
                      </a:r>
                      <a:endParaRPr lang="en-US" sz="14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Garantizar que la respuesta nacional al VIH sea incorporada en el plan de gobierno y presupuesto general del Estado. </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160414839"/>
                  </a:ext>
                </a:extLst>
              </a:tr>
              <a:tr h="0">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N/D</a:t>
                      </a:r>
                      <a:endParaRPr lang="en-US" sz="14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Asesores</a:t>
                      </a:r>
                      <a:r>
                        <a:rPr lang="es-ES" sz="1400" baseline="0" dirty="0">
                          <a:effectLst/>
                          <a:latin typeface="Arial" panose="020B0604020202020204" pitchFamily="34" charset="0"/>
                          <a:ea typeface="Arial" panose="020B0604020202020204" pitchFamily="34" charset="0"/>
                        </a:rPr>
                        <a:t> </a:t>
                      </a:r>
                      <a:r>
                        <a:rPr lang="es-ES" sz="1400" dirty="0">
                          <a:effectLst/>
                          <a:latin typeface="Arial" panose="020B0604020202020204" pitchFamily="34" charset="0"/>
                          <a:ea typeface="Arial" panose="020B0604020202020204" pitchFamily="34" charset="0"/>
                        </a:rPr>
                        <a:t>de </a:t>
                      </a:r>
                      <a:r>
                        <a:rPr lang="es-ES" sz="1400" dirty="0" err="1">
                          <a:effectLst/>
                          <a:latin typeface="Arial" panose="020B0604020202020204" pitchFamily="34" charset="0"/>
                          <a:ea typeface="Arial" panose="020B0604020202020204" pitchFamily="34" charset="0"/>
                        </a:rPr>
                        <a:t>Nayib</a:t>
                      </a:r>
                      <a:r>
                        <a:rPr lang="es-ES" sz="1400" dirty="0">
                          <a:effectLst/>
                          <a:latin typeface="Arial" panose="020B0604020202020204" pitchFamily="34" charset="0"/>
                          <a:ea typeface="Arial" panose="020B0604020202020204" pitchFamily="34" charset="0"/>
                        </a:rPr>
                        <a:t> Bukele</a:t>
                      </a:r>
                      <a:endParaRPr lang="en-US" sz="14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Podría ejercer una influencia negativa en el presidente electo debido a su postura de oposición frente a la respuesta nacional al VIH.</a:t>
                      </a:r>
                      <a:endParaRPr lang="en-US" sz="14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225117893"/>
                  </a:ext>
                </a:extLst>
              </a:tr>
              <a:tr h="0">
                <a:tc>
                  <a:txBody>
                    <a:bodyPr/>
                    <a:lstStyle/>
                    <a:p>
                      <a:pPr>
                        <a:lnSpc>
                          <a:spcPct val="115000"/>
                        </a:lnSpc>
                        <a:spcBef>
                          <a:spcPts val="200"/>
                        </a:spcBef>
                        <a:spcAft>
                          <a:spcPts val="400"/>
                        </a:spcAft>
                      </a:pPr>
                      <a:r>
                        <a:rPr lang="es-ES" sz="1400" dirty="0">
                          <a:effectLst/>
                          <a:latin typeface="Arial" panose="020B0604020202020204" pitchFamily="34" charset="0"/>
                          <a:ea typeface="Arial" panose="020B0604020202020204" pitchFamily="34" charset="0"/>
                        </a:rPr>
                        <a:t>Gabriela Rodríguez de Bukele.</a:t>
                      </a:r>
                      <a:endParaRPr lang="en-US" sz="14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Coordinación del equipo de gobierno correspondiente a Bienestar Social. </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Garantizar la continuidad de la respuesta al VIH y la atención a las poblaciones clave.</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609323671"/>
                  </a:ext>
                </a:extLst>
              </a:tr>
              <a:tr h="0">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N/D</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Titulares del Ministerio de Salud y sus Viceministerios.</a:t>
                      </a:r>
                      <a:endParaRPr lang="en-US" sz="14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Garantizar que la respuesta nacional al VIH sea incorporada en las políticas públicas y normativa del sector salud. </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129339507"/>
                  </a:ext>
                </a:extLst>
              </a:tr>
              <a:tr h="0">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N/D</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Gerencia de Operaciones; </a:t>
                      </a:r>
                      <a:endParaRPr lang="en-US" sz="1400" dirty="0">
                        <a:effectLst/>
                        <a:latin typeface="Arial" panose="020B0604020202020204" pitchFamily="34" charset="0"/>
                        <a:ea typeface="Arial" panose="020B0604020202020204" pitchFamily="34" charset="0"/>
                      </a:endParaRPr>
                    </a:p>
                    <a:p>
                      <a:pPr>
                        <a:lnSpc>
                          <a:spcPct val="115000"/>
                        </a:lnSpc>
                        <a:spcAft>
                          <a:spcPts val="0"/>
                        </a:spcAft>
                      </a:pPr>
                      <a:r>
                        <a:rPr lang="es-ES" sz="1400" dirty="0">
                          <a:effectLst/>
                          <a:latin typeface="Arial" panose="020B0604020202020204" pitchFamily="34" charset="0"/>
                          <a:ea typeface="Arial" panose="020B0604020202020204" pitchFamily="34" charset="0"/>
                        </a:rPr>
                        <a:t>Vigilancia Sanitaria</a:t>
                      </a:r>
                      <a:endParaRPr lang="en-US" sz="1400" dirty="0">
                        <a:effectLst/>
                        <a:latin typeface="Arial" panose="020B0604020202020204" pitchFamily="34" charset="0"/>
                        <a:ea typeface="Arial" panose="020B0604020202020204" pitchFamily="34" charset="0"/>
                      </a:endParaRPr>
                    </a:p>
                    <a:p>
                      <a:pPr>
                        <a:lnSpc>
                          <a:spcPct val="115000"/>
                        </a:lnSpc>
                        <a:spcAft>
                          <a:spcPts val="0"/>
                        </a:spcAft>
                      </a:pPr>
                      <a:r>
                        <a:rPr lang="es-ES" sz="1400" dirty="0">
                          <a:effectLst/>
                          <a:latin typeface="Arial" panose="020B0604020202020204" pitchFamily="34" charset="0"/>
                          <a:ea typeface="Arial" panose="020B0604020202020204" pitchFamily="34" charset="0"/>
                        </a:rPr>
                        <a:t>Coordinación Programa VIH y TB del  MINSAL</a:t>
                      </a:r>
                      <a:endParaRPr lang="en-US" sz="14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Garantizar la sostenibilidad técnica de la respuesta al VIH desde las funciones y responsabilidades que les corresponde.</a:t>
                      </a:r>
                      <a:endParaRPr lang="en-US" sz="14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833430946"/>
                  </a:ext>
                </a:extLst>
              </a:tr>
            </a:tbl>
          </a:graphicData>
        </a:graphic>
      </p:graphicFrame>
      <p:sp>
        <p:nvSpPr>
          <p:cNvPr id="11" name="Título 10"/>
          <p:cNvSpPr>
            <a:spLocks noGrp="1"/>
          </p:cNvSpPr>
          <p:nvPr>
            <p:ph type="title"/>
          </p:nvPr>
        </p:nvSpPr>
        <p:spPr>
          <a:xfrm>
            <a:off x="457200" y="274638"/>
            <a:ext cx="8229600" cy="778098"/>
          </a:xfrm>
        </p:spPr>
        <p:txBody>
          <a:bodyPr>
            <a:normAutofit fontScale="90000"/>
          </a:bodyPr>
          <a:lstStyle/>
          <a:p>
            <a:r>
              <a:rPr lang="es-ES" b="1" dirty="0"/>
              <a:t>Sector público: tomadores de decisión</a:t>
            </a:r>
            <a:endParaRPr lang="en-US" dirty="0"/>
          </a:p>
        </p:txBody>
      </p:sp>
    </p:spTree>
    <p:extLst>
      <p:ext uri="{BB962C8B-B14F-4D97-AF65-F5344CB8AC3E}">
        <p14:creationId xmlns:p14="http://schemas.microsoft.com/office/powerpoint/2010/main" val="305858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lvl="0"/>
            <a:r>
              <a:rPr lang="es-ES" dirty="0"/>
              <a:t>Contexto </a:t>
            </a:r>
            <a:br>
              <a:rPr lang="en-US" dirty="0"/>
            </a:br>
            <a:endParaRPr lang="en-US" dirty="0"/>
          </a:p>
        </p:txBody>
      </p:sp>
    </p:spTree>
    <p:extLst>
      <p:ext uri="{BB962C8B-B14F-4D97-AF65-F5344CB8AC3E}">
        <p14:creationId xmlns:p14="http://schemas.microsoft.com/office/powerpoint/2010/main" val="3588221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1484609266"/>
              </p:ext>
            </p:extLst>
          </p:nvPr>
        </p:nvGraphicFramePr>
        <p:xfrm>
          <a:off x="467544" y="260648"/>
          <a:ext cx="8208912" cy="6145758"/>
        </p:xfrm>
        <a:graphic>
          <a:graphicData uri="http://schemas.openxmlformats.org/drawingml/2006/table">
            <a:tbl>
              <a:tblPr/>
              <a:tblGrid>
                <a:gridCol w="1080120">
                  <a:extLst>
                    <a:ext uri="{9D8B030D-6E8A-4147-A177-3AD203B41FA5}">
                      <a16:colId xmlns:a16="http://schemas.microsoft.com/office/drawing/2014/main" val="1812224636"/>
                    </a:ext>
                  </a:extLst>
                </a:gridCol>
                <a:gridCol w="2880320">
                  <a:extLst>
                    <a:ext uri="{9D8B030D-6E8A-4147-A177-3AD203B41FA5}">
                      <a16:colId xmlns:a16="http://schemas.microsoft.com/office/drawing/2014/main" val="2029058413"/>
                    </a:ext>
                  </a:extLst>
                </a:gridCol>
                <a:gridCol w="4248472">
                  <a:extLst>
                    <a:ext uri="{9D8B030D-6E8A-4147-A177-3AD203B41FA5}">
                      <a16:colId xmlns:a16="http://schemas.microsoft.com/office/drawing/2014/main" val="3895553637"/>
                    </a:ext>
                  </a:extLst>
                </a:gridCol>
              </a:tblGrid>
              <a:tr h="826517">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N/D</a:t>
                      </a:r>
                      <a:endParaRPr lang="en-US" sz="1400">
                        <a:effectLst/>
                        <a:latin typeface="Arial" panose="020B0604020202020204" pitchFamily="34" charset="0"/>
                        <a:ea typeface="Arial" panose="020B0604020202020204" pitchFamily="34" charset="0"/>
                      </a:endParaRPr>
                    </a:p>
                  </a:txBody>
                  <a:tcPr marL="52311" marR="52311" marT="52311" marB="523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Titular del Ministerio de Hacienda</a:t>
                      </a:r>
                      <a:endParaRPr lang="en-US" sz="1400">
                        <a:effectLst/>
                        <a:latin typeface="Arial" panose="020B0604020202020204" pitchFamily="34" charset="0"/>
                        <a:ea typeface="Arial" panose="020B0604020202020204" pitchFamily="34" charset="0"/>
                      </a:endParaRPr>
                    </a:p>
                  </a:txBody>
                  <a:tcPr marL="52311" marR="52311" marT="52311" marB="523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Se asignen los recursos para la sostenibilidad de la respuesta al VIH, en el presupuesto general del Estado, honrando los compromisos adquiridos por el país en esta materia. </a:t>
                      </a:r>
                      <a:endParaRPr lang="en-US" sz="1400">
                        <a:effectLst/>
                        <a:latin typeface="Arial" panose="020B0604020202020204" pitchFamily="34" charset="0"/>
                        <a:ea typeface="Arial" panose="020B0604020202020204" pitchFamily="34" charset="0"/>
                      </a:endParaRPr>
                    </a:p>
                  </a:txBody>
                  <a:tcPr marL="52311" marR="52311" marT="52311" marB="523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035056226"/>
                  </a:ext>
                </a:extLst>
              </a:tr>
              <a:tr h="682138">
                <a:tc>
                  <a:txBody>
                    <a:bodyPr/>
                    <a:lstStyle/>
                    <a:p>
                      <a:pPr>
                        <a:lnSpc>
                          <a:spcPct val="115000"/>
                        </a:lnSpc>
                        <a:spcBef>
                          <a:spcPts val="200"/>
                        </a:spcBef>
                        <a:spcAft>
                          <a:spcPts val="400"/>
                        </a:spcAft>
                      </a:pPr>
                      <a:r>
                        <a:rPr lang="es-ES" sz="1400">
                          <a:effectLst/>
                          <a:latin typeface="Arial" panose="020B0604020202020204" pitchFamily="34" charset="0"/>
                          <a:ea typeface="Arial" panose="020B0604020202020204" pitchFamily="34" charset="0"/>
                        </a:rPr>
                        <a:t>N/D</a:t>
                      </a:r>
                      <a:endParaRPr lang="en-US" sz="1400">
                        <a:effectLst/>
                        <a:latin typeface="Arial" panose="020B0604020202020204" pitchFamily="34" charset="0"/>
                        <a:ea typeface="Arial" panose="020B0604020202020204" pitchFamily="34" charset="0"/>
                      </a:endParaRPr>
                    </a:p>
                  </a:txBody>
                  <a:tcPr marL="52311" marR="52311" marT="52311" marB="523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Secretaría Técnica y de Planificación de la Presidencia</a:t>
                      </a:r>
                      <a:endParaRPr lang="en-US" sz="1400">
                        <a:effectLst/>
                        <a:latin typeface="Arial" panose="020B0604020202020204" pitchFamily="34" charset="0"/>
                        <a:ea typeface="Arial" panose="020B0604020202020204" pitchFamily="34" charset="0"/>
                      </a:endParaRPr>
                    </a:p>
                    <a:p>
                      <a:pPr>
                        <a:lnSpc>
                          <a:spcPct val="115000"/>
                        </a:lnSpc>
                        <a:spcAft>
                          <a:spcPts val="0"/>
                        </a:spcAft>
                      </a:pPr>
                      <a:r>
                        <a:rPr lang="es-ES" sz="1400">
                          <a:effectLst/>
                          <a:latin typeface="Arial" panose="020B0604020202020204" pitchFamily="34" charset="0"/>
                          <a:ea typeface="Arial" panose="020B0604020202020204" pitchFamily="34" charset="0"/>
                        </a:rPr>
                        <a:t> </a:t>
                      </a:r>
                      <a:endParaRPr lang="en-US" sz="1400">
                        <a:effectLst/>
                        <a:latin typeface="Arial" panose="020B0604020202020204" pitchFamily="34" charset="0"/>
                        <a:ea typeface="Arial" panose="020B0604020202020204" pitchFamily="34" charset="0"/>
                      </a:endParaRPr>
                    </a:p>
                  </a:txBody>
                  <a:tcPr marL="52311" marR="52311" marT="52311" marB="523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Asegurar la sostenibilidad programática de la respuesta nacional al VIH.</a:t>
                      </a:r>
                      <a:endParaRPr lang="en-US" sz="1400">
                        <a:effectLst/>
                        <a:latin typeface="Arial" panose="020B0604020202020204" pitchFamily="34" charset="0"/>
                        <a:ea typeface="Arial" panose="020B0604020202020204" pitchFamily="34" charset="0"/>
                      </a:endParaRPr>
                    </a:p>
                  </a:txBody>
                  <a:tcPr marL="52311" marR="52311" marT="52311" marB="523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570484292"/>
                  </a:ext>
                </a:extLst>
              </a:tr>
              <a:tr h="537759">
                <a:tc>
                  <a:txBody>
                    <a:bodyPr/>
                    <a:lstStyle/>
                    <a:p>
                      <a:pPr>
                        <a:lnSpc>
                          <a:spcPct val="115000"/>
                        </a:lnSpc>
                        <a:spcBef>
                          <a:spcPts val="200"/>
                        </a:spcBef>
                        <a:spcAft>
                          <a:spcPts val="400"/>
                        </a:spcAft>
                      </a:pPr>
                      <a:r>
                        <a:rPr lang="es-ES" sz="1400">
                          <a:effectLst/>
                          <a:latin typeface="Arial" panose="020B0604020202020204" pitchFamily="34" charset="0"/>
                          <a:ea typeface="Arial" panose="020B0604020202020204" pitchFamily="34" charset="0"/>
                        </a:rPr>
                        <a:t>N/D</a:t>
                      </a:r>
                      <a:endParaRPr lang="en-US" sz="1400">
                        <a:effectLst/>
                        <a:latin typeface="Arial" panose="020B0604020202020204" pitchFamily="34" charset="0"/>
                        <a:ea typeface="Arial" panose="020B0604020202020204" pitchFamily="34" charset="0"/>
                      </a:endParaRPr>
                    </a:p>
                  </a:txBody>
                  <a:tcPr marL="52311" marR="52311" marT="52311" marB="523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Titular del Ministerio de Justicia y Seguridad Pública.</a:t>
                      </a:r>
                      <a:endParaRPr lang="en-US" sz="1400">
                        <a:effectLst/>
                        <a:latin typeface="Arial" panose="020B0604020202020204" pitchFamily="34" charset="0"/>
                        <a:ea typeface="Arial" panose="020B0604020202020204" pitchFamily="34" charset="0"/>
                      </a:endParaRPr>
                    </a:p>
                  </a:txBody>
                  <a:tcPr marL="52311" marR="52311" marT="52311" marB="523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Garantizar la continuidad de las acciones de prevención, atención y tratamiento del VIH en la población privada de libertad.</a:t>
                      </a:r>
                      <a:endParaRPr lang="en-US" sz="1400">
                        <a:effectLst/>
                        <a:latin typeface="Arial" panose="020B0604020202020204" pitchFamily="34" charset="0"/>
                        <a:ea typeface="Arial" panose="020B0604020202020204" pitchFamily="34" charset="0"/>
                      </a:endParaRPr>
                    </a:p>
                  </a:txBody>
                  <a:tcPr marL="52311" marR="52311" marT="52311" marB="523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62137419"/>
                  </a:ext>
                </a:extLst>
              </a:tr>
              <a:tr h="682138">
                <a:tc>
                  <a:txBody>
                    <a:bodyPr/>
                    <a:lstStyle/>
                    <a:p>
                      <a:pPr>
                        <a:lnSpc>
                          <a:spcPct val="115000"/>
                        </a:lnSpc>
                        <a:spcBef>
                          <a:spcPts val="200"/>
                        </a:spcBef>
                        <a:spcAft>
                          <a:spcPts val="400"/>
                        </a:spcAft>
                      </a:pPr>
                      <a:r>
                        <a:rPr lang="es-ES" sz="1400">
                          <a:effectLst/>
                          <a:latin typeface="Arial" panose="020B0604020202020204" pitchFamily="34" charset="0"/>
                          <a:ea typeface="Arial" panose="020B0604020202020204" pitchFamily="34" charset="0"/>
                        </a:rPr>
                        <a:t>N/D</a:t>
                      </a:r>
                      <a:endParaRPr lang="en-US" sz="1400">
                        <a:effectLst/>
                        <a:latin typeface="Arial" panose="020B0604020202020204" pitchFamily="34" charset="0"/>
                        <a:ea typeface="Arial" panose="020B0604020202020204" pitchFamily="34" charset="0"/>
                      </a:endParaRPr>
                    </a:p>
                  </a:txBody>
                  <a:tcPr marL="52311" marR="52311" marT="52311" marB="523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Titular del Ministerio de Relaciones Exteriores y </a:t>
                      </a:r>
                      <a:endParaRPr lang="en-US" sz="1400">
                        <a:effectLst/>
                        <a:latin typeface="Arial" panose="020B0604020202020204" pitchFamily="34" charset="0"/>
                        <a:ea typeface="Arial" panose="020B0604020202020204" pitchFamily="34" charset="0"/>
                      </a:endParaRPr>
                    </a:p>
                    <a:p>
                      <a:pPr>
                        <a:lnSpc>
                          <a:spcPct val="115000"/>
                        </a:lnSpc>
                        <a:spcAft>
                          <a:spcPts val="0"/>
                        </a:spcAft>
                      </a:pPr>
                      <a:r>
                        <a:rPr lang="es-ES" sz="1400">
                          <a:effectLst/>
                          <a:latin typeface="Arial" panose="020B0604020202020204" pitchFamily="34" charset="0"/>
                          <a:ea typeface="Arial" panose="020B0604020202020204" pitchFamily="34" charset="0"/>
                        </a:rPr>
                        <a:t>Viceministro de Cooperación para el Desarrollo.</a:t>
                      </a:r>
                      <a:endParaRPr lang="en-US" sz="1400">
                        <a:effectLst/>
                        <a:latin typeface="Arial" panose="020B0604020202020204" pitchFamily="34" charset="0"/>
                        <a:ea typeface="Arial" panose="020B0604020202020204" pitchFamily="34" charset="0"/>
                      </a:endParaRPr>
                    </a:p>
                  </a:txBody>
                  <a:tcPr marL="52311" marR="52311" marT="52311" marB="523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Mantener y defender los compromisos internacionales asumidos por el Estado salvadoreño, en la lucha contra el VIH. </a:t>
                      </a:r>
                      <a:endParaRPr lang="en-US" sz="1400">
                        <a:effectLst/>
                        <a:latin typeface="Arial" panose="020B0604020202020204" pitchFamily="34" charset="0"/>
                        <a:ea typeface="Arial" panose="020B0604020202020204" pitchFamily="34" charset="0"/>
                      </a:endParaRPr>
                    </a:p>
                  </a:txBody>
                  <a:tcPr marL="52311" marR="52311" marT="52311" marB="523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586044493"/>
                  </a:ext>
                </a:extLst>
              </a:tr>
              <a:tr h="682138">
                <a:tc>
                  <a:txBody>
                    <a:bodyPr/>
                    <a:lstStyle/>
                    <a:p>
                      <a:pPr>
                        <a:lnSpc>
                          <a:spcPct val="115000"/>
                        </a:lnSpc>
                        <a:spcBef>
                          <a:spcPts val="200"/>
                        </a:spcBef>
                        <a:spcAft>
                          <a:spcPts val="400"/>
                        </a:spcAft>
                      </a:pPr>
                      <a:r>
                        <a:rPr lang="es-ES" sz="1400">
                          <a:effectLst/>
                          <a:latin typeface="Arial" panose="020B0604020202020204" pitchFamily="34" charset="0"/>
                          <a:ea typeface="Arial" panose="020B0604020202020204" pitchFamily="34" charset="0"/>
                        </a:rPr>
                        <a:t>N/D</a:t>
                      </a:r>
                      <a:endParaRPr lang="en-US" sz="1400">
                        <a:effectLst/>
                        <a:latin typeface="Arial" panose="020B0604020202020204" pitchFamily="34" charset="0"/>
                        <a:ea typeface="Arial" panose="020B0604020202020204" pitchFamily="34" charset="0"/>
                      </a:endParaRPr>
                    </a:p>
                  </a:txBody>
                  <a:tcPr marL="52311" marR="52311" marT="52311" marB="523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Dirección de Diversidad Sexual</a:t>
                      </a:r>
                      <a:endParaRPr lang="en-US" sz="1400">
                        <a:effectLst/>
                        <a:latin typeface="Arial" panose="020B0604020202020204" pitchFamily="34" charset="0"/>
                        <a:ea typeface="Arial" panose="020B0604020202020204" pitchFamily="34" charset="0"/>
                      </a:endParaRPr>
                    </a:p>
                  </a:txBody>
                  <a:tcPr marL="52311" marR="52311" marT="52311" marB="523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Garantizar que exista una instancia tomadora de decisiones que implemente políticas sociales para la atención integral a la población LGBTI.</a:t>
                      </a:r>
                      <a:endParaRPr lang="en-US" sz="1400">
                        <a:effectLst/>
                        <a:latin typeface="Arial" panose="020B0604020202020204" pitchFamily="34" charset="0"/>
                        <a:ea typeface="Arial" panose="020B0604020202020204" pitchFamily="34" charset="0"/>
                      </a:endParaRPr>
                    </a:p>
                  </a:txBody>
                  <a:tcPr marL="52311" marR="52311" marT="52311" marB="523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692072779"/>
                  </a:ext>
                </a:extLst>
              </a:tr>
              <a:tr h="1115274">
                <a:tc>
                  <a:txBody>
                    <a:bodyPr/>
                    <a:lstStyle/>
                    <a:p>
                      <a:pPr>
                        <a:lnSpc>
                          <a:spcPct val="115000"/>
                        </a:lnSpc>
                        <a:spcBef>
                          <a:spcPts val="200"/>
                        </a:spcBef>
                        <a:spcAft>
                          <a:spcPts val="400"/>
                        </a:spcAft>
                      </a:pPr>
                      <a:r>
                        <a:rPr lang="es-ES" sz="1400">
                          <a:effectLst/>
                          <a:latin typeface="Arial" panose="020B0604020202020204" pitchFamily="34" charset="0"/>
                          <a:ea typeface="Arial" panose="020B0604020202020204" pitchFamily="34" charset="0"/>
                        </a:rPr>
                        <a:t>N/D</a:t>
                      </a:r>
                      <a:endParaRPr lang="en-US" sz="1400">
                        <a:effectLst/>
                        <a:latin typeface="Arial" panose="020B0604020202020204" pitchFamily="34" charset="0"/>
                        <a:ea typeface="Arial" panose="020B0604020202020204" pitchFamily="34" charset="0"/>
                      </a:endParaRPr>
                    </a:p>
                  </a:txBody>
                  <a:tcPr marL="52311" marR="52311" marT="52311" marB="523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Titular de MTPS</a:t>
                      </a:r>
                      <a:endParaRPr lang="en-US" sz="1400">
                        <a:effectLst/>
                        <a:latin typeface="Arial" panose="020B0604020202020204" pitchFamily="34" charset="0"/>
                        <a:ea typeface="Arial" panose="020B0604020202020204" pitchFamily="34" charset="0"/>
                      </a:endParaRPr>
                    </a:p>
                    <a:p>
                      <a:pPr>
                        <a:lnSpc>
                          <a:spcPct val="115000"/>
                        </a:lnSpc>
                        <a:spcAft>
                          <a:spcPts val="0"/>
                        </a:spcAft>
                      </a:pPr>
                      <a:r>
                        <a:rPr lang="es-ES" sz="1400">
                          <a:effectLst/>
                          <a:latin typeface="Arial" panose="020B0604020202020204" pitchFamily="34" charset="0"/>
                          <a:ea typeface="Arial" panose="020B0604020202020204" pitchFamily="34" charset="0"/>
                        </a:rPr>
                        <a:t> </a:t>
                      </a:r>
                      <a:endParaRPr lang="en-US" sz="1400">
                        <a:effectLst/>
                        <a:latin typeface="Arial" panose="020B0604020202020204" pitchFamily="34" charset="0"/>
                        <a:ea typeface="Arial" panose="020B0604020202020204" pitchFamily="34" charset="0"/>
                      </a:endParaRPr>
                    </a:p>
                  </a:txBody>
                  <a:tcPr marL="52311" marR="52311" marT="52311" marB="523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Garantizar el respeto a los derechos de las personas trabajadoras viviendo con VIH, así como el cumplimiento a la normativa existente. </a:t>
                      </a:r>
                      <a:endParaRPr lang="en-US" sz="1400" dirty="0">
                        <a:effectLst/>
                        <a:latin typeface="Arial" panose="020B0604020202020204" pitchFamily="34" charset="0"/>
                        <a:ea typeface="Arial" panose="020B0604020202020204" pitchFamily="34" charset="0"/>
                      </a:endParaRPr>
                    </a:p>
                    <a:p>
                      <a:pPr>
                        <a:lnSpc>
                          <a:spcPct val="115000"/>
                        </a:lnSpc>
                        <a:spcAft>
                          <a:spcPts val="0"/>
                        </a:spcAft>
                      </a:pPr>
                      <a:r>
                        <a:rPr lang="es-ES" sz="1400" dirty="0">
                          <a:effectLst/>
                          <a:latin typeface="Arial" panose="020B0604020202020204" pitchFamily="34" charset="0"/>
                          <a:ea typeface="Arial" panose="020B0604020202020204" pitchFamily="34" charset="0"/>
                        </a:rPr>
                        <a:t>Definir políticas públicas en materia laboral, que generen oportunidades de empleo a las personas viviendo con VIH.</a:t>
                      </a:r>
                      <a:endParaRPr lang="en-US" sz="1400" dirty="0">
                        <a:effectLst/>
                        <a:latin typeface="Arial" panose="020B0604020202020204" pitchFamily="34" charset="0"/>
                        <a:ea typeface="Arial" panose="020B0604020202020204" pitchFamily="34" charset="0"/>
                      </a:endParaRPr>
                    </a:p>
                  </a:txBody>
                  <a:tcPr marL="52311" marR="52311" marT="52311" marB="5231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503638811"/>
                  </a:ext>
                </a:extLst>
              </a:tr>
            </a:tbl>
          </a:graphicData>
        </a:graphic>
      </p:graphicFrame>
    </p:spTree>
    <p:extLst>
      <p:ext uri="{BB962C8B-B14F-4D97-AF65-F5344CB8AC3E}">
        <p14:creationId xmlns:p14="http://schemas.microsoft.com/office/powerpoint/2010/main" val="1792385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89251519"/>
              </p:ext>
            </p:extLst>
          </p:nvPr>
        </p:nvGraphicFramePr>
        <p:xfrm>
          <a:off x="539552" y="650132"/>
          <a:ext cx="8136904" cy="5575624"/>
        </p:xfrm>
        <a:graphic>
          <a:graphicData uri="http://schemas.openxmlformats.org/drawingml/2006/table">
            <a:tbl>
              <a:tblPr/>
              <a:tblGrid>
                <a:gridCol w="1773602">
                  <a:extLst>
                    <a:ext uri="{9D8B030D-6E8A-4147-A177-3AD203B41FA5}">
                      <a16:colId xmlns:a16="http://schemas.microsoft.com/office/drawing/2014/main" val="66006047"/>
                    </a:ext>
                  </a:extLst>
                </a:gridCol>
                <a:gridCol w="2491165">
                  <a:extLst>
                    <a:ext uri="{9D8B030D-6E8A-4147-A177-3AD203B41FA5}">
                      <a16:colId xmlns:a16="http://schemas.microsoft.com/office/drawing/2014/main" val="4115112804"/>
                    </a:ext>
                  </a:extLst>
                </a:gridCol>
                <a:gridCol w="3872137">
                  <a:extLst>
                    <a:ext uri="{9D8B030D-6E8A-4147-A177-3AD203B41FA5}">
                      <a16:colId xmlns:a16="http://schemas.microsoft.com/office/drawing/2014/main" val="380967513"/>
                    </a:ext>
                  </a:extLst>
                </a:gridCol>
              </a:tblGrid>
              <a:tr h="1349937">
                <a:tc>
                  <a:txBody>
                    <a:bodyPr/>
                    <a:lstStyle/>
                    <a:p>
                      <a:pPr>
                        <a:lnSpc>
                          <a:spcPct val="115000"/>
                        </a:lnSpc>
                        <a:spcBef>
                          <a:spcPts val="200"/>
                        </a:spcBef>
                        <a:spcAft>
                          <a:spcPts val="400"/>
                        </a:spcAft>
                      </a:pPr>
                      <a:r>
                        <a:rPr lang="es-ES" sz="1400" dirty="0">
                          <a:effectLst/>
                          <a:latin typeface="Arial" panose="020B0604020202020204" pitchFamily="34" charset="0"/>
                          <a:ea typeface="Arial" panose="020B0604020202020204" pitchFamily="34" charset="0"/>
                        </a:rPr>
                        <a:t>N/D</a:t>
                      </a:r>
                      <a:endParaRPr lang="en-US" sz="1400" dirty="0">
                        <a:effectLst/>
                        <a:latin typeface="Arial" panose="020B0604020202020204" pitchFamily="34" charset="0"/>
                        <a:ea typeface="Arial" panose="020B0604020202020204" pitchFamily="34" charset="0"/>
                      </a:endParaRPr>
                    </a:p>
                  </a:txBody>
                  <a:tcPr marL="63318" marR="63318" marT="63318" marB="633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Titular MINED</a:t>
                      </a:r>
                      <a:endParaRPr lang="en-US" sz="1400">
                        <a:effectLst/>
                        <a:latin typeface="Arial" panose="020B0604020202020204" pitchFamily="34" charset="0"/>
                        <a:ea typeface="Arial" panose="020B0604020202020204" pitchFamily="34" charset="0"/>
                      </a:endParaRPr>
                    </a:p>
                    <a:p>
                      <a:pPr>
                        <a:lnSpc>
                          <a:spcPct val="115000"/>
                        </a:lnSpc>
                        <a:spcAft>
                          <a:spcPts val="0"/>
                        </a:spcAft>
                      </a:pPr>
                      <a:r>
                        <a:rPr lang="es-ES" sz="1400">
                          <a:effectLst/>
                          <a:latin typeface="Arial" panose="020B0604020202020204" pitchFamily="34" charset="0"/>
                          <a:ea typeface="Arial" panose="020B0604020202020204" pitchFamily="34" charset="0"/>
                        </a:rPr>
                        <a:t> </a:t>
                      </a:r>
                      <a:endParaRPr lang="en-US" sz="1400">
                        <a:effectLst/>
                        <a:latin typeface="Arial" panose="020B0604020202020204" pitchFamily="34" charset="0"/>
                        <a:ea typeface="Arial" panose="020B0604020202020204" pitchFamily="34" charset="0"/>
                      </a:endParaRPr>
                    </a:p>
                  </a:txBody>
                  <a:tcPr marL="63318" marR="63318" marT="63318" marB="633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400">
                          <a:effectLst/>
                          <a:latin typeface="Arial" panose="020B0604020202020204" pitchFamily="34" charset="0"/>
                          <a:ea typeface="Arial" panose="020B0604020202020204" pitchFamily="34" charset="0"/>
                        </a:rPr>
                        <a:t>Asumir un compromiso activo con la prevención del VIH, mediante la implementación de la Educación Integral de la Sexualidad en los centros escolares y generando la educación continua del personal docente en esta temática, asegurando, a través del seguimiento, su aplicación.</a:t>
                      </a:r>
                      <a:endParaRPr lang="en-US" sz="1400">
                        <a:effectLst/>
                        <a:latin typeface="Arial" panose="020B0604020202020204" pitchFamily="34" charset="0"/>
                        <a:ea typeface="Arial" panose="020B0604020202020204" pitchFamily="34" charset="0"/>
                      </a:endParaRPr>
                    </a:p>
                  </a:txBody>
                  <a:tcPr marL="63318" marR="63318" marT="63318" marB="633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873425904"/>
                  </a:ext>
                </a:extLst>
              </a:tr>
              <a:tr h="1175180">
                <a:tc>
                  <a:txBody>
                    <a:bodyPr/>
                    <a:lstStyle/>
                    <a:p>
                      <a:pPr>
                        <a:lnSpc>
                          <a:spcPct val="115000"/>
                        </a:lnSpc>
                        <a:spcBef>
                          <a:spcPts val="200"/>
                        </a:spcBef>
                        <a:spcAft>
                          <a:spcPts val="400"/>
                        </a:spcAft>
                      </a:pPr>
                      <a:r>
                        <a:rPr lang="es-ES" sz="1400">
                          <a:effectLst/>
                          <a:latin typeface="Arial" panose="020B0604020202020204" pitchFamily="34" charset="0"/>
                          <a:ea typeface="Arial" panose="020B0604020202020204" pitchFamily="34" charset="0"/>
                        </a:rPr>
                        <a:t>Raquel Caballero</a:t>
                      </a:r>
                      <a:endParaRPr lang="en-US" sz="1400">
                        <a:effectLst/>
                        <a:latin typeface="Arial" panose="020B0604020202020204" pitchFamily="34" charset="0"/>
                        <a:ea typeface="Arial" panose="020B0604020202020204" pitchFamily="34" charset="0"/>
                      </a:endParaRPr>
                    </a:p>
                  </a:txBody>
                  <a:tcPr marL="63318" marR="63318" marT="63318" marB="633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400"/>
                        </a:spcAft>
                      </a:pPr>
                      <a:r>
                        <a:rPr lang="es-ES" sz="1400">
                          <a:effectLst/>
                          <a:latin typeface="Arial" panose="020B0604020202020204" pitchFamily="34" charset="0"/>
                          <a:ea typeface="Arial" panose="020B0604020202020204" pitchFamily="34" charset="0"/>
                        </a:rPr>
                        <a:t>Titular PDDH</a:t>
                      </a:r>
                      <a:endParaRPr lang="en-US" sz="1400">
                        <a:effectLst/>
                        <a:latin typeface="Arial" panose="020B0604020202020204" pitchFamily="34" charset="0"/>
                        <a:ea typeface="Arial" panose="020B0604020202020204" pitchFamily="34" charset="0"/>
                      </a:endParaRPr>
                    </a:p>
                  </a:txBody>
                  <a:tcPr marL="63318" marR="63318" marT="63318" marB="633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400" dirty="0">
                          <a:solidFill>
                            <a:schemeClr val="tx1"/>
                          </a:solidFill>
                          <a:effectLst/>
                          <a:latin typeface="Arial" panose="020B0604020202020204" pitchFamily="34" charset="0"/>
                          <a:ea typeface="Arial" panose="020B0604020202020204" pitchFamily="34" charset="0"/>
                        </a:rPr>
                        <a:t>Mantener funcionando la Unidad de VIH de la PDDH. la Mesa de VIH de la PDDH.</a:t>
                      </a:r>
                      <a:endParaRPr lang="en-US" sz="1400" dirty="0">
                        <a:solidFill>
                          <a:schemeClr val="tx1"/>
                        </a:solidFill>
                        <a:effectLst/>
                        <a:latin typeface="Arial" panose="020B0604020202020204" pitchFamily="34" charset="0"/>
                        <a:ea typeface="Arial" panose="020B0604020202020204" pitchFamily="34" charset="0"/>
                      </a:endParaRPr>
                    </a:p>
                    <a:p>
                      <a:pPr algn="just">
                        <a:lnSpc>
                          <a:spcPct val="115000"/>
                        </a:lnSpc>
                        <a:spcAft>
                          <a:spcPts val="0"/>
                        </a:spcAft>
                      </a:pPr>
                      <a:r>
                        <a:rPr lang="es-ES" sz="1400" dirty="0">
                          <a:solidFill>
                            <a:schemeClr val="tx1"/>
                          </a:solidFill>
                          <a:effectLst/>
                          <a:latin typeface="Arial" panose="020B0604020202020204" pitchFamily="34" charset="0"/>
                          <a:ea typeface="Arial" panose="020B0604020202020204" pitchFamily="34" charset="0"/>
                        </a:rPr>
                        <a:t>Vigilar que las instituciones estatales respeten los derechos humanos de las personas viviendo con VIH y cumplan con la normativa aplicable en la materia.</a:t>
                      </a:r>
                      <a:endParaRPr lang="en-US" sz="1400" dirty="0">
                        <a:solidFill>
                          <a:schemeClr val="tx1"/>
                        </a:solidFill>
                        <a:effectLst/>
                        <a:latin typeface="Arial" panose="020B0604020202020204" pitchFamily="34" charset="0"/>
                        <a:ea typeface="Arial" panose="020B0604020202020204" pitchFamily="34" charset="0"/>
                      </a:endParaRPr>
                    </a:p>
                  </a:txBody>
                  <a:tcPr marL="63318" marR="63318" marT="63318" marB="633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val="139545824"/>
                  </a:ext>
                </a:extLst>
              </a:tr>
              <a:tr h="825665">
                <a:tc>
                  <a:txBody>
                    <a:bodyPr/>
                    <a:lstStyle/>
                    <a:p>
                      <a:pPr>
                        <a:lnSpc>
                          <a:spcPct val="115000"/>
                        </a:lnSpc>
                        <a:spcBef>
                          <a:spcPts val="200"/>
                        </a:spcBef>
                        <a:spcAft>
                          <a:spcPts val="400"/>
                        </a:spcAft>
                      </a:pPr>
                      <a:r>
                        <a:rPr lang="es-ES" sz="1400">
                          <a:effectLst/>
                          <a:latin typeface="Arial" panose="020B0604020202020204" pitchFamily="34" charset="0"/>
                          <a:ea typeface="Arial" panose="020B0604020202020204" pitchFamily="34" charset="0"/>
                        </a:rPr>
                        <a:t>N/D</a:t>
                      </a:r>
                      <a:endParaRPr lang="en-US" sz="1400">
                        <a:effectLst/>
                        <a:latin typeface="Arial" panose="020B0604020202020204" pitchFamily="34" charset="0"/>
                        <a:ea typeface="Arial" panose="020B0604020202020204" pitchFamily="34" charset="0"/>
                      </a:endParaRPr>
                    </a:p>
                    <a:p>
                      <a:pPr>
                        <a:lnSpc>
                          <a:spcPct val="115000"/>
                        </a:lnSpc>
                        <a:spcBef>
                          <a:spcPts val="200"/>
                        </a:spcBef>
                        <a:spcAft>
                          <a:spcPts val="400"/>
                        </a:spcAft>
                      </a:pPr>
                      <a:r>
                        <a:rPr lang="es-ES" sz="1400">
                          <a:effectLst/>
                          <a:latin typeface="Arial" panose="020B0604020202020204" pitchFamily="34" charset="0"/>
                          <a:ea typeface="Arial" panose="020B0604020202020204" pitchFamily="34" charset="0"/>
                        </a:rPr>
                        <a:t> </a:t>
                      </a:r>
                      <a:endParaRPr lang="en-US" sz="1400">
                        <a:effectLst/>
                        <a:latin typeface="Arial" panose="020B0604020202020204" pitchFamily="34" charset="0"/>
                        <a:ea typeface="Arial" panose="020B0604020202020204" pitchFamily="34" charset="0"/>
                      </a:endParaRPr>
                    </a:p>
                  </a:txBody>
                  <a:tcPr marL="63318" marR="63318" marT="63318" marB="633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400"/>
                        </a:spcAft>
                      </a:pPr>
                      <a:r>
                        <a:rPr lang="es-ES" sz="1400">
                          <a:effectLst/>
                          <a:latin typeface="Arial" panose="020B0604020202020204" pitchFamily="34" charset="0"/>
                          <a:ea typeface="Arial" panose="020B0604020202020204" pitchFamily="34" charset="0"/>
                        </a:rPr>
                        <a:t>Asamblea Legislativa- Diferentes fracciones</a:t>
                      </a:r>
                      <a:endParaRPr lang="en-US" sz="1400">
                        <a:effectLst/>
                        <a:latin typeface="Arial" panose="020B0604020202020204" pitchFamily="34" charset="0"/>
                        <a:ea typeface="Arial" panose="020B0604020202020204" pitchFamily="34" charset="0"/>
                      </a:endParaRPr>
                    </a:p>
                  </a:txBody>
                  <a:tcPr marL="63318" marR="63318" marT="63318" marB="633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400"/>
                        </a:spcAft>
                      </a:pPr>
                      <a:r>
                        <a:rPr lang="es-ES" sz="1400" dirty="0">
                          <a:solidFill>
                            <a:schemeClr val="tx1"/>
                          </a:solidFill>
                          <a:effectLst/>
                          <a:latin typeface="Arial" panose="020B0604020202020204" pitchFamily="34" charset="0"/>
                          <a:ea typeface="Arial" panose="020B0604020202020204" pitchFamily="34" charset="0"/>
                        </a:rPr>
                        <a:t>Aprobación de la reforma a la  Ley de Prevención y Control de la Infección Provocada por el Virus Inmunodeficiencia Humana.</a:t>
                      </a:r>
                      <a:endParaRPr lang="en-US" sz="1400" dirty="0">
                        <a:solidFill>
                          <a:schemeClr val="tx1"/>
                        </a:solidFill>
                        <a:effectLst/>
                        <a:latin typeface="Arial" panose="020B0604020202020204" pitchFamily="34" charset="0"/>
                        <a:ea typeface="Arial" panose="020B0604020202020204" pitchFamily="34" charset="0"/>
                      </a:endParaRPr>
                    </a:p>
                  </a:txBody>
                  <a:tcPr marL="63318" marR="63318" marT="63318" marB="633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val="754248434"/>
                  </a:ext>
                </a:extLst>
              </a:tr>
              <a:tr h="1175180">
                <a:tc>
                  <a:txBody>
                    <a:bodyPr/>
                    <a:lstStyle/>
                    <a:p>
                      <a:pPr algn="just">
                        <a:lnSpc>
                          <a:spcPct val="115000"/>
                        </a:lnSpc>
                        <a:spcBef>
                          <a:spcPts val="200"/>
                        </a:spcBef>
                        <a:spcAft>
                          <a:spcPts val="400"/>
                        </a:spcAft>
                      </a:pPr>
                      <a:r>
                        <a:rPr lang="es-ES" sz="1400">
                          <a:effectLst/>
                          <a:latin typeface="Arial" panose="020B0604020202020204" pitchFamily="34" charset="0"/>
                          <a:ea typeface="Arial" panose="020B0604020202020204" pitchFamily="34" charset="0"/>
                        </a:rPr>
                        <a:t>N/D</a:t>
                      </a:r>
                      <a:endParaRPr lang="en-US" sz="1400">
                        <a:effectLst/>
                        <a:latin typeface="Arial" panose="020B0604020202020204" pitchFamily="34" charset="0"/>
                        <a:ea typeface="Arial" panose="020B0604020202020204" pitchFamily="34" charset="0"/>
                      </a:endParaRPr>
                    </a:p>
                  </a:txBody>
                  <a:tcPr marL="63318" marR="63318" marT="63318" marB="633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400">
                          <a:effectLst/>
                          <a:latin typeface="Arial" panose="020B0604020202020204" pitchFamily="34" charset="0"/>
                          <a:ea typeface="Arial" panose="020B0604020202020204" pitchFamily="34" charset="0"/>
                        </a:rPr>
                        <a:t>ISSS</a:t>
                      </a:r>
                      <a:endParaRPr lang="en-US" sz="1400">
                        <a:effectLst/>
                        <a:latin typeface="Arial" panose="020B0604020202020204" pitchFamily="34" charset="0"/>
                        <a:ea typeface="Arial" panose="020B0604020202020204" pitchFamily="34" charset="0"/>
                      </a:endParaRPr>
                    </a:p>
                  </a:txBody>
                  <a:tcPr marL="63318" marR="63318" marT="63318" marB="633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400" dirty="0">
                          <a:effectLst/>
                          <a:latin typeface="Arial" panose="020B0604020202020204" pitchFamily="34" charset="0"/>
                          <a:ea typeface="Arial" panose="020B0604020202020204" pitchFamily="34" charset="0"/>
                        </a:rPr>
                        <a:t>Cumplir con los mandatos establecidos en la Ley de Prevención y Control de la Infección Provocada por el Virus Inmunodeficiencia Humana, contribuyendo a garantizar la respuesta nacional multisectorial frente al VIH. </a:t>
                      </a:r>
                      <a:endParaRPr lang="en-US" sz="1400" dirty="0">
                        <a:effectLst/>
                        <a:latin typeface="Arial" panose="020B0604020202020204" pitchFamily="34" charset="0"/>
                        <a:ea typeface="Arial" panose="020B0604020202020204" pitchFamily="34" charset="0"/>
                      </a:endParaRPr>
                    </a:p>
                  </a:txBody>
                  <a:tcPr marL="63318" marR="63318" marT="63318" marB="633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670388087"/>
                  </a:ext>
                </a:extLst>
              </a:tr>
            </a:tbl>
          </a:graphicData>
        </a:graphic>
      </p:graphicFrame>
    </p:spTree>
    <p:extLst>
      <p:ext uri="{BB962C8B-B14F-4D97-AF65-F5344CB8AC3E}">
        <p14:creationId xmlns:p14="http://schemas.microsoft.com/office/powerpoint/2010/main" val="3872990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Instancias interinstitucionales</a:t>
            </a:r>
            <a:endParaRPr lang="en-US" dirty="0"/>
          </a:p>
        </p:txBody>
      </p:sp>
      <p:graphicFrame>
        <p:nvGraphicFramePr>
          <p:cNvPr id="4" name="Tabla 3"/>
          <p:cNvGraphicFramePr>
            <a:graphicFrameLocks noGrp="1"/>
          </p:cNvGraphicFramePr>
          <p:nvPr>
            <p:extLst>
              <p:ext uri="{D42A27DB-BD31-4B8C-83A1-F6EECF244321}">
                <p14:modId xmlns:p14="http://schemas.microsoft.com/office/powerpoint/2010/main" val="4224666337"/>
              </p:ext>
            </p:extLst>
          </p:nvPr>
        </p:nvGraphicFramePr>
        <p:xfrm>
          <a:off x="611560" y="1417636"/>
          <a:ext cx="7992888" cy="1894376"/>
        </p:xfrm>
        <a:graphic>
          <a:graphicData uri="http://schemas.openxmlformats.org/drawingml/2006/table">
            <a:tbl>
              <a:tblPr/>
              <a:tblGrid>
                <a:gridCol w="1224136">
                  <a:extLst>
                    <a:ext uri="{9D8B030D-6E8A-4147-A177-3AD203B41FA5}">
                      <a16:colId xmlns:a16="http://schemas.microsoft.com/office/drawing/2014/main" val="1506733009"/>
                    </a:ext>
                  </a:extLst>
                </a:gridCol>
                <a:gridCol w="3096344">
                  <a:extLst>
                    <a:ext uri="{9D8B030D-6E8A-4147-A177-3AD203B41FA5}">
                      <a16:colId xmlns:a16="http://schemas.microsoft.com/office/drawing/2014/main" val="3422430700"/>
                    </a:ext>
                  </a:extLst>
                </a:gridCol>
                <a:gridCol w="3672408">
                  <a:extLst>
                    <a:ext uri="{9D8B030D-6E8A-4147-A177-3AD203B41FA5}">
                      <a16:colId xmlns:a16="http://schemas.microsoft.com/office/drawing/2014/main" val="2815745417"/>
                    </a:ext>
                  </a:extLst>
                </a:gridCol>
              </a:tblGrid>
              <a:tr h="506586">
                <a:tc>
                  <a:txBody>
                    <a:bodyPr/>
                    <a:lstStyle/>
                    <a:p>
                      <a:pPr>
                        <a:lnSpc>
                          <a:spcPct val="115000"/>
                        </a:lnSpc>
                        <a:spcAft>
                          <a:spcPts val="0"/>
                        </a:spcAft>
                      </a:pPr>
                      <a:r>
                        <a:rPr lang="es-ES" sz="1400" b="1" dirty="0">
                          <a:effectLst/>
                          <a:latin typeface="Arial" panose="020B0604020202020204" pitchFamily="34" charset="0"/>
                          <a:ea typeface="Arial" panose="020B0604020202020204" pitchFamily="34" charset="0"/>
                        </a:rPr>
                        <a:t>Actor</a:t>
                      </a:r>
                      <a:endParaRPr lang="en-US" sz="14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b="1">
                          <a:effectLst/>
                          <a:latin typeface="Arial" panose="020B0604020202020204" pitchFamily="34" charset="0"/>
                          <a:ea typeface="Arial" panose="020B0604020202020204" pitchFamily="34" charset="0"/>
                        </a:rPr>
                        <a:t>Cargo</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b="1">
                          <a:effectLst/>
                          <a:latin typeface="Arial" panose="020B0604020202020204" pitchFamily="34" charset="0"/>
                          <a:ea typeface="Arial" panose="020B0604020202020204" pitchFamily="34" charset="0"/>
                        </a:rPr>
                        <a:t>Razón de su relevancia </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6994966"/>
                  </a:ext>
                </a:extLst>
              </a:tr>
              <a:tr h="1387790">
                <a:tc>
                  <a:txBody>
                    <a:bodyPr/>
                    <a:lstStyle/>
                    <a:p>
                      <a:pPr algn="just">
                        <a:lnSpc>
                          <a:spcPct val="115000"/>
                        </a:lnSpc>
                        <a:spcBef>
                          <a:spcPts val="200"/>
                        </a:spcBef>
                        <a:spcAft>
                          <a:spcPts val="400"/>
                        </a:spcAft>
                      </a:pPr>
                      <a:r>
                        <a:rPr lang="es-ES" sz="1400">
                          <a:effectLst/>
                          <a:latin typeface="Arial" panose="020B0604020202020204" pitchFamily="34" charset="0"/>
                          <a:ea typeface="Arial" panose="020B0604020202020204" pitchFamily="34" charset="0"/>
                        </a:rPr>
                        <a:t>N/D</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400">
                          <a:effectLst/>
                          <a:latin typeface="Arial" panose="020B0604020202020204" pitchFamily="34" charset="0"/>
                          <a:ea typeface="Arial" panose="020B0604020202020204" pitchFamily="34" charset="0"/>
                        </a:rPr>
                        <a:t>CONAVIH (MINSAL, Secretaria de Inclusión Social, Colegio Médico, RREE, PDDH, INJUVE, Sociedad Civil, ONUSIDA, Consejo SSP).</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s-ES" sz="1400" dirty="0">
                          <a:effectLst/>
                          <a:latin typeface="Arial" panose="020B0604020202020204" pitchFamily="34" charset="0"/>
                          <a:ea typeface="Arial" panose="020B0604020202020204" pitchFamily="34" charset="0"/>
                        </a:rPr>
                        <a:t>Articular la respuesta interinstitucional frente al VIH de acuerdo al mandato establecido en la ley. </a:t>
                      </a:r>
                      <a:endParaRPr lang="en-US" sz="14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517974832"/>
                  </a:ext>
                </a:extLst>
              </a:tr>
            </a:tbl>
          </a:graphicData>
        </a:graphic>
      </p:graphicFrame>
    </p:spTree>
    <p:extLst>
      <p:ext uri="{BB962C8B-B14F-4D97-AF65-F5344CB8AC3E}">
        <p14:creationId xmlns:p14="http://schemas.microsoft.com/office/powerpoint/2010/main" val="1315530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Sociedad Civil</a:t>
            </a:r>
            <a:endParaRPr lang="en-US" dirty="0"/>
          </a:p>
        </p:txBody>
      </p:sp>
      <p:graphicFrame>
        <p:nvGraphicFramePr>
          <p:cNvPr id="4" name="Tabla 3"/>
          <p:cNvGraphicFramePr>
            <a:graphicFrameLocks noGrp="1"/>
          </p:cNvGraphicFramePr>
          <p:nvPr>
            <p:extLst>
              <p:ext uri="{D42A27DB-BD31-4B8C-83A1-F6EECF244321}">
                <p14:modId xmlns:p14="http://schemas.microsoft.com/office/powerpoint/2010/main" val="1224185603"/>
              </p:ext>
            </p:extLst>
          </p:nvPr>
        </p:nvGraphicFramePr>
        <p:xfrm>
          <a:off x="683570" y="1417637"/>
          <a:ext cx="8003230" cy="4218090"/>
        </p:xfrm>
        <a:graphic>
          <a:graphicData uri="http://schemas.openxmlformats.org/drawingml/2006/table">
            <a:tbl>
              <a:tblPr/>
              <a:tblGrid>
                <a:gridCol w="1811047">
                  <a:extLst>
                    <a:ext uri="{9D8B030D-6E8A-4147-A177-3AD203B41FA5}">
                      <a16:colId xmlns:a16="http://schemas.microsoft.com/office/drawing/2014/main" val="1710096504"/>
                    </a:ext>
                  </a:extLst>
                </a:gridCol>
                <a:gridCol w="2823103">
                  <a:extLst>
                    <a:ext uri="{9D8B030D-6E8A-4147-A177-3AD203B41FA5}">
                      <a16:colId xmlns:a16="http://schemas.microsoft.com/office/drawing/2014/main" val="959705602"/>
                    </a:ext>
                  </a:extLst>
                </a:gridCol>
                <a:gridCol w="3369080">
                  <a:extLst>
                    <a:ext uri="{9D8B030D-6E8A-4147-A177-3AD203B41FA5}">
                      <a16:colId xmlns:a16="http://schemas.microsoft.com/office/drawing/2014/main" val="3556772130"/>
                    </a:ext>
                  </a:extLst>
                </a:gridCol>
              </a:tblGrid>
              <a:tr h="457568">
                <a:tc>
                  <a:txBody>
                    <a:bodyPr/>
                    <a:lstStyle/>
                    <a:p>
                      <a:pPr>
                        <a:lnSpc>
                          <a:spcPct val="115000"/>
                        </a:lnSpc>
                        <a:spcAft>
                          <a:spcPts val="0"/>
                        </a:spcAft>
                      </a:pPr>
                      <a:r>
                        <a:rPr lang="es-ES" sz="1400" b="1" dirty="0">
                          <a:effectLst/>
                          <a:latin typeface="Arial" panose="020B0604020202020204" pitchFamily="34" charset="0"/>
                          <a:ea typeface="Arial" panose="020B0604020202020204" pitchFamily="34" charset="0"/>
                        </a:rPr>
                        <a:t>Actor</a:t>
                      </a:r>
                      <a:endParaRPr lang="en-US" sz="14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b="1">
                          <a:effectLst/>
                          <a:latin typeface="Arial" panose="020B0604020202020204" pitchFamily="34" charset="0"/>
                          <a:ea typeface="Arial" panose="020B0604020202020204" pitchFamily="34" charset="0"/>
                        </a:rPr>
                        <a:t>Cargo</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b="1">
                          <a:effectLst/>
                          <a:latin typeface="Arial" panose="020B0604020202020204" pitchFamily="34" charset="0"/>
                          <a:ea typeface="Arial" panose="020B0604020202020204" pitchFamily="34" charset="0"/>
                        </a:rPr>
                        <a:t>Razón de su relevancia </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3686149"/>
                  </a:ext>
                </a:extLst>
              </a:tr>
              <a:tr h="722882">
                <a:tc>
                  <a:txBody>
                    <a:bodyPr/>
                    <a:lstStyle/>
                    <a:p>
                      <a:pPr>
                        <a:lnSpc>
                          <a:spcPct val="115000"/>
                        </a:lnSpc>
                        <a:spcBef>
                          <a:spcPts val="200"/>
                        </a:spcBef>
                        <a:spcAft>
                          <a:spcPts val="400"/>
                        </a:spcAft>
                      </a:pPr>
                      <a:r>
                        <a:rPr lang="es-ES" sz="1400">
                          <a:effectLst/>
                          <a:latin typeface="Arial" panose="020B0604020202020204" pitchFamily="34" charset="0"/>
                          <a:ea typeface="Arial" panose="020B0604020202020204" pitchFamily="34" charset="0"/>
                        </a:rPr>
                        <a:t>N/D</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Gremiales empresariales</a:t>
                      </a:r>
                      <a:endParaRPr lang="en-US" sz="1400">
                        <a:effectLst/>
                        <a:latin typeface="Arial" panose="020B0604020202020204" pitchFamily="34" charset="0"/>
                        <a:ea typeface="Arial" panose="020B0604020202020204" pitchFamily="34" charset="0"/>
                      </a:endParaRPr>
                    </a:p>
                    <a:p>
                      <a:pPr>
                        <a:lnSpc>
                          <a:spcPct val="115000"/>
                        </a:lnSpc>
                        <a:spcAft>
                          <a:spcPts val="0"/>
                        </a:spcAft>
                      </a:pPr>
                      <a:r>
                        <a:rPr lang="es-ES" sz="1400">
                          <a:effectLst/>
                          <a:latin typeface="Arial" panose="020B0604020202020204" pitchFamily="34" charset="0"/>
                          <a:ea typeface="Arial" panose="020B0604020202020204" pitchFamily="34" charset="0"/>
                        </a:rPr>
                        <a:t> </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Que se adhieran a la respuesta nacional.</a:t>
                      </a:r>
                      <a:endParaRPr lang="en-US" sz="14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295432267"/>
                  </a:ext>
                </a:extLst>
              </a:tr>
              <a:tr h="1518820">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Arzobispo Monseñor José Luis Escobar Alas</a:t>
                      </a:r>
                      <a:endParaRPr lang="en-US" sz="1400" dirty="0">
                        <a:effectLst/>
                        <a:latin typeface="Arial" panose="020B0604020202020204" pitchFamily="34" charset="0"/>
                        <a:ea typeface="Arial" panose="020B0604020202020204" pitchFamily="34" charset="0"/>
                      </a:endParaRPr>
                    </a:p>
                    <a:p>
                      <a:pPr>
                        <a:lnSpc>
                          <a:spcPct val="115000"/>
                        </a:lnSpc>
                        <a:spcAft>
                          <a:spcPts val="0"/>
                        </a:spcAft>
                      </a:pPr>
                      <a:r>
                        <a:rPr lang="es-ES" sz="1400" dirty="0">
                          <a:effectLst/>
                          <a:latin typeface="Arial" panose="020B0604020202020204" pitchFamily="34" charset="0"/>
                          <a:ea typeface="Arial" panose="020B0604020202020204" pitchFamily="34" charset="0"/>
                        </a:rPr>
                        <a:t>Pastor Edgar López Bertrand Jr. </a:t>
                      </a:r>
                      <a:r>
                        <a:rPr lang="es-ES" sz="1400" dirty="0">
                          <a:effectLst/>
                          <a:highlight>
                            <a:srgbClr val="FFFFFF"/>
                          </a:highlight>
                          <a:latin typeface="Arial" panose="020B0604020202020204" pitchFamily="34" charset="0"/>
                          <a:ea typeface="Droid Sans"/>
                        </a:rPr>
                        <a:t> </a:t>
                      </a:r>
                      <a:endParaRPr lang="en-US" sz="14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Líderes religiosos con representación nacional</a:t>
                      </a:r>
                      <a:endParaRPr lang="en-US" sz="14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Inciden en la opinión pública</a:t>
                      </a:r>
                      <a:endParaRPr lang="en-US" sz="1400" dirty="0">
                        <a:effectLst/>
                        <a:latin typeface="Arial" panose="020B0604020202020204" pitchFamily="34" charset="0"/>
                        <a:ea typeface="Arial" panose="020B0604020202020204" pitchFamily="34" charset="0"/>
                      </a:endParaRPr>
                    </a:p>
                    <a:p>
                      <a:pPr>
                        <a:lnSpc>
                          <a:spcPct val="115000"/>
                        </a:lnSpc>
                        <a:spcAft>
                          <a:spcPts val="0"/>
                        </a:spcAft>
                      </a:pPr>
                      <a:r>
                        <a:rPr lang="es-ES" sz="1400" dirty="0">
                          <a:effectLst/>
                          <a:latin typeface="Arial" panose="020B0604020202020204" pitchFamily="34" charset="0"/>
                          <a:ea typeface="Arial" panose="020B0604020202020204" pitchFamily="34" charset="0"/>
                        </a:rPr>
                        <a:t>y en las políticas públicas, principalmente en relación a los derechos sexuales y derechos reproductivos.</a:t>
                      </a:r>
                      <a:endParaRPr lang="en-US" sz="14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099930157"/>
                  </a:ext>
                </a:extLst>
              </a:tr>
              <a:tr h="1518820">
                <a:tc>
                  <a:txBody>
                    <a:bodyPr/>
                    <a:lstStyle/>
                    <a:p>
                      <a:pPr>
                        <a:lnSpc>
                          <a:spcPct val="115000"/>
                        </a:lnSpc>
                        <a:spcBef>
                          <a:spcPts val="200"/>
                        </a:spcBef>
                        <a:spcAft>
                          <a:spcPts val="400"/>
                        </a:spcAft>
                      </a:pPr>
                      <a:r>
                        <a:rPr lang="es-ES" sz="1400">
                          <a:effectLst/>
                          <a:latin typeface="Arial" panose="020B0604020202020204" pitchFamily="34" charset="0"/>
                          <a:ea typeface="Arial" panose="020B0604020202020204" pitchFamily="34" charset="0"/>
                        </a:rPr>
                        <a:t>N/D</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Medios de comunicación:</a:t>
                      </a:r>
                      <a:endParaRPr lang="en-US" sz="1400">
                        <a:effectLst/>
                        <a:latin typeface="Arial" panose="020B0604020202020204" pitchFamily="34" charset="0"/>
                        <a:ea typeface="Arial" panose="020B0604020202020204" pitchFamily="34" charset="0"/>
                      </a:endParaRPr>
                    </a:p>
                    <a:p>
                      <a:pPr>
                        <a:lnSpc>
                          <a:spcPct val="115000"/>
                        </a:lnSpc>
                        <a:spcAft>
                          <a:spcPts val="0"/>
                        </a:spcAft>
                      </a:pPr>
                      <a:r>
                        <a:rPr lang="es-ES" sz="1400">
                          <a:effectLst/>
                          <a:latin typeface="Arial" panose="020B0604020202020204" pitchFamily="34" charset="0"/>
                          <a:ea typeface="Arial" panose="020B0604020202020204" pitchFamily="34" charset="0"/>
                        </a:rPr>
                        <a:t>Prensa escrita</a:t>
                      </a:r>
                      <a:endParaRPr lang="en-US" sz="1400">
                        <a:effectLst/>
                        <a:latin typeface="Arial" panose="020B0604020202020204" pitchFamily="34" charset="0"/>
                        <a:ea typeface="Arial" panose="020B0604020202020204" pitchFamily="34" charset="0"/>
                      </a:endParaRPr>
                    </a:p>
                    <a:p>
                      <a:pPr>
                        <a:lnSpc>
                          <a:spcPct val="115000"/>
                        </a:lnSpc>
                        <a:spcAft>
                          <a:spcPts val="0"/>
                        </a:spcAft>
                      </a:pPr>
                      <a:r>
                        <a:rPr lang="es-ES" sz="1400">
                          <a:effectLst/>
                          <a:latin typeface="Arial" panose="020B0604020202020204" pitchFamily="34" charset="0"/>
                          <a:ea typeface="Arial" panose="020B0604020202020204" pitchFamily="34" charset="0"/>
                        </a:rPr>
                        <a:t>Radio</a:t>
                      </a:r>
                      <a:endParaRPr lang="en-US" sz="1400">
                        <a:effectLst/>
                        <a:latin typeface="Arial" panose="020B0604020202020204" pitchFamily="34" charset="0"/>
                        <a:ea typeface="Arial" panose="020B0604020202020204" pitchFamily="34" charset="0"/>
                      </a:endParaRPr>
                    </a:p>
                    <a:p>
                      <a:pPr>
                        <a:lnSpc>
                          <a:spcPct val="115000"/>
                        </a:lnSpc>
                        <a:spcAft>
                          <a:spcPts val="0"/>
                        </a:spcAft>
                      </a:pPr>
                      <a:r>
                        <a:rPr lang="es-ES" sz="1400">
                          <a:effectLst/>
                          <a:latin typeface="Arial" panose="020B0604020202020204" pitchFamily="34" charset="0"/>
                          <a:ea typeface="Arial" panose="020B0604020202020204" pitchFamily="34" charset="0"/>
                        </a:rPr>
                        <a:t>Televisión</a:t>
                      </a:r>
                      <a:endParaRPr lang="en-US" sz="1400">
                        <a:effectLst/>
                        <a:latin typeface="Arial" panose="020B0604020202020204" pitchFamily="34" charset="0"/>
                        <a:ea typeface="Arial" panose="020B0604020202020204" pitchFamily="34" charset="0"/>
                      </a:endParaRPr>
                    </a:p>
                    <a:p>
                      <a:pPr>
                        <a:lnSpc>
                          <a:spcPct val="115000"/>
                        </a:lnSpc>
                        <a:spcAft>
                          <a:spcPts val="0"/>
                        </a:spcAft>
                      </a:pPr>
                      <a:r>
                        <a:rPr lang="es-ES" sz="1400">
                          <a:effectLst/>
                          <a:latin typeface="Arial" panose="020B0604020202020204" pitchFamily="34" charset="0"/>
                          <a:ea typeface="Arial" panose="020B0604020202020204" pitchFamily="34" charset="0"/>
                        </a:rPr>
                        <a:t>Medios y redes sociales</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Inclusión de la temática del VIH en la agenda nacional desde un enfoque libre de estigma y discriminación.</a:t>
                      </a:r>
                      <a:endParaRPr lang="en-US" sz="14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774033363"/>
                  </a:ext>
                </a:extLst>
              </a:tr>
            </a:tbl>
          </a:graphicData>
        </a:graphic>
      </p:graphicFrame>
    </p:spTree>
    <p:extLst>
      <p:ext uri="{BB962C8B-B14F-4D97-AF65-F5344CB8AC3E}">
        <p14:creationId xmlns:p14="http://schemas.microsoft.com/office/powerpoint/2010/main" val="1103663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4125211391"/>
              </p:ext>
            </p:extLst>
          </p:nvPr>
        </p:nvGraphicFramePr>
        <p:xfrm>
          <a:off x="539552" y="476672"/>
          <a:ext cx="8208911" cy="5545565"/>
        </p:xfrm>
        <a:graphic>
          <a:graphicData uri="http://schemas.openxmlformats.org/drawingml/2006/table">
            <a:tbl>
              <a:tblPr/>
              <a:tblGrid>
                <a:gridCol w="1296144">
                  <a:extLst>
                    <a:ext uri="{9D8B030D-6E8A-4147-A177-3AD203B41FA5}">
                      <a16:colId xmlns:a16="http://schemas.microsoft.com/office/drawing/2014/main" val="2140336320"/>
                    </a:ext>
                  </a:extLst>
                </a:gridCol>
                <a:gridCol w="3457103">
                  <a:extLst>
                    <a:ext uri="{9D8B030D-6E8A-4147-A177-3AD203B41FA5}">
                      <a16:colId xmlns:a16="http://schemas.microsoft.com/office/drawing/2014/main" val="1160254052"/>
                    </a:ext>
                  </a:extLst>
                </a:gridCol>
                <a:gridCol w="3455664">
                  <a:extLst>
                    <a:ext uri="{9D8B030D-6E8A-4147-A177-3AD203B41FA5}">
                      <a16:colId xmlns:a16="http://schemas.microsoft.com/office/drawing/2014/main" val="2413352085"/>
                    </a:ext>
                  </a:extLst>
                </a:gridCol>
              </a:tblGrid>
              <a:tr h="955000">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Directora de Sí a la </a:t>
                      </a:r>
                      <a:r>
                        <a:rPr lang="es-ES" sz="1400" dirty="0" err="1">
                          <a:effectLst/>
                          <a:latin typeface="Arial" panose="020B0604020202020204" pitchFamily="34" charset="0"/>
                          <a:ea typeface="Arial" panose="020B0604020202020204" pitchFamily="34" charset="0"/>
                        </a:rPr>
                        <a:t>VIda</a:t>
                      </a:r>
                      <a:r>
                        <a:rPr lang="es-ES" sz="140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a:lnSpc>
                          <a:spcPct val="115000"/>
                        </a:lnSpc>
                        <a:spcAft>
                          <a:spcPts val="0"/>
                        </a:spcAft>
                      </a:pPr>
                      <a:r>
                        <a:rPr lang="es-ES" sz="1400" dirty="0">
                          <a:effectLst/>
                          <a:latin typeface="Arial" panose="020B0604020202020204" pitchFamily="34" charset="0"/>
                          <a:ea typeface="Arial" panose="020B0604020202020204" pitchFamily="34" charset="0"/>
                        </a:rPr>
                        <a:t>(Regina de Cardenal) </a:t>
                      </a:r>
                      <a:endParaRPr lang="en-US" sz="1400" dirty="0">
                        <a:effectLst/>
                        <a:latin typeface="Arial" panose="020B0604020202020204" pitchFamily="34" charset="0"/>
                        <a:ea typeface="Arial" panose="020B0604020202020204" pitchFamily="34" charset="0"/>
                      </a:endParaRPr>
                    </a:p>
                  </a:txBody>
                  <a:tcPr marL="56209" marR="56209" marT="56209" marB="5620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Sí a la vida</a:t>
                      </a:r>
                      <a:endParaRPr lang="en-US" sz="1400">
                        <a:effectLst/>
                        <a:latin typeface="Arial" panose="020B0604020202020204" pitchFamily="34" charset="0"/>
                        <a:ea typeface="Arial" panose="020B0604020202020204" pitchFamily="34" charset="0"/>
                      </a:endParaRPr>
                    </a:p>
                    <a:p>
                      <a:pPr>
                        <a:lnSpc>
                          <a:spcPct val="115000"/>
                        </a:lnSpc>
                        <a:spcAft>
                          <a:spcPts val="0"/>
                        </a:spcAft>
                      </a:pPr>
                      <a:r>
                        <a:rPr lang="es-ES" sz="1400">
                          <a:effectLst/>
                          <a:latin typeface="Arial" panose="020B0604020202020204" pitchFamily="34" charset="0"/>
                          <a:ea typeface="Arial" panose="020B0604020202020204" pitchFamily="34" charset="0"/>
                        </a:rPr>
                        <a:t>ONGs sociedad civil.</a:t>
                      </a:r>
                      <a:endParaRPr lang="en-US" sz="1400">
                        <a:effectLst/>
                        <a:latin typeface="Arial" panose="020B0604020202020204" pitchFamily="34" charset="0"/>
                        <a:ea typeface="Arial" panose="020B0604020202020204" pitchFamily="34" charset="0"/>
                      </a:endParaRPr>
                    </a:p>
                    <a:p>
                      <a:pPr>
                        <a:lnSpc>
                          <a:spcPct val="115000"/>
                        </a:lnSpc>
                        <a:spcAft>
                          <a:spcPts val="0"/>
                        </a:spcAft>
                      </a:pPr>
                      <a:r>
                        <a:rPr lang="es-ES" sz="1400">
                          <a:effectLst/>
                          <a:latin typeface="Arial" panose="020B0604020202020204" pitchFamily="34" charset="0"/>
                          <a:ea typeface="Arial" panose="020B0604020202020204" pitchFamily="34" charset="0"/>
                        </a:rPr>
                        <a:t> </a:t>
                      </a:r>
                      <a:endParaRPr lang="en-US" sz="1400">
                        <a:effectLst/>
                        <a:latin typeface="Arial" panose="020B0604020202020204" pitchFamily="34" charset="0"/>
                        <a:ea typeface="Arial" panose="020B0604020202020204" pitchFamily="34" charset="0"/>
                      </a:endParaRPr>
                    </a:p>
                  </a:txBody>
                  <a:tcPr marL="56209" marR="56209" marT="56209" marB="5620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Algunas organizaciones son reacias a abordar el tema de VIH, educación sexual y diversidad sexual. </a:t>
                      </a:r>
                      <a:endParaRPr lang="en-US" sz="1400">
                        <a:effectLst/>
                        <a:latin typeface="Arial" panose="020B0604020202020204" pitchFamily="34" charset="0"/>
                        <a:ea typeface="Arial" panose="020B0604020202020204" pitchFamily="34" charset="0"/>
                      </a:endParaRPr>
                    </a:p>
                  </a:txBody>
                  <a:tcPr marL="56209" marR="56209" marT="56209" marB="5620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859276559"/>
                  </a:ext>
                </a:extLst>
              </a:tr>
              <a:tr h="4399943">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N/D</a:t>
                      </a:r>
                      <a:endParaRPr lang="en-US" sz="1400">
                        <a:effectLst/>
                        <a:latin typeface="Arial" panose="020B0604020202020204" pitchFamily="34" charset="0"/>
                        <a:ea typeface="Arial" panose="020B0604020202020204" pitchFamily="34" charset="0"/>
                      </a:endParaRPr>
                    </a:p>
                  </a:txBody>
                  <a:tcPr marL="56209" marR="56209" marT="56209" marB="5620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ONGs que trabajan con VIH:</a:t>
                      </a:r>
                      <a:endParaRPr lang="en-US" sz="1400" dirty="0">
                        <a:effectLst/>
                        <a:latin typeface="Arial" panose="020B0604020202020204" pitchFamily="34" charset="0"/>
                        <a:ea typeface="Arial" panose="020B0604020202020204" pitchFamily="34" charset="0"/>
                      </a:endParaRPr>
                    </a:p>
                    <a:p>
                      <a:pPr lvl="0"/>
                      <a:r>
                        <a:rPr lang="es-ES" sz="1800" kern="1200" dirty="0">
                          <a:solidFill>
                            <a:schemeClr val="tx1"/>
                          </a:solidFill>
                          <a:effectLst/>
                          <a:latin typeface="+mn-lt"/>
                          <a:ea typeface="+mn-ea"/>
                          <a:cs typeface="+mn-cs"/>
                        </a:rPr>
                        <a:t>Colectivo Alejandría</a:t>
                      </a:r>
                    </a:p>
                    <a:p>
                      <a:pPr lvl="0"/>
                      <a:r>
                        <a:rPr lang="es-ES" sz="1800" kern="1200" dirty="0">
                          <a:solidFill>
                            <a:schemeClr val="tx1"/>
                          </a:solidFill>
                          <a:effectLst/>
                          <a:latin typeface="+mn-lt"/>
                          <a:ea typeface="+mn-ea"/>
                          <a:cs typeface="+mn-cs"/>
                        </a:rPr>
                        <a:t>ASPIDH/Arcoiris</a:t>
                      </a:r>
                    </a:p>
                    <a:p>
                      <a:pPr lvl="0"/>
                      <a:r>
                        <a:rPr lang="es-ES" sz="1800" kern="1200" dirty="0">
                          <a:solidFill>
                            <a:schemeClr val="tx1"/>
                          </a:solidFill>
                          <a:effectLst/>
                          <a:latin typeface="+mn-lt"/>
                          <a:ea typeface="+mn-ea"/>
                          <a:cs typeface="+mn-cs"/>
                        </a:rPr>
                        <a:t>DIKE</a:t>
                      </a:r>
                    </a:p>
                    <a:p>
                      <a:pPr lvl="0"/>
                      <a:r>
                        <a:rPr lang="es-ES" sz="1800" kern="1200" dirty="0">
                          <a:solidFill>
                            <a:schemeClr val="tx1"/>
                          </a:solidFill>
                          <a:effectLst/>
                          <a:latin typeface="+mn-lt"/>
                          <a:ea typeface="+mn-ea"/>
                          <a:cs typeface="+mn-cs"/>
                        </a:rPr>
                        <a:t>COMCAVIS Trans</a:t>
                      </a:r>
                    </a:p>
                    <a:p>
                      <a:pPr lvl="0"/>
                      <a:r>
                        <a:rPr lang="es-ES" sz="1800" kern="1200" dirty="0">
                          <a:solidFill>
                            <a:schemeClr val="tx1"/>
                          </a:solidFill>
                          <a:effectLst/>
                          <a:latin typeface="+mn-lt"/>
                          <a:ea typeface="+mn-ea"/>
                          <a:cs typeface="+mn-cs"/>
                        </a:rPr>
                        <a:t>Movimiento de Mujeres Orquídeas del Mar</a:t>
                      </a:r>
                    </a:p>
                    <a:p>
                      <a:pPr lvl="0"/>
                      <a:r>
                        <a:rPr lang="es-ES" sz="1800" kern="1200" dirty="0">
                          <a:solidFill>
                            <a:schemeClr val="tx1"/>
                          </a:solidFill>
                          <a:effectLst/>
                          <a:latin typeface="+mn-lt"/>
                          <a:ea typeface="+mn-ea"/>
                          <a:cs typeface="+mn-cs"/>
                        </a:rPr>
                        <a:t>Liquidámbar</a:t>
                      </a:r>
                    </a:p>
                    <a:p>
                      <a:pPr lvl="0"/>
                      <a:r>
                        <a:rPr lang="es-ES" sz="1800" kern="1200" dirty="0">
                          <a:solidFill>
                            <a:schemeClr val="tx1"/>
                          </a:solidFill>
                          <a:effectLst/>
                          <a:latin typeface="+mn-lt"/>
                          <a:ea typeface="+mn-ea"/>
                          <a:cs typeface="+mn-cs"/>
                        </a:rPr>
                        <a:t>Asociación </a:t>
                      </a:r>
                      <a:r>
                        <a:rPr lang="es-ES" sz="1800" kern="1200" dirty="0" err="1">
                          <a:solidFill>
                            <a:schemeClr val="tx1"/>
                          </a:solidFill>
                          <a:effectLst/>
                          <a:latin typeface="+mn-lt"/>
                          <a:ea typeface="+mn-ea"/>
                          <a:cs typeface="+mn-cs"/>
                        </a:rPr>
                        <a:t>Atlacatl</a:t>
                      </a:r>
                      <a:r>
                        <a:rPr lang="es-ES" sz="1800" kern="1200" dirty="0">
                          <a:solidFill>
                            <a:schemeClr val="tx1"/>
                          </a:solidFill>
                          <a:effectLst/>
                          <a:latin typeface="+mn-lt"/>
                          <a:ea typeface="+mn-ea"/>
                          <a:cs typeface="+mn-cs"/>
                        </a:rPr>
                        <a:t> Vivo Positivo</a:t>
                      </a:r>
                    </a:p>
                    <a:p>
                      <a:pPr lvl="0"/>
                      <a:r>
                        <a:rPr lang="es-ES" sz="1800" kern="1200" dirty="0">
                          <a:solidFill>
                            <a:schemeClr val="tx1"/>
                          </a:solidFill>
                          <a:effectLst/>
                          <a:latin typeface="+mn-lt"/>
                          <a:ea typeface="+mn-ea"/>
                          <a:cs typeface="+mn-cs"/>
                        </a:rPr>
                        <a:t>REDSAL</a:t>
                      </a:r>
                    </a:p>
                    <a:p>
                      <a:pPr lvl="0"/>
                      <a:r>
                        <a:rPr lang="es-ES" sz="1800" kern="1200" dirty="0">
                          <a:solidFill>
                            <a:schemeClr val="tx1"/>
                          </a:solidFill>
                          <a:effectLst/>
                          <a:latin typeface="+mn-lt"/>
                          <a:ea typeface="+mn-ea"/>
                          <a:cs typeface="+mn-cs"/>
                        </a:rPr>
                        <a:t>Visión Propositiva de El Salvador</a:t>
                      </a:r>
                    </a:p>
                    <a:p>
                      <a:pPr lvl="0"/>
                      <a:r>
                        <a:rPr lang="es-ES" sz="1800" kern="1200" dirty="0">
                          <a:solidFill>
                            <a:schemeClr val="tx1"/>
                          </a:solidFill>
                          <a:effectLst/>
                          <a:latin typeface="+mn-lt"/>
                          <a:ea typeface="+mn-ea"/>
                          <a:cs typeface="+mn-cs"/>
                        </a:rPr>
                        <a:t>Asociación Vida Nueva</a:t>
                      </a:r>
                    </a:p>
                    <a:p>
                      <a:pPr lvl="0"/>
                      <a:r>
                        <a:rPr lang="es-ES" sz="1800" kern="1200" dirty="0">
                          <a:solidFill>
                            <a:schemeClr val="tx1"/>
                          </a:solidFill>
                          <a:effectLst/>
                          <a:latin typeface="+mn-lt"/>
                          <a:ea typeface="+mn-ea"/>
                          <a:cs typeface="+mn-cs"/>
                        </a:rPr>
                        <a:t>FUNDASIDA</a:t>
                      </a:r>
                    </a:p>
                    <a:p>
                      <a:pPr lvl="0"/>
                      <a:r>
                        <a:rPr lang="es-ES" sz="1800" kern="1200" dirty="0">
                          <a:solidFill>
                            <a:schemeClr val="tx1"/>
                          </a:solidFill>
                          <a:effectLst/>
                          <a:latin typeface="+mn-lt"/>
                          <a:ea typeface="+mn-ea"/>
                          <a:cs typeface="+mn-cs"/>
                        </a:rPr>
                        <a:t>CONTRASIDA</a:t>
                      </a:r>
                    </a:p>
                    <a:p>
                      <a:pPr lvl="0"/>
                      <a:r>
                        <a:rPr lang="es-ES" sz="1800" kern="1200" dirty="0">
                          <a:solidFill>
                            <a:schemeClr val="tx1"/>
                          </a:solidFill>
                          <a:effectLst/>
                          <a:latin typeface="+mn-lt"/>
                          <a:ea typeface="+mn-ea"/>
                          <a:cs typeface="+mn-cs"/>
                        </a:rPr>
                        <a:t>Asociación Entre Amigos</a:t>
                      </a:r>
                    </a:p>
                    <a:p>
                      <a:pPr lvl="0"/>
                      <a:r>
                        <a:rPr lang="es-ES" sz="1800" kern="1200" dirty="0">
                          <a:solidFill>
                            <a:schemeClr val="tx1"/>
                          </a:solidFill>
                          <a:effectLst/>
                          <a:latin typeface="+mn-lt"/>
                          <a:ea typeface="+mn-ea"/>
                          <a:cs typeface="+mn-cs"/>
                        </a:rPr>
                        <a:t>Asociación el Renuevo</a:t>
                      </a:r>
                    </a:p>
                  </a:txBody>
                  <a:tcPr marL="56209" marR="56209" marT="56209" marB="5620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a:solidFill>
                            <a:srgbClr val="FFFFFF"/>
                          </a:solidFill>
                          <a:effectLst/>
                          <a:latin typeface="Arial" panose="020B0604020202020204" pitchFamily="34" charset="0"/>
                          <a:ea typeface="Arial" panose="020B0604020202020204" pitchFamily="34" charset="0"/>
                        </a:rPr>
                        <a:t>Promover la articulación y respuesta nacional multisectorial frente al VIH.  </a:t>
                      </a:r>
                      <a:endParaRPr lang="en-US" sz="1400" dirty="0">
                        <a:effectLst/>
                        <a:latin typeface="Arial" panose="020B0604020202020204" pitchFamily="34" charset="0"/>
                        <a:ea typeface="Arial" panose="020B0604020202020204" pitchFamily="34" charset="0"/>
                      </a:endParaRPr>
                    </a:p>
                    <a:p>
                      <a:pPr>
                        <a:lnSpc>
                          <a:spcPct val="115000"/>
                        </a:lnSpc>
                        <a:spcAft>
                          <a:spcPts val="0"/>
                        </a:spcAft>
                      </a:pPr>
                      <a:r>
                        <a:rPr lang="es-ES" sz="1400" dirty="0">
                          <a:solidFill>
                            <a:srgbClr val="FFFFFF"/>
                          </a:solidFill>
                          <a:effectLst/>
                          <a:latin typeface="Arial" panose="020B0604020202020204" pitchFamily="34" charset="0"/>
                          <a:ea typeface="Arial" panose="020B0604020202020204" pitchFamily="34" charset="0"/>
                        </a:rPr>
                        <a:t>Movilizarse y participar activamente para exigir a las personas tomadoras de decisión que garanticen la sostenibilidad de la respuesta nacional frente al VIH.</a:t>
                      </a:r>
                      <a:endParaRPr lang="en-US" sz="1400" dirty="0">
                        <a:effectLst/>
                        <a:latin typeface="Arial" panose="020B0604020202020204" pitchFamily="34" charset="0"/>
                        <a:ea typeface="Arial" panose="020B0604020202020204" pitchFamily="34" charset="0"/>
                      </a:endParaRPr>
                    </a:p>
                    <a:p>
                      <a:pPr>
                        <a:lnSpc>
                          <a:spcPct val="115000"/>
                        </a:lnSpc>
                        <a:spcAft>
                          <a:spcPts val="0"/>
                        </a:spcAft>
                      </a:pPr>
                      <a:r>
                        <a:rPr lang="es-ES" sz="1400" dirty="0">
                          <a:solidFill>
                            <a:srgbClr val="FFFFFF"/>
                          </a:solidFill>
                          <a:effectLst/>
                          <a:latin typeface="Arial" panose="020B0604020202020204" pitchFamily="34" charset="0"/>
                          <a:ea typeface="Arial" panose="020B0604020202020204" pitchFamily="34" charset="0"/>
                        </a:rPr>
                        <a:t>Transmitir mensajes dirigidas a la población en general sobre la importancia de mantener la respuesta frente al VIH.</a:t>
                      </a:r>
                      <a:endParaRPr lang="en-US" sz="1400" dirty="0">
                        <a:effectLst/>
                        <a:latin typeface="Arial" panose="020B0604020202020204" pitchFamily="34" charset="0"/>
                        <a:ea typeface="Arial" panose="020B0604020202020204" pitchFamily="34" charset="0"/>
                      </a:endParaRPr>
                    </a:p>
                    <a:p>
                      <a:pPr>
                        <a:lnSpc>
                          <a:spcPct val="115000"/>
                        </a:lnSpc>
                        <a:spcAft>
                          <a:spcPts val="0"/>
                        </a:spcAft>
                      </a:pPr>
                      <a:r>
                        <a:rPr lang="es-ES" sz="1400" dirty="0">
                          <a:solidFill>
                            <a:srgbClr val="FFFFFF"/>
                          </a:solidFill>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a:lnSpc>
                          <a:spcPct val="115000"/>
                        </a:lnSpc>
                        <a:spcAft>
                          <a:spcPts val="0"/>
                        </a:spcAft>
                      </a:pPr>
                      <a:r>
                        <a:rPr lang="es-ES" sz="1400" dirty="0">
                          <a:solidFill>
                            <a:srgbClr val="FFFFFF"/>
                          </a:solidFill>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txBody>
                  <a:tcPr marL="56209" marR="56209" marT="56209" marB="5620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6228"/>
                    </a:solidFill>
                  </a:tcPr>
                </a:tc>
                <a:extLst>
                  <a:ext uri="{0D108BD9-81ED-4DB2-BD59-A6C34878D82A}">
                    <a16:rowId xmlns:a16="http://schemas.microsoft.com/office/drawing/2014/main" val="1894782289"/>
                  </a:ext>
                </a:extLst>
              </a:tr>
            </a:tbl>
          </a:graphicData>
        </a:graphic>
      </p:graphicFrame>
    </p:spTree>
    <p:extLst>
      <p:ext uri="{BB962C8B-B14F-4D97-AF65-F5344CB8AC3E}">
        <p14:creationId xmlns:p14="http://schemas.microsoft.com/office/powerpoint/2010/main" val="1215292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215443562"/>
              </p:ext>
            </p:extLst>
          </p:nvPr>
        </p:nvGraphicFramePr>
        <p:xfrm>
          <a:off x="683570" y="1417637"/>
          <a:ext cx="8003230" cy="2818589"/>
        </p:xfrm>
        <a:graphic>
          <a:graphicData uri="http://schemas.openxmlformats.org/drawingml/2006/table">
            <a:tbl>
              <a:tblPr/>
              <a:tblGrid>
                <a:gridCol w="1811047">
                  <a:extLst>
                    <a:ext uri="{9D8B030D-6E8A-4147-A177-3AD203B41FA5}">
                      <a16:colId xmlns:a16="http://schemas.microsoft.com/office/drawing/2014/main" val="1710096504"/>
                    </a:ext>
                  </a:extLst>
                </a:gridCol>
                <a:gridCol w="2823103">
                  <a:extLst>
                    <a:ext uri="{9D8B030D-6E8A-4147-A177-3AD203B41FA5}">
                      <a16:colId xmlns:a16="http://schemas.microsoft.com/office/drawing/2014/main" val="959705602"/>
                    </a:ext>
                  </a:extLst>
                </a:gridCol>
                <a:gridCol w="3369080">
                  <a:extLst>
                    <a:ext uri="{9D8B030D-6E8A-4147-A177-3AD203B41FA5}">
                      <a16:colId xmlns:a16="http://schemas.microsoft.com/office/drawing/2014/main" val="3556772130"/>
                    </a:ext>
                  </a:extLst>
                </a:gridCol>
              </a:tblGrid>
              <a:tr h="457568">
                <a:tc>
                  <a:txBody>
                    <a:bodyPr/>
                    <a:lstStyle/>
                    <a:p>
                      <a:pPr>
                        <a:lnSpc>
                          <a:spcPct val="115000"/>
                        </a:lnSpc>
                        <a:spcAft>
                          <a:spcPts val="0"/>
                        </a:spcAft>
                      </a:pPr>
                      <a:r>
                        <a:rPr lang="es-ES" sz="1400" b="1" dirty="0">
                          <a:effectLst/>
                          <a:latin typeface="Arial" panose="020B0604020202020204" pitchFamily="34" charset="0"/>
                          <a:ea typeface="Arial" panose="020B0604020202020204" pitchFamily="34" charset="0"/>
                        </a:rPr>
                        <a:t>Actor</a:t>
                      </a:r>
                      <a:endParaRPr lang="en-US" sz="14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b="1">
                          <a:effectLst/>
                          <a:latin typeface="Arial" panose="020B0604020202020204" pitchFamily="34" charset="0"/>
                          <a:ea typeface="Arial" panose="020B0604020202020204" pitchFamily="34" charset="0"/>
                        </a:rPr>
                        <a:t>Cargo</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b="1">
                          <a:effectLst/>
                          <a:latin typeface="Arial" panose="020B0604020202020204" pitchFamily="34" charset="0"/>
                          <a:ea typeface="Arial" panose="020B0604020202020204" pitchFamily="34" charset="0"/>
                        </a:rPr>
                        <a:t>Razón de su relevancia </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3686149"/>
                  </a:ext>
                </a:extLst>
              </a:tr>
              <a:tr h="722882">
                <a:tc>
                  <a:txBody>
                    <a:bodyPr/>
                    <a:lstStyle/>
                    <a:p>
                      <a:pPr>
                        <a:lnSpc>
                          <a:spcPct val="115000"/>
                        </a:lnSpc>
                        <a:spcBef>
                          <a:spcPts val="200"/>
                        </a:spcBef>
                        <a:spcAft>
                          <a:spcPts val="400"/>
                        </a:spcAft>
                      </a:pPr>
                      <a:endParaRPr lang="en-US" sz="14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effectLst/>
                          <a:latin typeface="Arial" panose="020B0604020202020204" pitchFamily="34" charset="0"/>
                          <a:ea typeface="Arial" panose="020B0604020202020204" pitchFamily="34" charset="0"/>
                        </a:rPr>
                        <a:t>CEMUJER</a:t>
                      </a:r>
                    </a:p>
                    <a:p>
                      <a:pPr>
                        <a:lnSpc>
                          <a:spcPct val="115000"/>
                        </a:lnSpc>
                        <a:spcAft>
                          <a:spcPts val="0"/>
                        </a:spcAft>
                      </a:pPr>
                      <a:r>
                        <a:rPr lang="en-US" sz="1400" dirty="0">
                          <a:effectLst/>
                          <a:latin typeface="Arial" panose="020B0604020202020204" pitchFamily="34" charset="0"/>
                          <a:ea typeface="Arial" panose="020B0604020202020204" pitchFamily="34" charset="0"/>
                        </a:rPr>
                        <a:t>ICW </a:t>
                      </a:r>
                      <a:r>
                        <a:rPr lang="en-US" sz="1400" dirty="0" err="1">
                          <a:effectLst/>
                          <a:latin typeface="Arial" panose="020B0604020202020204" pitchFamily="34" charset="0"/>
                          <a:ea typeface="Arial" panose="020B0604020202020204" pitchFamily="34" charset="0"/>
                        </a:rPr>
                        <a:t>Capítulo</a:t>
                      </a:r>
                      <a:r>
                        <a:rPr lang="en-US" sz="1400" dirty="0">
                          <a:effectLst/>
                          <a:latin typeface="Arial" panose="020B0604020202020204" pitchFamily="34" charset="0"/>
                          <a:ea typeface="Arial" panose="020B0604020202020204" pitchFamily="34" charset="0"/>
                        </a:rPr>
                        <a:t> El Salvador,</a:t>
                      </a:r>
                    </a:p>
                    <a:p>
                      <a:pPr>
                        <a:lnSpc>
                          <a:spcPct val="115000"/>
                        </a:lnSpc>
                        <a:spcAft>
                          <a:spcPts val="0"/>
                        </a:spcAft>
                      </a:pPr>
                      <a:r>
                        <a:rPr lang="en-US" sz="1400" dirty="0">
                          <a:effectLst/>
                          <a:latin typeface="Arial" panose="020B0604020202020204" pitchFamily="34" charset="0"/>
                          <a:ea typeface="Arial" panose="020B0604020202020204" pitchFamily="34" charset="0"/>
                        </a:rPr>
                        <a:t>ASAFOCAIS</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gn="just">
                        <a:lnSpc>
                          <a:spcPct val="115000"/>
                        </a:lnSpc>
                        <a:spcAft>
                          <a:spcPts val="0"/>
                        </a:spcAft>
                      </a:pPr>
                      <a:endParaRPr lang="es-ES" sz="1100" dirty="0">
                        <a:effectLst/>
                        <a:latin typeface="Arial" panose="020B0604020202020204" pitchFamily="34" charset="0"/>
                        <a:ea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50000"/>
                      </a:schemeClr>
                    </a:solidFill>
                  </a:tcPr>
                </a:tc>
                <a:extLst>
                  <a:ext uri="{0D108BD9-81ED-4DB2-BD59-A6C34878D82A}">
                    <a16:rowId xmlns:a16="http://schemas.microsoft.com/office/drawing/2014/main" val="3295432267"/>
                  </a:ext>
                </a:extLst>
              </a:tr>
              <a:tr h="1518820">
                <a:tc>
                  <a:txBody>
                    <a:bodyPr/>
                    <a:lstStyle/>
                    <a:p>
                      <a:pPr>
                        <a:lnSpc>
                          <a:spcPct val="115000"/>
                        </a:lnSpc>
                        <a:spcBef>
                          <a:spcPts val="200"/>
                        </a:spcBef>
                        <a:spcAft>
                          <a:spcPts val="400"/>
                        </a:spcAft>
                      </a:pPr>
                      <a:r>
                        <a:rPr lang="es-ES" sz="1400" dirty="0">
                          <a:effectLst/>
                          <a:latin typeface="Arial" panose="020B0604020202020204" pitchFamily="34" charset="0"/>
                          <a:ea typeface="Arial" panose="020B0604020202020204" pitchFamily="34" charset="0"/>
                        </a:rPr>
                        <a:t>Claudia Paz y Paz</a:t>
                      </a:r>
                      <a:endParaRPr lang="en-US" sz="1400" dirty="0">
                        <a:effectLst/>
                        <a:latin typeface="Arial" panose="020B0604020202020204" pitchFamily="34" charset="0"/>
                        <a:ea typeface="Arial" panose="020B0604020202020204" pitchFamily="34" charset="0"/>
                      </a:endParaRPr>
                    </a:p>
                  </a:txBody>
                  <a:tcPr marL="56209" marR="56209" marT="56209" marB="5620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400"/>
                        </a:spcAft>
                      </a:pPr>
                      <a:r>
                        <a:rPr lang="es-ES" sz="1400" dirty="0">
                          <a:effectLst/>
                          <a:latin typeface="Arial" panose="020B0604020202020204" pitchFamily="34" charset="0"/>
                          <a:ea typeface="Arial" panose="020B0604020202020204" pitchFamily="34" charset="0"/>
                        </a:rPr>
                        <a:t>Directora de CEJIL Centroamérica y México. </a:t>
                      </a:r>
                      <a:endParaRPr lang="en-US" sz="1400" dirty="0">
                        <a:effectLst/>
                        <a:latin typeface="Arial" panose="020B0604020202020204" pitchFamily="34" charset="0"/>
                        <a:ea typeface="Arial" panose="020B0604020202020204" pitchFamily="34" charset="0"/>
                      </a:endParaRPr>
                    </a:p>
                  </a:txBody>
                  <a:tcPr marL="56209" marR="56209" marT="56209" marB="5620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a:solidFill>
                            <a:srgbClr val="FFFFFF"/>
                          </a:solidFill>
                          <a:effectLst/>
                          <a:latin typeface="Arial" panose="020B0604020202020204" pitchFamily="34" charset="0"/>
                          <a:ea typeface="Arial" panose="020B0604020202020204" pitchFamily="34" charset="0"/>
                        </a:rPr>
                        <a:t>Asesoría legal y acompañamiento para violación a los derechos humanos.</a:t>
                      </a:r>
                      <a:endParaRPr lang="en-US" sz="1400" dirty="0">
                        <a:solidFill>
                          <a:srgbClr val="FFFFFF"/>
                        </a:solidFill>
                        <a:effectLst/>
                        <a:latin typeface="Arial" panose="020B0604020202020204" pitchFamily="34" charset="0"/>
                        <a:ea typeface="Arial" panose="020B0604020202020204" pitchFamily="34" charset="0"/>
                      </a:endParaRPr>
                    </a:p>
                  </a:txBody>
                  <a:tcPr marL="56209" marR="56209" marT="56209" marB="5620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50000"/>
                      </a:schemeClr>
                    </a:solidFill>
                  </a:tcPr>
                </a:tc>
                <a:extLst>
                  <a:ext uri="{0D108BD9-81ED-4DB2-BD59-A6C34878D82A}">
                    <a16:rowId xmlns:a16="http://schemas.microsoft.com/office/drawing/2014/main" val="2099930157"/>
                  </a:ext>
                </a:extLst>
              </a:tr>
            </a:tbl>
          </a:graphicData>
        </a:graphic>
      </p:graphicFrame>
    </p:spTree>
    <p:extLst>
      <p:ext uri="{BB962C8B-B14F-4D97-AF65-F5344CB8AC3E}">
        <p14:creationId xmlns:p14="http://schemas.microsoft.com/office/powerpoint/2010/main" val="13830787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Cooperación Internacional </a:t>
            </a:r>
            <a:endParaRPr lang="en-US" dirty="0"/>
          </a:p>
        </p:txBody>
      </p:sp>
      <p:graphicFrame>
        <p:nvGraphicFramePr>
          <p:cNvPr id="4" name="Tabla 3"/>
          <p:cNvGraphicFramePr>
            <a:graphicFrameLocks noGrp="1"/>
          </p:cNvGraphicFramePr>
          <p:nvPr>
            <p:extLst>
              <p:ext uri="{D42A27DB-BD31-4B8C-83A1-F6EECF244321}">
                <p14:modId xmlns:p14="http://schemas.microsoft.com/office/powerpoint/2010/main" val="4079425950"/>
              </p:ext>
            </p:extLst>
          </p:nvPr>
        </p:nvGraphicFramePr>
        <p:xfrm>
          <a:off x="457200" y="1166812"/>
          <a:ext cx="8363272" cy="5229765"/>
        </p:xfrm>
        <a:graphic>
          <a:graphicData uri="http://schemas.openxmlformats.org/drawingml/2006/table">
            <a:tbl>
              <a:tblPr/>
              <a:tblGrid>
                <a:gridCol w="1234480">
                  <a:extLst>
                    <a:ext uri="{9D8B030D-6E8A-4147-A177-3AD203B41FA5}">
                      <a16:colId xmlns:a16="http://schemas.microsoft.com/office/drawing/2014/main" val="3698598257"/>
                    </a:ext>
                  </a:extLst>
                </a:gridCol>
                <a:gridCol w="3312368">
                  <a:extLst>
                    <a:ext uri="{9D8B030D-6E8A-4147-A177-3AD203B41FA5}">
                      <a16:colId xmlns:a16="http://schemas.microsoft.com/office/drawing/2014/main" val="349682005"/>
                    </a:ext>
                  </a:extLst>
                </a:gridCol>
                <a:gridCol w="3816424">
                  <a:extLst>
                    <a:ext uri="{9D8B030D-6E8A-4147-A177-3AD203B41FA5}">
                      <a16:colId xmlns:a16="http://schemas.microsoft.com/office/drawing/2014/main" val="1801894572"/>
                    </a:ext>
                  </a:extLst>
                </a:gridCol>
              </a:tblGrid>
              <a:tr h="308211">
                <a:tc>
                  <a:txBody>
                    <a:bodyPr/>
                    <a:lstStyle/>
                    <a:p>
                      <a:pPr>
                        <a:lnSpc>
                          <a:spcPct val="115000"/>
                        </a:lnSpc>
                        <a:spcAft>
                          <a:spcPts val="0"/>
                        </a:spcAft>
                      </a:pPr>
                      <a:r>
                        <a:rPr lang="es-ES" sz="1400" b="1" dirty="0">
                          <a:effectLst/>
                          <a:latin typeface="Arial" panose="020B0604020202020204" pitchFamily="34" charset="0"/>
                          <a:ea typeface="Arial" panose="020B0604020202020204" pitchFamily="34" charset="0"/>
                        </a:rPr>
                        <a:t>Actor</a:t>
                      </a:r>
                      <a:endParaRPr lang="en-US" sz="1400" dirty="0">
                        <a:effectLst/>
                        <a:latin typeface="Arial" panose="020B0604020202020204" pitchFamily="34" charset="0"/>
                        <a:ea typeface="Arial" panose="020B0604020202020204" pitchFamily="34" charset="0"/>
                      </a:endParaRPr>
                    </a:p>
                  </a:txBody>
                  <a:tcPr marL="55060" marR="55060" marT="55060" marB="550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b="1">
                          <a:effectLst/>
                          <a:latin typeface="Arial" panose="020B0604020202020204" pitchFamily="34" charset="0"/>
                          <a:ea typeface="Arial" panose="020B0604020202020204" pitchFamily="34" charset="0"/>
                        </a:rPr>
                        <a:t>Cargo</a:t>
                      </a:r>
                      <a:endParaRPr lang="en-US" sz="1400">
                        <a:effectLst/>
                        <a:latin typeface="Arial" panose="020B0604020202020204" pitchFamily="34" charset="0"/>
                        <a:ea typeface="Arial" panose="020B0604020202020204" pitchFamily="34" charset="0"/>
                      </a:endParaRPr>
                    </a:p>
                  </a:txBody>
                  <a:tcPr marL="55060" marR="55060" marT="55060" marB="550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b="1">
                          <a:effectLst/>
                          <a:latin typeface="Arial" panose="020B0604020202020204" pitchFamily="34" charset="0"/>
                          <a:ea typeface="Arial" panose="020B0604020202020204" pitchFamily="34" charset="0"/>
                        </a:rPr>
                        <a:t>Razón de su relevancia </a:t>
                      </a:r>
                      <a:endParaRPr lang="en-US" sz="1400">
                        <a:effectLst/>
                        <a:latin typeface="Arial" panose="020B0604020202020204" pitchFamily="34" charset="0"/>
                        <a:ea typeface="Arial" panose="020B0604020202020204" pitchFamily="34" charset="0"/>
                      </a:endParaRPr>
                    </a:p>
                  </a:txBody>
                  <a:tcPr marL="55060" marR="55060" marT="55060" marB="550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7675502"/>
                  </a:ext>
                </a:extLst>
              </a:tr>
              <a:tr h="1001028">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Jaime Briz de Felipe  </a:t>
                      </a:r>
                      <a:endParaRPr lang="en-US" sz="1400" dirty="0">
                        <a:effectLst/>
                        <a:latin typeface="Arial" panose="020B0604020202020204" pitchFamily="34" charset="0"/>
                        <a:ea typeface="Arial" panose="020B0604020202020204" pitchFamily="34" charset="0"/>
                      </a:endParaRPr>
                    </a:p>
                    <a:p>
                      <a:pPr>
                        <a:lnSpc>
                          <a:spcPct val="115000"/>
                        </a:lnSpc>
                        <a:spcAft>
                          <a:spcPts val="0"/>
                        </a:spcAft>
                      </a:pPr>
                      <a:r>
                        <a:rPr lang="es-ES" sz="1400" b="1"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txBody>
                  <a:tcPr marL="55060" marR="55060" marT="55060" marB="550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Gerente de Portafolio del Fondo Mundial</a:t>
                      </a:r>
                      <a:endParaRPr lang="en-US" sz="1400" dirty="0">
                        <a:effectLst/>
                        <a:latin typeface="Arial" panose="020B0604020202020204" pitchFamily="34" charset="0"/>
                        <a:ea typeface="Arial" panose="020B0604020202020204" pitchFamily="34" charset="0"/>
                      </a:endParaRPr>
                    </a:p>
                    <a:p>
                      <a:pPr>
                        <a:lnSpc>
                          <a:spcPct val="115000"/>
                        </a:lnSpc>
                        <a:spcAft>
                          <a:spcPts val="0"/>
                        </a:spcAft>
                      </a:pPr>
                      <a:r>
                        <a:rPr lang="es-ES" sz="140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txBody>
                  <a:tcPr marL="55060" marR="55060" marT="55060" marB="550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Contribuir a la sostenibilidad y consolidación de la respuesta nacional al VIH, a través de la asistencia técnica y financiera como complemento de la asignación pública.</a:t>
                      </a:r>
                      <a:endParaRPr lang="en-US" sz="1400" dirty="0">
                        <a:effectLst/>
                        <a:latin typeface="Arial" panose="020B0604020202020204" pitchFamily="34" charset="0"/>
                        <a:ea typeface="Arial" panose="020B0604020202020204" pitchFamily="34" charset="0"/>
                      </a:endParaRPr>
                    </a:p>
                  </a:txBody>
                  <a:tcPr marL="55060" marR="55060" marT="55060" marB="550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val="70523934"/>
                  </a:ext>
                </a:extLst>
              </a:tr>
              <a:tr h="857796">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Heidi Minh </a:t>
                      </a:r>
                      <a:endParaRPr lang="en-US" sz="1400">
                        <a:effectLst/>
                        <a:latin typeface="Arial" panose="020B0604020202020204" pitchFamily="34" charset="0"/>
                        <a:ea typeface="Arial" panose="020B0604020202020204" pitchFamily="34" charset="0"/>
                      </a:endParaRPr>
                    </a:p>
                  </a:txBody>
                  <a:tcPr marL="55060" marR="55060" marT="55060" marB="550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PEPFAR</a:t>
                      </a:r>
                      <a:endParaRPr lang="en-US" sz="1400" dirty="0">
                        <a:effectLst/>
                        <a:latin typeface="Arial" panose="020B0604020202020204" pitchFamily="34" charset="0"/>
                        <a:ea typeface="Arial" panose="020B0604020202020204" pitchFamily="34" charset="0"/>
                      </a:endParaRPr>
                    </a:p>
                    <a:p>
                      <a:pPr>
                        <a:lnSpc>
                          <a:spcPct val="115000"/>
                        </a:lnSpc>
                        <a:spcAft>
                          <a:spcPts val="0"/>
                        </a:spcAft>
                      </a:pPr>
                      <a:r>
                        <a:rPr lang="es-ES" sz="1400" dirty="0">
                          <a:effectLst/>
                          <a:latin typeface="Arial" panose="020B0604020202020204" pitchFamily="34" charset="0"/>
                          <a:ea typeface="Arial" panose="020B0604020202020204" pitchFamily="34" charset="0"/>
                        </a:rPr>
                        <a:t>Plan Presidencial de Emergencia para Alivio del SIDA.</a:t>
                      </a:r>
                      <a:endParaRPr lang="en-US" sz="1400" dirty="0">
                        <a:effectLst/>
                        <a:latin typeface="Arial" panose="020B0604020202020204" pitchFamily="34" charset="0"/>
                        <a:ea typeface="Arial" panose="020B0604020202020204" pitchFamily="34" charset="0"/>
                      </a:endParaRPr>
                    </a:p>
                  </a:txBody>
                  <a:tcPr marL="55060" marR="55060" marT="55060" marB="550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Brindar apoyo a las estrategias de atención a poblaciones clave en la respuesta al VIH.</a:t>
                      </a:r>
                      <a:endParaRPr lang="en-US" sz="1400" dirty="0">
                        <a:effectLst/>
                        <a:latin typeface="Arial" panose="020B0604020202020204" pitchFamily="34" charset="0"/>
                        <a:ea typeface="Arial" panose="020B0604020202020204" pitchFamily="34" charset="0"/>
                      </a:endParaRPr>
                    </a:p>
                  </a:txBody>
                  <a:tcPr marL="55060" marR="55060" marT="55060" marB="550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val="4210506576"/>
                  </a:ext>
                </a:extLst>
              </a:tr>
              <a:tr h="727329">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N/D</a:t>
                      </a:r>
                      <a:endParaRPr lang="en-US" sz="1400">
                        <a:effectLst/>
                        <a:latin typeface="Arial" panose="020B0604020202020204" pitchFamily="34" charset="0"/>
                        <a:ea typeface="Arial" panose="020B0604020202020204" pitchFamily="34" charset="0"/>
                      </a:endParaRPr>
                    </a:p>
                  </a:txBody>
                  <a:tcPr marL="55060" marR="55060" marT="55060" marB="550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200"/>
                        </a:spcBef>
                        <a:spcAft>
                          <a:spcPts val="400"/>
                        </a:spcAft>
                      </a:pPr>
                      <a:r>
                        <a:rPr lang="es-ES" sz="1400" dirty="0" err="1">
                          <a:effectLst/>
                          <a:latin typeface="Arial" panose="020B0604020202020204" pitchFamily="34" charset="0"/>
                          <a:ea typeface="Arial" panose="020B0604020202020204" pitchFamily="34" charset="0"/>
                        </a:rPr>
                        <a:t>Joint</a:t>
                      </a:r>
                      <a:r>
                        <a:rPr lang="es-ES" sz="1400" dirty="0">
                          <a:effectLst/>
                          <a:latin typeface="Arial" panose="020B0604020202020204" pitchFamily="34" charset="0"/>
                          <a:ea typeface="Arial" panose="020B0604020202020204" pitchFamily="34" charset="0"/>
                        </a:rPr>
                        <a:t> </a:t>
                      </a:r>
                      <a:r>
                        <a:rPr lang="es-ES" sz="1400" dirty="0" err="1">
                          <a:effectLst/>
                          <a:latin typeface="Arial" panose="020B0604020202020204" pitchFamily="34" charset="0"/>
                          <a:ea typeface="Arial" panose="020B0604020202020204" pitchFamily="34" charset="0"/>
                        </a:rPr>
                        <a:t>Team</a:t>
                      </a:r>
                      <a:r>
                        <a:rPr lang="es-ES" sz="1400" dirty="0">
                          <a:effectLst/>
                          <a:latin typeface="Arial" panose="020B0604020202020204" pitchFamily="34" charset="0"/>
                          <a:ea typeface="Arial" panose="020B0604020202020204" pitchFamily="34" charset="0"/>
                        </a:rPr>
                        <a:t>, equipo </a:t>
                      </a:r>
                      <a:r>
                        <a:rPr lang="es-ES" sz="1400" dirty="0" err="1">
                          <a:effectLst/>
                          <a:latin typeface="Arial" panose="020B0604020202020204" pitchFamily="34" charset="0"/>
                          <a:ea typeface="Arial" panose="020B0604020202020204" pitchFamily="34" charset="0"/>
                        </a:rPr>
                        <a:t>interagencial</a:t>
                      </a:r>
                      <a:r>
                        <a:rPr lang="es-ES" sz="1400" dirty="0">
                          <a:effectLst/>
                          <a:latin typeface="Arial" panose="020B0604020202020204" pitchFamily="34" charset="0"/>
                          <a:ea typeface="Arial" panose="020B0604020202020204" pitchFamily="34" charset="0"/>
                        </a:rPr>
                        <a:t>, de Naciones Unidas que trabajan en el tema VIH.</a:t>
                      </a:r>
                      <a:endParaRPr lang="en-US" sz="1400" dirty="0">
                        <a:effectLst/>
                        <a:latin typeface="Arial" panose="020B0604020202020204" pitchFamily="34" charset="0"/>
                        <a:ea typeface="Arial" panose="020B0604020202020204" pitchFamily="34" charset="0"/>
                      </a:endParaRPr>
                    </a:p>
                  </a:txBody>
                  <a:tcPr marL="55060" marR="55060" marT="55060" marB="550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Contribuir desde las agencias de Naciones Unidas, priorizando la problemática del VIH en sus acciones.</a:t>
                      </a:r>
                      <a:endParaRPr lang="en-US" sz="1400" dirty="0">
                        <a:effectLst/>
                        <a:latin typeface="Arial" panose="020B0604020202020204" pitchFamily="34" charset="0"/>
                        <a:ea typeface="Arial" panose="020B0604020202020204" pitchFamily="34" charset="0"/>
                      </a:endParaRPr>
                    </a:p>
                  </a:txBody>
                  <a:tcPr marL="55060" marR="55060" marT="55060" marB="550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val="3042194557"/>
                  </a:ext>
                </a:extLst>
              </a:tr>
              <a:tr h="1001028">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N/D</a:t>
                      </a:r>
                      <a:endParaRPr lang="en-US" sz="1400">
                        <a:effectLst/>
                        <a:latin typeface="Arial" panose="020B0604020202020204" pitchFamily="34" charset="0"/>
                        <a:ea typeface="Arial" panose="020B0604020202020204" pitchFamily="34" charset="0"/>
                      </a:endParaRPr>
                    </a:p>
                  </a:txBody>
                  <a:tcPr marL="55060" marR="55060" marT="55060" marB="550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USAID</a:t>
                      </a:r>
                      <a:endParaRPr lang="en-US" sz="1400">
                        <a:effectLst/>
                        <a:latin typeface="Arial" panose="020B0604020202020204" pitchFamily="34" charset="0"/>
                        <a:ea typeface="Arial" panose="020B0604020202020204" pitchFamily="34" charset="0"/>
                      </a:endParaRPr>
                    </a:p>
                  </a:txBody>
                  <a:tcPr marL="55060" marR="55060" marT="55060" marB="550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Contribuir a la sostenibilidad y consolidación de la respuesta nacional al VIH, a través de la asistencia técnica y financiera como complemento de la asignación pública.</a:t>
                      </a:r>
                      <a:endParaRPr lang="en-US" sz="1400" dirty="0">
                        <a:effectLst/>
                        <a:latin typeface="Arial" panose="020B0604020202020204" pitchFamily="34" charset="0"/>
                        <a:ea typeface="Arial" panose="020B0604020202020204" pitchFamily="34" charset="0"/>
                      </a:endParaRPr>
                    </a:p>
                  </a:txBody>
                  <a:tcPr marL="55060" marR="55060" marT="55060" marB="550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val="566024543"/>
                  </a:ext>
                </a:extLst>
              </a:tr>
              <a:tr h="1001028">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N/D</a:t>
                      </a:r>
                      <a:endParaRPr lang="en-US" sz="1400">
                        <a:effectLst/>
                        <a:latin typeface="Arial" panose="020B0604020202020204" pitchFamily="34" charset="0"/>
                        <a:ea typeface="Arial" panose="020B0604020202020204" pitchFamily="34" charset="0"/>
                      </a:endParaRPr>
                    </a:p>
                  </a:txBody>
                  <a:tcPr marL="55060" marR="55060" marT="55060" marB="550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OPS/OMS</a:t>
                      </a:r>
                      <a:endParaRPr lang="en-US" sz="1400" dirty="0">
                        <a:effectLst/>
                        <a:latin typeface="Arial" panose="020B0604020202020204" pitchFamily="34" charset="0"/>
                        <a:ea typeface="Arial" panose="020B0604020202020204" pitchFamily="34" charset="0"/>
                      </a:endParaRPr>
                    </a:p>
                  </a:txBody>
                  <a:tcPr marL="55060" marR="55060" marT="55060" marB="550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Contribuir a la sostenibilidad y consolidación de la respuesta nacional al VIH, a través de la asistencia técnica y financiera como complemento de la asignación pública.</a:t>
                      </a:r>
                      <a:endParaRPr lang="en-US" sz="1400" dirty="0">
                        <a:effectLst/>
                        <a:latin typeface="Arial" panose="020B0604020202020204" pitchFamily="34" charset="0"/>
                        <a:ea typeface="Arial" panose="020B0604020202020204" pitchFamily="34" charset="0"/>
                      </a:endParaRPr>
                    </a:p>
                  </a:txBody>
                  <a:tcPr marL="55060" marR="55060" marT="55060" marB="550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val="4223682808"/>
                  </a:ext>
                </a:extLst>
              </a:tr>
            </a:tbl>
          </a:graphicData>
        </a:graphic>
      </p:graphicFrame>
    </p:spTree>
    <p:extLst>
      <p:ext uri="{BB962C8B-B14F-4D97-AF65-F5344CB8AC3E}">
        <p14:creationId xmlns:p14="http://schemas.microsoft.com/office/powerpoint/2010/main" val="10011213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587307329"/>
              </p:ext>
            </p:extLst>
          </p:nvPr>
        </p:nvGraphicFramePr>
        <p:xfrm>
          <a:off x="683567" y="1600200"/>
          <a:ext cx="8136904" cy="4338705"/>
        </p:xfrm>
        <a:graphic>
          <a:graphicData uri="http://schemas.openxmlformats.org/drawingml/2006/table">
            <a:tbl>
              <a:tblPr/>
              <a:tblGrid>
                <a:gridCol w="1008112">
                  <a:extLst>
                    <a:ext uri="{9D8B030D-6E8A-4147-A177-3AD203B41FA5}">
                      <a16:colId xmlns:a16="http://schemas.microsoft.com/office/drawing/2014/main" val="20000"/>
                    </a:ext>
                  </a:extLst>
                </a:gridCol>
                <a:gridCol w="3312368">
                  <a:extLst>
                    <a:ext uri="{9D8B030D-6E8A-4147-A177-3AD203B41FA5}">
                      <a16:colId xmlns:a16="http://schemas.microsoft.com/office/drawing/2014/main" val="20001"/>
                    </a:ext>
                  </a:extLst>
                </a:gridCol>
                <a:gridCol w="3816424">
                  <a:extLst>
                    <a:ext uri="{9D8B030D-6E8A-4147-A177-3AD203B41FA5}">
                      <a16:colId xmlns:a16="http://schemas.microsoft.com/office/drawing/2014/main" val="20002"/>
                    </a:ext>
                  </a:extLst>
                </a:gridCol>
              </a:tblGrid>
              <a:tr h="308211">
                <a:tc>
                  <a:txBody>
                    <a:bodyPr/>
                    <a:lstStyle/>
                    <a:p>
                      <a:pPr>
                        <a:lnSpc>
                          <a:spcPct val="115000"/>
                        </a:lnSpc>
                        <a:spcAft>
                          <a:spcPts val="0"/>
                        </a:spcAft>
                      </a:pPr>
                      <a:r>
                        <a:rPr lang="es-ES" sz="1400" b="1" dirty="0">
                          <a:effectLst/>
                          <a:latin typeface="Arial" panose="020B0604020202020204" pitchFamily="34" charset="0"/>
                          <a:ea typeface="Arial" panose="020B0604020202020204" pitchFamily="34" charset="0"/>
                        </a:rPr>
                        <a:t>Actor</a:t>
                      </a:r>
                      <a:endParaRPr lang="en-US" sz="1400" dirty="0">
                        <a:effectLst/>
                        <a:latin typeface="Arial" panose="020B0604020202020204" pitchFamily="34" charset="0"/>
                        <a:ea typeface="Arial" panose="020B0604020202020204" pitchFamily="34" charset="0"/>
                      </a:endParaRPr>
                    </a:p>
                  </a:txBody>
                  <a:tcPr marL="55060" marR="55060" marT="55060" marB="550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b="1" dirty="0">
                          <a:effectLst/>
                          <a:latin typeface="Arial" panose="020B0604020202020204" pitchFamily="34" charset="0"/>
                          <a:ea typeface="Arial" panose="020B0604020202020204" pitchFamily="34" charset="0"/>
                        </a:rPr>
                        <a:t>Cargo</a:t>
                      </a:r>
                      <a:endParaRPr lang="en-US" sz="1400" dirty="0">
                        <a:effectLst/>
                        <a:latin typeface="Arial" panose="020B0604020202020204" pitchFamily="34" charset="0"/>
                        <a:ea typeface="Arial" panose="020B0604020202020204" pitchFamily="34" charset="0"/>
                      </a:endParaRPr>
                    </a:p>
                  </a:txBody>
                  <a:tcPr marL="55060" marR="55060" marT="55060" marB="550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b="1">
                          <a:effectLst/>
                          <a:latin typeface="Arial" panose="020B0604020202020204" pitchFamily="34" charset="0"/>
                          <a:ea typeface="Arial" panose="020B0604020202020204" pitchFamily="34" charset="0"/>
                        </a:rPr>
                        <a:t>Razón de su relevancia </a:t>
                      </a:r>
                      <a:endParaRPr lang="en-US" sz="1400">
                        <a:effectLst/>
                        <a:latin typeface="Arial" panose="020B0604020202020204" pitchFamily="34" charset="0"/>
                        <a:ea typeface="Arial" panose="020B0604020202020204" pitchFamily="34" charset="0"/>
                      </a:endParaRPr>
                    </a:p>
                  </a:txBody>
                  <a:tcPr marL="55060" marR="55060" marT="55060" marB="550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01028">
                <a:tc>
                  <a:txBody>
                    <a:bodyPr/>
                    <a:lstStyle/>
                    <a:p>
                      <a:pPr marL="63500" algn="just">
                        <a:lnSpc>
                          <a:spcPct val="115000"/>
                        </a:lnSpc>
                        <a:spcAft>
                          <a:spcPts val="0"/>
                        </a:spcAft>
                      </a:pPr>
                      <a:r>
                        <a:rPr lang="es-ES" sz="1400" dirty="0">
                          <a:effectLst/>
                          <a:latin typeface="Arial" panose="020B0604020202020204" pitchFamily="34" charset="0"/>
                          <a:ea typeface="Arial" panose="020B0604020202020204" pitchFamily="34" charset="0"/>
                        </a:rPr>
                        <a:t>N/D</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gn="just">
                        <a:lnSpc>
                          <a:spcPct val="115000"/>
                        </a:lnSpc>
                        <a:spcAft>
                          <a:spcPts val="0"/>
                        </a:spcAft>
                      </a:pPr>
                      <a:r>
                        <a:rPr lang="es-ES" sz="1400" dirty="0">
                          <a:effectLst/>
                          <a:latin typeface="Arial" panose="020B0604020202020204" pitchFamily="34" charset="0"/>
                          <a:ea typeface="Arial" panose="020B0604020202020204" pitchFamily="34" charset="0"/>
                        </a:rPr>
                        <a:t>Comité Internacional de la Cruz Roja CICR.</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gn="just">
                        <a:lnSpc>
                          <a:spcPct val="115000"/>
                        </a:lnSpc>
                        <a:spcAft>
                          <a:spcPts val="0"/>
                        </a:spcAft>
                      </a:pPr>
                      <a:r>
                        <a:rPr lang="es-ES" sz="1400" dirty="0">
                          <a:effectLst/>
                          <a:latin typeface="Arial" panose="020B0604020202020204" pitchFamily="34" charset="0"/>
                          <a:ea typeface="Arial" panose="020B0604020202020204" pitchFamily="34" charset="0"/>
                        </a:rPr>
                        <a:t>Apoyo técnico y financiero</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val="10001"/>
                  </a:ext>
                </a:extLst>
              </a:tr>
              <a:tr h="1001028">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N/D</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gn="just">
                        <a:lnSpc>
                          <a:spcPct val="115000"/>
                        </a:lnSpc>
                        <a:spcAft>
                          <a:spcPts val="0"/>
                        </a:spcAft>
                      </a:pPr>
                      <a:r>
                        <a:rPr lang="es-ES" sz="1400">
                          <a:effectLst/>
                          <a:latin typeface="Arial" panose="020B0604020202020204" pitchFamily="34" charset="0"/>
                          <a:ea typeface="Arial" panose="020B0604020202020204" pitchFamily="34" charset="0"/>
                        </a:rPr>
                        <a:t>Médicos sin fronteras.</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gn="just">
                        <a:lnSpc>
                          <a:spcPct val="115000"/>
                        </a:lnSpc>
                        <a:spcAft>
                          <a:spcPts val="0"/>
                        </a:spcAft>
                      </a:pPr>
                      <a:r>
                        <a:rPr lang="es-ES" sz="1400">
                          <a:effectLst/>
                          <a:latin typeface="Arial" panose="020B0604020202020204" pitchFamily="34" charset="0"/>
                          <a:ea typeface="Arial" panose="020B0604020202020204" pitchFamily="34" charset="0"/>
                        </a:rPr>
                        <a:t> Apoyo técnico y financiero</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val="10002"/>
                  </a:ext>
                </a:extLst>
              </a:tr>
              <a:tr h="1001028">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N/D</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gn="just">
                        <a:lnSpc>
                          <a:spcPct val="115000"/>
                        </a:lnSpc>
                        <a:spcAft>
                          <a:spcPts val="0"/>
                        </a:spcAft>
                      </a:pPr>
                      <a:r>
                        <a:rPr lang="es-ES" sz="1400" dirty="0">
                          <a:effectLst/>
                          <a:latin typeface="Arial" panose="020B0604020202020204" pitchFamily="34" charset="0"/>
                          <a:ea typeface="Arial" panose="020B0604020202020204" pitchFamily="34" charset="0"/>
                        </a:rPr>
                        <a:t>Word Visión</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gn="just">
                        <a:lnSpc>
                          <a:spcPct val="115000"/>
                        </a:lnSpc>
                        <a:spcAft>
                          <a:spcPts val="0"/>
                        </a:spcAft>
                      </a:pPr>
                      <a:r>
                        <a:rPr lang="es-ES" sz="1400">
                          <a:effectLst/>
                          <a:latin typeface="Arial" panose="020B0604020202020204" pitchFamily="34" charset="0"/>
                          <a:ea typeface="Arial" panose="020B0604020202020204" pitchFamily="34" charset="0"/>
                        </a:rPr>
                        <a:t> Apoyo técnico y financiero</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val="10003"/>
                  </a:ext>
                </a:extLst>
              </a:tr>
              <a:tr h="1001028">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Equipo Director</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gn="just">
                        <a:lnSpc>
                          <a:spcPct val="115000"/>
                        </a:lnSpc>
                        <a:spcAft>
                          <a:spcPts val="0"/>
                        </a:spcAft>
                      </a:pPr>
                      <a:r>
                        <a:rPr lang="es-ES" sz="1400">
                          <a:effectLst/>
                          <a:latin typeface="Arial" panose="020B0604020202020204" pitchFamily="34" charset="0"/>
                          <a:ea typeface="Arial" panose="020B0604020202020204" pitchFamily="34" charset="0"/>
                        </a:rPr>
                        <a:t>Ayuda en Acción</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gn="just">
                        <a:lnSpc>
                          <a:spcPct val="115000"/>
                        </a:lnSpc>
                        <a:spcAft>
                          <a:spcPts val="0"/>
                        </a:spcAft>
                      </a:pPr>
                      <a:r>
                        <a:rPr lang="es-ES" sz="1400" dirty="0">
                          <a:effectLst/>
                          <a:latin typeface="Arial" panose="020B0604020202020204" pitchFamily="34" charset="0"/>
                          <a:ea typeface="Arial" panose="020B0604020202020204" pitchFamily="34" charset="0"/>
                        </a:rPr>
                        <a:t> Apoyo técnico y financiero</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34141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SV" dirty="0"/>
              <a:t>Acciones y responsables</a:t>
            </a:r>
          </a:p>
        </p:txBody>
      </p:sp>
    </p:spTree>
    <p:extLst>
      <p:ext uri="{BB962C8B-B14F-4D97-AF65-F5344CB8AC3E}">
        <p14:creationId xmlns:p14="http://schemas.microsoft.com/office/powerpoint/2010/main" val="21208842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extLst>
              <p:ext uri="{D42A27DB-BD31-4B8C-83A1-F6EECF244321}">
                <p14:modId xmlns:p14="http://schemas.microsoft.com/office/powerpoint/2010/main" val="128325683"/>
              </p:ext>
            </p:extLst>
          </p:nvPr>
        </p:nvGraphicFramePr>
        <p:xfrm>
          <a:off x="0" y="404664"/>
          <a:ext cx="9144000" cy="5647783"/>
        </p:xfrm>
        <a:graphic>
          <a:graphicData uri="http://schemas.openxmlformats.org/drawingml/2006/table">
            <a:tbl>
              <a:tblPr/>
              <a:tblGrid>
                <a:gridCol w="2029590">
                  <a:extLst>
                    <a:ext uri="{9D8B030D-6E8A-4147-A177-3AD203B41FA5}">
                      <a16:colId xmlns:a16="http://schemas.microsoft.com/office/drawing/2014/main" val="3483428968"/>
                    </a:ext>
                  </a:extLst>
                </a:gridCol>
                <a:gridCol w="1952124">
                  <a:extLst>
                    <a:ext uri="{9D8B030D-6E8A-4147-A177-3AD203B41FA5}">
                      <a16:colId xmlns:a16="http://schemas.microsoft.com/office/drawing/2014/main" val="510120083"/>
                    </a:ext>
                  </a:extLst>
                </a:gridCol>
                <a:gridCol w="2014098">
                  <a:extLst>
                    <a:ext uri="{9D8B030D-6E8A-4147-A177-3AD203B41FA5}">
                      <a16:colId xmlns:a16="http://schemas.microsoft.com/office/drawing/2014/main" val="3661967952"/>
                    </a:ext>
                  </a:extLst>
                </a:gridCol>
                <a:gridCol w="1316910">
                  <a:extLst>
                    <a:ext uri="{9D8B030D-6E8A-4147-A177-3AD203B41FA5}">
                      <a16:colId xmlns:a16="http://schemas.microsoft.com/office/drawing/2014/main" val="3939719876"/>
                    </a:ext>
                  </a:extLst>
                </a:gridCol>
                <a:gridCol w="1831278">
                  <a:extLst>
                    <a:ext uri="{9D8B030D-6E8A-4147-A177-3AD203B41FA5}">
                      <a16:colId xmlns:a16="http://schemas.microsoft.com/office/drawing/2014/main" val="284530857"/>
                    </a:ext>
                  </a:extLst>
                </a:gridCol>
              </a:tblGrid>
              <a:tr h="138826">
                <a:tc gridSpan="5">
                  <a:txBody>
                    <a:bodyPr/>
                    <a:lstStyle/>
                    <a:p>
                      <a:pPr marL="342900" lvl="0" indent="-342900" algn="just">
                        <a:lnSpc>
                          <a:spcPct val="115000"/>
                        </a:lnSpc>
                        <a:spcAft>
                          <a:spcPts val="0"/>
                        </a:spcAft>
                        <a:buFont typeface="+mj-lt"/>
                        <a:buAutoNum type="arabicPeriod"/>
                      </a:pPr>
                      <a:r>
                        <a:rPr lang="es-ES" sz="1300" b="1" u="none" strike="noStrike">
                          <a:effectLst/>
                          <a:latin typeface="Arial" panose="020B0604020202020204" pitchFamily="34" charset="0"/>
                          <a:ea typeface="Arial" panose="020B0604020202020204" pitchFamily="34" charset="0"/>
                        </a:rPr>
                        <a:t>Sistematización de la información clave sobre las acciones realizadas, grandes logros y compromisos de país, frente a la respuesta integral al VIH. </a:t>
                      </a:r>
                      <a:endParaRPr lang="en-US" sz="1300" u="none" strike="noStrike">
                        <a:effectLst/>
                        <a:latin typeface="Arial" panose="020B0604020202020204" pitchFamily="34" charset="0"/>
                        <a:ea typeface="Arial" panose="020B0604020202020204" pitchFamily="34" charset="0"/>
                      </a:endParaRPr>
                    </a:p>
                  </a:txBody>
                  <a:tcPr marL="43907" marR="43907" marT="43907" marB="439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23631198"/>
                  </a:ext>
                </a:extLst>
              </a:tr>
              <a:tr h="683283">
                <a:tc gridSpan="5">
                  <a:txBody>
                    <a:bodyPr/>
                    <a:lstStyle/>
                    <a:p>
                      <a:pPr algn="just">
                        <a:lnSpc>
                          <a:spcPct val="115000"/>
                        </a:lnSpc>
                        <a:spcAft>
                          <a:spcPts val="0"/>
                        </a:spcAft>
                      </a:pPr>
                      <a:r>
                        <a:rPr lang="es-ES" sz="1300" b="1">
                          <a:effectLst/>
                          <a:latin typeface="Arial" panose="020B0604020202020204" pitchFamily="34" charset="0"/>
                          <a:ea typeface="Arial" panose="020B0604020202020204" pitchFamily="34" charset="0"/>
                        </a:rPr>
                        <a:t>Meta 1.1. </a:t>
                      </a:r>
                      <a:r>
                        <a:rPr lang="es-ES" sz="1300">
                          <a:effectLst/>
                          <a:latin typeface="Arial" panose="020B0604020202020204" pitchFamily="34" charset="0"/>
                          <a:ea typeface="Arial" panose="020B0604020202020204" pitchFamily="34" charset="0"/>
                        </a:rPr>
                        <a:t>Documento sistematizado y validado sobre información clave de las estadísticas, estrategias, compromisos y acciones realizadas, así como los grandes logros de país, entorno a la respuesta frente al VIH.</a:t>
                      </a:r>
                      <a:endParaRPr lang="en-US" sz="1300">
                        <a:effectLst/>
                        <a:latin typeface="Arial" panose="020B0604020202020204" pitchFamily="34" charset="0"/>
                        <a:ea typeface="Arial" panose="020B0604020202020204" pitchFamily="34" charset="0"/>
                      </a:endParaRPr>
                    </a:p>
                  </a:txBody>
                  <a:tcPr marL="43907" marR="43907" marT="43907" marB="439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42704197"/>
                  </a:ext>
                </a:extLst>
              </a:tr>
              <a:tr h="499397">
                <a:tc>
                  <a:txBody>
                    <a:bodyPr/>
                    <a:lstStyle/>
                    <a:p>
                      <a:pPr algn="ctr">
                        <a:lnSpc>
                          <a:spcPct val="115000"/>
                        </a:lnSpc>
                        <a:spcAft>
                          <a:spcPts val="0"/>
                        </a:spcAft>
                      </a:pPr>
                      <a:r>
                        <a:rPr lang="es-ES" sz="1300" b="1">
                          <a:effectLst/>
                          <a:latin typeface="Arial" panose="020B0604020202020204" pitchFamily="34" charset="0"/>
                          <a:ea typeface="Arial" panose="020B0604020202020204" pitchFamily="34" charset="0"/>
                        </a:rPr>
                        <a:t>Acciones</a:t>
                      </a:r>
                      <a:endParaRPr lang="en-US" sz="1300">
                        <a:effectLst/>
                        <a:latin typeface="Arial" panose="020B0604020202020204" pitchFamily="34" charset="0"/>
                        <a:ea typeface="Arial" panose="020B0604020202020204" pitchFamily="34" charset="0"/>
                      </a:endParaRPr>
                    </a:p>
                  </a:txBody>
                  <a:tcPr marL="43907" marR="43907" marT="43907" marB="439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300" b="1">
                          <a:effectLst/>
                          <a:latin typeface="Arial" panose="020B0604020202020204" pitchFamily="34" charset="0"/>
                          <a:ea typeface="Arial" panose="020B0604020202020204" pitchFamily="34" charset="0"/>
                        </a:rPr>
                        <a:t>Responsables</a:t>
                      </a:r>
                      <a:endParaRPr lang="en-US" sz="1300">
                        <a:effectLst/>
                        <a:latin typeface="Arial" panose="020B0604020202020204" pitchFamily="34" charset="0"/>
                        <a:ea typeface="Arial" panose="020B0604020202020204" pitchFamily="34" charset="0"/>
                      </a:endParaRPr>
                    </a:p>
                  </a:txBody>
                  <a:tcPr marL="43907" marR="43907" marT="43907" marB="439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300" b="1">
                          <a:effectLst/>
                          <a:latin typeface="Arial" panose="020B0604020202020204" pitchFamily="34" charset="0"/>
                          <a:ea typeface="Arial" panose="020B0604020202020204" pitchFamily="34" charset="0"/>
                        </a:rPr>
                        <a:t>Personas involucradas</a:t>
                      </a:r>
                      <a:endParaRPr lang="en-US" sz="1300">
                        <a:effectLst/>
                        <a:latin typeface="Arial" panose="020B0604020202020204" pitchFamily="34" charset="0"/>
                        <a:ea typeface="Arial" panose="020B0604020202020204" pitchFamily="34" charset="0"/>
                      </a:endParaRPr>
                    </a:p>
                  </a:txBody>
                  <a:tcPr marL="43907" marR="43907" marT="43907" marB="439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300" b="1">
                          <a:effectLst/>
                          <a:latin typeface="Arial" panose="020B0604020202020204" pitchFamily="34" charset="0"/>
                          <a:ea typeface="Arial" panose="020B0604020202020204" pitchFamily="34" charset="0"/>
                        </a:rPr>
                        <a:t>Período </a:t>
                      </a:r>
                      <a:endParaRPr lang="en-US" sz="1300">
                        <a:effectLst/>
                        <a:latin typeface="Arial" panose="020B0604020202020204" pitchFamily="34" charset="0"/>
                        <a:ea typeface="Arial" panose="020B0604020202020204" pitchFamily="34" charset="0"/>
                      </a:endParaRPr>
                    </a:p>
                  </a:txBody>
                  <a:tcPr marL="43907" marR="43907" marT="43907" marB="439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300" b="1">
                          <a:effectLst/>
                          <a:latin typeface="Arial" panose="020B0604020202020204" pitchFamily="34" charset="0"/>
                          <a:ea typeface="Arial" panose="020B0604020202020204" pitchFamily="34" charset="0"/>
                        </a:rPr>
                        <a:t>Recursos</a:t>
                      </a:r>
                      <a:endParaRPr lang="en-US" sz="1300">
                        <a:effectLst/>
                        <a:latin typeface="Arial" panose="020B0604020202020204" pitchFamily="34" charset="0"/>
                        <a:ea typeface="Arial" panose="020B0604020202020204" pitchFamily="34" charset="0"/>
                      </a:endParaRPr>
                    </a:p>
                  </a:txBody>
                  <a:tcPr marL="43907" marR="43907" marT="43907" marB="439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614222"/>
                  </a:ext>
                </a:extLst>
              </a:tr>
              <a:tr h="2706037">
                <a:tc>
                  <a:txBody>
                    <a:bodyPr/>
                    <a:lstStyle/>
                    <a:p>
                      <a:pPr>
                        <a:lnSpc>
                          <a:spcPct val="115000"/>
                        </a:lnSpc>
                        <a:spcAft>
                          <a:spcPts val="0"/>
                        </a:spcAft>
                      </a:pPr>
                      <a:r>
                        <a:rPr lang="es-ES" sz="1300" dirty="0">
                          <a:effectLst/>
                          <a:latin typeface="Arial" panose="020B0604020202020204" pitchFamily="34" charset="0"/>
                          <a:ea typeface="Arial" panose="020B0604020202020204" pitchFamily="34" charset="0"/>
                        </a:rPr>
                        <a:t>Elaborar insumos para un informe que contenga información clave de las estadísticas, estrategias, compromisos y acciones realizadas, así como los grandes logros de país, entorno a la respuesta frente al VIH.</a:t>
                      </a:r>
                      <a:endParaRPr lang="en-US" sz="1300" dirty="0">
                        <a:effectLst/>
                        <a:latin typeface="Arial" panose="020B0604020202020204" pitchFamily="34" charset="0"/>
                        <a:ea typeface="Arial" panose="020B0604020202020204" pitchFamily="34" charset="0"/>
                      </a:endParaRPr>
                    </a:p>
                  </a:txBody>
                  <a:tcPr marL="43907" marR="43907" marT="43907" marB="439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a:effectLst/>
                          <a:latin typeface="Arial" panose="020B0604020202020204" pitchFamily="34" charset="0"/>
                          <a:ea typeface="Arial" panose="020B0604020202020204" pitchFamily="34" charset="0"/>
                        </a:rPr>
                        <a:t>Comisión designada, con apoyo de NASTAD (National Alliance of State and Territorial AIDS Directors) y PrevenSIDA.</a:t>
                      </a:r>
                      <a:endParaRPr lang="en-US" sz="1300">
                        <a:effectLst/>
                        <a:latin typeface="Arial" panose="020B0604020202020204" pitchFamily="34" charset="0"/>
                        <a:ea typeface="Arial" panose="020B0604020202020204" pitchFamily="34" charset="0"/>
                      </a:endParaRPr>
                    </a:p>
                    <a:p>
                      <a:pPr>
                        <a:lnSpc>
                          <a:spcPct val="115000"/>
                        </a:lnSpc>
                        <a:spcAft>
                          <a:spcPts val="0"/>
                        </a:spcAft>
                      </a:pPr>
                      <a:r>
                        <a:rPr lang="es-ES" sz="1300">
                          <a:effectLst/>
                          <a:latin typeface="Arial" panose="020B0604020202020204" pitchFamily="34" charset="0"/>
                          <a:ea typeface="Arial" panose="020B0604020202020204" pitchFamily="34" charset="0"/>
                        </a:rPr>
                        <a:t> </a:t>
                      </a:r>
                      <a:endParaRPr lang="en-US" sz="1300">
                        <a:effectLst/>
                        <a:latin typeface="Arial" panose="020B0604020202020204" pitchFamily="34" charset="0"/>
                        <a:ea typeface="Arial" panose="020B0604020202020204" pitchFamily="34" charset="0"/>
                      </a:endParaRPr>
                    </a:p>
                  </a:txBody>
                  <a:tcPr marL="43907" marR="43907" marT="43907" marB="439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a:effectLst/>
                          <a:latin typeface="Arial" panose="020B0604020202020204" pitchFamily="34" charset="0"/>
                          <a:ea typeface="Arial" panose="020B0604020202020204" pitchFamily="34" charset="0"/>
                        </a:rPr>
                        <a:t>Subcomisión de Incidencia política del MCP-ES: Dr. Salvador Sorto, Dra. Miranda, Lic. Magaña y Dra. Mirna García.</a:t>
                      </a:r>
                      <a:endParaRPr lang="en-US" sz="1300">
                        <a:effectLst/>
                        <a:latin typeface="Arial" panose="020B0604020202020204" pitchFamily="34" charset="0"/>
                        <a:ea typeface="Arial" panose="020B0604020202020204" pitchFamily="34" charset="0"/>
                      </a:endParaRPr>
                    </a:p>
                    <a:p>
                      <a:pPr>
                        <a:lnSpc>
                          <a:spcPct val="115000"/>
                        </a:lnSpc>
                        <a:spcAft>
                          <a:spcPts val="0"/>
                        </a:spcAft>
                      </a:pPr>
                      <a:r>
                        <a:rPr lang="es-ES" sz="1300">
                          <a:effectLst/>
                          <a:latin typeface="Arial" panose="020B0604020202020204" pitchFamily="34" charset="0"/>
                          <a:ea typeface="Arial" panose="020B0604020202020204" pitchFamily="34" charset="0"/>
                        </a:rPr>
                        <a:t> </a:t>
                      </a:r>
                      <a:endParaRPr lang="en-US" sz="1300">
                        <a:effectLst/>
                        <a:latin typeface="Arial" panose="020B0604020202020204" pitchFamily="34" charset="0"/>
                        <a:ea typeface="Arial" panose="020B0604020202020204" pitchFamily="34" charset="0"/>
                      </a:endParaRPr>
                    </a:p>
                    <a:p>
                      <a:pPr>
                        <a:lnSpc>
                          <a:spcPct val="115000"/>
                        </a:lnSpc>
                        <a:spcAft>
                          <a:spcPts val="0"/>
                        </a:spcAft>
                      </a:pPr>
                      <a:r>
                        <a:rPr lang="es-ES" sz="1300">
                          <a:effectLst/>
                          <a:latin typeface="Arial" panose="020B0604020202020204" pitchFamily="34" charset="0"/>
                          <a:ea typeface="Arial" panose="020B0604020202020204" pitchFamily="34" charset="0"/>
                        </a:rPr>
                        <a:t> </a:t>
                      </a:r>
                      <a:endParaRPr lang="en-US" sz="1300">
                        <a:effectLst/>
                        <a:latin typeface="Arial" panose="020B0604020202020204" pitchFamily="34" charset="0"/>
                        <a:ea typeface="Arial" panose="020B0604020202020204" pitchFamily="34" charset="0"/>
                      </a:endParaRPr>
                    </a:p>
                  </a:txBody>
                  <a:tcPr marL="43907" marR="43907" marT="43907" marB="439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a:effectLst/>
                          <a:latin typeface="Arial" panose="020B0604020202020204" pitchFamily="34" charset="0"/>
                          <a:ea typeface="Arial" panose="020B0604020202020204" pitchFamily="34" charset="0"/>
                        </a:rPr>
                        <a:t>Primera y segunda semana de abril </a:t>
                      </a:r>
                      <a:endParaRPr lang="en-US" sz="1300">
                        <a:effectLst/>
                        <a:latin typeface="Arial" panose="020B0604020202020204" pitchFamily="34" charset="0"/>
                        <a:ea typeface="Arial" panose="020B0604020202020204" pitchFamily="34" charset="0"/>
                      </a:endParaRPr>
                    </a:p>
                  </a:txBody>
                  <a:tcPr marL="43907" marR="43907" marT="43907" marB="439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a:effectLst/>
                          <a:latin typeface="Arial" panose="020B0604020202020204" pitchFamily="34" charset="0"/>
                          <a:ea typeface="Arial" panose="020B0604020202020204" pitchFamily="34" charset="0"/>
                        </a:rPr>
                        <a:t>Recursos Técnicos,</a:t>
                      </a:r>
                      <a:endParaRPr lang="en-US" sz="1300">
                        <a:effectLst/>
                        <a:latin typeface="Arial" panose="020B0604020202020204" pitchFamily="34" charset="0"/>
                        <a:ea typeface="Arial" panose="020B0604020202020204" pitchFamily="34" charset="0"/>
                      </a:endParaRPr>
                    </a:p>
                    <a:p>
                      <a:pPr>
                        <a:lnSpc>
                          <a:spcPct val="115000"/>
                        </a:lnSpc>
                        <a:spcAft>
                          <a:spcPts val="0"/>
                        </a:spcAft>
                      </a:pPr>
                      <a:r>
                        <a:rPr lang="es-ES" sz="1300">
                          <a:effectLst/>
                          <a:latin typeface="Arial" panose="020B0604020202020204" pitchFamily="34" charset="0"/>
                          <a:ea typeface="Arial" panose="020B0604020202020204" pitchFamily="34" charset="0"/>
                        </a:rPr>
                        <a:t>Tecnológicos,</a:t>
                      </a:r>
                      <a:endParaRPr lang="en-US" sz="1300">
                        <a:effectLst/>
                        <a:latin typeface="Arial" panose="020B0604020202020204" pitchFamily="34" charset="0"/>
                        <a:ea typeface="Arial" panose="020B0604020202020204" pitchFamily="34" charset="0"/>
                      </a:endParaRPr>
                    </a:p>
                    <a:p>
                      <a:pPr>
                        <a:lnSpc>
                          <a:spcPct val="115000"/>
                        </a:lnSpc>
                        <a:spcAft>
                          <a:spcPts val="0"/>
                        </a:spcAft>
                      </a:pPr>
                      <a:r>
                        <a:rPr lang="es-ES" sz="1300">
                          <a:effectLst/>
                          <a:latin typeface="Arial" panose="020B0604020202020204" pitchFamily="34" charset="0"/>
                          <a:ea typeface="Arial" panose="020B0604020202020204" pitchFamily="34" charset="0"/>
                        </a:rPr>
                        <a:t>Publicaciones</a:t>
                      </a:r>
                      <a:endParaRPr lang="en-US" sz="1300">
                        <a:effectLst/>
                        <a:latin typeface="Arial" panose="020B0604020202020204" pitchFamily="34" charset="0"/>
                        <a:ea typeface="Arial" panose="020B0604020202020204" pitchFamily="34" charset="0"/>
                      </a:endParaRPr>
                    </a:p>
                    <a:p>
                      <a:pPr>
                        <a:lnSpc>
                          <a:spcPct val="115000"/>
                        </a:lnSpc>
                        <a:spcAft>
                          <a:spcPts val="0"/>
                        </a:spcAft>
                      </a:pPr>
                      <a:r>
                        <a:rPr lang="es-ES" sz="1300">
                          <a:effectLst/>
                          <a:latin typeface="Arial" panose="020B0604020202020204" pitchFamily="34" charset="0"/>
                          <a:ea typeface="Arial" panose="020B0604020202020204" pitchFamily="34" charset="0"/>
                        </a:rPr>
                        <a:t>Material editable,</a:t>
                      </a:r>
                      <a:endParaRPr lang="en-US" sz="1300">
                        <a:effectLst/>
                        <a:latin typeface="Arial" panose="020B0604020202020204" pitchFamily="34" charset="0"/>
                        <a:ea typeface="Arial" panose="020B0604020202020204" pitchFamily="34" charset="0"/>
                      </a:endParaRPr>
                    </a:p>
                    <a:p>
                      <a:pPr>
                        <a:lnSpc>
                          <a:spcPct val="115000"/>
                        </a:lnSpc>
                        <a:spcAft>
                          <a:spcPts val="0"/>
                        </a:spcAft>
                      </a:pPr>
                      <a:r>
                        <a:rPr lang="es-ES" sz="1300">
                          <a:effectLst/>
                          <a:latin typeface="Arial" panose="020B0604020202020204" pitchFamily="34" charset="0"/>
                          <a:ea typeface="Arial" panose="020B0604020202020204" pitchFamily="34" charset="0"/>
                        </a:rPr>
                        <a:t>Dirección de Tecnología de Información y Comunicaciones y Dirección de Vigilancia Sanitaria</a:t>
                      </a:r>
                      <a:endParaRPr lang="en-US" sz="1300">
                        <a:effectLst/>
                        <a:latin typeface="Arial" panose="020B0604020202020204" pitchFamily="34" charset="0"/>
                        <a:ea typeface="Arial" panose="020B0604020202020204" pitchFamily="34" charset="0"/>
                      </a:endParaRPr>
                    </a:p>
                    <a:p>
                      <a:pPr>
                        <a:lnSpc>
                          <a:spcPct val="115000"/>
                        </a:lnSpc>
                        <a:spcAft>
                          <a:spcPts val="0"/>
                        </a:spcAft>
                      </a:pPr>
                      <a:r>
                        <a:rPr lang="es-ES" sz="1300">
                          <a:effectLst/>
                          <a:latin typeface="Arial" panose="020B0604020202020204" pitchFamily="34" charset="0"/>
                          <a:ea typeface="Arial" panose="020B0604020202020204" pitchFamily="34" charset="0"/>
                        </a:rPr>
                        <a:t> </a:t>
                      </a:r>
                      <a:endParaRPr lang="en-US" sz="1300">
                        <a:effectLst/>
                        <a:latin typeface="Arial" panose="020B0604020202020204" pitchFamily="34" charset="0"/>
                        <a:ea typeface="Arial" panose="020B0604020202020204" pitchFamily="34" charset="0"/>
                      </a:endParaRPr>
                    </a:p>
                  </a:txBody>
                  <a:tcPr marL="43907" marR="43907" marT="43907" marB="439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8492794"/>
                  </a:ext>
                </a:extLst>
              </a:tr>
              <a:tr h="1234943">
                <a:tc>
                  <a:txBody>
                    <a:bodyPr/>
                    <a:lstStyle/>
                    <a:p>
                      <a:pPr>
                        <a:lnSpc>
                          <a:spcPct val="115000"/>
                        </a:lnSpc>
                        <a:spcAft>
                          <a:spcPts val="0"/>
                        </a:spcAft>
                      </a:pPr>
                      <a:r>
                        <a:rPr lang="es-ES" sz="1300" dirty="0">
                          <a:effectLst/>
                          <a:latin typeface="Arial" panose="020B0604020202020204" pitchFamily="34" charset="0"/>
                          <a:ea typeface="Arial" panose="020B0604020202020204" pitchFamily="34" charset="0"/>
                        </a:rPr>
                        <a:t>Construir el informe en el espacio Diálogo de país.</a:t>
                      </a:r>
                      <a:r>
                        <a:rPr lang="es-ES" sz="1300" baseline="0" dirty="0">
                          <a:effectLst/>
                          <a:latin typeface="Arial" panose="020B0604020202020204" pitchFamily="34" charset="0"/>
                          <a:ea typeface="Arial" panose="020B0604020202020204" pitchFamily="34" charset="0"/>
                        </a:rPr>
                        <a:t> </a:t>
                      </a:r>
                      <a:endParaRPr lang="en-US" sz="1300" dirty="0">
                        <a:effectLst/>
                        <a:latin typeface="Arial" panose="020B0604020202020204" pitchFamily="34" charset="0"/>
                        <a:ea typeface="Arial" panose="020B0604020202020204" pitchFamily="34" charset="0"/>
                      </a:endParaRPr>
                    </a:p>
                  </a:txBody>
                  <a:tcPr marL="43907" marR="43907" marT="43907" marB="439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a:effectLst/>
                          <a:latin typeface="Arial" panose="020B0604020202020204" pitchFamily="34" charset="0"/>
                          <a:ea typeface="Arial" panose="020B0604020202020204" pitchFamily="34" charset="0"/>
                        </a:rPr>
                        <a:t>Plan, ONUSIDA; MCP-ES</a:t>
                      </a:r>
                      <a:endParaRPr lang="en-US" sz="1300">
                        <a:effectLst/>
                        <a:latin typeface="Arial" panose="020B0604020202020204" pitchFamily="34" charset="0"/>
                        <a:ea typeface="Arial" panose="020B0604020202020204" pitchFamily="34" charset="0"/>
                      </a:endParaRPr>
                    </a:p>
                  </a:txBody>
                  <a:tcPr marL="43907" marR="43907" marT="43907" marB="439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a:effectLst/>
                          <a:latin typeface="Arial" panose="020B0604020202020204" pitchFamily="34" charset="0"/>
                          <a:ea typeface="Arial" panose="020B0604020202020204" pitchFamily="34" charset="0"/>
                        </a:rPr>
                        <a:t>Sociedad civil y Agencias</a:t>
                      </a:r>
                      <a:endParaRPr lang="en-US" sz="1300">
                        <a:effectLst/>
                        <a:latin typeface="Arial" panose="020B0604020202020204" pitchFamily="34" charset="0"/>
                        <a:ea typeface="Arial" panose="020B0604020202020204" pitchFamily="34" charset="0"/>
                      </a:endParaRPr>
                    </a:p>
                    <a:p>
                      <a:pPr>
                        <a:lnSpc>
                          <a:spcPct val="115000"/>
                        </a:lnSpc>
                        <a:spcAft>
                          <a:spcPts val="0"/>
                        </a:spcAft>
                      </a:pPr>
                      <a:r>
                        <a:rPr lang="es-ES" sz="1300">
                          <a:effectLst/>
                          <a:latin typeface="Arial" panose="020B0604020202020204" pitchFamily="34" charset="0"/>
                          <a:ea typeface="Arial" panose="020B0604020202020204" pitchFamily="34" charset="0"/>
                        </a:rPr>
                        <a:t> </a:t>
                      </a:r>
                      <a:endParaRPr lang="en-US" sz="1300">
                        <a:effectLst/>
                        <a:latin typeface="Arial" panose="020B0604020202020204" pitchFamily="34" charset="0"/>
                        <a:ea typeface="Arial" panose="020B0604020202020204" pitchFamily="34" charset="0"/>
                      </a:endParaRPr>
                    </a:p>
                  </a:txBody>
                  <a:tcPr marL="43907" marR="43907" marT="43907" marB="439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a:effectLst/>
                          <a:latin typeface="Arial" panose="020B0604020202020204" pitchFamily="34" charset="0"/>
                          <a:ea typeface="Arial" panose="020B0604020202020204" pitchFamily="34" charset="0"/>
                        </a:rPr>
                        <a:t>Primera semana de mayo</a:t>
                      </a:r>
                      <a:endParaRPr lang="en-US" sz="1300">
                        <a:effectLst/>
                        <a:latin typeface="Arial" panose="020B0604020202020204" pitchFamily="34" charset="0"/>
                        <a:ea typeface="Arial" panose="020B0604020202020204" pitchFamily="34" charset="0"/>
                      </a:endParaRPr>
                    </a:p>
                  </a:txBody>
                  <a:tcPr marL="43907" marR="43907" marT="43907" marB="439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dirty="0">
                          <a:effectLst/>
                          <a:latin typeface="Arial" panose="020B0604020202020204" pitchFamily="34" charset="0"/>
                          <a:ea typeface="Arial" panose="020B0604020202020204" pitchFamily="34" charset="0"/>
                        </a:rPr>
                        <a:t>Informes y evidencias del trabajo realizado en VIH</a:t>
                      </a:r>
                      <a:endParaRPr lang="en-US" sz="1300" dirty="0">
                        <a:effectLst/>
                        <a:latin typeface="Arial" panose="020B0604020202020204" pitchFamily="34" charset="0"/>
                        <a:ea typeface="Arial" panose="020B0604020202020204" pitchFamily="34" charset="0"/>
                      </a:endParaRPr>
                    </a:p>
                    <a:p>
                      <a:pPr>
                        <a:lnSpc>
                          <a:spcPct val="115000"/>
                        </a:lnSpc>
                        <a:spcAft>
                          <a:spcPts val="0"/>
                        </a:spcAft>
                      </a:pPr>
                      <a:r>
                        <a:rPr lang="es-ES" sz="1300" dirty="0">
                          <a:effectLst/>
                          <a:latin typeface="Arial" panose="020B0604020202020204" pitchFamily="34" charset="0"/>
                          <a:ea typeface="Arial" panose="020B0604020202020204" pitchFamily="34" charset="0"/>
                        </a:rPr>
                        <a:t>Instrumentos de Validación </a:t>
                      </a:r>
                      <a:endParaRPr lang="en-US" sz="1300" dirty="0">
                        <a:effectLst/>
                        <a:latin typeface="Arial" panose="020B0604020202020204" pitchFamily="34" charset="0"/>
                        <a:ea typeface="Arial" panose="020B0604020202020204" pitchFamily="34" charset="0"/>
                      </a:endParaRPr>
                    </a:p>
                  </a:txBody>
                  <a:tcPr marL="43907" marR="43907" marT="43907" marB="4390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8945194"/>
                  </a:ext>
                </a:extLst>
              </a:tr>
            </a:tbl>
          </a:graphicData>
        </a:graphic>
      </p:graphicFrame>
    </p:spTree>
    <p:extLst>
      <p:ext uri="{BB962C8B-B14F-4D97-AF65-F5344CB8AC3E}">
        <p14:creationId xmlns:p14="http://schemas.microsoft.com/office/powerpoint/2010/main" val="238213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4B6063-7141-4572-8FD7-6C6798EC5747}"/>
              </a:ext>
            </a:extLst>
          </p:cNvPr>
          <p:cNvSpPr>
            <a:spLocks noGrp="1"/>
          </p:cNvSpPr>
          <p:nvPr>
            <p:ph type="title"/>
          </p:nvPr>
        </p:nvSpPr>
        <p:spPr/>
        <p:txBody>
          <a:bodyPr>
            <a:normAutofit fontScale="90000"/>
          </a:bodyPr>
          <a:lstStyle/>
          <a:p>
            <a:r>
              <a:rPr lang="es-ES" dirty="0"/>
              <a:t>Marco de políticas y compromisos relacionados con VIH </a:t>
            </a:r>
            <a:endParaRPr lang="es-GT" dirty="0"/>
          </a:p>
        </p:txBody>
      </p:sp>
      <p:sp>
        <p:nvSpPr>
          <p:cNvPr id="3" name="Marcador de contenido 2"/>
          <p:cNvSpPr>
            <a:spLocks noGrp="1"/>
          </p:cNvSpPr>
          <p:nvPr>
            <p:ph idx="1"/>
          </p:nvPr>
        </p:nvSpPr>
        <p:spPr/>
        <p:txBody>
          <a:bodyPr>
            <a:normAutofit fontScale="85000" lnSpcReduction="10000"/>
          </a:bodyPr>
          <a:lstStyle/>
          <a:p>
            <a:pPr marL="0" indent="0" algn="just">
              <a:buNone/>
            </a:pPr>
            <a:r>
              <a:rPr lang="es-ES" b="1" dirty="0"/>
              <a:t>A nivel internacional se reconocen cinco grandes esfuerzos: </a:t>
            </a:r>
          </a:p>
          <a:p>
            <a:pPr lvl="0" algn="just"/>
            <a:r>
              <a:rPr lang="es-ES" b="1" dirty="0"/>
              <a:t>Enfoque Conjunto,</a:t>
            </a:r>
            <a:r>
              <a:rPr lang="es-ES" dirty="0"/>
              <a:t> que tiene como estrategia las </a:t>
            </a:r>
            <a:r>
              <a:rPr lang="es-ES" i="1" dirty="0"/>
              <a:t>metas 90 90 90</a:t>
            </a:r>
            <a:r>
              <a:rPr lang="es-ES" dirty="0"/>
              <a:t>, presentado por Fondo Mundial de Lucha contra el Sida, la Tuberculosis y la Malaria, el Programa Conjunto de Naciones Unidas sobre el VIH Sida, la Organización Panamericana de la Salud, el Programa de Emergencia del Presidente de los Estados Unidos para el Alivio del Sida, la Agencia de los Estados Unidos para el Desarrollo Internacional y el Centro para el Control y la Prevención de las Enfermedades; </a:t>
            </a:r>
            <a:endParaRPr lang="en-US" dirty="0"/>
          </a:p>
          <a:p>
            <a:pPr algn="just"/>
            <a:endParaRPr lang="en-US" dirty="0"/>
          </a:p>
        </p:txBody>
      </p:sp>
    </p:spTree>
    <p:extLst>
      <p:ext uri="{BB962C8B-B14F-4D97-AF65-F5344CB8AC3E}">
        <p14:creationId xmlns:p14="http://schemas.microsoft.com/office/powerpoint/2010/main" val="32177203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a 11"/>
          <p:cNvGraphicFramePr>
            <a:graphicFrameLocks noGrp="1"/>
          </p:cNvGraphicFramePr>
          <p:nvPr>
            <p:extLst>
              <p:ext uri="{D42A27DB-BD31-4B8C-83A1-F6EECF244321}">
                <p14:modId xmlns:p14="http://schemas.microsoft.com/office/powerpoint/2010/main" val="3905029590"/>
              </p:ext>
            </p:extLst>
          </p:nvPr>
        </p:nvGraphicFramePr>
        <p:xfrm>
          <a:off x="0" y="476672"/>
          <a:ext cx="9143998" cy="5604782"/>
        </p:xfrm>
        <a:graphic>
          <a:graphicData uri="http://schemas.openxmlformats.org/drawingml/2006/table">
            <a:tbl>
              <a:tblPr/>
              <a:tblGrid>
                <a:gridCol w="2429116">
                  <a:extLst>
                    <a:ext uri="{9D8B030D-6E8A-4147-A177-3AD203B41FA5}">
                      <a16:colId xmlns:a16="http://schemas.microsoft.com/office/drawing/2014/main" val="4006235896"/>
                    </a:ext>
                  </a:extLst>
                </a:gridCol>
                <a:gridCol w="1918537">
                  <a:extLst>
                    <a:ext uri="{9D8B030D-6E8A-4147-A177-3AD203B41FA5}">
                      <a16:colId xmlns:a16="http://schemas.microsoft.com/office/drawing/2014/main" val="905923987"/>
                    </a:ext>
                  </a:extLst>
                </a:gridCol>
                <a:gridCol w="2166091">
                  <a:extLst>
                    <a:ext uri="{9D8B030D-6E8A-4147-A177-3AD203B41FA5}">
                      <a16:colId xmlns:a16="http://schemas.microsoft.com/office/drawing/2014/main" val="628794534"/>
                    </a:ext>
                  </a:extLst>
                </a:gridCol>
                <a:gridCol w="1175878">
                  <a:extLst>
                    <a:ext uri="{9D8B030D-6E8A-4147-A177-3AD203B41FA5}">
                      <a16:colId xmlns:a16="http://schemas.microsoft.com/office/drawing/2014/main" val="342279312"/>
                    </a:ext>
                  </a:extLst>
                </a:gridCol>
                <a:gridCol w="1454376">
                  <a:extLst>
                    <a:ext uri="{9D8B030D-6E8A-4147-A177-3AD203B41FA5}">
                      <a16:colId xmlns:a16="http://schemas.microsoft.com/office/drawing/2014/main" val="1481444351"/>
                    </a:ext>
                  </a:extLst>
                </a:gridCol>
              </a:tblGrid>
              <a:tr h="1473657">
                <a:tc gridSpan="5">
                  <a:txBody>
                    <a:bodyPr/>
                    <a:lstStyle/>
                    <a:p>
                      <a:pPr marL="342900" lvl="0" indent="-342900" algn="just">
                        <a:lnSpc>
                          <a:spcPct val="115000"/>
                        </a:lnSpc>
                        <a:spcAft>
                          <a:spcPts val="0"/>
                        </a:spcAft>
                        <a:buFont typeface="+mj-lt"/>
                        <a:buAutoNum type="arabicPeriod"/>
                      </a:pPr>
                      <a:r>
                        <a:rPr lang="es-ES" sz="1300" b="1" u="none" strike="noStrike" dirty="0">
                          <a:effectLst/>
                          <a:latin typeface="Arial" panose="020B0604020202020204" pitchFamily="34" charset="0"/>
                          <a:ea typeface="Arial" panose="020B0604020202020204" pitchFamily="34" charset="0"/>
                        </a:rPr>
                        <a:t>Transmisión de mensajes a nuevas autoridades, para la inclusión de la respuesta nacional al VIH en el plan de gobierno y el Presupuesto General del Estado, manteniendo las directrices del Plan Estratégico Nacional Multisectorial de VIH e ITS 2016-2020, dentro del marco de los compromisos de país y convenios del Fondo Mundial para la lucha contra el sida, la tuberculosis y la malaria (Fondo Mundial) .</a:t>
                      </a:r>
                      <a:endParaRPr lang="en-US" sz="1300" u="none" strike="noStrike" dirty="0">
                        <a:effectLst/>
                        <a:latin typeface="Arial" panose="020B0604020202020204" pitchFamily="34" charset="0"/>
                        <a:ea typeface="Arial" panose="020B0604020202020204" pitchFamily="34" charset="0"/>
                      </a:endParaRPr>
                    </a:p>
                  </a:txBody>
                  <a:tcPr marL="54035" marR="54035" marT="54035" marB="540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04470669"/>
                  </a:ext>
                </a:extLst>
              </a:tr>
              <a:tr h="1032781">
                <a:tc gridSpan="5">
                  <a:txBody>
                    <a:bodyPr/>
                    <a:lstStyle/>
                    <a:p>
                      <a:pPr algn="just">
                        <a:lnSpc>
                          <a:spcPct val="115000"/>
                        </a:lnSpc>
                        <a:spcAft>
                          <a:spcPts val="0"/>
                        </a:spcAft>
                      </a:pPr>
                      <a:r>
                        <a:rPr lang="es-ES" sz="1300" b="1">
                          <a:effectLst/>
                          <a:latin typeface="Arial" panose="020B0604020202020204" pitchFamily="34" charset="0"/>
                          <a:ea typeface="Arial" panose="020B0604020202020204" pitchFamily="34" charset="0"/>
                        </a:rPr>
                        <a:t>Meta 2.1. Sensibilizadas las nuevas autoridades sobre la importancia de la sostenibilidad de la respuesta nacional frente al VIH, dentro del marco de los compromisos de país y convenios del Fondo para la lucha contra el sida, la tuberculosis y la malaria (Fondo Mundial).</a:t>
                      </a:r>
                      <a:endParaRPr lang="en-US" sz="1300">
                        <a:effectLst/>
                        <a:latin typeface="Arial" panose="020B0604020202020204" pitchFamily="34" charset="0"/>
                        <a:ea typeface="Arial" panose="020B0604020202020204" pitchFamily="34" charset="0"/>
                      </a:endParaRPr>
                    </a:p>
                  </a:txBody>
                  <a:tcPr marL="54035" marR="54035" marT="54035" marB="540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85107125"/>
                  </a:ext>
                </a:extLst>
              </a:tr>
              <a:tr h="591906">
                <a:tc>
                  <a:txBody>
                    <a:bodyPr/>
                    <a:lstStyle/>
                    <a:p>
                      <a:pPr algn="ctr">
                        <a:lnSpc>
                          <a:spcPct val="115000"/>
                        </a:lnSpc>
                        <a:spcAft>
                          <a:spcPts val="0"/>
                        </a:spcAft>
                      </a:pPr>
                      <a:r>
                        <a:rPr lang="es-ES" sz="1300" b="1">
                          <a:effectLst/>
                          <a:latin typeface="Arial" panose="020B0604020202020204" pitchFamily="34" charset="0"/>
                          <a:ea typeface="Arial" panose="020B0604020202020204" pitchFamily="34" charset="0"/>
                        </a:rPr>
                        <a:t>Acciones</a:t>
                      </a:r>
                      <a:endParaRPr lang="en-US" sz="1300">
                        <a:effectLst/>
                        <a:latin typeface="Arial" panose="020B0604020202020204" pitchFamily="34" charset="0"/>
                        <a:ea typeface="Arial" panose="020B0604020202020204" pitchFamily="34" charset="0"/>
                      </a:endParaRPr>
                    </a:p>
                  </a:txBody>
                  <a:tcPr marL="54035" marR="54035" marT="54035" marB="540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300" b="1">
                          <a:effectLst/>
                          <a:latin typeface="Arial" panose="020B0604020202020204" pitchFamily="34" charset="0"/>
                          <a:ea typeface="Arial" panose="020B0604020202020204" pitchFamily="34" charset="0"/>
                        </a:rPr>
                        <a:t>Responsables</a:t>
                      </a:r>
                      <a:endParaRPr lang="en-US" sz="1300">
                        <a:effectLst/>
                        <a:latin typeface="Arial" panose="020B0604020202020204" pitchFamily="34" charset="0"/>
                        <a:ea typeface="Arial" panose="020B0604020202020204" pitchFamily="34" charset="0"/>
                      </a:endParaRPr>
                    </a:p>
                  </a:txBody>
                  <a:tcPr marL="54035" marR="54035" marT="54035" marB="540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300" b="1">
                          <a:effectLst/>
                          <a:latin typeface="Arial" panose="020B0604020202020204" pitchFamily="34" charset="0"/>
                          <a:ea typeface="Arial" panose="020B0604020202020204" pitchFamily="34" charset="0"/>
                        </a:rPr>
                        <a:t>Personas involucradas</a:t>
                      </a:r>
                      <a:endParaRPr lang="en-US" sz="1300">
                        <a:effectLst/>
                        <a:latin typeface="Arial" panose="020B0604020202020204" pitchFamily="34" charset="0"/>
                        <a:ea typeface="Arial" panose="020B0604020202020204" pitchFamily="34" charset="0"/>
                      </a:endParaRPr>
                    </a:p>
                  </a:txBody>
                  <a:tcPr marL="54035" marR="54035" marT="54035" marB="540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300" b="1">
                          <a:effectLst/>
                          <a:latin typeface="Arial" panose="020B0604020202020204" pitchFamily="34" charset="0"/>
                          <a:ea typeface="Arial" panose="020B0604020202020204" pitchFamily="34" charset="0"/>
                        </a:rPr>
                        <a:t>Período </a:t>
                      </a:r>
                      <a:endParaRPr lang="en-US" sz="1300">
                        <a:effectLst/>
                        <a:latin typeface="Arial" panose="020B0604020202020204" pitchFamily="34" charset="0"/>
                        <a:ea typeface="Arial" panose="020B0604020202020204" pitchFamily="34" charset="0"/>
                      </a:endParaRPr>
                    </a:p>
                  </a:txBody>
                  <a:tcPr marL="54035" marR="54035" marT="54035" marB="540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300" b="1">
                          <a:effectLst/>
                          <a:latin typeface="Arial" panose="020B0604020202020204" pitchFamily="34" charset="0"/>
                          <a:ea typeface="Arial" panose="020B0604020202020204" pitchFamily="34" charset="0"/>
                        </a:rPr>
                        <a:t>Recursos</a:t>
                      </a:r>
                      <a:endParaRPr lang="en-US" sz="1300">
                        <a:effectLst/>
                        <a:latin typeface="Arial" panose="020B0604020202020204" pitchFamily="34" charset="0"/>
                        <a:ea typeface="Arial" panose="020B0604020202020204" pitchFamily="34" charset="0"/>
                      </a:endParaRPr>
                    </a:p>
                  </a:txBody>
                  <a:tcPr marL="54035" marR="54035" marT="54035" marB="540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8605834"/>
                  </a:ext>
                </a:extLst>
              </a:tr>
              <a:tr h="1253219">
                <a:tc>
                  <a:txBody>
                    <a:bodyPr/>
                    <a:lstStyle/>
                    <a:p>
                      <a:pPr>
                        <a:lnSpc>
                          <a:spcPct val="115000"/>
                        </a:lnSpc>
                        <a:spcAft>
                          <a:spcPts val="0"/>
                        </a:spcAft>
                      </a:pPr>
                      <a:r>
                        <a:rPr lang="es-ES" sz="1300" dirty="0">
                          <a:effectLst/>
                          <a:latin typeface="Arial" panose="020B0604020202020204" pitchFamily="34" charset="0"/>
                          <a:ea typeface="Arial" panose="020B0604020202020204" pitchFamily="34" charset="0"/>
                        </a:rPr>
                        <a:t>Visitas y reuniones con equipo de transición del nuevo gobierno.</a:t>
                      </a:r>
                      <a:endParaRPr lang="en-US" sz="1300" dirty="0">
                        <a:effectLst/>
                        <a:latin typeface="Arial" panose="020B0604020202020204" pitchFamily="34" charset="0"/>
                        <a:ea typeface="Arial" panose="020B0604020202020204" pitchFamily="34" charset="0"/>
                      </a:endParaRPr>
                    </a:p>
                  </a:txBody>
                  <a:tcPr marL="54035" marR="54035" marT="54035" marB="540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300" dirty="0">
                          <a:effectLst/>
                          <a:latin typeface="Arial" panose="020B0604020202020204" pitchFamily="34" charset="0"/>
                          <a:ea typeface="Arial" panose="020B0604020202020204" pitchFamily="34" charset="0"/>
                        </a:rPr>
                        <a:t>Plan, ONUSIDA; MCP-ES.</a:t>
                      </a:r>
                    </a:p>
                  </a:txBody>
                  <a:tcPr marL="54035" marR="54035" marT="54035" marB="540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dirty="0">
                          <a:effectLst/>
                          <a:latin typeface="Arial" panose="020B0604020202020204" pitchFamily="34" charset="0"/>
                          <a:ea typeface="Arial" panose="020B0604020202020204" pitchFamily="34" charset="0"/>
                        </a:rPr>
                        <a:t>Comisión de transición nuevo gobierno</a:t>
                      </a:r>
                      <a:endParaRPr lang="en-US" sz="1300" dirty="0">
                        <a:effectLst/>
                        <a:latin typeface="Arial" panose="020B0604020202020204" pitchFamily="34" charset="0"/>
                        <a:ea typeface="Arial" panose="020B0604020202020204" pitchFamily="34" charset="0"/>
                      </a:endParaRPr>
                    </a:p>
                  </a:txBody>
                  <a:tcPr marL="54035" marR="54035" marT="54035" marB="540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a:effectLst/>
                          <a:latin typeface="Arial" panose="020B0604020202020204" pitchFamily="34" charset="0"/>
                          <a:ea typeface="Arial" panose="020B0604020202020204" pitchFamily="34" charset="0"/>
                        </a:rPr>
                        <a:t>Segunda semana de mayo</a:t>
                      </a:r>
                      <a:endParaRPr lang="en-US" sz="1300">
                        <a:effectLst/>
                        <a:latin typeface="Arial" panose="020B0604020202020204" pitchFamily="34" charset="0"/>
                        <a:ea typeface="Arial" panose="020B0604020202020204" pitchFamily="34" charset="0"/>
                      </a:endParaRPr>
                    </a:p>
                  </a:txBody>
                  <a:tcPr marL="54035" marR="54035" marT="54035" marB="540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b="1">
                          <a:effectLst/>
                          <a:latin typeface="Arial" panose="020B0604020202020204" pitchFamily="34" charset="0"/>
                          <a:ea typeface="Arial" panose="020B0604020202020204" pitchFamily="34" charset="0"/>
                        </a:rPr>
                        <a:t>Informe</a:t>
                      </a:r>
                      <a:r>
                        <a:rPr lang="es-ES" sz="1300">
                          <a:effectLst/>
                          <a:latin typeface="Arial" panose="020B0604020202020204" pitchFamily="34" charset="0"/>
                          <a:ea typeface="Arial" panose="020B0604020202020204" pitchFamily="34" charset="0"/>
                        </a:rPr>
                        <a:t> y evidencias del trabajo realizado en VIH</a:t>
                      </a:r>
                      <a:endParaRPr lang="en-US" sz="1300">
                        <a:effectLst/>
                        <a:latin typeface="Arial" panose="020B0604020202020204" pitchFamily="34" charset="0"/>
                        <a:ea typeface="Arial" panose="020B0604020202020204" pitchFamily="34" charset="0"/>
                      </a:endParaRPr>
                    </a:p>
                  </a:txBody>
                  <a:tcPr marL="54035" marR="54035" marT="54035" marB="540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8532483"/>
                  </a:ext>
                </a:extLst>
              </a:tr>
              <a:tr h="1253219">
                <a:tc>
                  <a:txBody>
                    <a:bodyPr/>
                    <a:lstStyle/>
                    <a:p>
                      <a:pPr>
                        <a:lnSpc>
                          <a:spcPct val="115000"/>
                        </a:lnSpc>
                        <a:spcAft>
                          <a:spcPts val="0"/>
                        </a:spcAft>
                      </a:pPr>
                      <a:r>
                        <a:rPr lang="es-ES" sz="1300" dirty="0">
                          <a:effectLst/>
                          <a:latin typeface="Arial" panose="020B0604020202020204" pitchFamily="34" charset="0"/>
                          <a:ea typeface="Arial" panose="020B0604020202020204" pitchFamily="34" charset="0"/>
                        </a:rPr>
                        <a:t>Visita y reunión dirigida</a:t>
                      </a:r>
                      <a:endParaRPr lang="en-US" sz="1300" dirty="0">
                        <a:effectLst/>
                        <a:latin typeface="Arial" panose="020B0604020202020204" pitchFamily="34" charset="0"/>
                        <a:ea typeface="Arial" panose="020B0604020202020204" pitchFamily="34" charset="0"/>
                      </a:endParaRPr>
                    </a:p>
                    <a:p>
                      <a:pPr>
                        <a:lnSpc>
                          <a:spcPct val="115000"/>
                        </a:lnSpc>
                        <a:spcAft>
                          <a:spcPts val="0"/>
                        </a:spcAft>
                      </a:pPr>
                      <a:r>
                        <a:rPr lang="es-ES" sz="1300" dirty="0">
                          <a:effectLst/>
                          <a:latin typeface="Arial" panose="020B0604020202020204" pitchFamily="34" charset="0"/>
                          <a:ea typeface="Arial" panose="020B0604020202020204" pitchFamily="34" charset="0"/>
                        </a:rPr>
                        <a:t>con presidente elegido. </a:t>
                      </a:r>
                      <a:endParaRPr lang="en-US" sz="1300" dirty="0">
                        <a:effectLst/>
                        <a:latin typeface="Arial" panose="020B0604020202020204" pitchFamily="34" charset="0"/>
                        <a:ea typeface="Arial" panose="020B0604020202020204" pitchFamily="34" charset="0"/>
                      </a:endParaRPr>
                    </a:p>
                  </a:txBody>
                  <a:tcPr marL="54035" marR="54035" marT="54035" marB="540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a:effectLst/>
                          <a:latin typeface="Arial" panose="020B0604020202020204" pitchFamily="34" charset="0"/>
                          <a:ea typeface="Arial" panose="020B0604020202020204" pitchFamily="34" charset="0"/>
                        </a:rPr>
                        <a:t>Comité Ejecutivo MCP-ES</a:t>
                      </a:r>
                      <a:endParaRPr lang="en-US" sz="1300">
                        <a:effectLst/>
                        <a:latin typeface="Arial" panose="020B0604020202020204" pitchFamily="34" charset="0"/>
                        <a:ea typeface="Arial" panose="020B0604020202020204" pitchFamily="34" charset="0"/>
                      </a:endParaRPr>
                    </a:p>
                  </a:txBody>
                  <a:tcPr marL="54035" marR="54035" marT="54035" marB="540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a:effectLst/>
                          <a:latin typeface="Arial" panose="020B0604020202020204" pitchFamily="34" charset="0"/>
                          <a:ea typeface="Arial" panose="020B0604020202020204" pitchFamily="34" charset="0"/>
                        </a:rPr>
                        <a:t>Presidente y Vicepresidente</a:t>
                      </a:r>
                      <a:endParaRPr lang="en-US" sz="1300">
                        <a:effectLst/>
                        <a:latin typeface="Arial" panose="020B0604020202020204" pitchFamily="34" charset="0"/>
                        <a:ea typeface="Arial" panose="020B0604020202020204" pitchFamily="34" charset="0"/>
                      </a:endParaRPr>
                    </a:p>
                  </a:txBody>
                  <a:tcPr marL="54035" marR="54035" marT="54035" marB="540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a:effectLst/>
                          <a:latin typeface="Arial" panose="020B0604020202020204" pitchFamily="34" charset="0"/>
                          <a:ea typeface="Arial" panose="020B0604020202020204" pitchFamily="34" charset="0"/>
                        </a:rPr>
                        <a:t>Primera y segunda semana de mayo</a:t>
                      </a:r>
                      <a:endParaRPr lang="en-US" sz="1300">
                        <a:effectLst/>
                        <a:latin typeface="Arial" panose="020B0604020202020204" pitchFamily="34" charset="0"/>
                        <a:ea typeface="Arial" panose="020B0604020202020204" pitchFamily="34" charset="0"/>
                      </a:endParaRPr>
                    </a:p>
                  </a:txBody>
                  <a:tcPr marL="54035" marR="54035" marT="54035" marB="540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b="1" dirty="0">
                          <a:effectLst/>
                          <a:latin typeface="Arial" panose="020B0604020202020204" pitchFamily="34" charset="0"/>
                          <a:ea typeface="Arial" panose="020B0604020202020204" pitchFamily="34" charset="0"/>
                        </a:rPr>
                        <a:t>Informe </a:t>
                      </a:r>
                      <a:r>
                        <a:rPr lang="es-ES" sz="1300" dirty="0">
                          <a:effectLst/>
                          <a:latin typeface="Arial" panose="020B0604020202020204" pitchFamily="34" charset="0"/>
                          <a:ea typeface="Arial" panose="020B0604020202020204" pitchFamily="34" charset="0"/>
                        </a:rPr>
                        <a:t>y evidencias del trabajo realizado en VIH</a:t>
                      </a:r>
                      <a:endParaRPr lang="en-US" sz="1300" dirty="0">
                        <a:effectLst/>
                        <a:latin typeface="Arial" panose="020B0604020202020204" pitchFamily="34" charset="0"/>
                        <a:ea typeface="Arial" panose="020B0604020202020204" pitchFamily="34" charset="0"/>
                      </a:endParaRPr>
                    </a:p>
                  </a:txBody>
                  <a:tcPr marL="54035" marR="54035" marT="54035" marB="5403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2249164"/>
                  </a:ext>
                </a:extLst>
              </a:tr>
            </a:tbl>
          </a:graphicData>
        </a:graphic>
      </p:graphicFrame>
    </p:spTree>
    <p:extLst>
      <p:ext uri="{BB962C8B-B14F-4D97-AF65-F5344CB8AC3E}">
        <p14:creationId xmlns:p14="http://schemas.microsoft.com/office/powerpoint/2010/main" val="6324046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2235662690"/>
              </p:ext>
            </p:extLst>
          </p:nvPr>
        </p:nvGraphicFramePr>
        <p:xfrm>
          <a:off x="179511" y="144587"/>
          <a:ext cx="8964489" cy="6322881"/>
        </p:xfrm>
        <a:graphic>
          <a:graphicData uri="http://schemas.openxmlformats.org/drawingml/2006/table">
            <a:tbl>
              <a:tblPr/>
              <a:tblGrid>
                <a:gridCol w="2381429">
                  <a:extLst>
                    <a:ext uri="{9D8B030D-6E8A-4147-A177-3AD203B41FA5}">
                      <a16:colId xmlns:a16="http://schemas.microsoft.com/office/drawing/2014/main" val="1645111924"/>
                    </a:ext>
                  </a:extLst>
                </a:gridCol>
                <a:gridCol w="2030223">
                  <a:extLst>
                    <a:ext uri="{9D8B030D-6E8A-4147-A177-3AD203B41FA5}">
                      <a16:colId xmlns:a16="http://schemas.microsoft.com/office/drawing/2014/main" val="1472773248"/>
                    </a:ext>
                  </a:extLst>
                </a:gridCol>
                <a:gridCol w="2188425">
                  <a:extLst>
                    <a:ext uri="{9D8B030D-6E8A-4147-A177-3AD203B41FA5}">
                      <a16:colId xmlns:a16="http://schemas.microsoft.com/office/drawing/2014/main" val="2109949358"/>
                    </a:ext>
                  </a:extLst>
                </a:gridCol>
                <a:gridCol w="938589">
                  <a:extLst>
                    <a:ext uri="{9D8B030D-6E8A-4147-A177-3AD203B41FA5}">
                      <a16:colId xmlns:a16="http://schemas.microsoft.com/office/drawing/2014/main" val="3217276962"/>
                    </a:ext>
                  </a:extLst>
                </a:gridCol>
                <a:gridCol w="1425823">
                  <a:extLst>
                    <a:ext uri="{9D8B030D-6E8A-4147-A177-3AD203B41FA5}">
                      <a16:colId xmlns:a16="http://schemas.microsoft.com/office/drawing/2014/main" val="2654389264"/>
                    </a:ext>
                  </a:extLst>
                </a:gridCol>
              </a:tblGrid>
              <a:tr h="2331003">
                <a:tc>
                  <a:txBody>
                    <a:bodyPr/>
                    <a:lstStyle/>
                    <a:p>
                      <a:pPr>
                        <a:lnSpc>
                          <a:spcPct val="115000"/>
                        </a:lnSpc>
                        <a:spcAft>
                          <a:spcPts val="0"/>
                        </a:spcAft>
                      </a:pPr>
                      <a:r>
                        <a:rPr lang="es-ES" sz="1300" dirty="0">
                          <a:effectLst/>
                          <a:latin typeface="Arial" panose="020B0604020202020204" pitchFamily="34" charset="0"/>
                          <a:ea typeface="Arial" panose="020B0604020202020204" pitchFamily="34" charset="0"/>
                        </a:rPr>
                        <a:t>Visitas y reuniones con autoridades del  nuevo gobierno</a:t>
                      </a:r>
                      <a:endParaRPr lang="en-US" sz="1300" dirty="0">
                        <a:effectLst/>
                        <a:latin typeface="Arial" panose="020B0604020202020204" pitchFamily="34" charset="0"/>
                        <a:ea typeface="Arial" panose="020B0604020202020204" pitchFamily="34" charset="0"/>
                      </a:endParaRPr>
                    </a:p>
                  </a:txBody>
                  <a:tcPr marL="38226" marR="38226" marT="38226" marB="38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dirty="0">
                          <a:effectLst/>
                          <a:latin typeface="Arial" panose="020B0604020202020204" pitchFamily="34" charset="0"/>
                          <a:ea typeface="Arial" panose="020B0604020202020204" pitchFamily="34" charset="0"/>
                        </a:rPr>
                        <a:t>Comité Ejecutivo MCP-ES</a:t>
                      </a:r>
                      <a:endParaRPr lang="en-US" sz="1300" dirty="0">
                        <a:effectLst/>
                        <a:latin typeface="Arial" panose="020B0604020202020204" pitchFamily="34" charset="0"/>
                        <a:ea typeface="Arial" panose="020B0604020202020204" pitchFamily="34" charset="0"/>
                      </a:endParaRPr>
                    </a:p>
                  </a:txBody>
                  <a:tcPr marL="38226" marR="38226" marT="38226" marB="38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dirty="0">
                          <a:effectLst/>
                          <a:latin typeface="Arial" panose="020B0604020202020204" pitchFamily="34" charset="0"/>
                          <a:ea typeface="Arial" panose="020B0604020202020204" pitchFamily="34" charset="0"/>
                        </a:rPr>
                        <a:t>Gabriela </a:t>
                      </a:r>
                      <a:r>
                        <a:rPr lang="es-ES" sz="1300" dirty="0" err="1">
                          <a:effectLst/>
                          <a:latin typeface="Arial" panose="020B0604020202020204" pitchFamily="34" charset="0"/>
                          <a:ea typeface="Arial" panose="020B0604020202020204" pitchFamily="34" charset="0"/>
                        </a:rPr>
                        <a:t>Rodriguez</a:t>
                      </a:r>
                      <a:r>
                        <a:rPr lang="es-ES" sz="1300" dirty="0">
                          <a:effectLst/>
                          <a:latin typeface="Arial" panose="020B0604020202020204" pitchFamily="34" charset="0"/>
                          <a:ea typeface="Arial" panose="020B0604020202020204" pitchFamily="34" charset="0"/>
                        </a:rPr>
                        <a:t> de </a:t>
                      </a:r>
                      <a:r>
                        <a:rPr lang="es-ES" sz="1300" dirty="0" err="1">
                          <a:effectLst/>
                          <a:latin typeface="Arial" panose="020B0604020202020204" pitchFamily="34" charset="0"/>
                          <a:ea typeface="Arial" panose="020B0604020202020204" pitchFamily="34" charset="0"/>
                        </a:rPr>
                        <a:t>Bukele</a:t>
                      </a:r>
                      <a:r>
                        <a:rPr lang="es-ES" sz="1300" dirty="0">
                          <a:effectLst/>
                          <a:latin typeface="Arial" panose="020B0604020202020204" pitchFamily="34" charset="0"/>
                          <a:ea typeface="Arial" panose="020B0604020202020204" pitchFamily="34" charset="0"/>
                        </a:rPr>
                        <a:t>,</a:t>
                      </a:r>
                      <a:endParaRPr lang="en-US" sz="1300" dirty="0">
                        <a:effectLst/>
                        <a:latin typeface="Arial" panose="020B0604020202020204" pitchFamily="34" charset="0"/>
                        <a:ea typeface="Arial" panose="020B0604020202020204" pitchFamily="34" charset="0"/>
                      </a:endParaRPr>
                    </a:p>
                    <a:p>
                      <a:pPr>
                        <a:lnSpc>
                          <a:spcPct val="115000"/>
                        </a:lnSpc>
                        <a:spcAft>
                          <a:spcPts val="0"/>
                        </a:spcAft>
                      </a:pPr>
                      <a:r>
                        <a:rPr lang="es-ES" sz="1300" dirty="0">
                          <a:effectLst/>
                          <a:latin typeface="Arial" panose="020B0604020202020204" pitchFamily="34" charset="0"/>
                          <a:ea typeface="Arial" panose="020B0604020202020204" pitchFamily="34" charset="0"/>
                        </a:rPr>
                        <a:t>Ministro, Viceministro (s), Programa VIH, Secretaria Técnica de Planificación de la Presidencia, Vigilancia Epidemiológica, Gerente de Operaciones,  Dirección de Tecnología de Información y Comunicaciones</a:t>
                      </a:r>
                      <a:endParaRPr lang="en-US" sz="1300" dirty="0">
                        <a:effectLst/>
                        <a:latin typeface="Arial" panose="020B0604020202020204" pitchFamily="34" charset="0"/>
                        <a:ea typeface="Arial" panose="020B0604020202020204" pitchFamily="34" charset="0"/>
                      </a:endParaRPr>
                    </a:p>
                  </a:txBody>
                  <a:tcPr marL="38226" marR="38226" marT="38226" marB="38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dirty="0">
                          <a:effectLst/>
                          <a:latin typeface="Arial" panose="020B0604020202020204" pitchFamily="34" charset="0"/>
                          <a:ea typeface="Arial" panose="020B0604020202020204" pitchFamily="34" charset="0"/>
                        </a:rPr>
                        <a:t>Julio a agosto</a:t>
                      </a:r>
                      <a:endParaRPr lang="en-US" sz="1300" dirty="0">
                        <a:effectLst/>
                        <a:latin typeface="Arial" panose="020B0604020202020204" pitchFamily="34" charset="0"/>
                        <a:ea typeface="Arial" panose="020B0604020202020204" pitchFamily="34" charset="0"/>
                      </a:endParaRPr>
                    </a:p>
                  </a:txBody>
                  <a:tcPr marL="38226" marR="38226" marT="38226" marB="38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b="1" dirty="0">
                          <a:effectLst/>
                          <a:latin typeface="Arial" panose="020B0604020202020204" pitchFamily="34" charset="0"/>
                          <a:ea typeface="Arial" panose="020B0604020202020204" pitchFamily="34" charset="0"/>
                        </a:rPr>
                        <a:t>Informe </a:t>
                      </a:r>
                      <a:r>
                        <a:rPr lang="es-ES" sz="1300" dirty="0">
                          <a:effectLst/>
                          <a:latin typeface="Arial" panose="020B0604020202020204" pitchFamily="34" charset="0"/>
                          <a:ea typeface="Arial" panose="020B0604020202020204" pitchFamily="34" charset="0"/>
                        </a:rPr>
                        <a:t>y evidencias del trabajo realizado en VIH</a:t>
                      </a:r>
                      <a:endParaRPr lang="en-US" sz="1300" dirty="0">
                        <a:effectLst/>
                        <a:latin typeface="Arial" panose="020B0604020202020204" pitchFamily="34" charset="0"/>
                        <a:ea typeface="Arial" panose="020B0604020202020204" pitchFamily="34" charset="0"/>
                      </a:endParaRPr>
                    </a:p>
                    <a:p>
                      <a:pPr>
                        <a:lnSpc>
                          <a:spcPct val="115000"/>
                        </a:lnSpc>
                        <a:spcAft>
                          <a:spcPts val="0"/>
                        </a:spcAft>
                      </a:pPr>
                      <a:r>
                        <a:rPr lang="es-ES" sz="1300" dirty="0">
                          <a:effectLst/>
                          <a:latin typeface="Arial" panose="020B0604020202020204" pitchFamily="34" charset="0"/>
                          <a:ea typeface="Arial" panose="020B0604020202020204" pitchFamily="34" charset="0"/>
                        </a:rPr>
                        <a:t> </a:t>
                      </a:r>
                      <a:endParaRPr lang="en-US" sz="1300" dirty="0">
                        <a:effectLst/>
                        <a:latin typeface="Arial" panose="020B0604020202020204" pitchFamily="34" charset="0"/>
                        <a:ea typeface="Arial" panose="020B0604020202020204" pitchFamily="34" charset="0"/>
                      </a:endParaRPr>
                    </a:p>
                    <a:p>
                      <a:pPr>
                        <a:lnSpc>
                          <a:spcPct val="115000"/>
                        </a:lnSpc>
                        <a:spcAft>
                          <a:spcPts val="0"/>
                        </a:spcAft>
                      </a:pPr>
                      <a:r>
                        <a:rPr lang="es-ES" sz="1300" dirty="0">
                          <a:effectLst/>
                          <a:latin typeface="Arial" panose="020B0604020202020204" pitchFamily="34" charset="0"/>
                          <a:ea typeface="Arial" panose="020B0604020202020204" pitchFamily="34" charset="0"/>
                        </a:rPr>
                        <a:t> </a:t>
                      </a:r>
                      <a:endParaRPr lang="en-US" sz="1300" dirty="0">
                        <a:effectLst/>
                        <a:latin typeface="Arial" panose="020B0604020202020204" pitchFamily="34" charset="0"/>
                        <a:ea typeface="Arial" panose="020B0604020202020204" pitchFamily="34" charset="0"/>
                      </a:endParaRPr>
                    </a:p>
                  </a:txBody>
                  <a:tcPr marL="38226" marR="38226" marT="38226" marB="38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8571079"/>
                  </a:ext>
                </a:extLst>
              </a:tr>
              <a:tr h="1634226">
                <a:tc>
                  <a:txBody>
                    <a:bodyPr/>
                    <a:lstStyle/>
                    <a:p>
                      <a:pPr>
                        <a:lnSpc>
                          <a:spcPct val="115000"/>
                        </a:lnSpc>
                        <a:spcAft>
                          <a:spcPts val="0"/>
                        </a:spcAft>
                      </a:pPr>
                      <a:r>
                        <a:rPr lang="es-ES" sz="1300" dirty="0">
                          <a:effectLst/>
                          <a:latin typeface="Arial" panose="020B0604020202020204" pitchFamily="34" charset="0"/>
                          <a:ea typeface="Arial" panose="020B0604020202020204" pitchFamily="34" charset="0"/>
                        </a:rPr>
                        <a:t>Acciones de acercamiento entre representantes de la Cooperación Internacional y autoridades del  nuevo gobierno</a:t>
                      </a:r>
                      <a:endParaRPr lang="en-US" sz="1300" dirty="0">
                        <a:effectLst/>
                        <a:latin typeface="Arial" panose="020B0604020202020204" pitchFamily="34" charset="0"/>
                        <a:ea typeface="Arial" panose="020B0604020202020204" pitchFamily="34" charset="0"/>
                      </a:endParaRPr>
                    </a:p>
                  </a:txBody>
                  <a:tcPr marL="38226" marR="38226" marT="38226" marB="38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a:effectLst/>
                          <a:latin typeface="Arial" panose="020B0604020202020204" pitchFamily="34" charset="0"/>
                          <a:ea typeface="Arial" panose="020B0604020202020204" pitchFamily="34" charset="0"/>
                        </a:rPr>
                        <a:t>Comité Ejecutivo MCP-ES</a:t>
                      </a:r>
                      <a:endParaRPr lang="en-US" sz="1300">
                        <a:effectLst/>
                        <a:latin typeface="Arial" panose="020B0604020202020204" pitchFamily="34" charset="0"/>
                        <a:ea typeface="Arial" panose="020B0604020202020204" pitchFamily="34" charset="0"/>
                      </a:endParaRPr>
                    </a:p>
                    <a:p>
                      <a:pPr>
                        <a:lnSpc>
                          <a:spcPct val="115000"/>
                        </a:lnSpc>
                        <a:spcAft>
                          <a:spcPts val="0"/>
                        </a:spcAft>
                      </a:pPr>
                      <a:r>
                        <a:rPr lang="es-ES" sz="1300">
                          <a:effectLst/>
                          <a:latin typeface="Arial" panose="020B0604020202020204" pitchFamily="34" charset="0"/>
                          <a:ea typeface="Arial" panose="020B0604020202020204" pitchFamily="34" charset="0"/>
                        </a:rPr>
                        <a:t> </a:t>
                      </a:r>
                      <a:endParaRPr lang="en-US" sz="1300">
                        <a:effectLst/>
                        <a:latin typeface="Arial" panose="020B0604020202020204" pitchFamily="34" charset="0"/>
                        <a:ea typeface="Arial" panose="020B0604020202020204" pitchFamily="34" charset="0"/>
                      </a:endParaRPr>
                    </a:p>
                  </a:txBody>
                  <a:tcPr marL="38226" marR="38226" marT="38226" marB="38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a:effectLst/>
                          <a:latin typeface="Arial" panose="020B0604020202020204" pitchFamily="34" charset="0"/>
                          <a:ea typeface="Arial" panose="020B0604020202020204" pitchFamily="34" charset="0"/>
                        </a:rPr>
                        <a:t>Jaime Briz</a:t>
                      </a:r>
                      <a:endParaRPr lang="en-US" sz="1300">
                        <a:effectLst/>
                        <a:latin typeface="Arial" panose="020B0604020202020204" pitchFamily="34" charset="0"/>
                        <a:ea typeface="Arial" panose="020B0604020202020204" pitchFamily="34" charset="0"/>
                      </a:endParaRPr>
                    </a:p>
                    <a:p>
                      <a:pPr>
                        <a:lnSpc>
                          <a:spcPct val="115000"/>
                        </a:lnSpc>
                        <a:spcAft>
                          <a:spcPts val="0"/>
                        </a:spcAft>
                      </a:pPr>
                      <a:r>
                        <a:rPr lang="es-ES" sz="1300">
                          <a:effectLst/>
                          <a:latin typeface="Arial" panose="020B0604020202020204" pitchFamily="34" charset="0"/>
                          <a:ea typeface="Arial" panose="020B0604020202020204" pitchFamily="34" charset="0"/>
                        </a:rPr>
                        <a:t>Gerente de Portafolio, Fondo Global</a:t>
                      </a:r>
                      <a:endParaRPr lang="en-US" sz="1300">
                        <a:effectLst/>
                        <a:latin typeface="Arial" panose="020B0604020202020204" pitchFamily="34" charset="0"/>
                        <a:ea typeface="Arial" panose="020B0604020202020204" pitchFamily="34" charset="0"/>
                      </a:endParaRPr>
                    </a:p>
                    <a:p>
                      <a:pPr>
                        <a:lnSpc>
                          <a:spcPct val="115000"/>
                        </a:lnSpc>
                        <a:spcAft>
                          <a:spcPts val="0"/>
                        </a:spcAft>
                      </a:pPr>
                      <a:r>
                        <a:rPr lang="es-ES" sz="1300">
                          <a:effectLst/>
                          <a:latin typeface="Arial" panose="020B0604020202020204" pitchFamily="34" charset="0"/>
                          <a:ea typeface="Arial" panose="020B0604020202020204" pitchFamily="34" charset="0"/>
                        </a:rPr>
                        <a:t>Ministro, Programa VIH, Secretaria Técnica de Planificación de la Presidencia</a:t>
                      </a:r>
                      <a:endParaRPr lang="en-US" sz="1300">
                        <a:effectLst/>
                        <a:latin typeface="Arial" panose="020B0604020202020204" pitchFamily="34" charset="0"/>
                        <a:ea typeface="Arial" panose="020B0604020202020204" pitchFamily="34" charset="0"/>
                      </a:endParaRPr>
                    </a:p>
                  </a:txBody>
                  <a:tcPr marL="38226" marR="38226" marT="38226" marB="38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a:effectLst/>
                          <a:latin typeface="Arial" panose="020B0604020202020204" pitchFamily="34" charset="0"/>
                          <a:ea typeface="Arial" panose="020B0604020202020204" pitchFamily="34" charset="0"/>
                        </a:rPr>
                        <a:t>Julio a agosto</a:t>
                      </a:r>
                      <a:endParaRPr lang="en-US" sz="1300">
                        <a:effectLst/>
                        <a:latin typeface="Arial" panose="020B0604020202020204" pitchFamily="34" charset="0"/>
                        <a:ea typeface="Arial" panose="020B0604020202020204" pitchFamily="34" charset="0"/>
                      </a:endParaRPr>
                    </a:p>
                  </a:txBody>
                  <a:tcPr marL="38226" marR="38226" marT="38226" marB="38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a:effectLst/>
                          <a:latin typeface="Arial" panose="020B0604020202020204" pitchFamily="34" charset="0"/>
                          <a:ea typeface="Arial" panose="020B0604020202020204" pitchFamily="34" charset="0"/>
                        </a:rPr>
                        <a:t>Documento que contenga información sobre Proyectos de país y compromiso: Canje de deuda y contrapartida</a:t>
                      </a:r>
                      <a:endParaRPr lang="en-US" sz="1300">
                        <a:effectLst/>
                        <a:latin typeface="Arial" panose="020B0604020202020204" pitchFamily="34" charset="0"/>
                        <a:ea typeface="Arial" panose="020B0604020202020204" pitchFamily="34" charset="0"/>
                      </a:endParaRPr>
                    </a:p>
                  </a:txBody>
                  <a:tcPr marL="38226" marR="38226" marT="38226" marB="38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6879270"/>
                  </a:ext>
                </a:extLst>
              </a:tr>
              <a:tr h="2241590">
                <a:tc>
                  <a:txBody>
                    <a:bodyPr/>
                    <a:lstStyle/>
                    <a:p>
                      <a:pPr>
                        <a:lnSpc>
                          <a:spcPct val="115000"/>
                        </a:lnSpc>
                        <a:spcAft>
                          <a:spcPts val="0"/>
                        </a:spcAft>
                      </a:pPr>
                      <a:r>
                        <a:rPr lang="es-ES" sz="1300" dirty="0">
                          <a:effectLst/>
                          <a:latin typeface="Arial" panose="020B0604020202020204" pitchFamily="34" charset="0"/>
                          <a:ea typeface="Arial" panose="020B0604020202020204" pitchFamily="34" charset="0"/>
                        </a:rPr>
                        <a:t>Proceso de inducción a las nuevas autoridades ministeriales.</a:t>
                      </a:r>
                      <a:endParaRPr lang="en-US" sz="1300" dirty="0">
                        <a:effectLst/>
                        <a:latin typeface="Arial" panose="020B0604020202020204" pitchFamily="34" charset="0"/>
                        <a:ea typeface="Arial" panose="020B0604020202020204" pitchFamily="34" charset="0"/>
                      </a:endParaRPr>
                    </a:p>
                  </a:txBody>
                  <a:tcPr marL="38226" marR="38226" marT="38226" marB="38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dirty="0">
                          <a:effectLst/>
                          <a:latin typeface="Arial" panose="020B0604020202020204" pitchFamily="34" charset="0"/>
                          <a:ea typeface="Arial" panose="020B0604020202020204" pitchFamily="34" charset="0"/>
                        </a:rPr>
                        <a:t>Programa de ITS/VIH</a:t>
                      </a:r>
                    </a:p>
                    <a:p>
                      <a:pPr>
                        <a:lnSpc>
                          <a:spcPct val="115000"/>
                        </a:lnSpc>
                        <a:spcAft>
                          <a:spcPts val="0"/>
                        </a:spcAft>
                      </a:pPr>
                      <a:r>
                        <a:rPr lang="es-ES" sz="1300" dirty="0">
                          <a:effectLst/>
                          <a:latin typeface="Arial" panose="020B0604020202020204" pitchFamily="34" charset="0"/>
                          <a:ea typeface="Arial" panose="020B0604020202020204" pitchFamily="34" charset="0"/>
                        </a:rPr>
                        <a:t>Unidad de enfermedades transmitidas por vectores</a:t>
                      </a:r>
                    </a:p>
                    <a:p>
                      <a:pPr>
                        <a:lnSpc>
                          <a:spcPct val="115000"/>
                        </a:lnSpc>
                        <a:spcAft>
                          <a:spcPts val="0"/>
                        </a:spcAft>
                      </a:pPr>
                      <a:r>
                        <a:rPr lang="es-ES" sz="1300" dirty="0">
                          <a:effectLst/>
                          <a:latin typeface="Arial" panose="020B0604020202020204" pitchFamily="34" charset="0"/>
                          <a:ea typeface="Arial" panose="020B0604020202020204" pitchFamily="34" charset="0"/>
                        </a:rPr>
                        <a:t>Unidad de apoyo proyectos Fondo Mundial</a:t>
                      </a:r>
                    </a:p>
                    <a:p>
                      <a:pPr>
                        <a:lnSpc>
                          <a:spcPct val="115000"/>
                        </a:lnSpc>
                        <a:spcAft>
                          <a:spcPts val="0"/>
                        </a:spcAft>
                      </a:pPr>
                      <a:endParaRPr lang="en-US" sz="1300" dirty="0">
                        <a:effectLst/>
                        <a:latin typeface="Arial" panose="020B0604020202020204" pitchFamily="34" charset="0"/>
                        <a:ea typeface="Arial" panose="020B0604020202020204" pitchFamily="34" charset="0"/>
                      </a:endParaRPr>
                    </a:p>
                  </a:txBody>
                  <a:tcPr marL="38226" marR="38226" marT="38226" marB="38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dirty="0">
                          <a:effectLst/>
                          <a:latin typeface="Arial" panose="020B0604020202020204" pitchFamily="34" charset="0"/>
                          <a:ea typeface="Arial" panose="020B0604020202020204" pitchFamily="34" charset="0"/>
                        </a:rPr>
                        <a:t>Programa de ITS/VIH.</a:t>
                      </a:r>
                    </a:p>
                    <a:p>
                      <a:pPr>
                        <a:lnSpc>
                          <a:spcPct val="115000"/>
                        </a:lnSpc>
                        <a:spcAft>
                          <a:spcPts val="0"/>
                        </a:spcAft>
                      </a:pPr>
                      <a:r>
                        <a:rPr lang="es-ES" sz="1300" dirty="0">
                          <a:effectLst/>
                          <a:latin typeface="Arial" panose="020B0604020202020204" pitchFamily="34" charset="0"/>
                          <a:ea typeface="Arial" panose="020B0604020202020204" pitchFamily="34" charset="0"/>
                        </a:rPr>
                        <a:t>Programa Nacional de Tuberculosis y Enfermedades Respiratorias.</a:t>
                      </a:r>
                    </a:p>
                    <a:p>
                      <a:pPr>
                        <a:lnSpc>
                          <a:spcPct val="115000"/>
                        </a:lnSpc>
                        <a:spcAft>
                          <a:spcPts val="0"/>
                        </a:spcAft>
                      </a:pPr>
                      <a:r>
                        <a:rPr lang="es-ES" sz="1300" dirty="0">
                          <a:effectLst/>
                          <a:latin typeface="Arial" panose="020B0604020202020204" pitchFamily="34" charset="0"/>
                          <a:ea typeface="Arial" panose="020B0604020202020204" pitchFamily="34" charset="0"/>
                        </a:rPr>
                        <a:t>Unidad de enfermedades transmitidas por vectores.</a:t>
                      </a:r>
                    </a:p>
                    <a:p>
                      <a:pPr>
                        <a:lnSpc>
                          <a:spcPct val="115000"/>
                        </a:lnSpc>
                        <a:spcAft>
                          <a:spcPts val="0"/>
                        </a:spcAft>
                      </a:pPr>
                      <a:r>
                        <a:rPr lang="es-ES" sz="1300" dirty="0">
                          <a:effectLst/>
                          <a:latin typeface="Arial" panose="020B0604020202020204" pitchFamily="34" charset="0"/>
                          <a:ea typeface="Arial" panose="020B0604020202020204" pitchFamily="34" charset="0"/>
                        </a:rPr>
                        <a:t>Unidad de apoyo proyectos Fondo Mundial</a:t>
                      </a:r>
                    </a:p>
                    <a:p>
                      <a:pPr>
                        <a:lnSpc>
                          <a:spcPct val="115000"/>
                        </a:lnSpc>
                        <a:spcAft>
                          <a:spcPts val="0"/>
                        </a:spcAft>
                      </a:pPr>
                      <a:endParaRPr lang="en-US" sz="1300" dirty="0">
                        <a:effectLst/>
                        <a:latin typeface="Arial" panose="020B0604020202020204" pitchFamily="34" charset="0"/>
                        <a:ea typeface="Arial" panose="020B0604020202020204" pitchFamily="34" charset="0"/>
                      </a:endParaRPr>
                    </a:p>
                  </a:txBody>
                  <a:tcPr marL="38226" marR="38226" marT="38226" marB="38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a:effectLst/>
                          <a:latin typeface="Arial" panose="020B0604020202020204" pitchFamily="34" charset="0"/>
                          <a:ea typeface="Arial" panose="020B0604020202020204" pitchFamily="34" charset="0"/>
                        </a:rPr>
                        <a:t>Junio a diciembre 2019</a:t>
                      </a:r>
                      <a:endParaRPr lang="en-US" sz="1300">
                        <a:effectLst/>
                        <a:latin typeface="Arial" panose="020B0604020202020204" pitchFamily="34" charset="0"/>
                        <a:ea typeface="Arial" panose="020B0604020202020204" pitchFamily="34" charset="0"/>
                      </a:endParaRPr>
                    </a:p>
                  </a:txBody>
                  <a:tcPr marL="38226" marR="38226" marT="38226" marB="38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dirty="0">
                          <a:effectLst/>
                          <a:latin typeface="Arial" panose="020B0604020202020204" pitchFamily="34" charset="0"/>
                          <a:ea typeface="Arial" panose="020B0604020202020204" pitchFamily="34" charset="0"/>
                        </a:rPr>
                        <a:t>Informes.</a:t>
                      </a:r>
                      <a:endParaRPr lang="en-US" sz="1300" dirty="0">
                        <a:effectLst/>
                        <a:latin typeface="Arial" panose="020B0604020202020204" pitchFamily="34" charset="0"/>
                        <a:ea typeface="Arial" panose="020B0604020202020204" pitchFamily="34" charset="0"/>
                      </a:endParaRPr>
                    </a:p>
                  </a:txBody>
                  <a:tcPr marL="38226" marR="38226" marT="38226" marB="38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6747154"/>
                  </a:ext>
                </a:extLst>
              </a:tr>
            </a:tbl>
          </a:graphicData>
        </a:graphic>
      </p:graphicFrame>
    </p:spTree>
    <p:extLst>
      <p:ext uri="{BB962C8B-B14F-4D97-AF65-F5344CB8AC3E}">
        <p14:creationId xmlns:p14="http://schemas.microsoft.com/office/powerpoint/2010/main" val="11107731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290481882"/>
              </p:ext>
            </p:extLst>
          </p:nvPr>
        </p:nvGraphicFramePr>
        <p:xfrm>
          <a:off x="107504" y="116633"/>
          <a:ext cx="8784976" cy="5974920"/>
        </p:xfrm>
        <a:graphic>
          <a:graphicData uri="http://schemas.openxmlformats.org/drawingml/2006/table">
            <a:tbl>
              <a:tblPr/>
              <a:tblGrid>
                <a:gridCol w="2333740">
                  <a:extLst>
                    <a:ext uri="{9D8B030D-6E8A-4147-A177-3AD203B41FA5}">
                      <a16:colId xmlns:a16="http://schemas.microsoft.com/office/drawing/2014/main" val="1537928662"/>
                    </a:ext>
                  </a:extLst>
                </a:gridCol>
                <a:gridCol w="1843210">
                  <a:extLst>
                    <a:ext uri="{9D8B030D-6E8A-4147-A177-3AD203B41FA5}">
                      <a16:colId xmlns:a16="http://schemas.microsoft.com/office/drawing/2014/main" val="2370209005"/>
                    </a:ext>
                  </a:extLst>
                </a:gridCol>
                <a:gridCol w="2081043">
                  <a:extLst>
                    <a:ext uri="{9D8B030D-6E8A-4147-A177-3AD203B41FA5}">
                      <a16:colId xmlns:a16="http://schemas.microsoft.com/office/drawing/2014/main" val="842451242"/>
                    </a:ext>
                  </a:extLst>
                </a:gridCol>
                <a:gridCol w="1382408">
                  <a:extLst>
                    <a:ext uri="{9D8B030D-6E8A-4147-A177-3AD203B41FA5}">
                      <a16:colId xmlns:a16="http://schemas.microsoft.com/office/drawing/2014/main" val="279122857"/>
                    </a:ext>
                  </a:extLst>
                </a:gridCol>
                <a:gridCol w="1144575">
                  <a:extLst>
                    <a:ext uri="{9D8B030D-6E8A-4147-A177-3AD203B41FA5}">
                      <a16:colId xmlns:a16="http://schemas.microsoft.com/office/drawing/2014/main" val="1610924492"/>
                    </a:ext>
                  </a:extLst>
                </a:gridCol>
              </a:tblGrid>
              <a:tr h="831348">
                <a:tc gridSpan="5">
                  <a:txBody>
                    <a:bodyPr/>
                    <a:lstStyle/>
                    <a:p>
                      <a:pPr marL="342900" lvl="0" indent="-342900" algn="just">
                        <a:lnSpc>
                          <a:spcPct val="115000"/>
                        </a:lnSpc>
                        <a:spcAft>
                          <a:spcPts val="0"/>
                        </a:spcAft>
                        <a:buFont typeface="+mj-lt"/>
                        <a:buAutoNum type="arabicPeriod"/>
                      </a:pPr>
                      <a:r>
                        <a:rPr lang="es-ES" sz="1300" b="1" u="none" strike="noStrike" dirty="0">
                          <a:effectLst/>
                          <a:latin typeface="Arial" panose="020B0604020202020204" pitchFamily="34" charset="0"/>
                          <a:ea typeface="Arial" panose="020B0604020202020204" pitchFamily="34" charset="0"/>
                        </a:rPr>
                        <a:t>Sensibilizar a la sociedad civil y población en general en la continuación de la respuesta nacional contra VIH a fin de que se movilice y participe activamente para mantener los servicios implementados y exija su constante mejora. </a:t>
                      </a:r>
                      <a:endParaRPr lang="en-US" sz="1300" u="none" strike="noStrike" dirty="0">
                        <a:effectLst/>
                        <a:latin typeface="Arial" panose="020B0604020202020204" pitchFamily="34" charset="0"/>
                        <a:ea typeface="Arial" panose="020B0604020202020204" pitchFamily="34" charset="0"/>
                      </a:endParaRPr>
                    </a:p>
                  </a:txBody>
                  <a:tcPr marL="55384" marR="55384" marT="55384" marB="553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53989450"/>
                  </a:ext>
                </a:extLst>
              </a:tr>
              <a:tr h="606796">
                <a:tc gridSpan="5">
                  <a:txBody>
                    <a:bodyPr/>
                    <a:lstStyle/>
                    <a:p>
                      <a:pPr algn="just">
                        <a:lnSpc>
                          <a:spcPct val="115000"/>
                        </a:lnSpc>
                        <a:spcAft>
                          <a:spcPts val="0"/>
                        </a:spcAft>
                      </a:pPr>
                      <a:r>
                        <a:rPr lang="es-ES" sz="1300" b="1">
                          <a:effectLst/>
                          <a:latin typeface="Arial" panose="020B0604020202020204" pitchFamily="34" charset="0"/>
                          <a:ea typeface="Arial" panose="020B0604020202020204" pitchFamily="34" charset="0"/>
                        </a:rPr>
                        <a:t>Meta 3.1. Sociedad civil se moviliza alrededor de la exigencia de la continuidad de la respuesta nacional frente al VIH. </a:t>
                      </a:r>
                      <a:endParaRPr lang="en-US" sz="1300">
                        <a:effectLst/>
                        <a:latin typeface="Arial" panose="020B0604020202020204" pitchFamily="34" charset="0"/>
                        <a:ea typeface="Arial" panose="020B0604020202020204" pitchFamily="34" charset="0"/>
                      </a:endParaRPr>
                    </a:p>
                  </a:txBody>
                  <a:tcPr marL="55384" marR="55384" marT="55384" marB="553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42759012"/>
                  </a:ext>
                </a:extLst>
              </a:tr>
              <a:tr h="1055901">
                <a:tc>
                  <a:txBody>
                    <a:bodyPr/>
                    <a:lstStyle/>
                    <a:p>
                      <a:pPr algn="ctr">
                        <a:lnSpc>
                          <a:spcPct val="115000"/>
                        </a:lnSpc>
                        <a:spcAft>
                          <a:spcPts val="0"/>
                        </a:spcAft>
                      </a:pPr>
                      <a:r>
                        <a:rPr lang="es-ES" sz="1300" b="1">
                          <a:effectLst/>
                          <a:latin typeface="Arial" panose="020B0604020202020204" pitchFamily="34" charset="0"/>
                          <a:ea typeface="Arial" panose="020B0604020202020204" pitchFamily="34" charset="0"/>
                        </a:rPr>
                        <a:t>Acciones</a:t>
                      </a:r>
                      <a:endParaRPr lang="en-US" sz="1300">
                        <a:effectLst/>
                        <a:latin typeface="Arial" panose="020B0604020202020204" pitchFamily="34" charset="0"/>
                        <a:ea typeface="Arial" panose="020B0604020202020204" pitchFamily="34" charset="0"/>
                      </a:endParaRPr>
                    </a:p>
                  </a:txBody>
                  <a:tcPr marL="55384" marR="55384" marT="55384" marB="553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300" b="1">
                          <a:effectLst/>
                          <a:latin typeface="Arial" panose="020B0604020202020204" pitchFamily="34" charset="0"/>
                          <a:ea typeface="Arial" panose="020B0604020202020204" pitchFamily="34" charset="0"/>
                        </a:rPr>
                        <a:t>Responsables</a:t>
                      </a:r>
                      <a:endParaRPr lang="en-US" sz="1300">
                        <a:effectLst/>
                        <a:latin typeface="Arial" panose="020B0604020202020204" pitchFamily="34" charset="0"/>
                        <a:ea typeface="Arial" panose="020B0604020202020204" pitchFamily="34" charset="0"/>
                      </a:endParaRPr>
                    </a:p>
                  </a:txBody>
                  <a:tcPr marL="55384" marR="55384" marT="55384" marB="553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300" b="1">
                          <a:effectLst/>
                          <a:latin typeface="Arial" panose="020B0604020202020204" pitchFamily="34" charset="0"/>
                          <a:ea typeface="Arial" panose="020B0604020202020204" pitchFamily="34" charset="0"/>
                        </a:rPr>
                        <a:t>Personas involucradas*</a:t>
                      </a:r>
                      <a:endParaRPr lang="en-US" sz="1300">
                        <a:effectLst/>
                        <a:latin typeface="Arial" panose="020B0604020202020204" pitchFamily="34" charset="0"/>
                        <a:ea typeface="Arial" panose="020B0604020202020204" pitchFamily="34" charset="0"/>
                      </a:endParaRPr>
                    </a:p>
                  </a:txBody>
                  <a:tcPr marL="55384" marR="55384" marT="55384" marB="553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300" b="1">
                          <a:effectLst/>
                          <a:latin typeface="Arial" panose="020B0604020202020204" pitchFamily="34" charset="0"/>
                          <a:ea typeface="Arial" panose="020B0604020202020204" pitchFamily="34" charset="0"/>
                        </a:rPr>
                        <a:t>Período (fecha de inicio y finalización)</a:t>
                      </a:r>
                      <a:endParaRPr lang="en-US" sz="1300">
                        <a:effectLst/>
                        <a:latin typeface="Arial" panose="020B0604020202020204" pitchFamily="34" charset="0"/>
                        <a:ea typeface="Arial" panose="020B0604020202020204" pitchFamily="34" charset="0"/>
                      </a:endParaRPr>
                    </a:p>
                  </a:txBody>
                  <a:tcPr marL="55384" marR="55384" marT="55384" marB="553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300" b="1">
                          <a:effectLst/>
                          <a:latin typeface="Arial" panose="020B0604020202020204" pitchFamily="34" charset="0"/>
                          <a:ea typeface="Arial" panose="020B0604020202020204" pitchFamily="34" charset="0"/>
                        </a:rPr>
                        <a:t>Recursos</a:t>
                      </a:r>
                      <a:endParaRPr lang="en-US" sz="1300">
                        <a:effectLst/>
                        <a:latin typeface="Arial" panose="020B0604020202020204" pitchFamily="34" charset="0"/>
                        <a:ea typeface="Arial" panose="020B0604020202020204" pitchFamily="34" charset="0"/>
                      </a:endParaRPr>
                    </a:p>
                  </a:txBody>
                  <a:tcPr marL="55384" marR="55384" marT="55384" marB="553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2057972"/>
                  </a:ext>
                </a:extLst>
              </a:tr>
              <a:tr h="1954110">
                <a:tc>
                  <a:txBody>
                    <a:bodyPr/>
                    <a:lstStyle/>
                    <a:p>
                      <a:pPr>
                        <a:lnSpc>
                          <a:spcPct val="115000"/>
                        </a:lnSpc>
                        <a:spcAft>
                          <a:spcPts val="0"/>
                        </a:spcAft>
                      </a:pPr>
                      <a:r>
                        <a:rPr lang="es-ES" sz="1300" dirty="0">
                          <a:effectLst/>
                          <a:latin typeface="Arial" panose="020B0604020202020204" pitchFamily="34" charset="0"/>
                          <a:ea typeface="Arial" panose="020B0604020202020204" pitchFamily="34" charset="0"/>
                        </a:rPr>
                        <a:t>Difundir el </a:t>
                      </a:r>
                      <a:r>
                        <a:rPr lang="es-ES" sz="1300" b="1" dirty="0">
                          <a:effectLst/>
                          <a:latin typeface="Arial" panose="020B0604020202020204" pitchFamily="34" charset="0"/>
                          <a:ea typeface="Arial" panose="020B0604020202020204" pitchFamily="34" charset="0"/>
                        </a:rPr>
                        <a:t>informe validado en el espacio </a:t>
                      </a:r>
                      <a:r>
                        <a:rPr lang="es-ES" sz="1300" b="1" i="1" dirty="0">
                          <a:effectLst/>
                          <a:latin typeface="Arial" panose="020B0604020202020204" pitchFamily="34" charset="0"/>
                          <a:ea typeface="Arial" panose="020B0604020202020204" pitchFamily="34" charset="0"/>
                        </a:rPr>
                        <a:t>Diálogo de País</a:t>
                      </a:r>
                      <a:r>
                        <a:rPr lang="es-ES" sz="1300" dirty="0">
                          <a:effectLst/>
                          <a:latin typeface="Arial" panose="020B0604020202020204" pitchFamily="34" charset="0"/>
                          <a:ea typeface="Arial" panose="020B0604020202020204" pitchFamily="34" charset="0"/>
                        </a:rPr>
                        <a:t>: Con sociedad civil</a:t>
                      </a:r>
                      <a:endParaRPr lang="en-US" sz="1300" dirty="0">
                        <a:effectLst/>
                        <a:latin typeface="Arial" panose="020B0604020202020204" pitchFamily="34" charset="0"/>
                        <a:ea typeface="Arial" panose="020B0604020202020204" pitchFamily="34" charset="0"/>
                      </a:endParaRPr>
                    </a:p>
                  </a:txBody>
                  <a:tcPr marL="55384" marR="55384" marT="55384" marB="553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dirty="0">
                          <a:effectLst/>
                          <a:latin typeface="Arial" panose="020B0604020202020204" pitchFamily="34" charset="0"/>
                          <a:ea typeface="Arial" panose="020B0604020202020204" pitchFamily="34" charset="0"/>
                        </a:rPr>
                        <a:t>Subcomisión de Incidencia política del MCP-ES: Dr. Salvador Sorto, Dra. Miranda, Lic. Magaña y Dra. Mirna García</a:t>
                      </a:r>
                      <a:endParaRPr lang="en-US" sz="1300" dirty="0">
                        <a:effectLst/>
                        <a:latin typeface="Arial" panose="020B0604020202020204" pitchFamily="34" charset="0"/>
                        <a:ea typeface="Arial" panose="020B0604020202020204" pitchFamily="34" charset="0"/>
                      </a:endParaRPr>
                    </a:p>
                    <a:p>
                      <a:pPr>
                        <a:lnSpc>
                          <a:spcPct val="115000"/>
                        </a:lnSpc>
                        <a:spcAft>
                          <a:spcPts val="0"/>
                        </a:spcAft>
                      </a:pPr>
                      <a:r>
                        <a:rPr lang="es-ES" sz="1300" dirty="0">
                          <a:effectLst/>
                          <a:latin typeface="Arial" panose="020B0604020202020204" pitchFamily="34" charset="0"/>
                          <a:ea typeface="Arial" panose="020B0604020202020204" pitchFamily="34" charset="0"/>
                        </a:rPr>
                        <a:t> </a:t>
                      </a:r>
                      <a:endParaRPr lang="en-US" sz="1300" dirty="0">
                        <a:effectLst/>
                        <a:latin typeface="Arial" panose="020B0604020202020204" pitchFamily="34" charset="0"/>
                        <a:ea typeface="Arial" panose="020B0604020202020204" pitchFamily="34" charset="0"/>
                      </a:endParaRPr>
                    </a:p>
                  </a:txBody>
                  <a:tcPr marL="55384" marR="55384" marT="55384" marB="553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a:effectLst/>
                          <a:latin typeface="Arial" panose="020B0604020202020204" pitchFamily="34" charset="0"/>
                          <a:ea typeface="Arial" panose="020B0604020202020204" pitchFamily="34" charset="0"/>
                        </a:rPr>
                        <a:t>MCP-ES</a:t>
                      </a:r>
                      <a:endParaRPr lang="en-US" sz="1300">
                        <a:effectLst/>
                        <a:latin typeface="Arial" panose="020B0604020202020204" pitchFamily="34" charset="0"/>
                        <a:ea typeface="Arial" panose="020B0604020202020204" pitchFamily="34" charset="0"/>
                      </a:endParaRPr>
                    </a:p>
                    <a:p>
                      <a:pPr>
                        <a:lnSpc>
                          <a:spcPct val="115000"/>
                        </a:lnSpc>
                        <a:spcAft>
                          <a:spcPts val="0"/>
                        </a:spcAft>
                      </a:pPr>
                      <a:r>
                        <a:rPr lang="es-ES" sz="1300">
                          <a:effectLst/>
                          <a:latin typeface="Arial" panose="020B0604020202020204" pitchFamily="34" charset="0"/>
                          <a:ea typeface="Arial" panose="020B0604020202020204" pitchFamily="34" charset="0"/>
                        </a:rPr>
                        <a:t>ONG (Con sitios web)</a:t>
                      </a:r>
                      <a:endParaRPr lang="en-US" sz="1300">
                        <a:effectLst/>
                        <a:latin typeface="Arial" panose="020B0604020202020204" pitchFamily="34" charset="0"/>
                        <a:ea typeface="Arial" panose="020B0604020202020204" pitchFamily="34" charset="0"/>
                      </a:endParaRPr>
                    </a:p>
                    <a:p>
                      <a:pPr>
                        <a:lnSpc>
                          <a:spcPct val="115000"/>
                        </a:lnSpc>
                        <a:spcAft>
                          <a:spcPts val="0"/>
                        </a:spcAft>
                      </a:pPr>
                      <a:r>
                        <a:rPr lang="es-ES" sz="1300">
                          <a:effectLst/>
                          <a:latin typeface="Arial" panose="020B0604020202020204" pitchFamily="34" charset="0"/>
                          <a:ea typeface="Arial" panose="020B0604020202020204" pitchFamily="34" charset="0"/>
                        </a:rPr>
                        <a:t>CONAVIH</a:t>
                      </a:r>
                      <a:endParaRPr lang="en-US" sz="1300">
                        <a:effectLst/>
                        <a:latin typeface="Arial" panose="020B0604020202020204" pitchFamily="34" charset="0"/>
                        <a:ea typeface="Arial" panose="020B0604020202020204" pitchFamily="34" charset="0"/>
                      </a:endParaRPr>
                    </a:p>
                  </a:txBody>
                  <a:tcPr marL="55384" marR="55384" marT="55384" marB="553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dirty="0">
                          <a:effectLst/>
                          <a:latin typeface="Arial" panose="020B0604020202020204" pitchFamily="34" charset="0"/>
                          <a:ea typeface="Arial" panose="020B0604020202020204" pitchFamily="34" charset="0"/>
                        </a:rPr>
                        <a:t>Mayo 15 a 30 mayo</a:t>
                      </a:r>
                      <a:endParaRPr lang="en-US" sz="1300" dirty="0">
                        <a:effectLst/>
                        <a:latin typeface="Arial" panose="020B0604020202020204" pitchFamily="34" charset="0"/>
                        <a:ea typeface="Arial" panose="020B0604020202020204" pitchFamily="34" charset="0"/>
                      </a:endParaRPr>
                    </a:p>
                  </a:txBody>
                  <a:tcPr marL="55384" marR="55384" marT="55384" marB="553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300" dirty="0">
                          <a:effectLst/>
                          <a:latin typeface="Arial" panose="020B0604020202020204" pitchFamily="34" charset="0"/>
                          <a:ea typeface="Arial" panose="020B0604020202020204" pitchFamily="34" charset="0"/>
                        </a:rPr>
                        <a:t>Sitios Web y redes sociales de las diferentes Instituciones</a:t>
                      </a:r>
                      <a:endParaRPr lang="en-US" sz="1300" dirty="0">
                        <a:effectLst/>
                        <a:latin typeface="Arial" panose="020B0604020202020204" pitchFamily="34" charset="0"/>
                        <a:ea typeface="Arial" panose="020B0604020202020204" pitchFamily="34" charset="0"/>
                      </a:endParaRPr>
                    </a:p>
                  </a:txBody>
                  <a:tcPr marL="55384" marR="55384" marT="55384" marB="553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5001651"/>
                  </a:ext>
                </a:extLst>
              </a:tr>
              <a:tr h="1526765">
                <a:tc>
                  <a:txBody>
                    <a:bodyPr/>
                    <a:lstStyle/>
                    <a:p>
                      <a:pPr marL="63500" algn="just">
                        <a:lnSpc>
                          <a:spcPct val="115000"/>
                        </a:lnSpc>
                        <a:spcAft>
                          <a:spcPts val="0"/>
                        </a:spcAft>
                      </a:pPr>
                      <a:r>
                        <a:rPr lang="es-ES" sz="1300" dirty="0">
                          <a:effectLst/>
                          <a:latin typeface="Arial" panose="020B0604020202020204" pitchFamily="34" charset="0"/>
                          <a:ea typeface="Arial" panose="020B0604020202020204" pitchFamily="34" charset="0"/>
                        </a:rPr>
                        <a:t>Involucrar a las redes de ONGs que trabajan en VIH.</a:t>
                      </a:r>
                    </a:p>
                    <a:p>
                      <a:pPr marL="63500" algn="just">
                        <a:lnSpc>
                          <a:spcPct val="115000"/>
                        </a:lnSpc>
                        <a:spcAft>
                          <a:spcPts val="0"/>
                        </a:spcAft>
                      </a:pPr>
                      <a:r>
                        <a:rPr lang="es-ES" sz="1300" dirty="0">
                          <a:effectLst/>
                          <a:latin typeface="Arial" panose="020B0604020202020204" pitchFamily="34" charset="0"/>
                          <a:ea typeface="Arial" panose="020B0604020202020204" pitchFamily="34" charset="0"/>
                        </a:rPr>
                        <a:t> </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gn="just">
                        <a:lnSpc>
                          <a:spcPct val="115000"/>
                        </a:lnSpc>
                        <a:spcAft>
                          <a:spcPts val="0"/>
                        </a:spcAft>
                      </a:pPr>
                      <a:r>
                        <a:rPr lang="es-ES" sz="1300" dirty="0">
                          <a:effectLst/>
                          <a:latin typeface="Arial" panose="020B0604020202020204" pitchFamily="34" charset="0"/>
                          <a:ea typeface="Arial" panose="020B0604020202020204" pitchFamily="34" charset="0"/>
                        </a:rPr>
                        <a:t>Representantes de sociedad civil en CONAVIH y en el MCP.</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gn="just">
                        <a:lnSpc>
                          <a:spcPct val="115000"/>
                        </a:lnSpc>
                        <a:spcAft>
                          <a:spcPts val="0"/>
                        </a:spcAft>
                      </a:pPr>
                      <a:r>
                        <a:rPr lang="es-ES" sz="1300" dirty="0">
                          <a:effectLst/>
                          <a:latin typeface="Arial" panose="020B0604020202020204" pitchFamily="34" charset="0"/>
                          <a:ea typeface="Arial" panose="020B0604020202020204" pitchFamily="34" charset="0"/>
                        </a:rPr>
                        <a:t> ONGs que trabajan en el tema de VIH.</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gn="just">
                        <a:lnSpc>
                          <a:spcPct val="115000"/>
                        </a:lnSpc>
                        <a:spcAft>
                          <a:spcPts val="0"/>
                        </a:spcAft>
                      </a:pPr>
                      <a:r>
                        <a:rPr lang="es-ES" sz="1300" dirty="0">
                          <a:effectLst/>
                          <a:latin typeface="Arial" panose="020B0604020202020204" pitchFamily="34" charset="0"/>
                          <a:ea typeface="Arial" panose="020B0604020202020204" pitchFamily="34" charset="0"/>
                        </a:rPr>
                        <a:t>Junio a diciembre 2019.</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algn="just">
                        <a:lnSpc>
                          <a:spcPct val="115000"/>
                        </a:lnSpc>
                        <a:spcAft>
                          <a:spcPts val="0"/>
                        </a:spcAft>
                      </a:pPr>
                      <a:r>
                        <a:rPr lang="es-ES" sz="1300" dirty="0">
                          <a:effectLst/>
                          <a:latin typeface="Arial" panose="020B0604020202020204" pitchFamily="34" charset="0"/>
                          <a:ea typeface="Arial" panose="020B0604020202020204" pitchFamily="34" charset="0"/>
                        </a:rPr>
                        <a:t>Informe Y evidencia del trabajo realizado en VIH</a:t>
                      </a:r>
                    </a:p>
                    <a:p>
                      <a:pPr marL="63500" algn="just">
                        <a:lnSpc>
                          <a:spcPct val="115000"/>
                        </a:lnSpc>
                        <a:spcAft>
                          <a:spcPts val="0"/>
                        </a:spcAft>
                      </a:pPr>
                      <a:r>
                        <a:rPr lang="es-ES" sz="1300" dirty="0">
                          <a:effectLst/>
                          <a:latin typeface="Arial" panose="020B0604020202020204" pitchFamily="34" charset="0"/>
                          <a:ea typeface="Arial" panose="020B0604020202020204" pitchFamily="34" charset="0"/>
                        </a:rPr>
                        <a:t>Voceros.</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0861859"/>
                  </a:ext>
                </a:extLst>
              </a:tr>
            </a:tbl>
          </a:graphicData>
        </a:graphic>
      </p:graphicFrame>
    </p:spTree>
    <p:extLst>
      <p:ext uri="{BB962C8B-B14F-4D97-AF65-F5344CB8AC3E}">
        <p14:creationId xmlns:p14="http://schemas.microsoft.com/office/powerpoint/2010/main" val="18526779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709544334"/>
              </p:ext>
            </p:extLst>
          </p:nvPr>
        </p:nvGraphicFramePr>
        <p:xfrm>
          <a:off x="-2" y="0"/>
          <a:ext cx="9144001" cy="4778188"/>
        </p:xfrm>
        <a:graphic>
          <a:graphicData uri="http://schemas.openxmlformats.org/drawingml/2006/table">
            <a:tbl>
              <a:tblPr/>
              <a:tblGrid>
                <a:gridCol w="2429117">
                  <a:extLst>
                    <a:ext uri="{9D8B030D-6E8A-4147-A177-3AD203B41FA5}">
                      <a16:colId xmlns:a16="http://schemas.microsoft.com/office/drawing/2014/main" val="1613343764"/>
                    </a:ext>
                  </a:extLst>
                </a:gridCol>
                <a:gridCol w="1918538">
                  <a:extLst>
                    <a:ext uri="{9D8B030D-6E8A-4147-A177-3AD203B41FA5}">
                      <a16:colId xmlns:a16="http://schemas.microsoft.com/office/drawing/2014/main" val="602966701"/>
                    </a:ext>
                  </a:extLst>
                </a:gridCol>
                <a:gridCol w="2166092">
                  <a:extLst>
                    <a:ext uri="{9D8B030D-6E8A-4147-A177-3AD203B41FA5}">
                      <a16:colId xmlns:a16="http://schemas.microsoft.com/office/drawing/2014/main" val="2311732943"/>
                    </a:ext>
                  </a:extLst>
                </a:gridCol>
                <a:gridCol w="1438903">
                  <a:extLst>
                    <a:ext uri="{9D8B030D-6E8A-4147-A177-3AD203B41FA5}">
                      <a16:colId xmlns:a16="http://schemas.microsoft.com/office/drawing/2014/main" val="706171978"/>
                    </a:ext>
                  </a:extLst>
                </a:gridCol>
                <a:gridCol w="1191351">
                  <a:extLst>
                    <a:ext uri="{9D8B030D-6E8A-4147-A177-3AD203B41FA5}">
                      <a16:colId xmlns:a16="http://schemas.microsoft.com/office/drawing/2014/main" val="3151393246"/>
                    </a:ext>
                  </a:extLst>
                </a:gridCol>
              </a:tblGrid>
              <a:tr h="1232648">
                <a:tc rowSpan="2">
                  <a:txBody>
                    <a:bodyPr/>
                    <a:lstStyle/>
                    <a:p>
                      <a:pPr algn="just">
                        <a:lnSpc>
                          <a:spcPct val="115000"/>
                        </a:lnSpc>
                        <a:spcAft>
                          <a:spcPts val="0"/>
                        </a:spcAft>
                      </a:pPr>
                      <a:r>
                        <a:rPr lang="es-ES" sz="1400" dirty="0">
                          <a:effectLst/>
                          <a:latin typeface="Arial" panose="020B0604020202020204" pitchFamily="34" charset="0"/>
                          <a:ea typeface="Arial" panose="020B0604020202020204" pitchFamily="34" charset="0"/>
                        </a:rPr>
                        <a:t>Sensibilizar en el tema de VIH</a:t>
                      </a:r>
                      <a:endParaRPr lang="en-US" sz="14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es-ES" sz="1400">
                          <a:effectLst/>
                          <a:latin typeface="Arial" panose="020B0604020202020204" pitchFamily="34" charset="0"/>
                          <a:ea typeface="Arial" panose="020B0604020202020204" pitchFamily="34" charset="0"/>
                        </a:rPr>
                        <a:t>MCP-ES</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Iglesia y empresa privada</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es-ES" sz="1400">
                          <a:effectLst/>
                          <a:latin typeface="Arial" panose="020B0604020202020204" pitchFamily="34" charset="0"/>
                          <a:ea typeface="Arial" panose="020B0604020202020204" pitchFamily="34" charset="0"/>
                        </a:rPr>
                        <a:t>Agosto a septiembre</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es-ES" sz="1400">
                          <a:effectLst/>
                          <a:latin typeface="Arial" panose="020B0604020202020204" pitchFamily="34" charset="0"/>
                          <a:ea typeface="Arial" panose="020B0604020202020204" pitchFamily="34" charset="0"/>
                        </a:rPr>
                        <a:t>Informe Y evidencia del trabajo realizado en VIH</a:t>
                      </a:r>
                      <a:endParaRPr lang="en-US" sz="1400">
                        <a:effectLst/>
                        <a:latin typeface="Arial" panose="020B0604020202020204" pitchFamily="34" charset="0"/>
                        <a:ea typeface="Arial" panose="020B0604020202020204" pitchFamily="34" charset="0"/>
                      </a:endParaRPr>
                    </a:p>
                    <a:p>
                      <a:pPr algn="just">
                        <a:lnSpc>
                          <a:spcPct val="115000"/>
                        </a:lnSpc>
                        <a:spcAft>
                          <a:spcPts val="0"/>
                        </a:spcAft>
                      </a:pPr>
                      <a:r>
                        <a:rPr lang="es-ES" sz="1400">
                          <a:effectLst/>
                          <a:latin typeface="Arial" panose="020B0604020202020204" pitchFamily="34" charset="0"/>
                          <a:ea typeface="Arial" panose="020B0604020202020204" pitchFamily="34" charset="0"/>
                        </a:rPr>
                        <a:t>Voceros (Apoyo técnico)</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1226693"/>
                  </a:ext>
                </a:extLst>
              </a:tr>
              <a:tr h="1465729">
                <a:tc vMerge="1">
                  <a:txBody>
                    <a:bodyPr/>
                    <a:lstStyle/>
                    <a:p>
                      <a:endParaRPr lang="en-US"/>
                    </a:p>
                  </a:txBody>
                  <a:tcPr/>
                </a:tc>
                <a:tc vMerge="1">
                  <a:txBody>
                    <a:bodyPr/>
                    <a:lstStyle/>
                    <a:p>
                      <a:endParaRPr lang="en-US"/>
                    </a:p>
                  </a:txBody>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Medios de comunicación</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902909096"/>
                  </a:ext>
                </a:extLst>
              </a:tr>
              <a:tr h="2079811">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Promover la divulgación de la información por diversos sectores</a:t>
                      </a:r>
                      <a:endParaRPr lang="en-US" sz="1400" dirty="0">
                        <a:effectLst/>
                        <a:latin typeface="Arial" panose="020B0604020202020204" pitchFamily="34" charset="0"/>
                        <a:ea typeface="Arial" panose="020B0604020202020204" pitchFamily="34" charset="0"/>
                      </a:endParaRPr>
                    </a:p>
                    <a:p>
                      <a:pPr algn="ctr">
                        <a:lnSpc>
                          <a:spcPct val="115000"/>
                        </a:lnSpc>
                        <a:spcAft>
                          <a:spcPts val="0"/>
                        </a:spcAft>
                      </a:pPr>
                      <a:r>
                        <a:rPr lang="es-ES" sz="140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algn="ctr">
                        <a:lnSpc>
                          <a:spcPct val="115000"/>
                        </a:lnSpc>
                        <a:spcAft>
                          <a:spcPts val="0"/>
                        </a:spcAft>
                      </a:pPr>
                      <a:r>
                        <a:rPr lang="es-ES" sz="1400" dirty="0">
                          <a:effectLst/>
                          <a:latin typeface="Arial" panose="020B0604020202020204" pitchFamily="34"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MCP-ES</a:t>
                      </a:r>
                      <a:endParaRPr lang="en-US" sz="1400">
                        <a:effectLst/>
                        <a:latin typeface="Arial" panose="020B0604020202020204" pitchFamily="34" charset="0"/>
                        <a:ea typeface="Arial" panose="020B0604020202020204" pitchFamily="34" charset="0"/>
                      </a:endParaRPr>
                    </a:p>
                    <a:p>
                      <a:pPr algn="ctr">
                        <a:lnSpc>
                          <a:spcPct val="115000"/>
                        </a:lnSpc>
                        <a:spcAft>
                          <a:spcPts val="0"/>
                        </a:spcAft>
                      </a:pPr>
                      <a:r>
                        <a:rPr lang="es-ES" sz="1400">
                          <a:effectLst/>
                          <a:latin typeface="Arial" panose="020B0604020202020204" pitchFamily="34" charset="0"/>
                          <a:ea typeface="Arial" panose="020B0604020202020204" pitchFamily="34" charset="0"/>
                        </a:rPr>
                        <a:t> </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Sociedad civil y Agencias</a:t>
                      </a:r>
                      <a:endParaRPr lang="en-US" sz="1400">
                        <a:effectLst/>
                        <a:latin typeface="Arial" panose="020B0604020202020204" pitchFamily="34" charset="0"/>
                        <a:ea typeface="Arial" panose="020B0604020202020204" pitchFamily="34" charset="0"/>
                      </a:endParaRPr>
                    </a:p>
                    <a:p>
                      <a:pPr algn="ctr">
                        <a:lnSpc>
                          <a:spcPct val="115000"/>
                        </a:lnSpc>
                        <a:spcAft>
                          <a:spcPts val="0"/>
                        </a:spcAft>
                      </a:pPr>
                      <a:r>
                        <a:rPr lang="es-ES" sz="1400">
                          <a:effectLst/>
                          <a:latin typeface="Arial" panose="020B0604020202020204" pitchFamily="34" charset="0"/>
                          <a:ea typeface="Arial" panose="020B0604020202020204" pitchFamily="34" charset="0"/>
                        </a:rPr>
                        <a:t> </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a:effectLst/>
                          <a:latin typeface="Arial" panose="020B0604020202020204" pitchFamily="34" charset="0"/>
                          <a:ea typeface="Arial" panose="020B0604020202020204" pitchFamily="34" charset="0"/>
                        </a:rPr>
                        <a:t>Junio a diciembre </a:t>
                      </a:r>
                      <a:endParaRPr lang="en-US" sz="140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400" dirty="0">
                          <a:effectLst/>
                          <a:latin typeface="Arial" panose="020B0604020202020204" pitchFamily="34" charset="0"/>
                          <a:ea typeface="Arial" panose="020B0604020202020204" pitchFamily="34" charset="0"/>
                        </a:rPr>
                        <a:t>Informe y evidencias del trabajo realizado en VIH validado</a:t>
                      </a:r>
                      <a:endParaRPr lang="en-US" sz="1400" dirty="0">
                        <a:effectLst/>
                        <a:latin typeface="Arial" panose="020B0604020202020204" pitchFamily="34" charset="0"/>
                        <a:ea typeface="Arial" panose="020B0604020202020204" pitchFamily="34"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3974449"/>
                  </a:ext>
                </a:extLst>
              </a:tr>
            </a:tbl>
          </a:graphicData>
        </a:graphic>
      </p:graphicFrame>
    </p:spTree>
    <p:extLst>
      <p:ext uri="{BB962C8B-B14F-4D97-AF65-F5344CB8AC3E}">
        <p14:creationId xmlns:p14="http://schemas.microsoft.com/office/powerpoint/2010/main" val="31716752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Propuesta de mensajes a las diferentes audiencias.</a:t>
            </a:r>
            <a:endParaRPr lang="en-US" dirty="0"/>
          </a:p>
        </p:txBody>
      </p:sp>
    </p:spTree>
    <p:extLst>
      <p:ext uri="{BB962C8B-B14F-4D97-AF65-F5344CB8AC3E}">
        <p14:creationId xmlns:p14="http://schemas.microsoft.com/office/powerpoint/2010/main" val="10403684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1754750367"/>
              </p:ext>
            </p:extLst>
          </p:nvPr>
        </p:nvGraphicFramePr>
        <p:xfrm>
          <a:off x="0" y="1"/>
          <a:ext cx="9144000" cy="6905943"/>
        </p:xfrm>
        <a:graphic>
          <a:graphicData uri="http://schemas.openxmlformats.org/drawingml/2006/table">
            <a:tbl>
              <a:tblPr firstRow="1" firstCol="1" bandRow="1">
                <a:tableStyleId>{5C22544A-7EE6-4342-B048-85BDC9FD1C3A}</a:tableStyleId>
              </a:tblPr>
              <a:tblGrid>
                <a:gridCol w="2411760">
                  <a:extLst>
                    <a:ext uri="{9D8B030D-6E8A-4147-A177-3AD203B41FA5}">
                      <a16:colId xmlns:a16="http://schemas.microsoft.com/office/drawing/2014/main" val="732257435"/>
                    </a:ext>
                  </a:extLst>
                </a:gridCol>
                <a:gridCol w="6732240">
                  <a:extLst>
                    <a:ext uri="{9D8B030D-6E8A-4147-A177-3AD203B41FA5}">
                      <a16:colId xmlns:a16="http://schemas.microsoft.com/office/drawing/2014/main" val="1965644060"/>
                    </a:ext>
                  </a:extLst>
                </a:gridCol>
              </a:tblGrid>
              <a:tr h="537663">
                <a:tc>
                  <a:txBody>
                    <a:bodyPr/>
                    <a:lstStyle/>
                    <a:p>
                      <a:pPr algn="ctr">
                        <a:lnSpc>
                          <a:spcPct val="115000"/>
                        </a:lnSpc>
                        <a:spcAft>
                          <a:spcPts val="0"/>
                        </a:spcAft>
                      </a:pPr>
                      <a:r>
                        <a:rPr lang="es-ES" sz="1400" dirty="0">
                          <a:effectLst/>
                        </a:rPr>
                        <a:t>Audiencia</a:t>
                      </a:r>
                      <a:endParaRPr lang="en-US" sz="1400" dirty="0">
                        <a:effectLst/>
                        <a:latin typeface="Arial" panose="020B0604020202020204" pitchFamily="34" charset="0"/>
                        <a:ea typeface="Arial" panose="020B0604020202020204" pitchFamily="34" charset="0"/>
                      </a:endParaRPr>
                    </a:p>
                  </a:txBody>
                  <a:tcPr marL="60217" marR="60217" marT="0" marB="0"/>
                </a:tc>
                <a:tc>
                  <a:txBody>
                    <a:bodyPr/>
                    <a:lstStyle/>
                    <a:p>
                      <a:pPr algn="ctr">
                        <a:lnSpc>
                          <a:spcPct val="115000"/>
                        </a:lnSpc>
                        <a:spcAft>
                          <a:spcPts val="0"/>
                        </a:spcAft>
                      </a:pPr>
                      <a:r>
                        <a:rPr lang="es-ES" sz="1400">
                          <a:effectLst/>
                        </a:rPr>
                        <a:t> Mensajes centrales que se quieren transmitir</a:t>
                      </a:r>
                      <a:endParaRPr lang="en-US" sz="1400">
                        <a:effectLst/>
                        <a:latin typeface="Arial" panose="020B0604020202020204" pitchFamily="34" charset="0"/>
                        <a:ea typeface="Arial" panose="020B0604020202020204" pitchFamily="34" charset="0"/>
                      </a:endParaRPr>
                    </a:p>
                  </a:txBody>
                  <a:tcPr marL="60217" marR="60217" marT="0" marB="0"/>
                </a:tc>
                <a:extLst>
                  <a:ext uri="{0D108BD9-81ED-4DB2-BD59-A6C34878D82A}">
                    <a16:rowId xmlns:a16="http://schemas.microsoft.com/office/drawing/2014/main" val="1119599588"/>
                  </a:ext>
                </a:extLst>
              </a:tr>
              <a:tr h="3127375">
                <a:tc>
                  <a:txBody>
                    <a:bodyPr/>
                    <a:lstStyle/>
                    <a:p>
                      <a:pPr algn="ctr">
                        <a:lnSpc>
                          <a:spcPct val="115000"/>
                        </a:lnSpc>
                        <a:spcAft>
                          <a:spcPts val="0"/>
                        </a:spcAft>
                      </a:pPr>
                      <a:r>
                        <a:rPr lang="es-ES" sz="1400">
                          <a:effectLst/>
                        </a:rPr>
                        <a:t> </a:t>
                      </a:r>
                      <a:endParaRPr lang="en-US" sz="1400">
                        <a:effectLst/>
                      </a:endParaRPr>
                    </a:p>
                    <a:p>
                      <a:pPr algn="ctr">
                        <a:lnSpc>
                          <a:spcPct val="115000"/>
                        </a:lnSpc>
                        <a:spcAft>
                          <a:spcPts val="0"/>
                        </a:spcAft>
                      </a:pPr>
                      <a:r>
                        <a:rPr lang="es-ES" sz="1400">
                          <a:effectLst/>
                        </a:rPr>
                        <a:t>Sector Gobierno-Salud</a:t>
                      </a:r>
                      <a:endParaRPr lang="en-US" sz="1400">
                        <a:effectLst/>
                      </a:endParaRPr>
                    </a:p>
                    <a:p>
                      <a:pPr algn="ctr">
                        <a:lnSpc>
                          <a:spcPct val="115000"/>
                        </a:lnSpc>
                        <a:spcAft>
                          <a:spcPts val="0"/>
                        </a:spcAft>
                      </a:pPr>
                      <a:r>
                        <a:rPr lang="es-ES" sz="1400">
                          <a:effectLst/>
                        </a:rPr>
                        <a:t> </a:t>
                      </a:r>
                      <a:endParaRPr lang="en-US" sz="1400">
                        <a:effectLst/>
                        <a:latin typeface="Arial" panose="020B0604020202020204" pitchFamily="34" charset="0"/>
                        <a:ea typeface="Arial" panose="020B0604020202020204" pitchFamily="34" charset="0"/>
                      </a:endParaRPr>
                    </a:p>
                  </a:txBody>
                  <a:tcPr marL="60217" marR="60217" marT="0" marB="0" anchor="ctr"/>
                </a:tc>
                <a:tc>
                  <a:txBody>
                    <a:bodyPr/>
                    <a:lstStyle/>
                    <a:p>
                      <a:pPr>
                        <a:lnSpc>
                          <a:spcPct val="115000"/>
                        </a:lnSpc>
                        <a:spcAft>
                          <a:spcPts val="0"/>
                        </a:spcAft>
                      </a:pPr>
                      <a:r>
                        <a:rPr lang="es-ES" sz="1400" kern="1200" dirty="0">
                          <a:solidFill>
                            <a:schemeClr val="dk1"/>
                          </a:solidFill>
                          <a:effectLst/>
                          <a:latin typeface="+mn-lt"/>
                          <a:ea typeface="+mn-ea"/>
                          <a:cs typeface="+mn-cs"/>
                        </a:rPr>
                        <a:t>Información clave de las acciones realizadas, grandes logros y compromisos de país sobre la respuesta frente al VIH que incluya:</a:t>
                      </a:r>
                      <a:endParaRPr lang="en-US" sz="1400" kern="1200" dirty="0">
                        <a:solidFill>
                          <a:schemeClr val="dk1"/>
                        </a:solidFill>
                        <a:effectLst/>
                        <a:latin typeface="+mn-lt"/>
                        <a:ea typeface="+mn-ea"/>
                        <a:cs typeface="+mn-cs"/>
                      </a:endParaRPr>
                    </a:p>
                    <a:p>
                      <a:pPr marL="342900" lvl="0" indent="-342900">
                        <a:lnSpc>
                          <a:spcPct val="115000"/>
                        </a:lnSpc>
                        <a:spcAft>
                          <a:spcPts val="0"/>
                        </a:spcAft>
                        <a:buFont typeface="Symbol" panose="05050102010706020507" pitchFamily="18" charset="2"/>
                        <a:buChar char=""/>
                      </a:pPr>
                      <a:r>
                        <a:rPr lang="es-ES" sz="1400" kern="1200" dirty="0">
                          <a:solidFill>
                            <a:schemeClr val="dk1"/>
                          </a:solidFill>
                          <a:effectLst/>
                          <a:latin typeface="+mn-lt"/>
                          <a:ea typeface="+mn-ea"/>
                          <a:cs typeface="+mn-cs"/>
                        </a:rPr>
                        <a:t>Inclusión del tema de VIH en el Plan de gobierno y presupuesto, manteniendo las directrices del Plan Estratégico Nacional 2016-2021.</a:t>
                      </a:r>
                      <a:endParaRPr lang="en-US" sz="1400" kern="1200" dirty="0">
                        <a:solidFill>
                          <a:schemeClr val="dk1"/>
                        </a:solidFill>
                        <a:effectLst/>
                        <a:latin typeface="+mn-lt"/>
                        <a:ea typeface="+mn-ea"/>
                        <a:cs typeface="+mn-cs"/>
                      </a:endParaRPr>
                    </a:p>
                    <a:p>
                      <a:pPr marL="342900" lvl="0" indent="-342900">
                        <a:lnSpc>
                          <a:spcPct val="115000"/>
                        </a:lnSpc>
                        <a:spcAft>
                          <a:spcPts val="0"/>
                        </a:spcAft>
                        <a:buFont typeface="Symbol" panose="05050102010706020507" pitchFamily="18" charset="2"/>
                        <a:buChar char=""/>
                      </a:pPr>
                      <a:r>
                        <a:rPr lang="es-ES" sz="1400" kern="1200" dirty="0">
                          <a:solidFill>
                            <a:schemeClr val="dk1"/>
                          </a:solidFill>
                          <a:effectLst/>
                          <a:latin typeface="+mn-lt"/>
                          <a:ea typeface="+mn-ea"/>
                          <a:cs typeface="+mn-cs"/>
                        </a:rPr>
                        <a:t>Enfoque en DHH.</a:t>
                      </a:r>
                      <a:endParaRPr lang="en-US" sz="1400" kern="1200" dirty="0">
                        <a:solidFill>
                          <a:schemeClr val="dk1"/>
                        </a:solidFill>
                        <a:effectLst/>
                        <a:latin typeface="+mn-lt"/>
                        <a:ea typeface="+mn-ea"/>
                        <a:cs typeface="+mn-cs"/>
                      </a:endParaRPr>
                    </a:p>
                    <a:p>
                      <a:pPr marL="342900" lvl="0" indent="-342900">
                        <a:lnSpc>
                          <a:spcPct val="115000"/>
                        </a:lnSpc>
                        <a:spcAft>
                          <a:spcPts val="0"/>
                        </a:spcAft>
                        <a:buFont typeface="Symbol" panose="05050102010706020507" pitchFamily="18" charset="2"/>
                        <a:buChar char=""/>
                      </a:pPr>
                      <a:r>
                        <a:rPr lang="es-ES" sz="1400" kern="1200" dirty="0">
                          <a:solidFill>
                            <a:schemeClr val="dk1"/>
                          </a:solidFill>
                          <a:effectLst/>
                          <a:latin typeface="+mn-lt"/>
                          <a:ea typeface="+mn-ea"/>
                          <a:cs typeface="+mn-cs"/>
                        </a:rPr>
                        <a:t>Atención a poblaciones claves y personas con VIH.</a:t>
                      </a:r>
                      <a:endParaRPr lang="en-US" sz="1400" kern="1200" dirty="0">
                        <a:solidFill>
                          <a:schemeClr val="dk1"/>
                        </a:solidFill>
                        <a:effectLst/>
                        <a:latin typeface="+mn-lt"/>
                        <a:ea typeface="+mn-ea"/>
                        <a:cs typeface="+mn-cs"/>
                      </a:endParaRPr>
                    </a:p>
                    <a:p>
                      <a:pPr marL="342900" lvl="0" indent="-342900">
                        <a:lnSpc>
                          <a:spcPct val="115000"/>
                        </a:lnSpc>
                        <a:spcAft>
                          <a:spcPts val="0"/>
                        </a:spcAft>
                        <a:buFont typeface="Symbol" panose="05050102010706020507" pitchFamily="18" charset="2"/>
                        <a:buChar char=""/>
                      </a:pPr>
                      <a:r>
                        <a:rPr lang="es-ES" sz="1400" kern="1200" dirty="0">
                          <a:solidFill>
                            <a:schemeClr val="dk1"/>
                          </a:solidFill>
                          <a:effectLst/>
                          <a:latin typeface="+mn-lt"/>
                          <a:ea typeface="+mn-ea"/>
                          <a:cs typeface="+mn-cs"/>
                        </a:rPr>
                        <a:t>Institucionalización de enfoque de género.</a:t>
                      </a:r>
                      <a:endParaRPr lang="en-US" sz="1400" kern="1200" dirty="0">
                        <a:solidFill>
                          <a:schemeClr val="dk1"/>
                        </a:solidFill>
                        <a:effectLst/>
                        <a:latin typeface="+mn-lt"/>
                        <a:ea typeface="+mn-ea"/>
                        <a:cs typeface="+mn-cs"/>
                      </a:endParaRPr>
                    </a:p>
                    <a:p>
                      <a:pPr marL="342900" lvl="0" indent="-342900">
                        <a:lnSpc>
                          <a:spcPct val="115000"/>
                        </a:lnSpc>
                        <a:spcAft>
                          <a:spcPts val="0"/>
                        </a:spcAft>
                        <a:buFont typeface="Symbol" panose="05050102010706020507" pitchFamily="18" charset="2"/>
                        <a:buChar char=""/>
                      </a:pPr>
                      <a:r>
                        <a:rPr lang="es-ES" sz="1400" kern="1200" dirty="0">
                          <a:solidFill>
                            <a:schemeClr val="dk1"/>
                          </a:solidFill>
                          <a:effectLst/>
                          <a:latin typeface="+mn-lt"/>
                          <a:ea typeface="+mn-ea"/>
                          <a:cs typeface="+mn-cs"/>
                        </a:rPr>
                        <a:t>Continuo de atención.</a:t>
                      </a:r>
                      <a:endParaRPr lang="en-US" sz="1400" kern="1200" dirty="0">
                        <a:solidFill>
                          <a:schemeClr val="dk1"/>
                        </a:solidFill>
                        <a:effectLst/>
                        <a:latin typeface="+mn-lt"/>
                        <a:ea typeface="+mn-ea"/>
                        <a:cs typeface="+mn-cs"/>
                      </a:endParaRPr>
                    </a:p>
                    <a:p>
                      <a:pPr marL="342900" lvl="0" indent="-342900">
                        <a:lnSpc>
                          <a:spcPct val="115000"/>
                        </a:lnSpc>
                        <a:spcAft>
                          <a:spcPts val="0"/>
                        </a:spcAft>
                        <a:buFont typeface="Symbol" panose="05050102010706020507" pitchFamily="18" charset="2"/>
                        <a:buChar char=""/>
                      </a:pPr>
                      <a:r>
                        <a:rPr lang="es-ES" sz="1400" kern="1200" dirty="0">
                          <a:solidFill>
                            <a:schemeClr val="dk1"/>
                          </a:solidFill>
                          <a:effectLst/>
                          <a:latin typeface="+mn-lt"/>
                          <a:ea typeface="+mn-ea"/>
                          <a:cs typeface="+mn-cs"/>
                        </a:rPr>
                        <a:t>Proyectos en Ejecución.</a:t>
                      </a:r>
                      <a:endParaRPr lang="en-US" sz="1400" kern="1200" dirty="0">
                        <a:solidFill>
                          <a:schemeClr val="dk1"/>
                        </a:solidFill>
                        <a:effectLst/>
                        <a:latin typeface="+mn-lt"/>
                        <a:ea typeface="+mn-ea"/>
                        <a:cs typeface="+mn-cs"/>
                      </a:endParaRPr>
                    </a:p>
                    <a:p>
                      <a:pPr marL="342900" lvl="0" indent="-342900">
                        <a:lnSpc>
                          <a:spcPct val="115000"/>
                        </a:lnSpc>
                        <a:spcAft>
                          <a:spcPts val="0"/>
                        </a:spcAft>
                        <a:buFont typeface="Symbol" panose="05050102010706020507" pitchFamily="18" charset="2"/>
                        <a:buChar char=""/>
                      </a:pPr>
                      <a:r>
                        <a:rPr lang="es-ES" sz="1400" kern="1200" dirty="0">
                          <a:solidFill>
                            <a:schemeClr val="dk1"/>
                          </a:solidFill>
                          <a:effectLst/>
                          <a:latin typeface="+mn-lt"/>
                          <a:ea typeface="+mn-ea"/>
                          <a:cs typeface="+mn-cs"/>
                        </a:rPr>
                        <a:t>Canje de deuda.</a:t>
                      </a:r>
                      <a:endParaRPr lang="en-US" sz="1400" kern="1200" dirty="0">
                        <a:solidFill>
                          <a:schemeClr val="dk1"/>
                        </a:solidFill>
                        <a:effectLst/>
                        <a:latin typeface="+mn-lt"/>
                        <a:ea typeface="+mn-ea"/>
                        <a:cs typeface="+mn-cs"/>
                      </a:endParaRPr>
                    </a:p>
                    <a:p>
                      <a:pPr marL="342900" lvl="0" indent="-342900">
                        <a:lnSpc>
                          <a:spcPct val="115000"/>
                        </a:lnSpc>
                        <a:spcAft>
                          <a:spcPts val="0"/>
                        </a:spcAft>
                        <a:buFont typeface="Symbol" panose="05050102010706020507" pitchFamily="18" charset="2"/>
                        <a:buChar char=""/>
                      </a:pPr>
                      <a:r>
                        <a:rPr lang="es-ES" sz="1400" kern="1200" dirty="0">
                          <a:solidFill>
                            <a:schemeClr val="dk1"/>
                          </a:solidFill>
                          <a:effectLst/>
                          <a:latin typeface="+mn-lt"/>
                          <a:ea typeface="+mn-ea"/>
                          <a:cs typeface="+mn-cs"/>
                        </a:rPr>
                        <a:t>Compromisos. </a:t>
                      </a:r>
                      <a:endParaRPr lang="en-US" sz="1400" kern="1200" dirty="0">
                        <a:solidFill>
                          <a:schemeClr val="dk1"/>
                        </a:solidFill>
                        <a:effectLst/>
                        <a:latin typeface="+mn-lt"/>
                        <a:ea typeface="+mn-ea"/>
                        <a:cs typeface="+mn-cs"/>
                      </a:endParaRPr>
                    </a:p>
                    <a:p>
                      <a:pPr marL="342900" lvl="0" indent="-342900">
                        <a:lnSpc>
                          <a:spcPct val="115000"/>
                        </a:lnSpc>
                        <a:spcAft>
                          <a:spcPts val="0"/>
                        </a:spcAft>
                        <a:buFont typeface="Symbol" panose="05050102010706020507" pitchFamily="18" charset="2"/>
                        <a:buChar char=""/>
                      </a:pPr>
                      <a:r>
                        <a:rPr lang="es-ES" sz="1400" kern="1200" dirty="0">
                          <a:solidFill>
                            <a:schemeClr val="dk1"/>
                          </a:solidFill>
                          <a:effectLst/>
                          <a:latin typeface="+mn-lt"/>
                          <a:ea typeface="+mn-ea"/>
                          <a:cs typeface="+mn-cs"/>
                        </a:rPr>
                        <a:t>Estructuras (MCP-ES, CONAVIH, etc.).</a:t>
                      </a:r>
                    </a:p>
                    <a:p>
                      <a:pPr marL="342900" lvl="0" indent="-342900">
                        <a:lnSpc>
                          <a:spcPct val="115000"/>
                        </a:lnSpc>
                        <a:spcAft>
                          <a:spcPts val="0"/>
                        </a:spcAft>
                        <a:buFont typeface="Symbol" panose="05050102010706020507" pitchFamily="18" charset="2"/>
                        <a:buChar char=""/>
                      </a:pPr>
                      <a:r>
                        <a:rPr lang="es-ES" sz="1400" kern="1200" dirty="0">
                          <a:solidFill>
                            <a:schemeClr val="dk1"/>
                          </a:solidFill>
                          <a:effectLst/>
                          <a:latin typeface="+mn-lt"/>
                          <a:ea typeface="+mn-ea"/>
                          <a:cs typeface="+mn-cs"/>
                        </a:rPr>
                        <a:t>Impacto económico del VIH.</a:t>
                      </a:r>
                      <a:endParaRPr lang="en-US" sz="1400" kern="1200" dirty="0">
                        <a:solidFill>
                          <a:schemeClr val="dk1"/>
                        </a:solidFill>
                        <a:effectLst/>
                        <a:latin typeface="+mn-lt"/>
                        <a:ea typeface="+mn-ea"/>
                        <a:cs typeface="+mn-cs"/>
                      </a:endParaRPr>
                    </a:p>
                  </a:txBody>
                  <a:tcPr marL="60217" marR="60217" marT="0" marB="0" anchor="ctr"/>
                </a:tc>
                <a:extLst>
                  <a:ext uri="{0D108BD9-81ED-4DB2-BD59-A6C34878D82A}">
                    <a16:rowId xmlns:a16="http://schemas.microsoft.com/office/drawing/2014/main" val="2998165208"/>
                  </a:ext>
                </a:extLst>
              </a:tr>
              <a:tr h="537663">
                <a:tc>
                  <a:txBody>
                    <a:bodyPr/>
                    <a:lstStyle/>
                    <a:p>
                      <a:pPr algn="ctr">
                        <a:lnSpc>
                          <a:spcPct val="115000"/>
                        </a:lnSpc>
                        <a:spcAft>
                          <a:spcPts val="0"/>
                        </a:spcAft>
                      </a:pPr>
                      <a:r>
                        <a:rPr lang="es-ES" sz="1400">
                          <a:effectLst/>
                        </a:rPr>
                        <a:t>Sociedad civil y Agencias</a:t>
                      </a:r>
                      <a:endParaRPr lang="en-US" sz="1400">
                        <a:effectLst/>
                      </a:endParaRPr>
                    </a:p>
                    <a:p>
                      <a:pPr algn="ctr">
                        <a:lnSpc>
                          <a:spcPct val="115000"/>
                        </a:lnSpc>
                        <a:spcAft>
                          <a:spcPts val="0"/>
                        </a:spcAft>
                      </a:pPr>
                      <a:r>
                        <a:rPr lang="es-ES" sz="1400">
                          <a:effectLst/>
                        </a:rPr>
                        <a:t> </a:t>
                      </a:r>
                      <a:endParaRPr lang="en-US" sz="1400">
                        <a:effectLst/>
                        <a:latin typeface="Arial" panose="020B0604020202020204" pitchFamily="34" charset="0"/>
                        <a:ea typeface="Arial" panose="020B0604020202020204" pitchFamily="34" charset="0"/>
                      </a:endParaRPr>
                    </a:p>
                  </a:txBody>
                  <a:tcPr marL="60217" marR="60217" marT="0" marB="0" anchor="ctr"/>
                </a:tc>
                <a:tc>
                  <a:txBody>
                    <a:bodyPr/>
                    <a:lstStyle/>
                    <a:p>
                      <a:pPr>
                        <a:lnSpc>
                          <a:spcPct val="115000"/>
                        </a:lnSpc>
                        <a:spcAft>
                          <a:spcPts val="0"/>
                        </a:spcAft>
                      </a:pPr>
                      <a:r>
                        <a:rPr lang="es-ES" sz="1400" kern="1200" dirty="0">
                          <a:solidFill>
                            <a:schemeClr val="dk1"/>
                          </a:solidFill>
                          <a:effectLst/>
                          <a:latin typeface="+mn-lt"/>
                          <a:ea typeface="+mn-ea"/>
                          <a:cs typeface="+mn-cs"/>
                        </a:rPr>
                        <a:t>Información clave de las acciones realizadas, grandes logros y compromisos de país,  frente a la respuesta</a:t>
                      </a:r>
                      <a:endParaRPr lang="en-US" sz="1400" kern="1200" dirty="0">
                        <a:solidFill>
                          <a:schemeClr val="dk1"/>
                        </a:solidFill>
                        <a:effectLst/>
                        <a:latin typeface="+mn-lt"/>
                        <a:ea typeface="+mn-ea"/>
                        <a:cs typeface="+mn-cs"/>
                      </a:endParaRPr>
                    </a:p>
                  </a:txBody>
                  <a:tcPr marL="60217" marR="60217" marT="0" marB="0" anchor="ctr"/>
                </a:tc>
                <a:extLst>
                  <a:ext uri="{0D108BD9-81ED-4DB2-BD59-A6C34878D82A}">
                    <a16:rowId xmlns:a16="http://schemas.microsoft.com/office/drawing/2014/main" val="364166217"/>
                  </a:ext>
                </a:extLst>
              </a:tr>
              <a:tr h="1344574">
                <a:tc>
                  <a:txBody>
                    <a:bodyPr/>
                    <a:lstStyle/>
                    <a:p>
                      <a:pPr algn="ctr">
                        <a:lnSpc>
                          <a:spcPct val="115000"/>
                        </a:lnSpc>
                        <a:spcAft>
                          <a:spcPts val="0"/>
                        </a:spcAft>
                      </a:pPr>
                      <a:r>
                        <a:rPr lang="es-ES" sz="1400">
                          <a:effectLst/>
                        </a:rPr>
                        <a:t>Prensa escrita, medios y redes sociales</a:t>
                      </a:r>
                      <a:endParaRPr lang="en-US" sz="1400">
                        <a:effectLst/>
                        <a:latin typeface="Arial" panose="020B0604020202020204" pitchFamily="34" charset="0"/>
                        <a:ea typeface="Arial" panose="020B0604020202020204" pitchFamily="34" charset="0"/>
                      </a:endParaRPr>
                    </a:p>
                  </a:txBody>
                  <a:tcPr marL="60217" marR="60217" marT="0" marB="0" anchor="ctr"/>
                </a:tc>
                <a:tc>
                  <a:txBody>
                    <a:bodyPr/>
                    <a:lstStyle/>
                    <a:p>
                      <a:pPr>
                        <a:lnSpc>
                          <a:spcPct val="115000"/>
                        </a:lnSpc>
                        <a:spcAft>
                          <a:spcPts val="0"/>
                        </a:spcAft>
                      </a:pPr>
                      <a:r>
                        <a:rPr lang="es-ES" sz="1400">
                          <a:effectLst/>
                        </a:rPr>
                        <a:t>Incorporen mensajes a favor de dar continuidad al trabajo realizado en VIH.</a:t>
                      </a:r>
                      <a:endParaRPr lang="en-US" sz="1400">
                        <a:effectLst/>
                      </a:endParaRPr>
                    </a:p>
                    <a:p>
                      <a:pPr>
                        <a:lnSpc>
                          <a:spcPct val="115000"/>
                        </a:lnSpc>
                        <a:spcAft>
                          <a:spcPts val="0"/>
                        </a:spcAft>
                      </a:pPr>
                      <a:r>
                        <a:rPr lang="es-ES" sz="1400">
                          <a:effectLst/>
                        </a:rPr>
                        <a:t>Máximo provecho a las redes sociales.</a:t>
                      </a:r>
                      <a:endParaRPr lang="en-US" sz="1400">
                        <a:effectLst/>
                        <a:latin typeface="Arial" panose="020B0604020202020204" pitchFamily="34" charset="0"/>
                        <a:ea typeface="Arial" panose="020B0604020202020204" pitchFamily="34" charset="0"/>
                      </a:endParaRPr>
                    </a:p>
                  </a:txBody>
                  <a:tcPr marL="60217" marR="60217" marT="0" marB="0" anchor="ctr"/>
                </a:tc>
                <a:extLst>
                  <a:ext uri="{0D108BD9-81ED-4DB2-BD59-A6C34878D82A}">
                    <a16:rowId xmlns:a16="http://schemas.microsoft.com/office/drawing/2014/main" val="2316801729"/>
                  </a:ext>
                </a:extLst>
              </a:tr>
              <a:tr h="507148">
                <a:tc>
                  <a:txBody>
                    <a:bodyPr/>
                    <a:lstStyle/>
                    <a:p>
                      <a:pPr algn="ctr">
                        <a:lnSpc>
                          <a:spcPct val="115000"/>
                        </a:lnSpc>
                        <a:spcAft>
                          <a:spcPts val="0"/>
                        </a:spcAft>
                      </a:pPr>
                      <a:r>
                        <a:rPr lang="es-ES" sz="1400">
                          <a:effectLst/>
                        </a:rPr>
                        <a:t>Iglesia</a:t>
                      </a:r>
                      <a:endParaRPr lang="en-US" sz="1400">
                        <a:effectLst/>
                        <a:latin typeface="Arial" panose="020B0604020202020204" pitchFamily="34" charset="0"/>
                        <a:ea typeface="Arial" panose="020B0604020202020204" pitchFamily="34" charset="0"/>
                      </a:endParaRPr>
                    </a:p>
                  </a:txBody>
                  <a:tcPr marL="60217" marR="60217" marT="0" marB="0" anchor="ctr"/>
                </a:tc>
                <a:tc>
                  <a:txBody>
                    <a:bodyPr/>
                    <a:lstStyle/>
                    <a:p>
                      <a:pPr>
                        <a:lnSpc>
                          <a:spcPct val="115000"/>
                        </a:lnSpc>
                        <a:spcAft>
                          <a:spcPts val="0"/>
                        </a:spcAft>
                      </a:pPr>
                      <a:r>
                        <a:rPr lang="es-ES" sz="1400">
                          <a:effectLst/>
                        </a:rPr>
                        <a:t>Sensibilizar en el tema de VIH con la finalidad de lograr que se sumen a los esfuerzos de sociedad civil para la continuidad de la respuesta nacional frente al VIH.</a:t>
                      </a:r>
                      <a:endParaRPr lang="en-US" sz="1400">
                        <a:effectLst/>
                        <a:latin typeface="Arial" panose="020B0604020202020204" pitchFamily="34" charset="0"/>
                        <a:ea typeface="Arial" panose="020B0604020202020204" pitchFamily="34" charset="0"/>
                      </a:endParaRPr>
                    </a:p>
                  </a:txBody>
                  <a:tcPr marL="60217" marR="60217" marT="0" marB="0" anchor="ctr"/>
                </a:tc>
                <a:extLst>
                  <a:ext uri="{0D108BD9-81ED-4DB2-BD59-A6C34878D82A}">
                    <a16:rowId xmlns:a16="http://schemas.microsoft.com/office/drawing/2014/main" val="3361622448"/>
                  </a:ext>
                </a:extLst>
              </a:tr>
              <a:tr h="803577">
                <a:tc>
                  <a:txBody>
                    <a:bodyPr/>
                    <a:lstStyle/>
                    <a:p>
                      <a:pPr algn="ctr">
                        <a:lnSpc>
                          <a:spcPct val="115000"/>
                        </a:lnSpc>
                        <a:spcAft>
                          <a:spcPts val="0"/>
                        </a:spcAft>
                      </a:pPr>
                      <a:r>
                        <a:rPr lang="es-ES" sz="1400">
                          <a:effectLst/>
                        </a:rPr>
                        <a:t>Empresa Privada </a:t>
                      </a:r>
                      <a:endParaRPr lang="en-US" sz="1400">
                        <a:effectLst/>
                        <a:latin typeface="Arial" panose="020B0604020202020204" pitchFamily="34" charset="0"/>
                        <a:ea typeface="Arial" panose="020B0604020202020204" pitchFamily="34" charset="0"/>
                      </a:endParaRPr>
                    </a:p>
                  </a:txBody>
                  <a:tcPr marL="60217" marR="60217" marT="0" marB="0" anchor="ctr"/>
                </a:tc>
                <a:tc>
                  <a:txBody>
                    <a:bodyPr/>
                    <a:lstStyle/>
                    <a:p>
                      <a:pPr>
                        <a:lnSpc>
                          <a:spcPct val="115000"/>
                        </a:lnSpc>
                        <a:spcAft>
                          <a:spcPts val="0"/>
                        </a:spcAft>
                      </a:pPr>
                      <a:r>
                        <a:rPr lang="es-ES" sz="1400" dirty="0">
                          <a:effectLst/>
                        </a:rPr>
                        <a:t>Sensibilizar en el tema de VIH, para contar con un aliado en VIH</a:t>
                      </a:r>
                      <a:endParaRPr lang="en-US" sz="1400" dirty="0">
                        <a:effectLst/>
                        <a:latin typeface="Arial" panose="020B0604020202020204" pitchFamily="34" charset="0"/>
                        <a:ea typeface="Arial" panose="020B0604020202020204" pitchFamily="34" charset="0"/>
                      </a:endParaRPr>
                    </a:p>
                  </a:txBody>
                  <a:tcPr marL="60217" marR="60217" marT="0" marB="0" anchor="ctr"/>
                </a:tc>
                <a:extLst>
                  <a:ext uri="{0D108BD9-81ED-4DB2-BD59-A6C34878D82A}">
                    <a16:rowId xmlns:a16="http://schemas.microsoft.com/office/drawing/2014/main" val="1686928593"/>
                  </a:ext>
                </a:extLst>
              </a:tr>
            </a:tbl>
          </a:graphicData>
        </a:graphic>
      </p:graphicFrame>
    </p:spTree>
    <p:extLst>
      <p:ext uri="{BB962C8B-B14F-4D97-AF65-F5344CB8AC3E}">
        <p14:creationId xmlns:p14="http://schemas.microsoft.com/office/powerpoint/2010/main" val="9014848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4C59F3-8F8C-4941-8D27-B4FD216EB641}"/>
              </a:ext>
            </a:extLst>
          </p:cNvPr>
          <p:cNvSpPr>
            <a:spLocks noGrp="1"/>
          </p:cNvSpPr>
          <p:nvPr>
            <p:ph type="title"/>
          </p:nvPr>
        </p:nvSpPr>
        <p:spPr>
          <a:xfrm>
            <a:off x="323528" y="1988840"/>
            <a:ext cx="8229600" cy="1143000"/>
          </a:xfrm>
        </p:spPr>
        <p:txBody>
          <a:bodyPr/>
          <a:lstStyle/>
          <a:p>
            <a:r>
              <a:rPr lang="es-GT" dirty="0"/>
              <a:t>Gracias</a:t>
            </a:r>
          </a:p>
        </p:txBody>
      </p:sp>
      <p:sp>
        <p:nvSpPr>
          <p:cNvPr id="3" name="Marcador de contenido 2">
            <a:extLst>
              <a:ext uri="{FF2B5EF4-FFF2-40B4-BE49-F238E27FC236}">
                <a16:creationId xmlns:a16="http://schemas.microsoft.com/office/drawing/2014/main" id="{E8BFE64A-8BA2-45D7-8933-BAE5DFE36E98}"/>
              </a:ext>
            </a:extLst>
          </p:cNvPr>
          <p:cNvSpPr>
            <a:spLocks noGrp="1"/>
          </p:cNvSpPr>
          <p:nvPr>
            <p:ph idx="1"/>
          </p:nvPr>
        </p:nvSpPr>
        <p:spPr>
          <a:xfrm>
            <a:off x="323528" y="5301208"/>
            <a:ext cx="8229600" cy="1143001"/>
          </a:xfrm>
        </p:spPr>
        <p:txBody>
          <a:bodyPr>
            <a:normAutofit/>
          </a:bodyPr>
          <a:lstStyle/>
          <a:p>
            <a:pPr marL="0" indent="0" algn="just">
              <a:buNone/>
            </a:pPr>
            <a:r>
              <a:rPr lang="es-GT" sz="1400" dirty="0"/>
              <a:t>Esta presentación ha sido posible gracias al generoso apoyo del Pueblo de los Estados Unidos a través de la Agencia para el Desarrollo Internacional de los Estados Unidos (USAID). El contenido de esta presentación es responsabilidad exclusiva de Plan International y la misma no necesariamente refleja la perspectiva de USAID ni del Gobierno de los Estados Unidos de América</a:t>
            </a:r>
            <a:r>
              <a:rPr lang="en-US" sz="1400" dirty="0"/>
              <a:t>.</a:t>
            </a:r>
          </a:p>
        </p:txBody>
      </p:sp>
    </p:spTree>
    <p:extLst>
      <p:ext uri="{BB962C8B-B14F-4D97-AF65-F5344CB8AC3E}">
        <p14:creationId xmlns:p14="http://schemas.microsoft.com/office/powerpoint/2010/main" val="3111841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4B6063-7141-4572-8FD7-6C6798EC5747}"/>
              </a:ext>
            </a:extLst>
          </p:cNvPr>
          <p:cNvSpPr>
            <a:spLocks noGrp="1"/>
          </p:cNvSpPr>
          <p:nvPr>
            <p:ph type="title"/>
          </p:nvPr>
        </p:nvSpPr>
        <p:spPr/>
        <p:txBody>
          <a:bodyPr>
            <a:normAutofit fontScale="90000"/>
          </a:bodyPr>
          <a:lstStyle/>
          <a:p>
            <a:r>
              <a:rPr lang="es-ES" dirty="0"/>
              <a:t>Marco de políticas y compromisos relacionados con VIH </a:t>
            </a:r>
            <a:endParaRPr lang="es-GT" dirty="0"/>
          </a:p>
        </p:txBody>
      </p:sp>
      <p:sp>
        <p:nvSpPr>
          <p:cNvPr id="3" name="Marcador de contenido 2"/>
          <p:cNvSpPr>
            <a:spLocks noGrp="1"/>
          </p:cNvSpPr>
          <p:nvPr>
            <p:ph idx="1"/>
          </p:nvPr>
        </p:nvSpPr>
        <p:spPr>
          <a:xfrm>
            <a:off x="457200" y="1855365"/>
            <a:ext cx="8229600" cy="4525963"/>
          </a:xfrm>
        </p:spPr>
        <p:txBody>
          <a:bodyPr>
            <a:normAutofit fontScale="77500" lnSpcReduction="20000"/>
          </a:bodyPr>
          <a:lstStyle/>
          <a:p>
            <a:pPr lvl="0" algn="just"/>
            <a:r>
              <a:rPr lang="es-ES" dirty="0"/>
              <a:t>Directrices unificadas sobre el uso de los antirretrovirales en el tratamiento y la prevención de la infección por VIH, conocidas como la </a:t>
            </a:r>
            <a:r>
              <a:rPr lang="es-ES" b="1" dirty="0"/>
              <a:t>Guía OMS. </a:t>
            </a:r>
            <a:r>
              <a:rPr lang="es-ES" dirty="0"/>
              <a:t> </a:t>
            </a:r>
          </a:p>
          <a:p>
            <a:pPr marL="0" lvl="0" indent="0" algn="just">
              <a:buNone/>
            </a:pPr>
            <a:r>
              <a:rPr lang="es-ES" dirty="0"/>
              <a:t>El principal aporte de su última actualización es el acceso universal al tratamiento de la infección y su consiguiente erradicación como amenaza a la salud pública. En definitiva, la nueva recomendación es la de “tratar a todos”, renunciando a la previa elegibilidad para el tratamiento. Además, se muestran directrices generales para lograr la ejecución de programas que tengan como meta servicios más cercanos a los hogares de las personas que viven con VIH, además de todo lo relacionado a aquellos aspectos administrativos y financieros que deben tomarse en cuenta para que estos programas sean de largo alcance.</a:t>
            </a:r>
            <a:endParaRPr lang="en-US" dirty="0"/>
          </a:p>
        </p:txBody>
      </p:sp>
    </p:spTree>
    <p:extLst>
      <p:ext uri="{BB962C8B-B14F-4D97-AF65-F5344CB8AC3E}">
        <p14:creationId xmlns:p14="http://schemas.microsoft.com/office/powerpoint/2010/main" val="3217720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4B6063-7141-4572-8FD7-6C6798EC5747}"/>
              </a:ext>
            </a:extLst>
          </p:cNvPr>
          <p:cNvSpPr>
            <a:spLocks noGrp="1"/>
          </p:cNvSpPr>
          <p:nvPr>
            <p:ph type="title"/>
          </p:nvPr>
        </p:nvSpPr>
        <p:spPr/>
        <p:txBody>
          <a:bodyPr>
            <a:normAutofit fontScale="90000"/>
          </a:bodyPr>
          <a:lstStyle/>
          <a:p>
            <a:r>
              <a:rPr lang="es-ES" dirty="0"/>
              <a:t>Marco de políticas y compromisos relacionados con VIH </a:t>
            </a:r>
            <a:endParaRPr lang="es-GT" dirty="0"/>
          </a:p>
        </p:txBody>
      </p:sp>
      <p:sp>
        <p:nvSpPr>
          <p:cNvPr id="3" name="Marcador de contenido 2"/>
          <p:cNvSpPr>
            <a:spLocks noGrp="1"/>
          </p:cNvSpPr>
          <p:nvPr>
            <p:ph idx="1"/>
          </p:nvPr>
        </p:nvSpPr>
        <p:spPr/>
        <p:txBody>
          <a:bodyPr>
            <a:normAutofit fontScale="92500" lnSpcReduction="10000"/>
          </a:bodyPr>
          <a:lstStyle/>
          <a:p>
            <a:pPr lvl="0"/>
            <a:r>
              <a:rPr lang="es-ES" b="1"/>
              <a:t>Acción </a:t>
            </a:r>
            <a:r>
              <a:rPr lang="es-ES" b="1" dirty="0"/>
              <a:t>Acelerada</a:t>
            </a:r>
            <a:r>
              <a:rPr lang="es-ES" dirty="0"/>
              <a:t>, presentada por ONUSIDA</a:t>
            </a:r>
            <a:endParaRPr lang="en-US" dirty="0"/>
          </a:p>
          <a:p>
            <a:pPr lvl="0"/>
            <a:r>
              <a:rPr lang="es-ES" dirty="0"/>
              <a:t>La herramienta conocida como </a:t>
            </a:r>
            <a:r>
              <a:rPr lang="es-ES" b="1" dirty="0"/>
              <a:t>Cascada del continuo de la atención</a:t>
            </a:r>
            <a:r>
              <a:rPr lang="es-ES" dirty="0"/>
              <a:t>, establecida por OMS/OPS y que tiene como principal objetivo el monitoreo del abordaje integral del VIH en diferentes regiones. </a:t>
            </a:r>
            <a:endParaRPr lang="en-US" dirty="0"/>
          </a:p>
          <a:p>
            <a:pPr lvl="0"/>
            <a:r>
              <a:rPr lang="es-ES" i="1" dirty="0"/>
              <a:t>El </a:t>
            </a:r>
            <a:r>
              <a:rPr lang="es-ES" b="1" i="1" dirty="0"/>
              <a:t>Acceso universal a la prevención, tratamiento, atención y apoyo relacionados con el VIH</a:t>
            </a:r>
            <a:r>
              <a:rPr lang="es-ES" dirty="0"/>
              <a:t>, presentado por ONUSIDA y conocida en general como la estrategia de Acceso Universal.</a:t>
            </a:r>
            <a:endParaRPr lang="en-US" dirty="0"/>
          </a:p>
          <a:p>
            <a:endParaRPr lang="en-US" dirty="0"/>
          </a:p>
        </p:txBody>
      </p:sp>
    </p:spTree>
    <p:extLst>
      <p:ext uri="{BB962C8B-B14F-4D97-AF65-F5344CB8AC3E}">
        <p14:creationId xmlns:p14="http://schemas.microsoft.com/office/powerpoint/2010/main" val="3217720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4B6063-7141-4572-8FD7-6C6798EC5747}"/>
              </a:ext>
            </a:extLst>
          </p:cNvPr>
          <p:cNvSpPr>
            <a:spLocks noGrp="1"/>
          </p:cNvSpPr>
          <p:nvPr>
            <p:ph type="title"/>
          </p:nvPr>
        </p:nvSpPr>
        <p:spPr/>
        <p:txBody>
          <a:bodyPr>
            <a:normAutofit fontScale="90000"/>
          </a:bodyPr>
          <a:lstStyle/>
          <a:p>
            <a:r>
              <a:rPr lang="es-ES" dirty="0"/>
              <a:t>Marco de políticas y compromisos relacionados con VIH </a:t>
            </a:r>
            <a:endParaRPr lang="es-GT" dirty="0"/>
          </a:p>
        </p:txBody>
      </p:sp>
      <p:sp>
        <p:nvSpPr>
          <p:cNvPr id="3" name="Marcador de contenido 2"/>
          <p:cNvSpPr>
            <a:spLocks noGrp="1"/>
          </p:cNvSpPr>
          <p:nvPr>
            <p:ph idx="1"/>
          </p:nvPr>
        </p:nvSpPr>
        <p:spPr>
          <a:xfrm>
            <a:off x="457200" y="1600200"/>
            <a:ext cx="8229600" cy="4925144"/>
          </a:xfrm>
        </p:spPr>
        <p:txBody>
          <a:bodyPr>
            <a:normAutofit fontScale="77500" lnSpcReduction="20000"/>
          </a:bodyPr>
          <a:lstStyle/>
          <a:p>
            <a:pPr marL="0" indent="0" algn="just">
              <a:buNone/>
            </a:pPr>
            <a:r>
              <a:rPr lang="es-ES" dirty="0"/>
              <a:t>En la región centroamericana y el Caribe, destaca la declaración conjunta de los diferentes presidentes de los países de Centroamérica y República Dominicana, en la que se reconoce la gravedad de la situación y se ratifican diferentes compromisos nacionales e internacionales adquiridos (COMISCA, 2017). De ahí surgen:</a:t>
            </a:r>
            <a:endParaRPr lang="en-US" dirty="0"/>
          </a:p>
          <a:p>
            <a:pPr algn="just"/>
            <a:r>
              <a:rPr lang="es-ES" dirty="0"/>
              <a:t>La Estrategia Regional de Sostenibilidad se presenta en el documento titulado </a:t>
            </a:r>
            <a:r>
              <a:rPr lang="es-ES" b="1" i="1" dirty="0"/>
              <a:t>Estrategia de Sostenibilidad de los avances de Centroamérica y República Dominicana hacia el Acceso Universal a la Prevención, la Atención, el Tratamiento, y el Apoyo relacionados con el VIH</a:t>
            </a:r>
            <a:r>
              <a:rPr lang="es-ES" dirty="0"/>
              <a:t>.</a:t>
            </a:r>
          </a:p>
          <a:p>
            <a:pPr algn="just"/>
            <a:r>
              <a:rPr lang="es-ES" dirty="0"/>
              <a:t>Plan de Acción y Monitoreo, cuyo propósito es el de mantener el ritmo de implementación de la Estrategia, para ser capaces de cumplir con las metas 90 90 90 en el periodo que se han propuesto.</a:t>
            </a:r>
            <a:endParaRPr lang="en-US" dirty="0"/>
          </a:p>
          <a:p>
            <a:pPr algn="just"/>
            <a:endParaRPr lang="en-US" dirty="0"/>
          </a:p>
          <a:p>
            <a:endParaRPr lang="en-US" dirty="0"/>
          </a:p>
        </p:txBody>
      </p:sp>
    </p:spTree>
    <p:extLst>
      <p:ext uri="{BB962C8B-B14F-4D97-AF65-F5344CB8AC3E}">
        <p14:creationId xmlns:p14="http://schemas.microsoft.com/office/powerpoint/2010/main" val="1072332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4B6063-7141-4572-8FD7-6C6798EC5747}"/>
              </a:ext>
            </a:extLst>
          </p:cNvPr>
          <p:cNvSpPr>
            <a:spLocks noGrp="1"/>
          </p:cNvSpPr>
          <p:nvPr>
            <p:ph type="title"/>
          </p:nvPr>
        </p:nvSpPr>
        <p:spPr/>
        <p:txBody>
          <a:bodyPr>
            <a:normAutofit fontScale="90000"/>
          </a:bodyPr>
          <a:lstStyle/>
          <a:p>
            <a:r>
              <a:rPr lang="es-ES" dirty="0"/>
              <a:t>Marco de políticas y compromisos relacionados con VIH </a:t>
            </a:r>
            <a:endParaRPr lang="es-GT" dirty="0"/>
          </a:p>
        </p:txBody>
      </p:sp>
      <p:sp>
        <p:nvSpPr>
          <p:cNvPr id="3" name="Marcador de contenido 2"/>
          <p:cNvSpPr>
            <a:spLocks noGrp="1"/>
          </p:cNvSpPr>
          <p:nvPr>
            <p:ph idx="1"/>
          </p:nvPr>
        </p:nvSpPr>
        <p:spPr>
          <a:xfrm>
            <a:off x="457200" y="1600200"/>
            <a:ext cx="8229600" cy="4925144"/>
          </a:xfrm>
        </p:spPr>
        <p:txBody>
          <a:bodyPr>
            <a:normAutofit fontScale="70000" lnSpcReduction="20000"/>
          </a:bodyPr>
          <a:lstStyle/>
          <a:p>
            <a:pPr algn="just"/>
            <a:r>
              <a:rPr lang="es-ES" dirty="0"/>
              <a:t>En el país, se cuenta con el </a:t>
            </a:r>
            <a:r>
              <a:rPr lang="es-ES" b="1" dirty="0"/>
              <a:t>Plan Estratégico Nacional Multisectorial de VIH e ITS 2016-2020</a:t>
            </a:r>
            <a:r>
              <a:rPr lang="es-ES" dirty="0"/>
              <a:t> que marca las pautas nacionales en lo referente a VIH e ITS, se actualizan cada quinquenio y pone énfasis en la búsqueda de cumplimiento de las </a:t>
            </a:r>
            <a:r>
              <a:rPr lang="es-ES" b="1" dirty="0"/>
              <a:t>metas 90 90 90, </a:t>
            </a:r>
            <a:r>
              <a:rPr lang="es-ES" dirty="0"/>
              <a:t>entre otras directrices globales. Su marco de referencia es la Cascada de Continuo de la Atención, para el fortalecimiento de la respuesta institucional a los problemas derivados del VIH e ITS. Es una herramienta establecida por OMS/OPS, que tiene como principal objetivo el monitoreo del abordaje integral del VIH en diferentes regiones. Su principal ventaja es la de poder ser representada mediante gráficos fácilmente identificados. Por lo mismo, es capaz de dar información estratégica clave para la ejecución de planes nacionales.</a:t>
            </a:r>
            <a:endParaRPr lang="en-US" dirty="0"/>
          </a:p>
          <a:p>
            <a:pPr marL="0" indent="0">
              <a:buNone/>
            </a:pPr>
            <a:endParaRPr lang="en-US" dirty="0"/>
          </a:p>
          <a:p>
            <a:r>
              <a:rPr lang="es-ES" dirty="0"/>
              <a:t>Se incluye la descripción de La Cascada de Atención en VIH.</a:t>
            </a:r>
            <a:endParaRPr lang="en-US" dirty="0"/>
          </a:p>
        </p:txBody>
      </p:sp>
    </p:spTree>
    <p:extLst>
      <p:ext uri="{BB962C8B-B14F-4D97-AF65-F5344CB8AC3E}">
        <p14:creationId xmlns:p14="http://schemas.microsoft.com/office/powerpoint/2010/main" val="1914078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4B6063-7141-4572-8FD7-6C6798EC5747}"/>
              </a:ext>
            </a:extLst>
          </p:cNvPr>
          <p:cNvSpPr>
            <a:spLocks noGrp="1"/>
          </p:cNvSpPr>
          <p:nvPr>
            <p:ph type="title"/>
          </p:nvPr>
        </p:nvSpPr>
        <p:spPr/>
        <p:txBody>
          <a:bodyPr>
            <a:normAutofit fontScale="90000"/>
          </a:bodyPr>
          <a:lstStyle/>
          <a:p>
            <a:r>
              <a:rPr lang="es-ES" dirty="0"/>
              <a:t>Marco de políticas y compromisos relacionados con VIH </a:t>
            </a:r>
            <a:endParaRPr lang="es-GT" dirty="0"/>
          </a:p>
        </p:txBody>
      </p:sp>
      <p:sp>
        <p:nvSpPr>
          <p:cNvPr id="3" name="Marcador de contenido 2"/>
          <p:cNvSpPr>
            <a:spLocks noGrp="1"/>
          </p:cNvSpPr>
          <p:nvPr>
            <p:ph idx="1"/>
          </p:nvPr>
        </p:nvSpPr>
        <p:spPr>
          <a:xfrm>
            <a:off x="457200" y="1600200"/>
            <a:ext cx="8229600" cy="4925144"/>
          </a:xfrm>
        </p:spPr>
        <p:txBody>
          <a:bodyPr>
            <a:normAutofit/>
          </a:bodyPr>
          <a:lstStyle/>
          <a:p>
            <a:r>
              <a:rPr lang="es-ES" dirty="0"/>
              <a:t>Es importante mencionar que el Plan Estratégico está enmarcado dentro del Plan Quinquenal de Desarrollo 2014-2019: “El Salvador productivo, educado y seguro”; y en el Plan Estratégico Institucional 2014-2019 que establece el Ministerio de Salud como su estrategia nacional en ese sector. Es esta misma institución la que regula y ejecuta la Política Nacional de Salud en El Salvador.</a:t>
            </a:r>
            <a:endParaRPr lang="en-US" dirty="0"/>
          </a:p>
          <a:p>
            <a:pPr marL="0" indent="0">
              <a:buNone/>
            </a:pPr>
            <a:endParaRPr lang="en-US" dirty="0"/>
          </a:p>
        </p:txBody>
      </p:sp>
    </p:spTree>
    <p:extLst>
      <p:ext uri="{BB962C8B-B14F-4D97-AF65-F5344CB8AC3E}">
        <p14:creationId xmlns:p14="http://schemas.microsoft.com/office/powerpoint/2010/main" val="1914078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4B6063-7141-4572-8FD7-6C6798EC5747}"/>
              </a:ext>
            </a:extLst>
          </p:cNvPr>
          <p:cNvSpPr>
            <a:spLocks noGrp="1"/>
          </p:cNvSpPr>
          <p:nvPr>
            <p:ph type="title"/>
          </p:nvPr>
        </p:nvSpPr>
        <p:spPr>
          <a:xfrm>
            <a:off x="457200" y="274638"/>
            <a:ext cx="8229600" cy="850106"/>
          </a:xfrm>
        </p:spPr>
        <p:txBody>
          <a:bodyPr>
            <a:noAutofit/>
          </a:bodyPr>
          <a:lstStyle/>
          <a:p>
            <a:r>
              <a:rPr lang="es-ES" sz="2800" dirty="0"/>
              <a:t>Marco de políticas y compromisos relacionados con VIH </a:t>
            </a:r>
            <a:endParaRPr lang="es-GT" sz="2800" dirty="0"/>
          </a:p>
        </p:txBody>
      </p:sp>
      <p:sp>
        <p:nvSpPr>
          <p:cNvPr id="3" name="Marcador de contenido 2"/>
          <p:cNvSpPr>
            <a:spLocks noGrp="1"/>
          </p:cNvSpPr>
          <p:nvPr>
            <p:ph idx="1"/>
          </p:nvPr>
        </p:nvSpPr>
        <p:spPr>
          <a:xfrm>
            <a:off x="457200" y="1124744"/>
            <a:ext cx="8363272" cy="5472608"/>
          </a:xfrm>
        </p:spPr>
        <p:txBody>
          <a:bodyPr>
            <a:noAutofit/>
          </a:bodyPr>
          <a:lstStyle/>
          <a:p>
            <a:pPr marL="0" indent="0">
              <a:buNone/>
            </a:pPr>
            <a:r>
              <a:rPr lang="es-ES" sz="2100" dirty="0"/>
              <a:t>El Salvador posee un marco legal relacionado con el VIH:</a:t>
            </a:r>
            <a:endParaRPr lang="en-US" sz="2100" dirty="0"/>
          </a:p>
          <a:p>
            <a:pPr lvl="0"/>
            <a:r>
              <a:rPr lang="es-ES" sz="2100" dirty="0"/>
              <a:t>Ley de Prevención y Control de la Infección Provocada por el Virus de Inmunodeficiencia Humana.</a:t>
            </a:r>
            <a:endParaRPr lang="en-US" sz="2100" dirty="0"/>
          </a:p>
          <a:p>
            <a:pPr lvl="0"/>
            <a:r>
              <a:rPr lang="es-ES" sz="2100" dirty="0"/>
              <a:t>Código de Trabajo, Artículo 29, numeral 10; Artículo 30 numerales 14 y 15.   </a:t>
            </a:r>
            <a:endParaRPr lang="en-US" sz="2100" dirty="0"/>
          </a:p>
          <a:p>
            <a:pPr lvl="0"/>
            <a:r>
              <a:rPr lang="es-ES" sz="2100" dirty="0"/>
              <a:t>Ley General de Prevención de Riesgos en el Lugar de Trabajo, Artículo 8 número 7.  </a:t>
            </a:r>
            <a:endParaRPr lang="en-US" sz="2100" dirty="0"/>
          </a:p>
          <a:p>
            <a:pPr lvl="0"/>
            <a:r>
              <a:rPr lang="es-ES" sz="2100" dirty="0"/>
              <a:t>Acuerdo Ministerial 202. Art. 2.- El personal de Salud que labora en oficinas administrativas, en hospitales, en unidades de salud, en casas de salud o cualquier otro centro de atención pública de la red sanitaria, no debe discriminar a ninguna persona por su orientación sexual.  </a:t>
            </a:r>
            <a:endParaRPr lang="en-US" sz="2100" dirty="0"/>
          </a:p>
          <a:p>
            <a:pPr lvl="0"/>
            <a:r>
              <a:rPr lang="es-ES" sz="2100" dirty="0"/>
              <a:t>Decreto Ejecutivo 56. Art 1. Prohíbase en la actividad de la Administración Pública toda forma de discriminación por razón de identidad de género y/o de orientación sexual.  </a:t>
            </a:r>
            <a:endParaRPr lang="en-US" sz="2100" dirty="0"/>
          </a:p>
          <a:p>
            <a:pPr lvl="0"/>
            <a:r>
              <a:rPr lang="es-ES" sz="2100" dirty="0"/>
              <a:t>Ley Especial Integral para una Vida Libre de Violencia para las Mujeres.</a:t>
            </a:r>
            <a:endParaRPr lang="en-US" sz="2100" dirty="0"/>
          </a:p>
        </p:txBody>
      </p:sp>
    </p:spTree>
    <p:extLst>
      <p:ext uri="{BB962C8B-B14F-4D97-AF65-F5344CB8AC3E}">
        <p14:creationId xmlns:p14="http://schemas.microsoft.com/office/powerpoint/2010/main" val="19140786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4750</TotalTime>
  <Words>3883</Words>
  <Application>Microsoft Office PowerPoint</Application>
  <PresentationFormat>Presentación en pantalla (4:3)</PresentationFormat>
  <Paragraphs>368</Paragraphs>
  <Slides>36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36</vt:i4>
      </vt:variant>
    </vt:vector>
  </HeadingPairs>
  <TitlesOfParts>
    <vt:vector size="41" baseType="lpstr">
      <vt:lpstr>Arial</vt:lpstr>
      <vt:lpstr>Arial Narrow</vt:lpstr>
      <vt:lpstr>Calibri</vt:lpstr>
      <vt:lpstr>Symbol</vt:lpstr>
      <vt:lpstr>Tema de Office</vt:lpstr>
      <vt:lpstr>Proyecto de  Sostenibilidad  y Derechos Humanos en VIH para Centroamérica  -Presentación de propuesta de Plan de Abogacía en VIH para la transición con Nuevas Autoridades del Gobierno de El Salvador-</vt:lpstr>
      <vt:lpstr>Contexto  </vt:lpstr>
      <vt:lpstr>Marco de políticas y compromisos relacionados con VIH </vt:lpstr>
      <vt:lpstr>Marco de políticas y compromisos relacionados con VIH </vt:lpstr>
      <vt:lpstr>Marco de políticas y compromisos relacionados con VIH </vt:lpstr>
      <vt:lpstr>Marco de políticas y compromisos relacionados con VIH </vt:lpstr>
      <vt:lpstr>Marco de políticas y compromisos relacionados con VIH </vt:lpstr>
      <vt:lpstr>Marco de políticas y compromisos relacionados con VIH </vt:lpstr>
      <vt:lpstr>Marco de políticas y compromisos relacionados con VIH </vt:lpstr>
      <vt:lpstr>Respuesta institucional al VIH</vt:lpstr>
      <vt:lpstr>Respuesta institucional al VIH</vt:lpstr>
      <vt:lpstr>Retos para las nuevas autoridades</vt:lpstr>
      <vt:lpstr> Estrategia Nacional de Sostenibilidad (ENS).  </vt:lpstr>
      <vt:lpstr>Plan de Abogacía  </vt:lpstr>
      <vt:lpstr>Problema:</vt:lpstr>
      <vt:lpstr>Objetivo General:</vt:lpstr>
      <vt:lpstr>Líneas de acción:</vt:lpstr>
      <vt:lpstr>Actores primordiales</vt:lpstr>
      <vt:lpstr>Sector público: tomadores de decisión</vt:lpstr>
      <vt:lpstr>Presentación de PowerPoint</vt:lpstr>
      <vt:lpstr>Presentación de PowerPoint</vt:lpstr>
      <vt:lpstr>Instancias interinstitucionales</vt:lpstr>
      <vt:lpstr>Sociedad Civil</vt:lpstr>
      <vt:lpstr>Presentación de PowerPoint</vt:lpstr>
      <vt:lpstr>Presentación de PowerPoint</vt:lpstr>
      <vt:lpstr>Cooperación Internacional </vt:lpstr>
      <vt:lpstr>Presentación de PowerPoint</vt:lpstr>
      <vt:lpstr>Acciones y responsables</vt:lpstr>
      <vt:lpstr>Presentación de PowerPoint</vt:lpstr>
      <vt:lpstr>Presentación de PowerPoint</vt:lpstr>
      <vt:lpstr>Presentación de PowerPoint</vt:lpstr>
      <vt:lpstr>Presentación de PowerPoint</vt:lpstr>
      <vt:lpstr>Presentación de PowerPoint</vt:lpstr>
      <vt:lpstr>Propuesta de mensajes a las diferentes audiencias.</vt:lpstr>
      <vt:lpstr>Presentación de PowerPoint</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LMerino</dc:creator>
  <cp:lastModifiedBy>Karla Eugenia Rivera Arévalo</cp:lastModifiedBy>
  <cp:revision>149</cp:revision>
  <dcterms:created xsi:type="dcterms:W3CDTF">2018-04-08T21:45:55Z</dcterms:created>
  <dcterms:modified xsi:type="dcterms:W3CDTF">2019-05-27T15:32:13Z</dcterms:modified>
</cp:coreProperties>
</file>