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0" r:id="rId4"/>
    <p:sldId id="278" r:id="rId5"/>
    <p:sldId id="277" r:id="rId6"/>
    <p:sldId id="279" r:id="rId7"/>
    <p:sldId id="280" r:id="rId8"/>
    <p:sldId id="271" r:id="rId9"/>
    <p:sldId id="275" r:id="rId10"/>
    <p:sldId id="268" r:id="rId11"/>
    <p:sldId id="274" r:id="rId12"/>
    <p:sldId id="264" r:id="rId13"/>
    <p:sldId id="272" r:id="rId14"/>
    <p:sldId id="260" r:id="rId15"/>
    <p:sldId id="273" r:id="rId16"/>
    <p:sldId id="269" r:id="rId1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99D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2094" y="-6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ublic\Documents\MALARIA%20LAPTOP%203\Malaria%20JCMA\Tablero%20de%20Mando\2018\Tablero%20de%20Mando%20A&#241;o%201%20-%202017\Tablero%20de%20Malaria%20A&#241;o%202017.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ublic\Documents\MALARIA%20LAPTOP%203\Malaria%20JCMA\Tablero%20de%20Mando\2018\Tablero%20de%20Mando%20A&#241;o%201%20-%202017\Tablero%20de%20Malaria%20A&#241;o%202017.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Public\Documents\MALARIA%20LAPTOP%203\Malaria%20JCMA\Tablero%20de%20Mando\2018\Tablero%20de%20Mando%20A&#241;o%201%20-%202017\Tablero%20de%20Malaria%20A&#241;o%202017.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s-ES"/>
  <c:chart>
    <c:plotArea>
      <c:layout>
        <c:manualLayout>
          <c:layoutTarget val="inner"/>
          <c:xMode val="edge"/>
          <c:yMode val="edge"/>
          <c:x val="0.12197450542878413"/>
          <c:y val="5.5073545287420894E-2"/>
          <c:w val="0.84084647396395207"/>
          <c:h val="0.64734211921945783"/>
        </c:manualLayout>
      </c:layout>
      <c:barChart>
        <c:barDir val="col"/>
        <c:grouping val="clustered"/>
        <c:ser>
          <c:idx val="0"/>
          <c:order val="0"/>
          <c:tx>
            <c:v>Presupuesto</c:v>
          </c:tx>
          <c:spPr>
            <a:solidFill>
              <a:srgbClr val="993366"/>
            </a:solidFill>
            <a:ln w="3175">
              <a:solidFill>
                <a:srgbClr val="000000"/>
              </a:solidFill>
              <a:prstDash val="solid"/>
            </a:ln>
          </c:spPr>
          <c:val>
            <c:numRef>
              <c:f>'Introducción de datos'!$C$33:$N$33</c:f>
              <c:numCache>
                <c:formatCode>#.##0</c:formatCode>
                <c:ptCount val="12"/>
                <c:pt idx="0">
                  <c:v>432365</c:v>
                </c:pt>
                <c:pt idx="1">
                  <c:v>939921</c:v>
                </c:pt>
              </c:numCache>
            </c:numRef>
          </c:val>
        </c:ser>
        <c:ser>
          <c:idx val="1"/>
          <c:order val="1"/>
          <c:tx>
            <c:v>Desembolso</c:v>
          </c:tx>
          <c:spPr>
            <a:solidFill>
              <a:srgbClr val="0070C0"/>
            </a:solidFill>
            <a:ln w="3175">
              <a:solidFill>
                <a:srgbClr val="000000"/>
              </a:solidFill>
              <a:prstDash val="solid"/>
            </a:ln>
          </c:spPr>
          <c:val>
            <c:numRef>
              <c:f>'Introducción de datos'!$C$34:$N$34</c:f>
              <c:numCache>
                <c:formatCode>#.##0</c:formatCode>
                <c:ptCount val="12"/>
                <c:pt idx="0">
                  <c:v>900149</c:v>
                </c:pt>
                <c:pt idx="1">
                  <c:v>939921</c:v>
                </c:pt>
              </c:numCache>
            </c:numRef>
          </c:val>
        </c:ser>
        <c:gapWidth val="70"/>
        <c:axId val="178131328"/>
        <c:axId val="179285376"/>
      </c:barChart>
      <c:catAx>
        <c:axId val="178131328"/>
        <c:scaling>
          <c:orientation val="minMax"/>
        </c:scaling>
        <c:axPos val="b"/>
        <c:numFmt formatCode="General" sourceLinked="1"/>
        <c:tickLblPos val="nextTo"/>
        <c:spPr>
          <a:ln w="3175">
            <a:solidFill>
              <a:srgbClr val="000000"/>
            </a:solidFill>
            <a:prstDash val="solid"/>
          </a:ln>
        </c:spPr>
        <c:txPr>
          <a:bodyPr rot="-2700000" vert="horz"/>
          <a:lstStyle/>
          <a:p>
            <a:pPr>
              <a:defRPr sz="600" b="0" i="0" u="none" strike="noStrike" baseline="0">
                <a:solidFill>
                  <a:srgbClr val="000000"/>
                </a:solidFill>
                <a:latin typeface="Calibri"/>
                <a:ea typeface="Calibri"/>
                <a:cs typeface="Calibri"/>
              </a:defRPr>
            </a:pPr>
            <a:endParaRPr lang="es-ES"/>
          </a:p>
        </c:txPr>
        <c:crossAx val="179285376"/>
        <c:crossesAt val="0"/>
        <c:auto val="1"/>
        <c:lblAlgn val="ctr"/>
        <c:lblOffset val="100"/>
        <c:tickLblSkip val="1"/>
        <c:tickMarkSkip val="1"/>
      </c:catAx>
      <c:valAx>
        <c:axId val="179285376"/>
        <c:scaling>
          <c:orientation val="minMax"/>
        </c:scaling>
        <c:axPos val="l"/>
        <c:majorGridlines>
          <c:spPr>
            <a:ln w="3175">
              <a:solidFill>
                <a:srgbClr val="000000"/>
              </a:solidFill>
              <a:prstDash val="solid"/>
            </a:ln>
          </c:spPr>
        </c:majorGridlines>
        <c:numFmt formatCode="#.##0" sourceLinked="0"/>
        <c:tickLblPos val="nextTo"/>
        <c:spPr>
          <a:ln w="3175">
            <a:solidFill>
              <a:srgbClr val="000000"/>
            </a:solidFill>
            <a:prstDash val="solid"/>
          </a:ln>
        </c:spPr>
        <c:txPr>
          <a:bodyPr rot="0" vert="horz"/>
          <a:lstStyle/>
          <a:p>
            <a:pPr>
              <a:defRPr sz="900" b="0" i="0" u="none" strike="noStrike" baseline="0">
                <a:solidFill>
                  <a:srgbClr val="000000"/>
                </a:solidFill>
                <a:latin typeface="Calibri"/>
                <a:ea typeface="Calibri"/>
                <a:cs typeface="Calibri"/>
              </a:defRPr>
            </a:pPr>
            <a:endParaRPr lang="es-ES"/>
          </a:p>
        </c:txPr>
        <c:crossAx val="178131328"/>
        <c:crossesAt val="1"/>
        <c:crossBetween val="between"/>
      </c:valAx>
      <c:dTable>
        <c:showHorzBorder val="1"/>
        <c:showVertBorder val="1"/>
        <c:showOutline val="1"/>
        <c:showKeys val="1"/>
        <c:txPr>
          <a:bodyPr/>
          <a:lstStyle/>
          <a:p>
            <a:pPr rtl="0">
              <a:defRPr sz="900" b="0" i="0" u="none" strike="noStrike" baseline="0">
                <a:solidFill>
                  <a:srgbClr val="000000"/>
                </a:solidFill>
                <a:latin typeface="Calibri"/>
                <a:ea typeface="Calibri"/>
                <a:cs typeface="Calibri"/>
              </a:defRPr>
            </a:pPr>
            <a:endParaRPr lang="es-ES"/>
          </a:p>
        </c:txPr>
      </c:dTable>
      <c:spPr>
        <a:solidFill>
          <a:srgbClr val="FFFFFF"/>
        </a:solidFill>
        <a:ln w="3175">
          <a:solidFill>
            <a:srgbClr val="000000"/>
          </a:solidFill>
          <a:prstDash val="solid"/>
        </a:ln>
      </c:spPr>
    </c:plotArea>
    <c:plotVisOnly val="1"/>
    <c:dispBlanksAs val="gap"/>
  </c:chart>
  <c:spPr>
    <a:solidFill>
      <a:schemeClr val="bg1"/>
    </a:solidFill>
    <a:ln w="9525">
      <a:noFill/>
    </a:ln>
  </c:spPr>
  <c:txPr>
    <a:bodyPr/>
    <a:lstStyle/>
    <a:p>
      <a:pPr>
        <a:defRPr sz="600" b="0" i="0" u="none" strike="noStrike" baseline="0">
          <a:solidFill>
            <a:srgbClr val="000000"/>
          </a:solidFill>
          <a:latin typeface="Calibri"/>
          <a:ea typeface="Calibri"/>
          <a:cs typeface="Calibri"/>
        </a:defRPr>
      </a:pPr>
      <a:endParaRPr lang="es-E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s-ES"/>
  <c:chart>
    <c:plotArea>
      <c:layout>
        <c:manualLayout>
          <c:layoutTarget val="inner"/>
          <c:xMode val="edge"/>
          <c:yMode val="edge"/>
          <c:x val="0.19664671059014599"/>
          <c:y val="0.15648300571317911"/>
          <c:w val="0.69938789978731231"/>
          <c:h val="0.55660377358490565"/>
        </c:manualLayout>
      </c:layout>
      <c:barChart>
        <c:barDir val="col"/>
        <c:grouping val="clustered"/>
        <c:ser>
          <c:idx val="0"/>
          <c:order val="0"/>
          <c:tx>
            <c:strRef>
              <c:f>Financiamiento!$C$32</c:f>
              <c:strCache>
                <c:ptCount val="1"/>
                <c:pt idx="0">
                  <c:v>Presupuesto acumulado</c:v>
                </c:pt>
              </c:strCache>
            </c:strRef>
          </c:tx>
          <c:spPr>
            <a:solidFill>
              <a:srgbClr val="993366"/>
            </a:solidFill>
            <a:ln w="3175">
              <a:solidFill>
                <a:srgbClr val="000000"/>
              </a:solidFill>
              <a:prstDash val="solid"/>
            </a:ln>
          </c:spPr>
          <c:dLbls>
            <c:dLbl>
              <c:idx val="0"/>
              <c:layout>
                <c:manualLayout>
                  <c:x val="3.5880976999238682E-3"/>
                  <c:y val="-4.7651755045609485E-2"/>
                </c:manualLayout>
              </c:layout>
              <c:dLblPos val="outEnd"/>
              <c:showVal val="1"/>
            </c:dLbl>
            <c:dLbl>
              <c:idx val="1"/>
              <c:layout>
                <c:manualLayout>
                  <c:x val="-3.9112327417931258E-3"/>
                  <c:y val="-8.5751599856225866E-2"/>
                </c:manualLayout>
              </c:layout>
              <c:dLblPos val="outEnd"/>
              <c:showVal val="1"/>
            </c:dLbl>
            <c:dLbl>
              <c:idx val="2"/>
              <c:layout>
                <c:manualLayout>
                  <c:x val="-1.9159790204373826E-5"/>
                  <c:y val="-2.8165475439611301E-2"/>
                </c:manualLayout>
              </c:layout>
              <c:dLblPos val="outEnd"/>
              <c:showVal val="1"/>
            </c:dLbl>
            <c:dLbl>
              <c:idx val="3"/>
              <c:layout>
                <c:manualLayout>
                  <c:x val="-2.5065556013127146E-3"/>
                  <c:y val="-0.17495503755688077"/>
                </c:manualLayout>
              </c:layout>
              <c:dLblPos val="outEnd"/>
              <c:showVal val="1"/>
            </c:dLbl>
            <c:dLbl>
              <c:idx val="4"/>
              <c:layout>
                <c:manualLayout>
                  <c:x val="-1.6893227788707472E-3"/>
                  <c:y val="-1.7930780591766463E-2"/>
                </c:manualLayout>
              </c:layout>
              <c:dLblPos val="outEnd"/>
              <c:showVal val="1"/>
            </c:dLbl>
            <c:dLbl>
              <c:idx val="5"/>
              <c:layout>
                <c:manualLayout>
                  <c:x val="-2.1322194280327927E-2"/>
                  <c:y val="-0.15588337117754325"/>
                </c:manualLayout>
              </c:layout>
              <c:dLblPos val="outEnd"/>
              <c:showVal val="1"/>
            </c:dLbl>
            <c:spPr>
              <a:solidFill>
                <a:srgbClr val="FFFFFF"/>
              </a:solidFill>
              <a:ln w="25400">
                <a:noFill/>
              </a:ln>
            </c:spPr>
            <c:showVal val="1"/>
          </c:dLbls>
          <c:cat>
            <c:strRef>
              <c:f>'Introducción de datos'!$B$39:$B$44</c:f>
              <c:strCache>
                <c:ptCount val="5"/>
                <c:pt idx="0">
                  <c:v>Modulo 1: Control de Vectores</c:v>
                </c:pt>
                <c:pt idx="1">
                  <c:v>Modulo 2: Gestión de Casos</c:v>
                </c:pt>
                <c:pt idx="2">
                  <c:v>Modulo 3: Sistemas de información sanitaria y M &amp; E</c:v>
                </c:pt>
                <c:pt idx="3">
                  <c:v>Modulo 4: Salud Comunitaria</c:v>
                </c:pt>
                <c:pt idx="4">
                  <c:v>Modulo 5: Gestión de Programas</c:v>
                </c:pt>
              </c:strCache>
            </c:strRef>
          </c:cat>
          <c:val>
            <c:numRef>
              <c:f>'Introducción de datos'!$C$39:$C$44</c:f>
              <c:numCache>
                <c:formatCode>_(\$* #,##0.00_);_(\$* \(#,##0.00\);_(\$* \-??_);_(@_)</c:formatCode>
                <c:ptCount val="6"/>
                <c:pt idx="0">
                  <c:v>181775</c:v>
                </c:pt>
                <c:pt idx="1">
                  <c:v>533333</c:v>
                </c:pt>
                <c:pt idx="2">
                  <c:v>55340</c:v>
                </c:pt>
                <c:pt idx="3">
                  <c:v>34000</c:v>
                </c:pt>
                <c:pt idx="4">
                  <c:v>135473</c:v>
                </c:pt>
              </c:numCache>
            </c:numRef>
          </c:val>
        </c:ser>
        <c:ser>
          <c:idx val="1"/>
          <c:order val="1"/>
          <c:tx>
            <c:strRef>
              <c:f>Financiamiento!$C$33</c:f>
              <c:strCache>
                <c:ptCount val="1"/>
                <c:pt idx="0">
                  <c:v>Gastos acumulados</c:v>
                </c:pt>
              </c:strCache>
            </c:strRef>
          </c:tx>
          <c:spPr>
            <a:solidFill>
              <a:srgbClr val="CCC1DA"/>
            </a:solidFill>
            <a:ln w="3175">
              <a:solidFill>
                <a:srgbClr val="800000"/>
              </a:solidFill>
              <a:prstDash val="solid"/>
            </a:ln>
          </c:spPr>
          <c:dLbls>
            <c:dLbl>
              <c:idx val="0"/>
              <c:layout>
                <c:manualLayout>
                  <c:x val="5.1772199062882435E-3"/>
                  <c:y val="-3.323745940188276E-2"/>
                </c:manualLayout>
              </c:layout>
              <c:dLblPos val="outEnd"/>
              <c:showVal val="1"/>
            </c:dLbl>
            <c:dLbl>
              <c:idx val="1"/>
              <c:layout>
                <c:manualLayout>
                  <c:x val="4.1256327826456309E-2"/>
                  <c:y val="3.2891869938539609E-3"/>
                </c:manualLayout>
              </c:layout>
              <c:dLblPos val="outEnd"/>
              <c:showVal val="1"/>
            </c:dLbl>
            <c:dLbl>
              <c:idx val="2"/>
              <c:layout>
                <c:manualLayout>
                  <c:x val="2.0598987626546682E-2"/>
                  <c:y val="-3.3716460797850504E-3"/>
                </c:manualLayout>
              </c:layout>
              <c:dLblPos val="outEnd"/>
              <c:showVal val="1"/>
            </c:dLbl>
            <c:dLbl>
              <c:idx val="3"/>
              <c:layout>
                <c:manualLayout>
                  <c:x val="2.5886099531440272E-3"/>
                  <c:y val="-9.4172801638667827E-2"/>
                </c:manualLayout>
              </c:layout>
              <c:dLblPos val="outEnd"/>
              <c:showVal val="1"/>
            </c:dLbl>
            <c:dLbl>
              <c:idx val="4"/>
              <c:layout>
                <c:manualLayout>
                  <c:x val="5.1780555992652313E-2"/>
                  <c:y val="-5.1200954028493492E-2"/>
                </c:manualLayout>
              </c:layout>
              <c:dLblPos val="outEnd"/>
              <c:showVal val="1"/>
            </c:dLbl>
            <c:dLbl>
              <c:idx val="5"/>
              <c:layout>
                <c:manualLayout>
                  <c:x val="-1.9764590466619082E-2"/>
                  <c:y val="1.0962588069842542E-2"/>
                </c:manualLayout>
              </c:layout>
              <c:dLblPos val="outEnd"/>
              <c:showVal val="1"/>
            </c:dLbl>
            <c:spPr>
              <a:solidFill>
                <a:srgbClr val="FFFFFF"/>
              </a:solidFill>
              <a:ln w="25400">
                <a:noFill/>
              </a:ln>
            </c:spPr>
            <c:showVal val="1"/>
          </c:dLbls>
          <c:cat>
            <c:strRef>
              <c:f>'Introducción de datos'!$B$39:$B$44</c:f>
              <c:strCache>
                <c:ptCount val="5"/>
                <c:pt idx="0">
                  <c:v>Modulo 1: Control de Vectores</c:v>
                </c:pt>
                <c:pt idx="1">
                  <c:v>Modulo 2: Gestión de Casos</c:v>
                </c:pt>
                <c:pt idx="2">
                  <c:v>Modulo 3: Sistemas de información sanitaria y M &amp; E</c:v>
                </c:pt>
                <c:pt idx="3">
                  <c:v>Modulo 4: Salud Comunitaria</c:v>
                </c:pt>
                <c:pt idx="4">
                  <c:v>Modulo 5: Gestión de Programas</c:v>
                </c:pt>
              </c:strCache>
            </c:strRef>
          </c:cat>
          <c:val>
            <c:numRef>
              <c:f>'Introducción de datos'!$D$39:$D$44</c:f>
              <c:numCache>
                <c:formatCode>_(\$* #,##0.00_);_(\$* \(#,##0.00\);_(\$* \-??_);_(@_)</c:formatCode>
                <c:ptCount val="6"/>
                <c:pt idx="0">
                  <c:v>54229.24</c:v>
                </c:pt>
                <c:pt idx="1">
                  <c:v>234065.08</c:v>
                </c:pt>
                <c:pt idx="2">
                  <c:v>20431.5</c:v>
                </c:pt>
                <c:pt idx="3">
                  <c:v>1612.5</c:v>
                </c:pt>
                <c:pt idx="4">
                  <c:v>27658.15</c:v>
                </c:pt>
              </c:numCache>
            </c:numRef>
          </c:val>
        </c:ser>
        <c:gapWidth val="100"/>
        <c:axId val="156084096"/>
        <c:axId val="175861120"/>
      </c:barChart>
      <c:catAx>
        <c:axId val="156084096"/>
        <c:scaling>
          <c:orientation val="minMax"/>
        </c:scaling>
        <c:axPos val="b"/>
        <c:numFmt formatCode="General" sourceLinked="1"/>
        <c:tickLblPos val="nextTo"/>
        <c:spPr>
          <a:ln w="3175">
            <a:solidFill>
              <a:srgbClr val="000000"/>
            </a:solidFill>
            <a:prstDash val="solid"/>
          </a:ln>
        </c:spPr>
        <c:txPr>
          <a:bodyPr rot="0" vert="horz"/>
          <a:lstStyle/>
          <a:p>
            <a:pPr>
              <a:defRPr/>
            </a:pPr>
            <a:endParaRPr lang="es-ES"/>
          </a:p>
        </c:txPr>
        <c:crossAx val="175861120"/>
        <c:crossesAt val="0"/>
        <c:auto val="1"/>
        <c:lblAlgn val="ctr"/>
        <c:lblOffset val="100"/>
        <c:tickLblSkip val="1"/>
        <c:tickMarkSkip val="1"/>
      </c:catAx>
      <c:valAx>
        <c:axId val="175861120"/>
        <c:scaling>
          <c:orientation val="minMax"/>
        </c:scaling>
        <c:axPos val="l"/>
        <c:majorGridlines>
          <c:spPr>
            <a:ln w="3175">
              <a:solidFill>
                <a:srgbClr val="000000"/>
              </a:solidFill>
              <a:prstDash val="solid"/>
            </a:ln>
          </c:spPr>
        </c:majorGridlines>
        <c:numFmt formatCode="_([$$-440A]* #,##0.00_);_([$$-440A]* \(#,##0.00\);_([$$-440A]* \-??_);_(@_)" sourceLinked="0"/>
        <c:tickLblPos val="nextTo"/>
        <c:spPr>
          <a:ln w="3175">
            <a:solidFill>
              <a:srgbClr val="000000"/>
            </a:solidFill>
            <a:prstDash val="solid"/>
          </a:ln>
        </c:spPr>
        <c:txPr>
          <a:bodyPr rot="0" vert="horz"/>
          <a:lstStyle/>
          <a:p>
            <a:pPr>
              <a:defRPr/>
            </a:pPr>
            <a:endParaRPr lang="es-ES"/>
          </a:p>
        </c:txPr>
        <c:crossAx val="156084096"/>
        <c:crossesAt val="1"/>
        <c:crossBetween val="between"/>
      </c:valAx>
      <c:spPr>
        <a:noFill/>
        <a:ln w="12700">
          <a:solidFill>
            <a:srgbClr val="000000"/>
          </a:solidFill>
          <a:prstDash val="solid"/>
        </a:ln>
      </c:spPr>
    </c:plotArea>
    <c:plotVisOnly val="1"/>
    <c:dispBlanksAs val="gap"/>
  </c:chart>
  <c:spPr>
    <a:solidFill>
      <a:schemeClr val="bg1"/>
    </a:solidFill>
    <a:ln w="9525">
      <a:noFill/>
    </a:ln>
  </c:spPr>
  <c:txPr>
    <a:bodyPr/>
    <a:lstStyle/>
    <a:p>
      <a:pPr>
        <a:defRPr sz="1000" b="0" i="0" u="none" strike="noStrike" baseline="0">
          <a:solidFill>
            <a:srgbClr val="000000"/>
          </a:solidFill>
          <a:latin typeface="Calibri"/>
          <a:ea typeface="Calibri"/>
          <a:cs typeface="Calibri"/>
        </a:defRPr>
      </a:pPr>
      <a:endParaRPr lang="es-E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s-ES"/>
  <c:chart>
    <c:plotArea>
      <c:layout>
        <c:manualLayout>
          <c:layoutTarget val="inner"/>
          <c:xMode val="edge"/>
          <c:yMode val="edge"/>
          <c:x val="0.24202626641651034"/>
          <c:y val="5.8823529411764705E-2"/>
          <c:w val="0.7223264540337716"/>
          <c:h val="0.76923076923076927"/>
        </c:manualLayout>
      </c:layout>
      <c:barChart>
        <c:barDir val="col"/>
        <c:grouping val="clustered"/>
        <c:ser>
          <c:idx val="0"/>
          <c:order val="0"/>
          <c:spPr>
            <a:solidFill>
              <a:schemeClr val="accent2">
                <a:lumMod val="75000"/>
              </a:schemeClr>
            </a:solidFill>
            <a:ln w="3175">
              <a:solidFill>
                <a:srgbClr val="000000"/>
              </a:solidFill>
              <a:prstDash val="solid"/>
            </a:ln>
          </c:spPr>
          <c:dPt>
            <c:idx val="0"/>
            <c:spPr>
              <a:solidFill>
                <a:schemeClr val="accent3">
                  <a:lumMod val="50000"/>
                </a:schemeClr>
              </a:solidFill>
              <a:ln w="3175">
                <a:solidFill>
                  <a:srgbClr val="000000"/>
                </a:solidFill>
                <a:prstDash val="solid"/>
              </a:ln>
            </c:spPr>
          </c:dPt>
          <c:dPt>
            <c:idx val="2"/>
            <c:spPr>
              <a:solidFill>
                <a:schemeClr val="accent6">
                  <a:lumMod val="50000"/>
                </a:schemeClr>
              </a:solidFill>
              <a:ln w="3175">
                <a:solidFill>
                  <a:srgbClr val="000000"/>
                </a:solidFill>
                <a:prstDash val="solid"/>
              </a:ln>
            </c:spPr>
          </c:dPt>
          <c:dPt>
            <c:idx val="3"/>
            <c:spPr>
              <a:solidFill>
                <a:srgbClr val="7030A0"/>
              </a:solidFill>
              <a:ln w="3175">
                <a:solidFill>
                  <a:srgbClr val="000000"/>
                </a:solidFill>
                <a:prstDash val="solid"/>
              </a:ln>
            </c:spPr>
          </c:dPt>
          <c:dPt>
            <c:idx val="4"/>
            <c:spPr>
              <a:solidFill>
                <a:schemeClr val="accent5">
                  <a:lumMod val="75000"/>
                </a:schemeClr>
              </a:solidFill>
              <a:ln w="3175">
                <a:solidFill>
                  <a:srgbClr val="000000"/>
                </a:solidFill>
                <a:prstDash val="solid"/>
              </a:ln>
            </c:spPr>
          </c:dPt>
          <c:dLbls>
            <c:dLbl>
              <c:idx val="0"/>
              <c:layout>
                <c:manualLayout>
                  <c:x val="0"/>
                  <c:y val="1.2492192379762649E-2"/>
                </c:manualLayout>
              </c:layout>
              <c:dLblPos val="outEnd"/>
              <c:showVal val="1"/>
            </c:dLbl>
            <c:spPr>
              <a:solidFill>
                <a:srgbClr val="FFFFFF"/>
              </a:solidFill>
              <a:ln w="25400">
                <a:noFill/>
              </a:ln>
            </c:spPr>
            <c:showVal val="1"/>
          </c:dLbls>
          <c:cat>
            <c:strRef>
              <c:f>'Introducción de datos'!$B$51:$B$55</c:f>
              <c:strCache>
                <c:ptCount val="5"/>
                <c:pt idx="0">
                  <c:v>Desembolsado por el Fondo Mundial</c:v>
                </c:pt>
                <c:pt idx="1">
                  <c:v>Intereses generados en la cuenta de Ahorros</c:v>
                </c:pt>
                <c:pt idx="2">
                  <c:v>Gastos </c:v>
                </c:pt>
                <c:pt idx="3">
                  <c:v>Compromisos </c:v>
                </c:pt>
                <c:pt idx="4">
                  <c:v>Saldo en Caja al 31 de Diciembre 2017</c:v>
                </c:pt>
              </c:strCache>
            </c:strRef>
          </c:cat>
          <c:val>
            <c:numRef>
              <c:f>'Introducción de datos'!$E$51:$E$55</c:f>
              <c:numCache>
                <c:formatCode>[$$-240A]\ #,##0.00</c:formatCode>
                <c:ptCount val="5"/>
                <c:pt idx="0">
                  <c:v>939921</c:v>
                </c:pt>
                <c:pt idx="1">
                  <c:v>7967.19</c:v>
                </c:pt>
                <c:pt idx="2">
                  <c:v>337996.47000000003</c:v>
                </c:pt>
                <c:pt idx="3">
                  <c:v>54973.91</c:v>
                </c:pt>
                <c:pt idx="4">
                  <c:v>609891.72</c:v>
                </c:pt>
              </c:numCache>
            </c:numRef>
          </c:val>
        </c:ser>
        <c:axId val="157947776"/>
        <c:axId val="157949312"/>
      </c:barChart>
      <c:catAx>
        <c:axId val="157947776"/>
        <c:scaling>
          <c:orientation val="minMax"/>
        </c:scaling>
        <c:axPos val="b"/>
        <c:numFmt formatCode="General" sourceLinked="1"/>
        <c:tickLblPos val="nextTo"/>
        <c:spPr>
          <a:ln w="3175">
            <a:solidFill>
              <a:srgbClr val="808080"/>
            </a:solidFill>
            <a:prstDash val="solid"/>
          </a:ln>
        </c:spPr>
        <c:txPr>
          <a:bodyPr rot="0" vert="horz"/>
          <a:lstStyle/>
          <a:p>
            <a:pPr>
              <a:defRPr/>
            </a:pPr>
            <a:endParaRPr lang="es-ES"/>
          </a:p>
        </c:txPr>
        <c:crossAx val="157949312"/>
        <c:crossesAt val="0"/>
        <c:auto val="1"/>
        <c:lblAlgn val="ctr"/>
        <c:lblOffset val="100"/>
        <c:tickLblSkip val="1"/>
        <c:tickMarkSkip val="1"/>
      </c:catAx>
      <c:valAx>
        <c:axId val="157949312"/>
        <c:scaling>
          <c:orientation val="minMax"/>
        </c:scaling>
        <c:axPos val="l"/>
        <c:majorGridlines>
          <c:spPr>
            <a:ln w="3175">
              <a:solidFill>
                <a:srgbClr val="808080"/>
              </a:solidFill>
              <a:prstDash val="solid"/>
            </a:ln>
          </c:spPr>
        </c:majorGridlines>
        <c:numFmt formatCode="[$$-340A]\ #,##0.00" sourceLinked="0"/>
        <c:tickLblPos val="nextTo"/>
        <c:spPr>
          <a:ln w="3175">
            <a:solidFill>
              <a:srgbClr val="808080"/>
            </a:solidFill>
            <a:prstDash val="solid"/>
          </a:ln>
        </c:spPr>
        <c:txPr>
          <a:bodyPr rot="0" vert="horz"/>
          <a:lstStyle/>
          <a:p>
            <a:pPr>
              <a:defRPr/>
            </a:pPr>
            <a:endParaRPr lang="es-ES"/>
          </a:p>
        </c:txPr>
        <c:crossAx val="157947776"/>
        <c:crossesAt val="1"/>
        <c:crossBetween val="between"/>
      </c:valAx>
      <c:spPr>
        <a:solidFill>
          <a:srgbClr val="FFFFFF"/>
        </a:solidFill>
        <a:ln w="25400">
          <a:noFill/>
        </a:ln>
      </c:spPr>
    </c:plotArea>
    <c:plotVisOnly val="1"/>
    <c:dispBlanksAs val="gap"/>
  </c:chart>
  <c:spPr>
    <a:solidFill>
      <a:schemeClr val="bg1"/>
    </a:solidFill>
    <a:ln w="9525">
      <a:noFill/>
    </a:ln>
  </c:spPr>
  <c:txPr>
    <a:bodyPr/>
    <a:lstStyle/>
    <a:p>
      <a:pPr>
        <a:defRPr sz="1200" b="0" i="0" u="none" strike="noStrike" baseline="0">
          <a:solidFill>
            <a:srgbClr val="000000"/>
          </a:solidFill>
          <a:latin typeface="Calibri"/>
          <a:ea typeface="Calibri"/>
          <a:cs typeface="Calibri"/>
        </a:defRPr>
      </a:pPr>
      <a:endParaRPr lang="es-ES"/>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631B0D4F-828B-4126-A06A-55B288D22619}" type="datetimeFigureOut">
              <a:rPr lang="es-ES" smtClean="0"/>
              <a:pPr/>
              <a:t>17/05/2018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20484DA-DB97-4A3F-9C1B-CA7A08E93F7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31B0D4F-828B-4126-A06A-55B288D22619}" type="datetimeFigureOut">
              <a:rPr lang="es-ES" smtClean="0"/>
              <a:pPr/>
              <a:t>17/05/2018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20484DA-DB97-4A3F-9C1B-CA7A08E93F7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31B0D4F-828B-4126-A06A-55B288D22619}" type="datetimeFigureOut">
              <a:rPr lang="es-ES" smtClean="0"/>
              <a:pPr/>
              <a:t>17/05/2018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20484DA-DB97-4A3F-9C1B-CA7A08E93F7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31B0D4F-828B-4126-A06A-55B288D22619}" type="datetimeFigureOut">
              <a:rPr lang="es-ES" smtClean="0"/>
              <a:pPr/>
              <a:t>17/05/2018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20484DA-DB97-4A3F-9C1B-CA7A08E93F7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31B0D4F-828B-4126-A06A-55B288D22619}" type="datetimeFigureOut">
              <a:rPr lang="es-ES" smtClean="0"/>
              <a:pPr/>
              <a:t>17/05/2018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20484DA-DB97-4A3F-9C1B-CA7A08E93F7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631B0D4F-828B-4126-A06A-55B288D22619}" type="datetimeFigureOut">
              <a:rPr lang="es-ES" smtClean="0"/>
              <a:pPr/>
              <a:t>17/05/2018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20484DA-DB97-4A3F-9C1B-CA7A08E93F7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631B0D4F-828B-4126-A06A-55B288D22619}" type="datetimeFigureOut">
              <a:rPr lang="es-ES" smtClean="0"/>
              <a:pPr/>
              <a:t>17/05/2018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920484DA-DB97-4A3F-9C1B-CA7A08E93F7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631B0D4F-828B-4126-A06A-55B288D22619}" type="datetimeFigureOut">
              <a:rPr lang="es-ES" smtClean="0"/>
              <a:pPr/>
              <a:t>17/05/2018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920484DA-DB97-4A3F-9C1B-CA7A08E93F7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31B0D4F-828B-4126-A06A-55B288D22619}" type="datetimeFigureOut">
              <a:rPr lang="es-ES" smtClean="0"/>
              <a:pPr/>
              <a:t>17/05/2018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920484DA-DB97-4A3F-9C1B-CA7A08E93F7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31B0D4F-828B-4126-A06A-55B288D22619}" type="datetimeFigureOut">
              <a:rPr lang="es-ES" smtClean="0"/>
              <a:pPr/>
              <a:t>17/05/2018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20484DA-DB97-4A3F-9C1B-CA7A08E93F7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31B0D4F-828B-4126-A06A-55B288D22619}" type="datetimeFigureOut">
              <a:rPr lang="es-ES" smtClean="0"/>
              <a:pPr/>
              <a:t>17/05/2018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20484DA-DB97-4A3F-9C1B-CA7A08E93F7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1B0D4F-828B-4126-A06A-55B288D22619}" type="datetimeFigureOut">
              <a:rPr lang="es-ES" smtClean="0"/>
              <a:pPr/>
              <a:t>17/05/2018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0484DA-DB97-4A3F-9C1B-CA7A08E93F7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88640"/>
            <a:ext cx="7772400" cy="864096"/>
          </a:xfrm>
          <a:solidFill>
            <a:schemeClr val="tx2">
              <a:lumMod val="75000"/>
            </a:schemeClr>
          </a:solidFill>
          <a:ln>
            <a:solidFill>
              <a:schemeClr val="accent1"/>
            </a:solidFill>
          </a:ln>
        </p:spPr>
        <p:txBody>
          <a:bodyPr>
            <a:noAutofit/>
          </a:bodyPr>
          <a:lstStyle/>
          <a:p>
            <a:r>
              <a:rPr lang="es-ES" sz="3200" dirty="0" smtClean="0">
                <a:solidFill>
                  <a:srgbClr val="FFC000"/>
                </a:solidFill>
                <a:effectLst>
                  <a:outerShdw blurRad="38100" dist="38100" dir="2700000" algn="tl">
                    <a:srgbClr val="000000">
                      <a:alpha val="43137"/>
                    </a:srgbClr>
                  </a:outerShdw>
                </a:effectLst>
              </a:rPr>
              <a:t>SUBVENCIÓN MALARIA - FONDO MUNDIAL </a:t>
            </a:r>
            <a:br>
              <a:rPr lang="es-ES" sz="3200" dirty="0" smtClean="0">
                <a:solidFill>
                  <a:srgbClr val="FFC000"/>
                </a:solidFill>
                <a:effectLst>
                  <a:outerShdw blurRad="38100" dist="38100" dir="2700000" algn="tl">
                    <a:srgbClr val="000000">
                      <a:alpha val="43137"/>
                    </a:srgbClr>
                  </a:outerShdw>
                </a:effectLst>
              </a:rPr>
            </a:br>
            <a:r>
              <a:rPr lang="es-ES" sz="3200" dirty="0" smtClean="0">
                <a:solidFill>
                  <a:srgbClr val="FFC000"/>
                </a:solidFill>
                <a:effectLst>
                  <a:outerShdw blurRad="38100" dist="38100" dir="2700000" algn="tl">
                    <a:srgbClr val="000000">
                      <a:alpha val="43137"/>
                    </a:srgbClr>
                  </a:outerShdw>
                </a:effectLst>
              </a:rPr>
              <a:t>EL SALVADOR - Año 1, 2017</a:t>
            </a:r>
            <a:endParaRPr lang="es-ES" sz="3200" dirty="0">
              <a:solidFill>
                <a:srgbClr val="FFC000"/>
              </a:solidFill>
              <a:effectLst>
                <a:outerShdw blurRad="38100" dist="38100" dir="2700000" algn="tl">
                  <a:srgbClr val="000000">
                    <a:alpha val="43137"/>
                  </a:srgbClr>
                </a:outerShdw>
              </a:effectLst>
            </a:endParaRPr>
          </a:p>
        </p:txBody>
      </p:sp>
      <p:sp>
        <p:nvSpPr>
          <p:cNvPr id="5" name="1 Título"/>
          <p:cNvSpPr txBox="1">
            <a:spLocks/>
          </p:cNvSpPr>
          <p:nvPr/>
        </p:nvSpPr>
        <p:spPr>
          <a:xfrm>
            <a:off x="4067944" y="6120024"/>
            <a:ext cx="5904656" cy="864096"/>
          </a:xfrm>
          <a:prstGeom prst="rect">
            <a:avLst/>
          </a:prstGeom>
        </p:spPr>
        <p:txBody>
          <a:bodyPr vert="horz" lIns="91440" tIns="45720" rIns="91440" bIns="45720" rtlCol="0" anchor="ctr">
            <a:normAutofit/>
          </a:bodyPr>
          <a:lstStyle/>
          <a:p>
            <a:pPr algn="ctr"/>
            <a:r>
              <a:rPr lang="es-ES" sz="2400" dirty="0" smtClean="0">
                <a:solidFill>
                  <a:srgbClr val="FFC000"/>
                </a:solidFill>
                <a:effectLst>
                  <a:outerShdw blurRad="38100" dist="38100" dir="2700000" algn="tl">
                    <a:srgbClr val="000000">
                      <a:alpha val="43137"/>
                    </a:srgbClr>
                  </a:outerShdw>
                </a:effectLst>
              </a:rPr>
              <a:t>Enero </a:t>
            </a:r>
            <a:r>
              <a:rPr lang="es-ES" sz="2400" dirty="0" smtClean="0">
                <a:solidFill>
                  <a:srgbClr val="FFC000"/>
                </a:solidFill>
                <a:effectLst>
                  <a:outerShdw blurRad="38100" dist="38100" dir="2700000" algn="tl">
                    <a:srgbClr val="000000">
                      <a:alpha val="43137"/>
                    </a:srgbClr>
                  </a:outerShdw>
                </a:effectLst>
              </a:rPr>
              <a:t>a diciembre 2017</a:t>
            </a:r>
            <a:endParaRPr lang="es-ES" sz="2400" dirty="0">
              <a:solidFill>
                <a:srgbClr val="FFC000"/>
              </a:solidFill>
              <a:effectLst>
                <a:outerShdw blurRad="38100" dist="38100" dir="2700000" algn="tl">
                  <a:srgbClr val="000000">
                    <a:alpha val="43137"/>
                  </a:srgbClr>
                </a:outerShdw>
              </a:effectLst>
            </a:endParaRPr>
          </a:p>
        </p:txBody>
      </p:sp>
      <p:pic>
        <p:nvPicPr>
          <p:cNvPr id="7170" name="Picture 2" descr="C:\Users\Public\Documents\MALARIA LAPTOP 3\OPS Malaria\misión OPS marzo 2017\Fotos\20170307_151354.jpg"/>
          <p:cNvPicPr>
            <a:picLocks noChangeAspect="1" noChangeArrowheads="1"/>
          </p:cNvPicPr>
          <p:nvPr/>
        </p:nvPicPr>
        <p:blipFill>
          <a:blip r:embed="rId2" cstate="print"/>
          <a:srcRect/>
          <a:stretch>
            <a:fillRect/>
          </a:stretch>
        </p:blipFill>
        <p:spPr bwMode="auto">
          <a:xfrm>
            <a:off x="1331640" y="1224136"/>
            <a:ext cx="3131840" cy="2348880"/>
          </a:xfrm>
          <a:prstGeom prst="rect">
            <a:avLst/>
          </a:prstGeom>
          <a:noFill/>
          <a:ln>
            <a:solidFill>
              <a:srgbClr val="FFC000"/>
            </a:solidFill>
          </a:ln>
        </p:spPr>
      </p:pic>
      <p:pic>
        <p:nvPicPr>
          <p:cNvPr id="8" name="Picture 2" descr="C:\Users\Public\Documents\Respaldo Malaria\Fotos, Audios y Videos\Visitas ALF Nov Dic 2017\13 Nov - Sonsonate\IMG_2238.JPG"/>
          <p:cNvPicPr>
            <a:picLocks noChangeAspect="1" noChangeArrowheads="1"/>
          </p:cNvPicPr>
          <p:nvPr/>
        </p:nvPicPr>
        <p:blipFill>
          <a:blip r:embed="rId3" cstate="print"/>
          <a:srcRect l="12201" t="21250" r="5113" b="28600"/>
          <a:stretch>
            <a:fillRect/>
          </a:stretch>
        </p:blipFill>
        <p:spPr bwMode="auto">
          <a:xfrm>
            <a:off x="323528" y="3645024"/>
            <a:ext cx="5856989" cy="2664296"/>
          </a:xfrm>
          <a:prstGeom prst="rect">
            <a:avLst/>
          </a:prstGeom>
          <a:noFill/>
          <a:ln>
            <a:solidFill>
              <a:srgbClr val="FFC000"/>
            </a:solidFill>
          </a:ln>
        </p:spPr>
      </p:pic>
      <p:pic>
        <p:nvPicPr>
          <p:cNvPr id="7" name="Picture 2" descr="C:\Users\Public\Documents\Respaldo Malaria\Fotos, Audios y Videos\Visitas ALF Nov Dic 2017\13 Nov - Sonsonate\IMG_2192.JPG"/>
          <p:cNvPicPr>
            <a:picLocks noChangeAspect="1" noChangeArrowheads="1"/>
          </p:cNvPicPr>
          <p:nvPr/>
        </p:nvPicPr>
        <p:blipFill>
          <a:blip r:embed="rId4" cstate="print"/>
          <a:srcRect t="9050"/>
          <a:stretch>
            <a:fillRect/>
          </a:stretch>
        </p:blipFill>
        <p:spPr bwMode="auto">
          <a:xfrm>
            <a:off x="4535099" y="1153772"/>
            <a:ext cx="4357381" cy="2972260"/>
          </a:xfrm>
          <a:prstGeom prst="rect">
            <a:avLst/>
          </a:prstGeom>
          <a:noFill/>
          <a:ln>
            <a:solidFill>
              <a:srgbClr val="FFC000"/>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251520" y="908720"/>
          <a:ext cx="8712968" cy="5535551"/>
        </p:xfrm>
        <a:graphic>
          <a:graphicData uri="http://schemas.openxmlformats.org/drawingml/2006/table">
            <a:tbl>
              <a:tblPr/>
              <a:tblGrid>
                <a:gridCol w="1728192"/>
                <a:gridCol w="720080"/>
                <a:gridCol w="792088"/>
                <a:gridCol w="504056"/>
                <a:gridCol w="576064"/>
                <a:gridCol w="432048"/>
                <a:gridCol w="3960440"/>
              </a:tblGrid>
              <a:tr h="330211">
                <a:tc gridSpan="7">
                  <a:txBody>
                    <a:bodyPr/>
                    <a:lstStyle/>
                    <a:p>
                      <a:pPr algn="ctr" fontAlgn="ctr"/>
                      <a:r>
                        <a:rPr lang="es-ES" sz="2000" b="1" i="0" u="none" strike="noStrike" dirty="0">
                          <a:solidFill>
                            <a:srgbClr val="000000"/>
                          </a:solidFill>
                          <a:latin typeface="Calibri"/>
                        </a:rPr>
                        <a:t>INDICADORES DE </a:t>
                      </a:r>
                      <a:r>
                        <a:rPr lang="es-ES" sz="2000" b="1" i="0" u="none" strike="noStrike" dirty="0" smtClean="0">
                          <a:solidFill>
                            <a:srgbClr val="000000"/>
                          </a:solidFill>
                          <a:latin typeface="Calibri"/>
                        </a:rPr>
                        <a:t>COBERTURA</a:t>
                      </a:r>
                      <a:endParaRPr lang="es-ES" sz="2000" b="1" i="0" u="none" strike="noStrike" dirty="0">
                        <a:solidFill>
                          <a:srgbClr val="000000"/>
                        </a:solidFill>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62295">
                <a:tc>
                  <a:txBody>
                    <a:bodyPr/>
                    <a:lstStyle/>
                    <a:p>
                      <a:pPr algn="ctr" fontAlgn="ctr"/>
                      <a:r>
                        <a:rPr lang="es-ES" sz="1400" b="0" i="0" u="none" strike="noStrike" dirty="0">
                          <a:solidFill>
                            <a:srgbClr val="000000"/>
                          </a:solidFill>
                          <a:latin typeface="Calibri"/>
                        </a:rPr>
                        <a:t>Indicadores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400" b="0" i="0" u="none" strike="noStrike">
                          <a:solidFill>
                            <a:srgbClr val="000000"/>
                          </a:solidFill>
                          <a:latin typeface="Calibri"/>
                        </a:rPr>
                        <a:t>Meta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400" b="0" i="0" u="none" strike="noStrike">
                          <a:solidFill>
                            <a:srgbClr val="000000"/>
                          </a:solidFill>
                          <a:latin typeface="Calibri"/>
                        </a:rPr>
                        <a:t>Lograda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400" b="1" i="0" u="none" strike="noStrike">
                          <a:solidFill>
                            <a:srgbClr val="000000"/>
                          </a:solidFill>
                          <a:latin typeface="Calibri"/>
                        </a:rPr>
                        <a:t>0% - 59%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B3D7"/>
                    </a:solidFill>
                  </a:tcPr>
                </a:tc>
                <a:tc>
                  <a:txBody>
                    <a:bodyPr/>
                    <a:lstStyle/>
                    <a:p>
                      <a:pPr algn="ctr" fontAlgn="ctr"/>
                      <a:r>
                        <a:rPr lang="es-ES" sz="1400" b="1" i="0" u="none" strike="noStrike" dirty="0">
                          <a:solidFill>
                            <a:srgbClr val="000000"/>
                          </a:solidFill>
                          <a:latin typeface="Calibri"/>
                        </a:rPr>
                        <a:t>60% - 89%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CE4"/>
                    </a:solidFill>
                  </a:tcPr>
                </a:tc>
                <a:tc>
                  <a:txBody>
                    <a:bodyPr/>
                    <a:lstStyle/>
                    <a:p>
                      <a:pPr algn="ctr" fontAlgn="ctr"/>
                      <a:r>
                        <a:rPr lang="es-ES" sz="1400" b="1" i="0" u="none" strike="noStrike">
                          <a:solidFill>
                            <a:srgbClr val="000000"/>
                          </a:solidFill>
                          <a:latin typeface="Calibri"/>
                        </a:rPr>
                        <a:t>&gt; 90%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a:txBody>
                    <a:bodyPr/>
                    <a:lstStyle/>
                    <a:p>
                      <a:pPr algn="ctr" fontAlgn="ctr"/>
                      <a:r>
                        <a:rPr lang="es-ES" sz="1400" b="0" i="0" u="none" strike="noStrike" dirty="0">
                          <a:solidFill>
                            <a:srgbClr val="000000"/>
                          </a:solidFill>
                          <a:latin typeface="Calibri"/>
                        </a:rPr>
                        <a:t>Comentarios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93865">
                <a:tc>
                  <a:txBody>
                    <a:bodyPr/>
                    <a:lstStyle/>
                    <a:p>
                      <a:pPr algn="just" fontAlgn="ctr"/>
                      <a:r>
                        <a:rPr lang="es-ES" sz="1400" b="1" i="0" u="none" strike="noStrike" dirty="0">
                          <a:solidFill>
                            <a:srgbClr val="000000"/>
                          </a:solidFill>
                          <a:latin typeface="Calibri"/>
                        </a:rPr>
                        <a:t>VC-5: Proporción de vivienda en las áreas priorizadas que reciben la fumigación </a:t>
                      </a:r>
                      <a:r>
                        <a:rPr lang="es-ES" sz="1400" b="1" i="0" u="none" strike="noStrike" dirty="0" err="1">
                          <a:solidFill>
                            <a:srgbClr val="000000"/>
                          </a:solidFill>
                          <a:latin typeface="Calibri"/>
                        </a:rPr>
                        <a:t>intra</a:t>
                      </a:r>
                      <a:r>
                        <a:rPr lang="es-ES" sz="1400" b="1" i="0" u="none" strike="noStrike" dirty="0">
                          <a:solidFill>
                            <a:srgbClr val="000000"/>
                          </a:solidFill>
                          <a:latin typeface="Calibri"/>
                        </a:rPr>
                        <a:t>-domiciliar </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400" b="0" i="0" u="none" strike="noStrike" dirty="0">
                          <a:solidFill>
                            <a:srgbClr val="000000"/>
                          </a:solidFill>
                          <a:latin typeface="Calibri"/>
                        </a:rPr>
                        <a:t>7332</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400" b="0" i="0" u="none" strike="noStrike" dirty="0" smtClean="0">
                          <a:solidFill>
                            <a:srgbClr val="000000"/>
                          </a:solidFill>
                          <a:latin typeface="Calibri"/>
                        </a:rPr>
                        <a:t>3686</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fontAlgn="ctr"/>
                      <a:r>
                        <a:rPr lang="es-ES" sz="1400" b="1" i="0" u="none" strike="noStrike" dirty="0" smtClean="0">
                          <a:solidFill>
                            <a:srgbClr val="FFFFFF"/>
                          </a:solidFill>
                          <a:latin typeface="Calibri"/>
                        </a:rPr>
                        <a:t>50%</a:t>
                      </a:r>
                      <a:endParaRPr lang="es-ES" sz="1400" b="1" i="0" u="none" strike="noStrike" dirty="0">
                        <a:solidFill>
                          <a:srgbClr val="FFFFFF"/>
                        </a:solidFill>
                        <a:latin typeface="Calibri"/>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B3D7"/>
                    </a:solidFill>
                  </a:tcPr>
                </a:tc>
                <a:tc hMerge="1">
                  <a:txBody>
                    <a:bodyPr/>
                    <a:lstStyle/>
                    <a:p>
                      <a:endParaRPr lang="es-ES"/>
                    </a:p>
                  </a:txBody>
                  <a:tcPr/>
                </a:tc>
                <a:tc hMerge="1">
                  <a:txBody>
                    <a:bodyPr/>
                    <a:lstStyle/>
                    <a:p>
                      <a:endParaRPr lang="es-ES"/>
                    </a:p>
                  </a:txBody>
                  <a:tcPr/>
                </a:tc>
                <a:tc>
                  <a:txBody>
                    <a:bodyPr/>
                    <a:lstStyle/>
                    <a:p>
                      <a:pPr algn="just" fontAlgn="t"/>
                      <a:r>
                        <a:rPr lang="es-ES" sz="1400" b="0" i="0" u="none" strike="noStrike" dirty="0" smtClean="0">
                          <a:solidFill>
                            <a:srgbClr val="000000"/>
                          </a:solidFill>
                          <a:latin typeface="+mn-lt"/>
                        </a:rPr>
                        <a:t>Las viviendas que se proyectaban rociar en el año 2017, estaban programadas con una proyección de 14 focos, este año hubo cero focos activos debido a que los casos reportados fueron importados. Por lo que no se debió haber rociado; sin embargo, el país realizó la acción de rociado en 3686 viviendas ubicadas en focos residuales no activos y áreas con vulnerabilidad y receptividad para la malaria. </a:t>
                      </a:r>
                      <a:r>
                        <a:rPr lang="es-ES" sz="1400" b="0" i="0" u="none" strike="noStrike" dirty="0" smtClean="0">
                          <a:solidFill>
                            <a:srgbClr val="000000"/>
                          </a:solidFill>
                          <a:latin typeface="+mn-lt"/>
                        </a:rPr>
                        <a:t>Fuente: PUDR Malaria 2017</a:t>
                      </a:r>
                      <a:endParaRPr lang="es-ES" sz="1400" b="0" i="0" u="none" strike="noStrike" dirty="0" smtClean="0">
                        <a:solidFill>
                          <a:srgbClr val="000000"/>
                        </a:solidFill>
                        <a:latin typeface="+mn-lt"/>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1849180">
                <a:tc>
                  <a:txBody>
                    <a:bodyPr/>
                    <a:lstStyle/>
                    <a:p>
                      <a:pPr algn="just" fontAlgn="ctr"/>
                      <a:r>
                        <a:rPr lang="es-ES" sz="1400" b="1" i="0" u="none" strike="noStrike" dirty="0" smtClean="0">
                          <a:solidFill>
                            <a:srgbClr val="000000"/>
                          </a:solidFill>
                          <a:latin typeface="+mn-lt"/>
                        </a:rPr>
                        <a:t>CM-5: Porcentaje de casos confirmados, totalmente investigados. </a:t>
                      </a:r>
                      <a:endParaRPr lang="es-ES" sz="1400" b="1" i="0" u="none" strike="noStrike" dirty="0">
                        <a:solidFill>
                          <a:srgbClr val="000000"/>
                        </a:solidFill>
                        <a:latin typeface="Calibri"/>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400" b="0" i="0" u="none" strike="noStrike">
                          <a:solidFill>
                            <a:srgbClr val="000000"/>
                          </a:solidFill>
                          <a:latin typeface="Calibri"/>
                        </a:rPr>
                        <a:t>9</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400" b="0" i="0" u="none" strike="noStrike" dirty="0" smtClean="0">
                          <a:solidFill>
                            <a:srgbClr val="000000"/>
                          </a:solidFill>
                          <a:latin typeface="Calibri"/>
                        </a:rPr>
                        <a:t>0</a:t>
                      </a:r>
                      <a:endParaRPr lang="es-ES" sz="1400" b="0" i="0" u="none" strike="noStrike" dirty="0">
                        <a:solidFill>
                          <a:srgbClr val="000000"/>
                        </a:solidFill>
                        <a:latin typeface="Calibri"/>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fontAlgn="ctr"/>
                      <a:r>
                        <a:rPr lang="es-ES" sz="1400" b="1" i="0" u="none" strike="noStrike" dirty="0" smtClean="0">
                          <a:solidFill>
                            <a:srgbClr val="FFFFFF"/>
                          </a:solidFill>
                          <a:latin typeface="Calibri"/>
                        </a:rPr>
                        <a:t>0%</a:t>
                      </a:r>
                      <a:endParaRPr lang="es-ES" sz="1400" b="1" i="0" u="none" strike="noStrike" dirty="0">
                        <a:solidFill>
                          <a:srgbClr val="FFFFFF"/>
                        </a:solidFill>
                        <a:latin typeface="Calibri"/>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B3D7"/>
                    </a:solidFill>
                  </a:tcPr>
                </a:tc>
                <a:tc hMerge="1">
                  <a:txBody>
                    <a:bodyPr/>
                    <a:lstStyle/>
                    <a:p>
                      <a:endParaRPr lang="es-ES"/>
                    </a:p>
                  </a:txBody>
                  <a:tcPr/>
                </a:tc>
                <a:tc hMerge="1">
                  <a:txBody>
                    <a:bodyPr/>
                    <a:lstStyle/>
                    <a:p>
                      <a:endParaRPr lang="es-ES"/>
                    </a:p>
                  </a:txBody>
                  <a:tcPr/>
                </a:tc>
                <a:tc>
                  <a:txBody>
                    <a:bodyPr/>
                    <a:lstStyle/>
                    <a:p>
                      <a:pPr algn="just" fontAlgn="t"/>
                      <a:r>
                        <a:rPr lang="es-ES" sz="1400" b="0" i="0" u="none" strike="noStrike" dirty="0" smtClean="0">
                          <a:solidFill>
                            <a:srgbClr val="000000"/>
                          </a:solidFill>
                          <a:latin typeface="+mn-lt"/>
                        </a:rPr>
                        <a:t>Para el periodo reportado no se reportan casos locales. Los cuatro casos importados de Guatemala fueron ubicados en: área urbana de los municipios de Metapán, Jujutla del departamento de Santa Ana, y Acajutla del departamento de Sonsonate. </a:t>
                      </a:r>
                      <a:endParaRPr lang="es-ES" sz="1400" b="0" i="0" u="none" strike="noStrike" dirty="0" smtClean="0">
                        <a:solidFill>
                          <a:srgbClr val="000000"/>
                        </a:solidFill>
                        <a:latin typeface="+mn-lt"/>
                      </a:endParaRPr>
                    </a:p>
                    <a:p>
                      <a:pPr algn="just" fontAlgn="t"/>
                      <a:r>
                        <a:rPr lang="es-ES" sz="1400" b="0" i="0" u="none" strike="noStrike" dirty="0" smtClean="0">
                          <a:solidFill>
                            <a:srgbClr val="000000"/>
                          </a:solidFill>
                          <a:latin typeface="+mn-lt"/>
                        </a:rPr>
                        <a:t>Fuente: PUDR Malaria 2017</a:t>
                      </a:r>
                      <a:endParaRPr lang="es-ES" sz="1400" b="0" i="0" u="none" strike="noStrike" dirty="0">
                        <a:solidFill>
                          <a:srgbClr val="000000"/>
                        </a:solidFill>
                        <a:latin typeface="Calibri"/>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bl>
          </a:graphicData>
        </a:graphic>
      </p:graphicFrame>
      <p:graphicFrame>
        <p:nvGraphicFramePr>
          <p:cNvPr id="6" name="3 Marcador de contenido"/>
          <p:cNvGraphicFramePr>
            <a:graphicFrameLocks/>
          </p:cNvGraphicFramePr>
          <p:nvPr/>
        </p:nvGraphicFramePr>
        <p:xfrm>
          <a:off x="569268" y="116632"/>
          <a:ext cx="8172399" cy="562352"/>
        </p:xfrm>
        <a:graphic>
          <a:graphicData uri="http://schemas.openxmlformats.org/drawingml/2006/table">
            <a:tbl>
              <a:tblPr/>
              <a:tblGrid>
                <a:gridCol w="1186976"/>
                <a:gridCol w="5471005"/>
                <a:gridCol w="1514418"/>
              </a:tblGrid>
              <a:tr h="288032">
                <a:tc gridSpan="3">
                  <a:txBody>
                    <a:bodyPr/>
                    <a:lstStyle/>
                    <a:p>
                      <a:pPr algn="ctr" fontAlgn="b"/>
                      <a:r>
                        <a:rPr lang="es-ES" sz="1600" b="1" i="0" u="none" strike="noStrike" dirty="0">
                          <a:solidFill>
                            <a:schemeClr val="bg1">
                              <a:lumMod val="85000"/>
                            </a:schemeClr>
                          </a:solidFill>
                          <a:latin typeface="Calibri"/>
                        </a:rPr>
                        <a:t> Eliminación de la malaria en El Salvador: un esfuerzo de país </a:t>
                      </a:r>
                    </a:p>
                  </a:txBody>
                  <a:tcPr marL="0" marR="0" marT="0" marB="0" anchor="b">
                    <a:lnL>
                      <a:noFill/>
                    </a:lnL>
                    <a:lnR>
                      <a:noFill/>
                    </a:lnR>
                    <a:lnT>
                      <a:noFill/>
                    </a:lnT>
                    <a:lnB>
                      <a:noFill/>
                    </a:lnB>
                  </a:tcPr>
                </a:tc>
                <a:tc hMerge="1">
                  <a:txBody>
                    <a:bodyPr/>
                    <a:lstStyle/>
                    <a:p>
                      <a:endParaRPr lang="es-ES"/>
                    </a:p>
                  </a:txBody>
                  <a:tcPr/>
                </a:tc>
                <a:tc hMerge="1">
                  <a:txBody>
                    <a:bodyPr/>
                    <a:lstStyle/>
                    <a:p>
                      <a:endParaRPr lang="es-ES"/>
                    </a:p>
                  </a:txBody>
                  <a:tcPr/>
                </a:tc>
              </a:tr>
              <a:tr h="210696">
                <a:tc>
                  <a:txBody>
                    <a:bodyPr/>
                    <a:lstStyle/>
                    <a:p>
                      <a:pPr algn="l" fontAlgn="b"/>
                      <a:endParaRPr lang="es-ES"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es-ES" sz="1800" b="1" i="1" u="none" strike="noStrike" dirty="0" smtClean="0">
                          <a:solidFill>
                            <a:srgbClr val="FFC000"/>
                          </a:solidFill>
                          <a:latin typeface="+mn-lt"/>
                        </a:rPr>
                        <a:t>INDICADORES DE</a:t>
                      </a:r>
                      <a:r>
                        <a:rPr lang="es-ES" sz="1800" b="1" i="1" u="none" strike="noStrike" baseline="0" dirty="0" smtClean="0">
                          <a:solidFill>
                            <a:srgbClr val="FFC000"/>
                          </a:solidFill>
                          <a:latin typeface="+mn-lt"/>
                        </a:rPr>
                        <a:t> LA SUBVENCIÓN</a:t>
                      </a:r>
                      <a:endParaRPr lang="es-ES" sz="1800" b="1" i="1" u="none" strike="noStrike" dirty="0">
                        <a:solidFill>
                          <a:srgbClr val="FFC000"/>
                        </a:solidFill>
                        <a:latin typeface="+mn-lt"/>
                      </a:endParaRPr>
                    </a:p>
                  </a:txBody>
                  <a:tcPr marL="0" marR="0" marT="0" marB="0" anchor="b">
                    <a:lnL>
                      <a:noFill/>
                    </a:lnL>
                    <a:lnR>
                      <a:noFill/>
                    </a:lnR>
                    <a:lnT>
                      <a:noFill/>
                    </a:lnT>
                    <a:lnB>
                      <a:noFill/>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ES" sz="1600" b="1" i="1" u="none" strike="noStrike" dirty="0" smtClean="0">
                          <a:solidFill>
                            <a:srgbClr val="FFC000"/>
                          </a:solidFill>
                          <a:latin typeface="+mn-lt"/>
                        </a:rPr>
                        <a:t>2/4</a:t>
                      </a:r>
                      <a:endParaRPr lang="es-ES" sz="1600" b="0" i="0" u="none" strike="noStrike" dirty="0" smtClean="0">
                        <a:solidFill>
                          <a:srgbClr val="FFC000"/>
                        </a:solidFill>
                        <a:latin typeface="+mn-lt"/>
                      </a:endParaRPr>
                    </a:p>
                  </a:txBody>
                  <a:tcPr marL="0" marR="0" marT="0" marB="0" anchor="ctr">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ln>
            <a:solidFill>
              <a:schemeClr val="tx2">
                <a:lumMod val="20000"/>
                <a:lumOff val="80000"/>
              </a:schemeClr>
            </a:solidFill>
          </a:ln>
        </p:spPr>
        <p:txBody>
          <a:bodyPr>
            <a:normAutofit fontScale="90000"/>
          </a:bodyPr>
          <a:lstStyle/>
          <a:p>
            <a:r>
              <a:rPr lang="es-ES" sz="3600" dirty="0" err="1" smtClean="0">
                <a:solidFill>
                  <a:srgbClr val="FFC000"/>
                </a:solidFill>
              </a:rPr>
              <a:t>Spotcheck</a:t>
            </a:r>
            <a:r>
              <a:rPr lang="es-ES" sz="3600" dirty="0" smtClean="0">
                <a:solidFill>
                  <a:srgbClr val="FFC000"/>
                </a:solidFill>
              </a:rPr>
              <a:t> Malaria ALF – Fondo Mundial</a:t>
            </a:r>
            <a:br>
              <a:rPr lang="es-ES" sz="3600" dirty="0" smtClean="0">
                <a:solidFill>
                  <a:srgbClr val="FFC000"/>
                </a:solidFill>
              </a:rPr>
            </a:br>
            <a:r>
              <a:rPr lang="es-ES" sz="3600" dirty="0" smtClean="0">
                <a:solidFill>
                  <a:srgbClr val="FFC000"/>
                </a:solidFill>
              </a:rPr>
              <a:t>Noviembre – Diciembre 2017</a:t>
            </a:r>
            <a:endParaRPr lang="es-ES" sz="3600" dirty="0">
              <a:solidFill>
                <a:srgbClr val="FFC000"/>
              </a:solidFill>
            </a:endParaRPr>
          </a:p>
        </p:txBody>
      </p:sp>
      <p:sp>
        <p:nvSpPr>
          <p:cNvPr id="3" name="2 Marcador de contenido"/>
          <p:cNvSpPr>
            <a:spLocks noGrp="1"/>
          </p:cNvSpPr>
          <p:nvPr>
            <p:ph idx="1"/>
          </p:nvPr>
        </p:nvSpPr>
        <p:spPr/>
        <p:txBody>
          <a:bodyPr/>
          <a:lstStyle/>
          <a:p>
            <a:endParaRPr lang="es-ES" dirty="0"/>
          </a:p>
        </p:txBody>
      </p:sp>
      <p:pic>
        <p:nvPicPr>
          <p:cNvPr id="5" name="Picture 3" descr="C:\Users\Public\Documents\Respaldo Malaria\Fotos, Audios y Videos\Visitas ALF Nov Dic 2017\13 Nov - Sonsonate\IMG_2219.JPG"/>
          <p:cNvPicPr>
            <a:picLocks noChangeAspect="1" noChangeArrowheads="1"/>
          </p:cNvPicPr>
          <p:nvPr/>
        </p:nvPicPr>
        <p:blipFill>
          <a:blip r:embed="rId2" cstate="print"/>
          <a:srcRect t="20325" b="6119"/>
          <a:stretch>
            <a:fillRect/>
          </a:stretch>
        </p:blipFill>
        <p:spPr bwMode="auto">
          <a:xfrm>
            <a:off x="251520" y="1484784"/>
            <a:ext cx="5163935" cy="2848790"/>
          </a:xfrm>
          <a:prstGeom prst="rect">
            <a:avLst/>
          </a:prstGeom>
          <a:noFill/>
          <a:ln>
            <a:solidFill>
              <a:srgbClr val="FFC000"/>
            </a:solidFill>
          </a:ln>
        </p:spPr>
      </p:pic>
      <p:pic>
        <p:nvPicPr>
          <p:cNvPr id="4" name="Picture 2" descr="C:\Users\Public\Documents\Respaldo Malaria\Fotos, Audios y Videos\Visitas ALF Nov Dic 2017\13 Nov - Sonsonate\IMG_2259.JPG"/>
          <p:cNvPicPr>
            <a:picLocks noChangeAspect="1" noChangeArrowheads="1"/>
          </p:cNvPicPr>
          <p:nvPr/>
        </p:nvPicPr>
        <p:blipFill>
          <a:blip r:embed="rId3" cstate="print"/>
          <a:srcRect b="21645"/>
          <a:stretch>
            <a:fillRect/>
          </a:stretch>
        </p:blipFill>
        <p:spPr bwMode="auto">
          <a:xfrm>
            <a:off x="3779912" y="3717032"/>
            <a:ext cx="4901349" cy="2880320"/>
          </a:xfrm>
          <a:prstGeom prst="rect">
            <a:avLst/>
          </a:prstGeom>
          <a:noFill/>
          <a:ln>
            <a:solidFill>
              <a:srgbClr val="FFC000"/>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323528" y="980727"/>
          <a:ext cx="8280920" cy="5570886"/>
        </p:xfrm>
        <a:graphic>
          <a:graphicData uri="http://schemas.openxmlformats.org/drawingml/2006/table">
            <a:tbl>
              <a:tblPr/>
              <a:tblGrid>
                <a:gridCol w="1800200"/>
                <a:gridCol w="604377"/>
                <a:gridCol w="691767"/>
                <a:gridCol w="607023"/>
                <a:gridCol w="579006"/>
                <a:gridCol w="544946"/>
                <a:gridCol w="3453601"/>
              </a:tblGrid>
              <a:tr h="555753">
                <a:tc gridSpan="7">
                  <a:txBody>
                    <a:bodyPr/>
                    <a:lstStyle/>
                    <a:p>
                      <a:pPr algn="ctr" fontAlgn="ctr"/>
                      <a:r>
                        <a:rPr lang="es-ES" sz="2400" b="1" i="0" u="none" strike="noStrike" dirty="0">
                          <a:solidFill>
                            <a:srgbClr val="000000"/>
                          </a:solidFill>
                          <a:latin typeface="Calibri"/>
                        </a:rPr>
                        <a:t>INDICADORES DE </a:t>
                      </a:r>
                      <a:r>
                        <a:rPr lang="es-ES" sz="2400" b="1" i="0" u="none" strike="noStrike" dirty="0" smtClean="0">
                          <a:solidFill>
                            <a:srgbClr val="000000"/>
                          </a:solidFill>
                          <a:latin typeface="Calibri"/>
                        </a:rPr>
                        <a:t>COBERTURA</a:t>
                      </a:r>
                      <a:endParaRPr lang="es-ES" sz="2400" b="1" i="0" u="none" strike="noStrike" dirty="0">
                        <a:solidFill>
                          <a:srgbClr val="000000"/>
                        </a:solidFill>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35885">
                <a:tc>
                  <a:txBody>
                    <a:bodyPr/>
                    <a:lstStyle/>
                    <a:p>
                      <a:pPr algn="ctr" fontAlgn="ctr"/>
                      <a:r>
                        <a:rPr lang="es-ES" sz="1600" b="0" i="0" u="none" strike="noStrike" dirty="0">
                          <a:solidFill>
                            <a:srgbClr val="000000"/>
                          </a:solidFill>
                          <a:latin typeface="Calibri"/>
                        </a:rPr>
                        <a:t>Indicadores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600" b="0" i="0" u="none" strike="noStrike" dirty="0">
                          <a:solidFill>
                            <a:srgbClr val="000000"/>
                          </a:solidFill>
                          <a:latin typeface="Calibri"/>
                        </a:rPr>
                        <a:t>Meta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400" b="0" i="0" u="none" strike="noStrike" dirty="0">
                          <a:solidFill>
                            <a:srgbClr val="000000"/>
                          </a:solidFill>
                          <a:latin typeface="Calibri"/>
                        </a:rPr>
                        <a:t>Lograda</a:t>
                      </a:r>
                      <a:endParaRPr lang="es-ES" sz="1600" b="0" i="0" u="none" strike="noStrike" dirty="0">
                        <a:solidFill>
                          <a:srgbClr val="000000"/>
                        </a:solidFill>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600" b="1" i="0" u="none" strike="noStrike" dirty="0">
                          <a:solidFill>
                            <a:srgbClr val="000000"/>
                          </a:solidFill>
                          <a:latin typeface="Calibri"/>
                        </a:rPr>
                        <a:t>0% - 59%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B3D7"/>
                    </a:solidFill>
                  </a:tcPr>
                </a:tc>
                <a:tc>
                  <a:txBody>
                    <a:bodyPr/>
                    <a:lstStyle/>
                    <a:p>
                      <a:pPr algn="ctr" fontAlgn="ctr"/>
                      <a:r>
                        <a:rPr lang="es-ES" sz="1600" b="1" i="0" u="none" strike="noStrike" dirty="0">
                          <a:solidFill>
                            <a:srgbClr val="000000"/>
                          </a:solidFill>
                          <a:latin typeface="Calibri"/>
                        </a:rPr>
                        <a:t>60% - 89%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CE4"/>
                    </a:solidFill>
                  </a:tcPr>
                </a:tc>
                <a:tc>
                  <a:txBody>
                    <a:bodyPr/>
                    <a:lstStyle/>
                    <a:p>
                      <a:pPr algn="ctr" fontAlgn="ctr"/>
                      <a:r>
                        <a:rPr lang="es-ES" sz="1600" b="1" i="0" u="none" strike="noStrike" dirty="0">
                          <a:solidFill>
                            <a:srgbClr val="000000"/>
                          </a:solidFill>
                          <a:latin typeface="Calibri"/>
                        </a:rPr>
                        <a:t>&gt; 90%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a:txBody>
                    <a:bodyPr/>
                    <a:lstStyle/>
                    <a:p>
                      <a:pPr algn="ctr" fontAlgn="ctr"/>
                      <a:r>
                        <a:rPr lang="es-ES" sz="1600" b="0" i="0" u="none" strike="noStrike" dirty="0">
                          <a:solidFill>
                            <a:srgbClr val="000000"/>
                          </a:solidFill>
                          <a:latin typeface="Calibri"/>
                        </a:rPr>
                        <a:t>Comentarios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32893">
                <a:tc>
                  <a:txBody>
                    <a:bodyPr/>
                    <a:lstStyle/>
                    <a:p>
                      <a:pPr algn="just" fontAlgn="ctr"/>
                      <a:r>
                        <a:rPr lang="es-ES" sz="1800" b="1" i="0" u="none" strike="noStrike" dirty="0" smtClean="0">
                          <a:solidFill>
                            <a:srgbClr val="000000"/>
                          </a:solidFill>
                          <a:latin typeface="Calibri"/>
                        </a:rPr>
                        <a:t>CM-6: 2. Porcentaje de focos del total investigados </a:t>
                      </a:r>
                      <a:endParaRPr lang="es-ES" sz="1800" b="1" i="0" u="none" strike="noStrike" dirty="0">
                        <a:solidFill>
                          <a:srgbClr val="000000"/>
                        </a:solidFill>
                        <a:latin typeface="Calibri"/>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600" b="0" i="0" u="none" strike="noStrike" dirty="0">
                          <a:solidFill>
                            <a:srgbClr val="000000"/>
                          </a:solidFill>
                          <a:latin typeface="Calibri"/>
                        </a:rPr>
                        <a:t>14</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600" b="0" i="0" u="none" strike="noStrike" dirty="0" smtClean="0">
                          <a:solidFill>
                            <a:srgbClr val="000000"/>
                          </a:solidFill>
                          <a:latin typeface="Calibri"/>
                        </a:rPr>
                        <a:t>0</a:t>
                      </a:r>
                      <a:endParaRPr lang="es-ES" sz="1600" b="0" i="0" u="none" strike="noStrike" dirty="0">
                        <a:solidFill>
                          <a:srgbClr val="000000"/>
                        </a:solidFill>
                        <a:latin typeface="Calibri"/>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fontAlgn="ctr"/>
                      <a:r>
                        <a:rPr lang="es-ES" sz="1600" b="1" i="0" u="none" strike="noStrike" dirty="0" smtClean="0">
                          <a:solidFill>
                            <a:srgbClr val="FFFFFF"/>
                          </a:solidFill>
                          <a:latin typeface="Calibri"/>
                        </a:rPr>
                        <a:t>0%</a:t>
                      </a:r>
                      <a:endParaRPr lang="es-ES" sz="1600" b="1" i="0" u="none" strike="noStrike" dirty="0">
                        <a:solidFill>
                          <a:srgbClr val="FFFFFF"/>
                        </a:solidFill>
                        <a:latin typeface="Calibri"/>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B3D7"/>
                    </a:solidFill>
                  </a:tcPr>
                </a:tc>
                <a:tc hMerge="1">
                  <a:txBody>
                    <a:bodyPr/>
                    <a:lstStyle/>
                    <a:p>
                      <a:endParaRPr lang="es-ES"/>
                    </a:p>
                  </a:txBody>
                  <a:tcPr/>
                </a:tc>
                <a:tc hMerge="1">
                  <a:txBody>
                    <a:bodyPr/>
                    <a:lstStyle/>
                    <a:p>
                      <a:endParaRPr lang="es-ES" dirty="0"/>
                    </a:p>
                  </a:txBody>
                  <a:tcPr/>
                </a:tc>
                <a:tc>
                  <a:txBody>
                    <a:bodyPr/>
                    <a:lstStyle/>
                    <a:p>
                      <a:pPr algn="just" fontAlgn="t"/>
                      <a:r>
                        <a:rPr lang="es-ES" sz="1600" b="0" i="0" u="none" strike="noStrike" dirty="0" smtClean="0">
                          <a:solidFill>
                            <a:srgbClr val="000000"/>
                          </a:solidFill>
                          <a:latin typeface="+mn-lt"/>
                        </a:rPr>
                        <a:t>Se esperaban 14 focos para 2017,  en el periodo reportado, no existen focos. Los focos investigados corresponden a cuatro casos importados del año 2017. </a:t>
                      </a:r>
                      <a:r>
                        <a:rPr lang="es-ES" sz="1600" b="0" i="0" u="none" strike="noStrike" dirty="0" smtClean="0">
                          <a:solidFill>
                            <a:srgbClr val="000000"/>
                          </a:solidFill>
                          <a:latin typeface="+mn-lt"/>
                        </a:rPr>
                        <a:t>Fuente: PUDR Malaria 2017</a:t>
                      </a:r>
                      <a:endParaRPr lang="es-ES" sz="1600" b="0" i="0" u="none" strike="noStrike" dirty="0">
                        <a:solidFill>
                          <a:srgbClr val="000000"/>
                        </a:solidFill>
                        <a:latin typeface="Calibri"/>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1788038">
                <a:tc>
                  <a:txBody>
                    <a:bodyPr/>
                    <a:lstStyle/>
                    <a:p>
                      <a:pPr algn="just" fontAlgn="ctr"/>
                      <a:r>
                        <a:rPr lang="es-ES" sz="1800" b="1" i="0" u="none" strike="noStrike" dirty="0">
                          <a:solidFill>
                            <a:srgbClr val="000000"/>
                          </a:solidFill>
                          <a:latin typeface="Calibri"/>
                        </a:rPr>
                        <a:t>M&amp;E-2: Proporción de establecimientos de salud públicos y privados que reportan al sistema de vigilancia. </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600" b="0" i="0" u="none" strike="noStrike">
                          <a:solidFill>
                            <a:srgbClr val="000000"/>
                          </a:solidFill>
                          <a:latin typeface="Calibri"/>
                        </a:rPr>
                        <a:t>1234</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600" b="0" i="0" u="none" strike="noStrike" dirty="0">
                          <a:solidFill>
                            <a:srgbClr val="000000"/>
                          </a:solidFill>
                          <a:latin typeface="Calibri"/>
                        </a:rPr>
                        <a:t>1234</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fontAlgn="ctr"/>
                      <a:r>
                        <a:rPr lang="es-ES" sz="1600" b="1" i="0" u="none" strike="noStrike" dirty="0">
                          <a:solidFill>
                            <a:srgbClr val="000000"/>
                          </a:solidFill>
                          <a:latin typeface="Calibri"/>
                        </a:rPr>
                        <a:t>100%</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hMerge="1">
                  <a:txBody>
                    <a:bodyPr/>
                    <a:lstStyle/>
                    <a:p>
                      <a:endParaRPr lang="es-ES"/>
                    </a:p>
                  </a:txBody>
                  <a:tcPr/>
                </a:tc>
                <a:tc hMerge="1">
                  <a:txBody>
                    <a:bodyPr/>
                    <a:lstStyle/>
                    <a:p>
                      <a:endParaRPr lang="es-ES"/>
                    </a:p>
                  </a:txBody>
                  <a:tcPr/>
                </a:tc>
                <a:tc>
                  <a:txBody>
                    <a:bodyPr/>
                    <a:lstStyle/>
                    <a:p>
                      <a:pPr algn="just" fontAlgn="t"/>
                      <a:r>
                        <a:rPr lang="es-ES" sz="1600" b="0" i="0" u="none" strike="noStrike" dirty="0" smtClean="0">
                          <a:solidFill>
                            <a:srgbClr val="000000"/>
                          </a:solidFill>
                          <a:latin typeface="+mn-lt"/>
                        </a:rPr>
                        <a:t>El 100% de las Unidades Notificadoras reportó en el VIGEPES al menos una vez. </a:t>
                      </a:r>
                      <a:endParaRPr lang="es-ES" sz="1600" b="0" i="0" u="none" strike="noStrike" dirty="0" smtClean="0">
                        <a:solidFill>
                          <a:srgbClr val="000000"/>
                        </a:solidFill>
                        <a:latin typeface="+mn-lt"/>
                      </a:endParaRPr>
                    </a:p>
                    <a:p>
                      <a:pPr algn="just" fontAlgn="t"/>
                      <a:r>
                        <a:rPr lang="es-ES" sz="1600" b="0" i="0" u="none" strike="noStrike" dirty="0" smtClean="0">
                          <a:solidFill>
                            <a:srgbClr val="000000"/>
                          </a:solidFill>
                          <a:latin typeface="+mn-lt"/>
                        </a:rPr>
                        <a:t>Fuente: PUDR Malaria 2017</a:t>
                      </a:r>
                      <a:endParaRPr lang="es-ES" sz="1600" b="0" i="0" u="none" strike="noStrike" dirty="0">
                        <a:solidFill>
                          <a:srgbClr val="000000"/>
                        </a:solidFill>
                        <a:latin typeface="Calibri"/>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bl>
          </a:graphicData>
        </a:graphic>
      </p:graphicFrame>
      <p:graphicFrame>
        <p:nvGraphicFramePr>
          <p:cNvPr id="6" name="3 Marcador de contenido"/>
          <p:cNvGraphicFramePr>
            <a:graphicFrameLocks/>
          </p:cNvGraphicFramePr>
          <p:nvPr/>
        </p:nvGraphicFramePr>
        <p:xfrm>
          <a:off x="569268" y="116632"/>
          <a:ext cx="8172399" cy="562352"/>
        </p:xfrm>
        <a:graphic>
          <a:graphicData uri="http://schemas.openxmlformats.org/drawingml/2006/table">
            <a:tbl>
              <a:tblPr/>
              <a:tblGrid>
                <a:gridCol w="1186976"/>
                <a:gridCol w="5471005"/>
                <a:gridCol w="1514418"/>
              </a:tblGrid>
              <a:tr h="288032">
                <a:tc gridSpan="3">
                  <a:txBody>
                    <a:bodyPr/>
                    <a:lstStyle/>
                    <a:p>
                      <a:pPr algn="ctr" fontAlgn="b"/>
                      <a:r>
                        <a:rPr lang="es-ES" sz="1600" b="1" i="0" u="none" strike="noStrike" dirty="0">
                          <a:solidFill>
                            <a:schemeClr val="bg1">
                              <a:lumMod val="85000"/>
                            </a:schemeClr>
                          </a:solidFill>
                          <a:latin typeface="Calibri"/>
                        </a:rPr>
                        <a:t> Eliminación de la malaria en El Salvador: un esfuerzo de país </a:t>
                      </a:r>
                    </a:p>
                  </a:txBody>
                  <a:tcPr marL="0" marR="0" marT="0" marB="0" anchor="b">
                    <a:lnL>
                      <a:noFill/>
                    </a:lnL>
                    <a:lnR>
                      <a:noFill/>
                    </a:lnR>
                    <a:lnT>
                      <a:noFill/>
                    </a:lnT>
                    <a:lnB>
                      <a:noFill/>
                    </a:lnB>
                  </a:tcPr>
                </a:tc>
                <a:tc hMerge="1">
                  <a:txBody>
                    <a:bodyPr/>
                    <a:lstStyle/>
                    <a:p>
                      <a:endParaRPr lang="es-ES"/>
                    </a:p>
                  </a:txBody>
                  <a:tcPr/>
                </a:tc>
                <a:tc hMerge="1">
                  <a:txBody>
                    <a:bodyPr/>
                    <a:lstStyle/>
                    <a:p>
                      <a:endParaRPr lang="es-ES"/>
                    </a:p>
                  </a:txBody>
                  <a:tcPr/>
                </a:tc>
              </a:tr>
              <a:tr h="210696">
                <a:tc>
                  <a:txBody>
                    <a:bodyPr/>
                    <a:lstStyle/>
                    <a:p>
                      <a:pPr algn="l" fontAlgn="b"/>
                      <a:endParaRPr lang="es-ES"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es-ES" sz="1800" b="1" i="1" u="none" strike="noStrike" dirty="0" smtClean="0">
                          <a:solidFill>
                            <a:srgbClr val="FFC000"/>
                          </a:solidFill>
                          <a:latin typeface="+mn-lt"/>
                        </a:rPr>
                        <a:t>INDICADORES DE</a:t>
                      </a:r>
                      <a:r>
                        <a:rPr lang="es-ES" sz="1800" b="1" i="1" u="none" strike="noStrike" baseline="0" dirty="0" smtClean="0">
                          <a:solidFill>
                            <a:srgbClr val="FFC000"/>
                          </a:solidFill>
                          <a:latin typeface="+mn-lt"/>
                        </a:rPr>
                        <a:t> LA SUBVENCIÓN</a:t>
                      </a:r>
                      <a:endParaRPr lang="es-ES" sz="1800" b="1" i="1" u="none" strike="noStrike" dirty="0">
                        <a:solidFill>
                          <a:srgbClr val="FFC000"/>
                        </a:solidFill>
                        <a:latin typeface="+mn-lt"/>
                      </a:endParaRPr>
                    </a:p>
                  </a:txBody>
                  <a:tcPr marL="0" marR="0" marT="0" marB="0" anchor="b">
                    <a:lnL>
                      <a:noFill/>
                    </a:lnL>
                    <a:lnR>
                      <a:noFill/>
                    </a:lnR>
                    <a:lnT>
                      <a:noFill/>
                    </a:lnT>
                    <a:lnB>
                      <a:noFill/>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ES" sz="1600" b="1" i="1" u="none" strike="noStrike" dirty="0" smtClean="0">
                          <a:solidFill>
                            <a:srgbClr val="FFC000"/>
                          </a:solidFill>
                          <a:latin typeface="+mn-lt"/>
                        </a:rPr>
                        <a:t>3/4</a:t>
                      </a:r>
                      <a:endParaRPr lang="es-ES" sz="1600" b="0" i="0" u="none" strike="noStrike" dirty="0" smtClean="0">
                        <a:solidFill>
                          <a:srgbClr val="FFC000"/>
                        </a:solidFill>
                        <a:latin typeface="+mn-lt"/>
                      </a:endParaRPr>
                    </a:p>
                  </a:txBody>
                  <a:tcPr marL="0" marR="0" marT="0"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57404" t="24880" r="13301" b="44880"/>
          <a:stretch>
            <a:fillRect/>
          </a:stretch>
        </p:blipFill>
        <p:spPr bwMode="auto">
          <a:xfrm>
            <a:off x="3995936" y="3861048"/>
            <a:ext cx="4464496" cy="2592288"/>
          </a:xfrm>
          <a:prstGeom prst="rect">
            <a:avLst/>
          </a:prstGeom>
          <a:noFill/>
          <a:ln w="9525">
            <a:solidFill>
              <a:srgbClr val="FFC000"/>
            </a:solidFill>
            <a:miter lim="800000"/>
            <a:headEnd/>
            <a:tailEnd/>
          </a:ln>
        </p:spPr>
      </p:pic>
      <p:pic>
        <p:nvPicPr>
          <p:cNvPr id="22530" name="Picture 2"/>
          <p:cNvPicPr>
            <a:picLocks noGrp="1" noChangeAspect="1" noChangeArrowheads="1"/>
          </p:cNvPicPr>
          <p:nvPr>
            <p:ph idx="1"/>
          </p:nvPr>
        </p:nvPicPr>
        <p:blipFill>
          <a:blip r:embed="rId3" cstate="print"/>
          <a:srcRect l="9728" t="53135" r="61634" b="18227"/>
          <a:stretch>
            <a:fillRect/>
          </a:stretch>
        </p:blipFill>
        <p:spPr bwMode="auto">
          <a:xfrm>
            <a:off x="395536" y="908720"/>
            <a:ext cx="4864541" cy="2736304"/>
          </a:xfrm>
          <a:prstGeom prst="rect">
            <a:avLst/>
          </a:prstGeom>
          <a:noFill/>
          <a:ln w="9525">
            <a:solidFill>
              <a:srgbClr val="FFC000"/>
            </a:solidFill>
            <a:miter lim="800000"/>
            <a:headEnd/>
            <a:tailEnd/>
          </a:ln>
        </p:spPr>
      </p:pic>
      <p:sp>
        <p:nvSpPr>
          <p:cNvPr id="6" name="1 Título"/>
          <p:cNvSpPr txBox="1">
            <a:spLocks/>
          </p:cNvSpPr>
          <p:nvPr/>
        </p:nvSpPr>
        <p:spPr>
          <a:xfrm>
            <a:off x="5436096" y="908720"/>
            <a:ext cx="3024336" cy="2736304"/>
          </a:xfrm>
          <a:prstGeom prst="rect">
            <a:avLst/>
          </a:prstGeom>
          <a:ln>
            <a:solidFill>
              <a:schemeClr val="tx2">
                <a:lumMod val="60000"/>
                <a:lumOff val="40000"/>
              </a:schemeClr>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800" b="0" i="0" u="none" strike="noStrike" kern="1200" cap="none" spc="0" normalizeH="0" baseline="0" noProof="0" dirty="0" smtClean="0">
                <a:ln>
                  <a:noFill/>
                </a:ln>
                <a:solidFill>
                  <a:srgbClr val="FFC000"/>
                </a:solidFill>
                <a:effectLst/>
                <a:uLnTx/>
                <a:uFillTx/>
                <a:latin typeface="+mj-lt"/>
                <a:ea typeface="+mj-ea"/>
                <a:cs typeface="+mj-cs"/>
              </a:rPr>
              <a:t>MCP – ES</a:t>
            </a:r>
            <a:br>
              <a:rPr kumimoji="0" lang="es-ES" sz="2800" b="0" i="0" u="none" strike="noStrike" kern="1200" cap="none" spc="0" normalizeH="0" baseline="0" noProof="0" dirty="0" smtClean="0">
                <a:ln>
                  <a:noFill/>
                </a:ln>
                <a:solidFill>
                  <a:srgbClr val="FFC000"/>
                </a:solidFill>
                <a:effectLst/>
                <a:uLnTx/>
                <a:uFillTx/>
                <a:latin typeface="+mj-lt"/>
                <a:ea typeface="+mj-ea"/>
                <a:cs typeface="+mj-cs"/>
              </a:rPr>
            </a:br>
            <a:r>
              <a:rPr kumimoji="0" lang="es-ES" sz="2800" b="0" i="0" u="none" strike="noStrike" kern="1200" cap="none" spc="0" normalizeH="0" baseline="0" noProof="0" dirty="0" smtClean="0">
                <a:ln>
                  <a:noFill/>
                </a:ln>
                <a:solidFill>
                  <a:srgbClr val="FFC000"/>
                </a:solidFill>
                <a:effectLst/>
                <a:uLnTx/>
                <a:uFillTx/>
                <a:latin typeface="+mj-lt"/>
                <a:ea typeface="+mj-ea"/>
                <a:cs typeface="+mj-cs"/>
              </a:rPr>
              <a:t> Visita de Campo 08</a:t>
            </a:r>
            <a:br>
              <a:rPr kumimoji="0" lang="es-ES" sz="2800" b="0" i="0" u="none" strike="noStrike" kern="1200" cap="none" spc="0" normalizeH="0" baseline="0" noProof="0" dirty="0" smtClean="0">
                <a:ln>
                  <a:noFill/>
                </a:ln>
                <a:solidFill>
                  <a:srgbClr val="FFC000"/>
                </a:solidFill>
                <a:effectLst/>
                <a:uLnTx/>
                <a:uFillTx/>
                <a:latin typeface="+mj-lt"/>
                <a:ea typeface="+mj-ea"/>
                <a:cs typeface="+mj-cs"/>
              </a:rPr>
            </a:br>
            <a:r>
              <a:rPr kumimoji="0" lang="es-ES" sz="2800" b="0" i="0" u="none" strike="noStrike" kern="1200" cap="none" spc="0" normalizeH="0" baseline="0" noProof="0" dirty="0" smtClean="0">
                <a:ln>
                  <a:noFill/>
                </a:ln>
                <a:solidFill>
                  <a:srgbClr val="FFC000"/>
                </a:solidFill>
                <a:effectLst/>
                <a:uLnTx/>
                <a:uFillTx/>
                <a:latin typeface="+mj-lt"/>
                <a:ea typeface="+mj-ea"/>
                <a:cs typeface="+mj-cs"/>
              </a:rPr>
              <a:t>Diciembre 2017</a:t>
            </a:r>
            <a:endParaRPr kumimoji="0" lang="es-ES" sz="2800" b="0" i="0" u="none" strike="noStrike" kern="1200" cap="none" spc="0" normalizeH="0" baseline="0" noProof="0" dirty="0">
              <a:ln>
                <a:noFill/>
              </a:ln>
              <a:solidFill>
                <a:srgbClr val="FFC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323528" y="1196752"/>
          <a:ext cx="8373616" cy="5328592"/>
        </p:xfrm>
        <a:graphic>
          <a:graphicData uri="http://schemas.openxmlformats.org/drawingml/2006/table">
            <a:tbl>
              <a:tblPr/>
              <a:tblGrid>
                <a:gridCol w="1800200"/>
                <a:gridCol w="648072"/>
                <a:gridCol w="648072"/>
                <a:gridCol w="576064"/>
                <a:gridCol w="432048"/>
                <a:gridCol w="360040"/>
                <a:gridCol w="3909120"/>
              </a:tblGrid>
              <a:tr h="275521">
                <a:tc gridSpan="7">
                  <a:txBody>
                    <a:bodyPr/>
                    <a:lstStyle/>
                    <a:p>
                      <a:pPr algn="ctr" fontAlgn="ctr"/>
                      <a:r>
                        <a:rPr lang="es-ES" sz="2400" b="1" i="0" u="none" strike="noStrike" dirty="0">
                          <a:solidFill>
                            <a:srgbClr val="000000"/>
                          </a:solidFill>
                          <a:latin typeface="Calibri"/>
                        </a:rPr>
                        <a:t>INDICADORES DE IMPACTO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16095">
                <a:tc>
                  <a:txBody>
                    <a:bodyPr/>
                    <a:lstStyle/>
                    <a:p>
                      <a:pPr algn="ctr" fontAlgn="ctr"/>
                      <a:r>
                        <a:rPr lang="es-ES" sz="1400" b="0" i="0" u="none" strike="noStrike" dirty="0">
                          <a:solidFill>
                            <a:srgbClr val="000000"/>
                          </a:solidFill>
                          <a:latin typeface="Calibri"/>
                        </a:rPr>
                        <a:t>Indicadores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400" b="0" i="0" u="none" strike="noStrike" dirty="0">
                          <a:solidFill>
                            <a:srgbClr val="000000"/>
                          </a:solidFill>
                          <a:latin typeface="Calibri"/>
                        </a:rPr>
                        <a:t>Meta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400" b="0" i="0" u="none" strike="noStrike" dirty="0">
                          <a:solidFill>
                            <a:srgbClr val="000000"/>
                          </a:solidFill>
                          <a:latin typeface="Calibri"/>
                        </a:rPr>
                        <a:t>Lograda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400" b="1" i="0" u="none" strike="noStrike" dirty="0">
                          <a:solidFill>
                            <a:srgbClr val="000000"/>
                          </a:solidFill>
                          <a:latin typeface="Calibri"/>
                        </a:rPr>
                        <a:t>0% - 59%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B3D7"/>
                    </a:solidFill>
                  </a:tcPr>
                </a:tc>
                <a:tc>
                  <a:txBody>
                    <a:bodyPr/>
                    <a:lstStyle/>
                    <a:p>
                      <a:pPr algn="ctr" fontAlgn="ctr"/>
                      <a:r>
                        <a:rPr lang="es-ES" sz="1400" b="1" i="0" u="none" strike="noStrike" dirty="0">
                          <a:solidFill>
                            <a:srgbClr val="000000"/>
                          </a:solidFill>
                          <a:latin typeface="Calibri"/>
                        </a:rPr>
                        <a:t>60% - 89%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CE4"/>
                    </a:solidFill>
                  </a:tcPr>
                </a:tc>
                <a:tc>
                  <a:txBody>
                    <a:bodyPr/>
                    <a:lstStyle/>
                    <a:p>
                      <a:pPr algn="ctr" fontAlgn="ctr"/>
                      <a:r>
                        <a:rPr lang="es-ES" sz="1400" b="1" i="0" u="none" strike="noStrike" dirty="0">
                          <a:solidFill>
                            <a:srgbClr val="000000"/>
                          </a:solidFill>
                          <a:latin typeface="Calibri"/>
                        </a:rPr>
                        <a:t>&gt; 90%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a:txBody>
                    <a:bodyPr/>
                    <a:lstStyle/>
                    <a:p>
                      <a:pPr algn="ctr" fontAlgn="ctr"/>
                      <a:r>
                        <a:rPr lang="es-ES" sz="1400" b="0" i="0" u="none" strike="noStrike" dirty="0">
                          <a:solidFill>
                            <a:srgbClr val="000000"/>
                          </a:solidFill>
                          <a:latin typeface="Calibri"/>
                        </a:rPr>
                        <a:t>Comentarios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35912">
                <a:tc>
                  <a:txBody>
                    <a:bodyPr/>
                    <a:lstStyle/>
                    <a:p>
                      <a:pPr algn="l" fontAlgn="ctr"/>
                      <a:r>
                        <a:rPr lang="es-ES" sz="1600" b="1" i="0" u="none" strike="noStrike" dirty="0">
                          <a:solidFill>
                            <a:srgbClr val="000000"/>
                          </a:solidFill>
                          <a:latin typeface="Calibri"/>
                        </a:rPr>
                        <a:t>Malaria </a:t>
                      </a:r>
                      <a:r>
                        <a:rPr lang="es-ES" sz="1600" b="1" i="0" u="none" strike="noStrike" dirty="0" smtClean="0">
                          <a:solidFill>
                            <a:srgbClr val="000000"/>
                          </a:solidFill>
                          <a:latin typeface="Calibri"/>
                        </a:rPr>
                        <a:t>I-9</a:t>
                      </a:r>
                      <a:r>
                        <a:rPr lang="es-ES" sz="1600" b="1" i="0" u="none" strike="noStrike" dirty="0">
                          <a:solidFill>
                            <a:srgbClr val="000000"/>
                          </a:solidFill>
                          <a:latin typeface="Calibri"/>
                        </a:rPr>
                        <a:t>: Numero de Focos activos. </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600" b="0" i="0" u="none" strike="noStrike" dirty="0">
                          <a:solidFill>
                            <a:srgbClr val="000000"/>
                          </a:solidFill>
                          <a:latin typeface="Calibri"/>
                        </a:rPr>
                        <a:t>6</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600" b="0" i="0" u="none" strike="noStrike" dirty="0">
                          <a:solidFill>
                            <a:srgbClr val="000000"/>
                          </a:solidFill>
                          <a:latin typeface="Calibri"/>
                        </a:rPr>
                        <a:t>0</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fontAlgn="ctr"/>
                      <a:r>
                        <a:rPr lang="es-ES" sz="1600" b="1" i="0" u="none" strike="noStrike" dirty="0">
                          <a:solidFill>
                            <a:srgbClr val="FFFFFF"/>
                          </a:solidFill>
                          <a:latin typeface="Calibri"/>
                        </a:rPr>
                        <a:t>0%</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B3D7"/>
                    </a:solidFill>
                  </a:tcPr>
                </a:tc>
                <a:tc hMerge="1">
                  <a:txBody>
                    <a:bodyPr/>
                    <a:lstStyle/>
                    <a:p>
                      <a:endParaRPr lang="es-ES"/>
                    </a:p>
                  </a:txBody>
                  <a:tcPr/>
                </a:tc>
                <a:tc hMerge="1">
                  <a:txBody>
                    <a:bodyPr/>
                    <a:lstStyle/>
                    <a:p>
                      <a:endParaRPr lang="es-ES"/>
                    </a:p>
                  </a:txBody>
                  <a:tcPr/>
                </a:tc>
                <a:tc>
                  <a:txBody>
                    <a:bodyPr/>
                    <a:lstStyle/>
                    <a:p>
                      <a:pPr algn="just" fontAlgn="ctr"/>
                      <a:r>
                        <a:rPr lang="es-ES" sz="1400" b="0" i="0" u="none" strike="noStrike" dirty="0" smtClean="0">
                          <a:solidFill>
                            <a:srgbClr val="000000"/>
                          </a:solidFill>
                          <a:latin typeface="+mn-lt"/>
                        </a:rPr>
                        <a:t>Los focos activos se  definen como focos de transmisión persistente y cuyo criterio es que se hayan detectado casos de transmisión autóctona durante el año calendario en curso, ya que los casos notificados en el año 2017 son clasificados como importados, no se reportan focos activos. Lo anterior ha sido verificado mediante las acciones de búsqueda activa reactiva y proactiva de casos, como parte de la estricta vigilancia epidemiológica. </a:t>
                      </a:r>
                      <a:r>
                        <a:rPr lang="es-ES" sz="1400" b="0" i="0" u="none" strike="noStrike" dirty="0" smtClean="0">
                          <a:solidFill>
                            <a:srgbClr val="000000"/>
                          </a:solidFill>
                          <a:latin typeface="+mn-lt"/>
                        </a:rPr>
                        <a:t>Fuente: PUDR Malaria 2017</a:t>
                      </a:r>
                      <a:endParaRPr lang="es-ES" sz="1400" b="0" i="0" u="none" strike="noStrike" dirty="0">
                        <a:solidFill>
                          <a:srgbClr val="000000"/>
                        </a:solidFill>
                        <a:latin typeface="Calibri"/>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1800200">
                <a:tc>
                  <a:txBody>
                    <a:bodyPr/>
                    <a:lstStyle/>
                    <a:p>
                      <a:pPr algn="l" fontAlgn="ctr"/>
                      <a:r>
                        <a:rPr lang="es-ES" sz="1600" b="1" i="0" u="none" strike="noStrike" dirty="0">
                          <a:solidFill>
                            <a:srgbClr val="000000"/>
                          </a:solidFill>
                          <a:latin typeface="Calibri"/>
                        </a:rPr>
                        <a:t>Malaria </a:t>
                      </a:r>
                      <a:r>
                        <a:rPr lang="es-ES" sz="1600" b="1" i="0" u="none" strike="noStrike" dirty="0" smtClean="0">
                          <a:solidFill>
                            <a:srgbClr val="000000"/>
                          </a:solidFill>
                          <a:latin typeface="Calibri"/>
                        </a:rPr>
                        <a:t>I-10</a:t>
                      </a:r>
                      <a:r>
                        <a:rPr lang="es-ES" sz="1600" b="1" i="0" u="none" strike="noStrike" dirty="0">
                          <a:solidFill>
                            <a:srgbClr val="000000"/>
                          </a:solidFill>
                          <a:latin typeface="Calibri"/>
                        </a:rPr>
                        <a:t>: Incidencia parasitaria anual (número y tasa por mil) </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600" b="0" i="0" u="none" strike="noStrike" dirty="0">
                          <a:solidFill>
                            <a:srgbClr val="000000"/>
                          </a:solidFill>
                          <a:latin typeface="Calibri"/>
                        </a:rPr>
                        <a:t>0.014</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600" b="0" i="0" u="none" strike="noStrike" dirty="0">
                          <a:solidFill>
                            <a:srgbClr val="000000"/>
                          </a:solidFill>
                          <a:latin typeface="Calibri"/>
                        </a:rPr>
                        <a:t>0</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fontAlgn="ctr"/>
                      <a:r>
                        <a:rPr lang="es-ES" sz="1600" b="1" i="0" u="none" strike="noStrike" dirty="0">
                          <a:solidFill>
                            <a:srgbClr val="FFFFFF"/>
                          </a:solidFill>
                          <a:latin typeface="Calibri"/>
                        </a:rPr>
                        <a:t>0%</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B3D7"/>
                    </a:solidFill>
                  </a:tcPr>
                </a:tc>
                <a:tc hMerge="1">
                  <a:txBody>
                    <a:bodyPr/>
                    <a:lstStyle/>
                    <a:p>
                      <a:endParaRPr lang="es-ES"/>
                    </a:p>
                  </a:txBody>
                  <a:tcPr/>
                </a:tc>
                <a:tc hMerge="1">
                  <a:txBody>
                    <a:bodyPr/>
                    <a:lstStyle/>
                    <a:p>
                      <a:endParaRPr lang="es-ES"/>
                    </a:p>
                  </a:txBody>
                  <a:tcPr/>
                </a:tc>
                <a:tc>
                  <a:txBody>
                    <a:bodyPr/>
                    <a:lstStyle/>
                    <a:p>
                      <a:pPr algn="just" fontAlgn="ctr"/>
                      <a:r>
                        <a:rPr lang="es-ES" sz="1500" b="0" i="0" u="none" strike="noStrike" dirty="0" smtClean="0">
                          <a:solidFill>
                            <a:srgbClr val="000000"/>
                          </a:solidFill>
                          <a:latin typeface="+mn-lt"/>
                        </a:rPr>
                        <a:t>El IPA del año 2015 se calculó considerando solo casos de transmisión autóctona; para el 2017 el IPA es 0 (cero), ya que no se registraron casos autóctonos. </a:t>
                      </a:r>
                      <a:endParaRPr lang="es-ES" sz="1500" b="0" i="0" u="none" strike="noStrike" dirty="0" smtClean="0">
                        <a:solidFill>
                          <a:srgbClr val="000000"/>
                        </a:solidFill>
                        <a:latin typeface="+mn-lt"/>
                      </a:endParaRPr>
                    </a:p>
                    <a:p>
                      <a:pPr algn="just" fontAlgn="ctr"/>
                      <a:r>
                        <a:rPr lang="es-ES" sz="1600" b="0" i="0" u="none" strike="noStrike" dirty="0" smtClean="0">
                          <a:solidFill>
                            <a:srgbClr val="000000"/>
                          </a:solidFill>
                          <a:latin typeface="+mn-lt"/>
                        </a:rPr>
                        <a:t>Fuente: PUDR Malaria 2017</a:t>
                      </a:r>
                      <a:endParaRPr lang="es-ES" sz="1500" b="0" i="0" u="none" strike="noStrike" dirty="0">
                        <a:solidFill>
                          <a:srgbClr val="000000"/>
                        </a:solidFill>
                        <a:latin typeface="Calibri"/>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bl>
          </a:graphicData>
        </a:graphic>
      </p:graphicFrame>
      <p:graphicFrame>
        <p:nvGraphicFramePr>
          <p:cNvPr id="7" name="3 Marcador de contenido"/>
          <p:cNvGraphicFramePr>
            <a:graphicFrameLocks/>
          </p:cNvGraphicFramePr>
          <p:nvPr/>
        </p:nvGraphicFramePr>
        <p:xfrm>
          <a:off x="569268" y="116632"/>
          <a:ext cx="8172399" cy="670560"/>
        </p:xfrm>
        <a:graphic>
          <a:graphicData uri="http://schemas.openxmlformats.org/drawingml/2006/table">
            <a:tbl>
              <a:tblPr/>
              <a:tblGrid>
                <a:gridCol w="1186976"/>
                <a:gridCol w="5471005"/>
                <a:gridCol w="1514418"/>
              </a:tblGrid>
              <a:tr h="288032">
                <a:tc gridSpan="3">
                  <a:txBody>
                    <a:bodyPr/>
                    <a:lstStyle/>
                    <a:p>
                      <a:pPr algn="ctr" fontAlgn="b"/>
                      <a:r>
                        <a:rPr lang="es-ES" sz="2000" b="1" i="0" u="none" strike="noStrike" dirty="0">
                          <a:solidFill>
                            <a:schemeClr val="bg1">
                              <a:lumMod val="85000"/>
                            </a:schemeClr>
                          </a:solidFill>
                          <a:latin typeface="Calibri"/>
                        </a:rPr>
                        <a:t> </a:t>
                      </a:r>
                      <a:r>
                        <a:rPr lang="es-ES" sz="2000" b="1" i="0" u="none" strike="noStrike" dirty="0">
                          <a:solidFill>
                            <a:schemeClr val="bg1">
                              <a:lumMod val="85000"/>
                            </a:schemeClr>
                          </a:solidFill>
                          <a:effectLst>
                            <a:outerShdw blurRad="38100" dist="38100" dir="2700000" algn="tl">
                              <a:srgbClr val="000000">
                                <a:alpha val="43137"/>
                              </a:srgbClr>
                            </a:outerShdw>
                          </a:effectLst>
                          <a:latin typeface="Calibri"/>
                        </a:rPr>
                        <a:t>Eliminación de la malaria en El Salvador: un esfuerzo de país </a:t>
                      </a:r>
                    </a:p>
                  </a:txBody>
                  <a:tcPr marL="0" marR="0" marT="0" marB="0" anchor="b">
                    <a:lnL>
                      <a:noFill/>
                    </a:lnL>
                    <a:lnR>
                      <a:noFill/>
                    </a:lnR>
                    <a:lnT>
                      <a:noFill/>
                    </a:lnT>
                    <a:lnB>
                      <a:noFill/>
                    </a:lnB>
                  </a:tcPr>
                </a:tc>
                <a:tc hMerge="1">
                  <a:txBody>
                    <a:bodyPr/>
                    <a:lstStyle/>
                    <a:p>
                      <a:endParaRPr lang="es-ES"/>
                    </a:p>
                  </a:txBody>
                  <a:tcPr/>
                </a:tc>
                <a:tc hMerge="1">
                  <a:txBody>
                    <a:bodyPr/>
                    <a:lstStyle/>
                    <a:p>
                      <a:endParaRPr lang="es-ES"/>
                    </a:p>
                  </a:txBody>
                  <a:tcPr/>
                </a:tc>
              </a:tr>
              <a:tr h="210696">
                <a:tc>
                  <a:txBody>
                    <a:bodyPr/>
                    <a:lstStyle/>
                    <a:p>
                      <a:pPr algn="l" fontAlgn="b"/>
                      <a:endParaRPr lang="es-ES" sz="2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es-ES" sz="2400" b="1" i="1" u="none" strike="noStrike" dirty="0" smtClean="0">
                          <a:solidFill>
                            <a:srgbClr val="FFC000"/>
                          </a:solidFill>
                          <a:latin typeface="+mn-lt"/>
                        </a:rPr>
                        <a:t>INDICADORES DE</a:t>
                      </a:r>
                      <a:r>
                        <a:rPr lang="es-ES" sz="2400" b="1" i="1" u="none" strike="noStrike" baseline="0" dirty="0" smtClean="0">
                          <a:solidFill>
                            <a:srgbClr val="FFC000"/>
                          </a:solidFill>
                          <a:latin typeface="+mn-lt"/>
                        </a:rPr>
                        <a:t> LA SUBVENCIÓN</a:t>
                      </a:r>
                      <a:endParaRPr lang="es-ES" sz="2400" b="1" i="1" u="none" strike="noStrike" dirty="0">
                        <a:solidFill>
                          <a:srgbClr val="FFC000"/>
                        </a:solidFill>
                        <a:latin typeface="+mn-lt"/>
                      </a:endParaRPr>
                    </a:p>
                  </a:txBody>
                  <a:tcPr marL="0" marR="0" marT="0" marB="0" anchor="b">
                    <a:lnL>
                      <a:noFill/>
                    </a:lnL>
                    <a:lnR>
                      <a:noFill/>
                    </a:lnR>
                    <a:lnT>
                      <a:noFill/>
                    </a:lnT>
                    <a:lnB>
                      <a:noFill/>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ES" sz="2000" b="1" i="1" u="none" strike="noStrike" dirty="0" smtClean="0">
                          <a:solidFill>
                            <a:srgbClr val="FFC000"/>
                          </a:solidFill>
                          <a:effectLst>
                            <a:outerShdw blurRad="38100" dist="38100" dir="2700000" algn="tl">
                              <a:srgbClr val="000000">
                                <a:alpha val="43137"/>
                              </a:srgbClr>
                            </a:outerShdw>
                          </a:effectLst>
                          <a:latin typeface="+mn-lt"/>
                        </a:rPr>
                        <a:t>4/4</a:t>
                      </a:r>
                      <a:endParaRPr lang="es-ES" sz="2000" b="0" i="0" u="none" strike="noStrike" dirty="0" smtClean="0">
                        <a:solidFill>
                          <a:srgbClr val="FFC000"/>
                        </a:solidFill>
                        <a:effectLst>
                          <a:outerShdw blurRad="38100" dist="38100" dir="2700000" algn="tl">
                            <a:srgbClr val="000000">
                              <a:alpha val="43137"/>
                            </a:srgbClr>
                          </a:outerShdw>
                        </a:effectLst>
                        <a:latin typeface="+mn-lt"/>
                      </a:endParaRPr>
                    </a:p>
                  </a:txBody>
                  <a:tcPr marL="0" marR="0" marT="0" marB="0" anchor="ctr">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ln>
            <a:solidFill>
              <a:schemeClr val="tx2">
                <a:lumMod val="20000"/>
                <a:lumOff val="80000"/>
              </a:schemeClr>
            </a:solidFill>
          </a:ln>
        </p:spPr>
        <p:txBody>
          <a:bodyPr>
            <a:normAutofit fontScale="90000"/>
          </a:bodyPr>
          <a:lstStyle/>
          <a:p>
            <a:r>
              <a:rPr lang="es-ES" sz="3600" dirty="0" smtClean="0">
                <a:solidFill>
                  <a:srgbClr val="FFC000"/>
                </a:solidFill>
              </a:rPr>
              <a:t>Auditoría Externa – Verificación Activo Fijo</a:t>
            </a:r>
            <a:br>
              <a:rPr lang="es-ES" sz="3600" dirty="0" smtClean="0">
                <a:solidFill>
                  <a:srgbClr val="FFC000"/>
                </a:solidFill>
              </a:rPr>
            </a:br>
            <a:r>
              <a:rPr lang="es-ES" sz="3600" dirty="0" smtClean="0">
                <a:solidFill>
                  <a:srgbClr val="FFC000"/>
                </a:solidFill>
              </a:rPr>
              <a:t>Marzo 2018</a:t>
            </a:r>
            <a:endParaRPr lang="es-ES" sz="3600" dirty="0">
              <a:solidFill>
                <a:srgbClr val="FFC000"/>
              </a:solidFill>
            </a:endParaRPr>
          </a:p>
        </p:txBody>
      </p:sp>
      <p:pic>
        <p:nvPicPr>
          <p:cNvPr id="4" name="3 Imagen"/>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l="20176" t="12360" r="20554" b="17322"/>
          <a:stretch>
            <a:fillRect/>
          </a:stretch>
        </p:blipFill>
        <p:spPr bwMode="auto">
          <a:xfrm>
            <a:off x="395536" y="3789040"/>
            <a:ext cx="4248472" cy="2848790"/>
          </a:xfrm>
          <a:prstGeom prst="rect">
            <a:avLst/>
          </a:prstGeom>
          <a:noFill/>
          <a:ln>
            <a:solidFill>
              <a:srgbClr val="FFC000"/>
            </a:solidFill>
          </a:ln>
        </p:spPr>
      </p:pic>
      <p:pic>
        <p:nvPicPr>
          <p:cNvPr id="23554" name="Picture 2" descr="C:\Users\Public\Documents\MALARIA LAPTOP 3\Compras\Solicitudes de Compra Año 1 2017\Auditoría\Fotos verificación activo fijo\photo5159351635397421063.jpg"/>
          <p:cNvPicPr>
            <a:picLocks noGrp="1" noChangeAspect="1" noChangeArrowheads="1"/>
          </p:cNvPicPr>
          <p:nvPr>
            <p:ph idx="1"/>
          </p:nvPr>
        </p:nvPicPr>
        <p:blipFill>
          <a:blip r:embed="rId3" cstate="print"/>
          <a:srcRect/>
          <a:stretch>
            <a:fillRect/>
          </a:stretch>
        </p:blipFill>
        <p:spPr bwMode="auto">
          <a:xfrm>
            <a:off x="2987824" y="1556792"/>
            <a:ext cx="5740430" cy="2789490"/>
          </a:xfrm>
          <a:prstGeom prst="rect">
            <a:avLst/>
          </a:prstGeom>
          <a:noFill/>
          <a:ln>
            <a:solidFill>
              <a:srgbClr val="FFC000"/>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http://estaticos01.expansion.com/blogs/hablando-en-publico/imagenes_posts/2013/06/10/54475_470x294.jpg"/>
          <p:cNvPicPr>
            <a:picLocks noChangeAspect="1" noChangeArrowheads="1"/>
          </p:cNvPicPr>
          <p:nvPr/>
        </p:nvPicPr>
        <p:blipFill>
          <a:blip r:embed="rId2" cstate="print"/>
          <a:srcRect/>
          <a:stretch>
            <a:fillRect/>
          </a:stretch>
        </p:blipFill>
        <p:spPr bwMode="auto">
          <a:xfrm>
            <a:off x="1475656" y="1340768"/>
            <a:ext cx="6375400" cy="398801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11">
            <a:extLst>
              <a:ext uri="{FF2B5EF4-FFF2-40B4-BE49-F238E27FC236}">
                <a16:creationId xmlns:a16="http://schemas.microsoft.com/office/drawing/2014/main" xmlns="" id="{209B8E24-543C-47C8-82E0-43BE62C1C512}"/>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1916832"/>
            <a:ext cx="952500" cy="560614"/>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graphicFrame>
        <p:nvGraphicFramePr>
          <p:cNvPr id="4" name="3 Tabla"/>
          <p:cNvGraphicFramePr>
            <a:graphicFrameLocks noGrp="1"/>
          </p:cNvGraphicFramePr>
          <p:nvPr/>
        </p:nvGraphicFramePr>
        <p:xfrm>
          <a:off x="467546" y="1916836"/>
          <a:ext cx="8136903" cy="3888428"/>
        </p:xfrm>
        <a:graphic>
          <a:graphicData uri="http://schemas.openxmlformats.org/drawingml/2006/table">
            <a:tbl>
              <a:tblPr/>
              <a:tblGrid>
                <a:gridCol w="1092797"/>
                <a:gridCol w="642386"/>
                <a:gridCol w="1055878"/>
                <a:gridCol w="797445"/>
                <a:gridCol w="598085"/>
                <a:gridCol w="959889"/>
                <a:gridCol w="878668"/>
                <a:gridCol w="952505"/>
                <a:gridCol w="487328"/>
                <a:gridCol w="671922"/>
              </a:tblGrid>
              <a:tr h="547346">
                <a:tc>
                  <a:txBody>
                    <a:bodyPr/>
                    <a:lstStyle/>
                    <a:p>
                      <a:pPr algn="l" fontAlgn="b"/>
                      <a:endParaRPr lang="es-ES" sz="1100" b="0" i="0" u="none" strike="noStrike" dirty="0">
                        <a:solidFill>
                          <a:srgbClr val="000000"/>
                        </a:solidFill>
                        <a:latin typeface="Calibri"/>
                      </a:endParaRPr>
                    </a:p>
                  </a:txBody>
                  <a:tcPr marL="0" marR="0" marT="0" marB="0">
                    <a:lnL>
                      <a:noFill/>
                    </a:lnL>
                    <a:lnR>
                      <a:noFill/>
                    </a:lnR>
                    <a:lnT>
                      <a:noFill/>
                    </a:lnT>
                    <a:lnB>
                      <a:noFill/>
                    </a:lnB>
                  </a:tcPr>
                </a:tc>
                <a:tc gridSpan="9">
                  <a:txBody>
                    <a:bodyPr/>
                    <a:lstStyle/>
                    <a:p>
                      <a:pPr algn="ctr" fontAlgn="ctr"/>
                      <a:r>
                        <a:rPr lang="es-ES" sz="2800" b="0" i="0" u="none" strike="noStrike" dirty="0">
                          <a:solidFill>
                            <a:srgbClr val="FFFFFF"/>
                          </a:solidFill>
                          <a:latin typeface="Calibri"/>
                        </a:rPr>
                        <a:t> Tablero de mando:  El Salvador - MALARIA </a:t>
                      </a:r>
                    </a:p>
                  </a:txBody>
                  <a:tcPr marL="0" marR="0" marT="0" marB="0" anchor="ctr">
                    <a:lnL>
                      <a:noFill/>
                    </a:lnL>
                    <a:lnR>
                      <a:noFill/>
                    </a:lnR>
                    <a:lnT>
                      <a:noFill/>
                    </a:lnT>
                    <a:lnB>
                      <a:noFill/>
                    </a:lnB>
                    <a:solidFill>
                      <a:srgbClr val="333399"/>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28060">
                <a:tc>
                  <a:txBody>
                    <a:bodyPr/>
                    <a:lstStyle/>
                    <a:p>
                      <a:pPr algn="l" fontAlgn="b"/>
                      <a:endParaRPr lang="es-E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1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100" b="0" i="0" u="none" strike="noStrike">
                        <a:solidFill>
                          <a:srgbClr val="000000"/>
                        </a:solidFill>
                        <a:latin typeface="Calibri"/>
                      </a:endParaRPr>
                    </a:p>
                  </a:txBody>
                  <a:tcPr marL="0" marR="0" marT="0" marB="0" anchor="b">
                    <a:lnL>
                      <a:noFill/>
                    </a:lnL>
                    <a:lnR>
                      <a:noFill/>
                    </a:lnR>
                    <a:lnT>
                      <a:noFill/>
                    </a:lnT>
                    <a:lnB>
                      <a:noFill/>
                    </a:lnB>
                  </a:tcPr>
                </a:tc>
              </a:tr>
              <a:tr h="228060">
                <a:tc>
                  <a:txBody>
                    <a:bodyPr/>
                    <a:lstStyle/>
                    <a:p>
                      <a:pPr algn="l" fontAlgn="b"/>
                      <a:endParaRPr lang="es-E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100" b="0" i="0" u="none" strike="noStrike">
                        <a:solidFill>
                          <a:srgbClr val="000000"/>
                        </a:solidFill>
                        <a:latin typeface="Calibri"/>
                      </a:endParaRPr>
                    </a:p>
                  </a:txBody>
                  <a:tcPr marL="0" marR="0" marT="0" marB="0" anchor="b">
                    <a:lnL>
                      <a:noFill/>
                    </a:lnL>
                    <a:lnR>
                      <a:noFill/>
                    </a:lnR>
                    <a:lnT>
                      <a:noFill/>
                    </a:lnT>
                    <a:lnB>
                      <a:noFill/>
                    </a:lnB>
                  </a:tcPr>
                </a:tc>
              </a:tr>
              <a:tr h="490330">
                <a:tc>
                  <a:txBody>
                    <a:bodyPr/>
                    <a:lstStyle/>
                    <a:p>
                      <a:pPr algn="r" fontAlgn="ctr"/>
                      <a:r>
                        <a:rPr lang="es-ES" sz="1200" b="0" i="0" u="none" strike="noStrike" dirty="0">
                          <a:solidFill>
                            <a:srgbClr val="000000"/>
                          </a:solidFill>
                          <a:latin typeface="Calibri"/>
                        </a:rPr>
                        <a:t> País: </a:t>
                      </a:r>
                    </a:p>
                  </a:txBody>
                  <a:tcPr marL="0" marR="0" marT="0" marB="0" anchor="ctr">
                    <a:lnL>
                      <a:noFill/>
                    </a:lnL>
                    <a:lnR>
                      <a:noFill/>
                    </a:lnR>
                    <a:lnT>
                      <a:noFill/>
                    </a:lnT>
                    <a:lnB>
                      <a:noFill/>
                    </a:lnB>
                    <a:solidFill>
                      <a:schemeClr val="bg1"/>
                    </a:solidFill>
                  </a:tcPr>
                </a:tc>
                <a:tc gridSpan="2">
                  <a:txBody>
                    <a:bodyPr/>
                    <a:lstStyle/>
                    <a:p>
                      <a:pPr algn="ctr" fontAlgn="ctr"/>
                      <a:r>
                        <a:rPr lang="es-ES" sz="1400" b="1" i="0" u="none" strike="noStrike" dirty="0">
                          <a:solidFill>
                            <a:srgbClr val="000000"/>
                          </a:solidFill>
                          <a:latin typeface="Calibri"/>
                        </a:rPr>
                        <a:t> El Salvador </a:t>
                      </a:r>
                    </a:p>
                  </a:txBody>
                  <a:tcPr marL="0" marR="0" marT="0" marB="0" anchor="ctr">
                    <a:lnL>
                      <a:noFill/>
                    </a:lnL>
                    <a:lnR>
                      <a:noFill/>
                    </a:lnR>
                    <a:lnT>
                      <a:noFill/>
                    </a:lnT>
                    <a:lnB>
                      <a:noFill/>
                    </a:lnB>
                    <a:solidFill>
                      <a:srgbClr val="99CCFF"/>
                    </a:solidFill>
                  </a:tcPr>
                </a:tc>
                <a:tc hMerge="1">
                  <a:txBody>
                    <a:bodyPr/>
                    <a:lstStyle/>
                    <a:p>
                      <a:endParaRPr lang="es-ES"/>
                    </a:p>
                  </a:txBody>
                  <a:tcPr/>
                </a:tc>
                <a:tc gridSpan="2">
                  <a:txBody>
                    <a:bodyPr/>
                    <a:lstStyle/>
                    <a:p>
                      <a:pPr algn="r" fontAlgn="ctr"/>
                      <a:r>
                        <a:rPr lang="es-ES" sz="1200" b="0" i="0" u="none" strike="noStrike" dirty="0">
                          <a:solidFill>
                            <a:srgbClr val="000000"/>
                          </a:solidFill>
                          <a:latin typeface="Calibri"/>
                        </a:rPr>
                        <a:t> Título de la subvención: </a:t>
                      </a:r>
                    </a:p>
                  </a:txBody>
                  <a:tcPr marL="0" marR="0" marT="0" marB="0" anchor="ctr">
                    <a:lnL>
                      <a:noFill/>
                    </a:lnL>
                    <a:lnR>
                      <a:noFill/>
                    </a:lnR>
                    <a:lnT>
                      <a:noFill/>
                    </a:lnT>
                    <a:lnB>
                      <a:noFill/>
                    </a:lnB>
                    <a:solidFill>
                      <a:schemeClr val="bg1"/>
                    </a:solidFill>
                  </a:tcPr>
                </a:tc>
                <a:tc hMerge="1">
                  <a:txBody>
                    <a:bodyPr/>
                    <a:lstStyle/>
                    <a:p>
                      <a:endParaRPr lang="es-ES"/>
                    </a:p>
                  </a:txBody>
                  <a:tcPr/>
                </a:tc>
                <a:tc gridSpan="5">
                  <a:txBody>
                    <a:bodyPr/>
                    <a:lstStyle/>
                    <a:p>
                      <a:pPr algn="ctr" fontAlgn="ctr"/>
                      <a:r>
                        <a:rPr lang="es-ES" sz="1200" b="1" i="0" u="none" strike="noStrike">
                          <a:solidFill>
                            <a:srgbClr val="000000"/>
                          </a:solidFill>
                          <a:latin typeface="Calibri"/>
                        </a:rPr>
                        <a:t> Eliminación de la malaria en El Salvador: un esfuerzo de país </a:t>
                      </a:r>
                    </a:p>
                  </a:txBody>
                  <a:tcPr marL="0" marR="0" marT="0" marB="0" anchor="ctr">
                    <a:lnL>
                      <a:noFill/>
                    </a:lnL>
                    <a:lnR>
                      <a:noFill/>
                    </a:lnR>
                    <a:lnT>
                      <a:noFill/>
                    </a:lnT>
                    <a:lnB>
                      <a:noFill/>
                    </a:lnB>
                    <a:solidFill>
                      <a:srgbClr val="99CC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55429">
                <a:tc>
                  <a:txBody>
                    <a:bodyPr/>
                    <a:lstStyle/>
                    <a:p>
                      <a:pPr algn="l" fontAlgn="b"/>
                      <a:endParaRPr lang="es-ES" sz="1100" b="0" i="0" u="none" strike="noStrike" dirty="0">
                        <a:solidFill>
                          <a:srgbClr val="000000"/>
                        </a:solidFill>
                        <a:latin typeface="Calibri"/>
                      </a:endParaRPr>
                    </a:p>
                  </a:txBody>
                  <a:tcPr marL="0" marR="0" marT="0" marB="0" anchor="b">
                    <a:lnL>
                      <a:noFill/>
                    </a:lnL>
                    <a:lnR>
                      <a:noFill/>
                    </a:lnR>
                    <a:lnT>
                      <a:noFill/>
                    </a:lnT>
                    <a:lnB>
                      <a:noFill/>
                    </a:lnB>
                    <a:solidFill>
                      <a:schemeClr val="bg1"/>
                    </a:solidFill>
                  </a:tcPr>
                </a:tc>
                <a:tc>
                  <a:txBody>
                    <a:bodyPr/>
                    <a:lstStyle/>
                    <a:p>
                      <a:pPr algn="l" fontAlgn="b"/>
                      <a:endParaRPr lang="es-ES" sz="1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ES" sz="1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ES" sz="14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r" fontAlgn="b"/>
                      <a:endParaRPr lang="es-ES" sz="1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r" fontAlgn="b"/>
                      <a:endParaRPr lang="es-ES" sz="1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ES" sz="1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s-ES" sz="14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100" b="0" i="0" u="none" strike="noStrike">
                        <a:solidFill>
                          <a:srgbClr val="000000"/>
                        </a:solidFill>
                        <a:latin typeface="Calibri"/>
                      </a:endParaRPr>
                    </a:p>
                  </a:txBody>
                  <a:tcPr marL="0" marR="0" marT="0" marB="0" anchor="b">
                    <a:lnL>
                      <a:noFill/>
                    </a:lnL>
                    <a:lnR>
                      <a:noFill/>
                    </a:lnR>
                    <a:lnT>
                      <a:noFill/>
                    </a:lnT>
                    <a:lnB>
                      <a:noFill/>
                    </a:lnB>
                  </a:tcPr>
                </a:tc>
              </a:tr>
              <a:tr h="200693">
                <a:tc>
                  <a:txBody>
                    <a:bodyPr/>
                    <a:lstStyle/>
                    <a:p>
                      <a:pPr algn="l" fontAlgn="b"/>
                      <a:endParaRPr lang="es-ES" sz="1100" b="0" i="0" u="none" strike="noStrike" dirty="0">
                        <a:solidFill>
                          <a:srgbClr val="000000"/>
                        </a:solidFill>
                        <a:latin typeface="Calibri"/>
                      </a:endParaRPr>
                    </a:p>
                  </a:txBody>
                  <a:tcPr marL="0" marR="0" marT="0" marB="0" anchor="b">
                    <a:lnL>
                      <a:noFill/>
                    </a:lnL>
                    <a:lnR>
                      <a:noFill/>
                    </a:lnR>
                    <a:lnT>
                      <a:noFill/>
                    </a:lnT>
                    <a:lnB w="6350" cap="flat" cmpd="sng" algn="ctr">
                      <a:solidFill>
                        <a:srgbClr val="0066CC"/>
                      </a:solidFill>
                      <a:prstDash val="solid"/>
                      <a:round/>
                      <a:headEnd type="none" w="med" len="med"/>
                      <a:tailEnd type="none" w="med" len="med"/>
                    </a:lnB>
                    <a:solidFill>
                      <a:schemeClr val="bg1"/>
                    </a:solidFill>
                  </a:tcPr>
                </a:tc>
                <a:tc>
                  <a:txBody>
                    <a:bodyPr/>
                    <a:lstStyle/>
                    <a:p>
                      <a:pPr algn="l" fontAlgn="b"/>
                      <a:endParaRPr lang="es-ES" sz="1100" b="0" i="0" u="none" strike="noStrike">
                        <a:solidFill>
                          <a:srgbClr val="000000"/>
                        </a:solidFill>
                        <a:latin typeface="Calibri"/>
                      </a:endParaRPr>
                    </a:p>
                  </a:txBody>
                  <a:tcPr marL="0" marR="0" marT="0" marB="0" anchor="b">
                    <a:lnL>
                      <a:noFill/>
                    </a:lnL>
                    <a:lnR>
                      <a:noFill/>
                    </a:lnR>
                    <a:lnT>
                      <a:noFill/>
                    </a:lnT>
                    <a:lnB w="6350" cap="flat" cmpd="sng" algn="ctr">
                      <a:solidFill>
                        <a:srgbClr val="0066CC"/>
                      </a:solidFill>
                      <a:prstDash val="solid"/>
                      <a:round/>
                      <a:headEnd type="none" w="med" len="med"/>
                      <a:tailEnd type="none" w="med" len="med"/>
                    </a:lnB>
                  </a:tcPr>
                </a:tc>
                <a:tc>
                  <a:txBody>
                    <a:bodyPr/>
                    <a:lstStyle/>
                    <a:p>
                      <a:pPr algn="l" fontAlgn="b"/>
                      <a:endParaRPr lang="es-ES" sz="1100" b="0" i="0" u="none" strike="noStrike">
                        <a:solidFill>
                          <a:srgbClr val="000000"/>
                        </a:solidFill>
                        <a:latin typeface="Calibri"/>
                      </a:endParaRPr>
                    </a:p>
                  </a:txBody>
                  <a:tcPr marL="0" marR="0" marT="0" marB="0" anchor="b">
                    <a:lnL>
                      <a:noFill/>
                    </a:lnL>
                    <a:lnR>
                      <a:noFill/>
                    </a:lnR>
                    <a:lnT>
                      <a:noFill/>
                    </a:lnT>
                    <a:lnB w="6350" cap="flat" cmpd="sng" algn="ctr">
                      <a:solidFill>
                        <a:srgbClr val="0066CC"/>
                      </a:solidFill>
                      <a:prstDash val="solid"/>
                      <a:round/>
                      <a:headEnd type="none" w="med" len="med"/>
                      <a:tailEnd type="none" w="med" len="med"/>
                    </a:lnB>
                  </a:tcPr>
                </a:tc>
                <a:tc>
                  <a:txBody>
                    <a:bodyPr/>
                    <a:lstStyle/>
                    <a:p>
                      <a:pPr algn="l" fontAlgn="b"/>
                      <a:endParaRPr lang="es-ES" sz="1100" b="0" i="0" u="none" strike="noStrike" dirty="0">
                        <a:solidFill>
                          <a:srgbClr val="000000"/>
                        </a:solidFill>
                        <a:latin typeface="Calibri"/>
                      </a:endParaRPr>
                    </a:p>
                  </a:txBody>
                  <a:tcPr marL="0" marR="0" marT="0" marB="0" anchor="b">
                    <a:lnL>
                      <a:noFill/>
                    </a:lnL>
                    <a:lnR>
                      <a:noFill/>
                    </a:lnR>
                    <a:lnT>
                      <a:noFill/>
                    </a:lnT>
                    <a:lnB w="6350" cap="flat" cmpd="sng" algn="ctr">
                      <a:solidFill>
                        <a:srgbClr val="0066CC"/>
                      </a:solidFill>
                      <a:prstDash val="solid"/>
                      <a:round/>
                      <a:headEnd type="none" w="med" len="med"/>
                      <a:tailEnd type="none" w="med" len="med"/>
                    </a:lnB>
                  </a:tcPr>
                </a:tc>
                <a:tc>
                  <a:txBody>
                    <a:bodyPr/>
                    <a:lstStyle/>
                    <a:p>
                      <a:pPr algn="l" fontAlgn="b"/>
                      <a:endParaRPr lang="es-ES" sz="1100" b="0" i="0" u="none" strike="noStrike">
                        <a:solidFill>
                          <a:srgbClr val="000000"/>
                        </a:solidFill>
                        <a:latin typeface="Calibri"/>
                      </a:endParaRPr>
                    </a:p>
                  </a:txBody>
                  <a:tcPr marL="0" marR="0" marT="0" marB="0" anchor="b">
                    <a:lnL>
                      <a:noFill/>
                    </a:lnL>
                    <a:lnR>
                      <a:noFill/>
                    </a:lnR>
                    <a:lnT>
                      <a:noFill/>
                    </a:lnT>
                    <a:lnB w="6350" cap="flat" cmpd="sng" algn="ctr">
                      <a:solidFill>
                        <a:srgbClr val="0066CC"/>
                      </a:solidFill>
                      <a:prstDash val="solid"/>
                      <a:round/>
                      <a:headEnd type="none" w="med" len="med"/>
                      <a:tailEnd type="none" w="med" len="med"/>
                    </a:lnB>
                  </a:tcPr>
                </a:tc>
                <a:tc>
                  <a:txBody>
                    <a:bodyPr/>
                    <a:lstStyle/>
                    <a:p>
                      <a:pPr algn="l" fontAlgn="b"/>
                      <a:endParaRPr lang="es-ES" sz="1100" b="0" i="0" u="none" strike="noStrike">
                        <a:solidFill>
                          <a:srgbClr val="000000"/>
                        </a:solidFill>
                        <a:latin typeface="Calibri"/>
                      </a:endParaRPr>
                    </a:p>
                  </a:txBody>
                  <a:tcPr marL="0" marR="0" marT="0" marB="0" anchor="b">
                    <a:lnL>
                      <a:noFill/>
                    </a:lnL>
                    <a:lnR>
                      <a:noFill/>
                    </a:lnR>
                    <a:lnT>
                      <a:noFill/>
                    </a:lnT>
                    <a:lnB w="6350" cap="flat" cmpd="sng" algn="ctr">
                      <a:solidFill>
                        <a:srgbClr val="0066CC"/>
                      </a:solidFill>
                      <a:prstDash val="solid"/>
                      <a:round/>
                      <a:headEnd type="none" w="med" len="med"/>
                      <a:tailEnd type="none" w="med" len="med"/>
                    </a:lnB>
                  </a:tcPr>
                </a:tc>
                <a:tc>
                  <a:txBody>
                    <a:bodyPr/>
                    <a:lstStyle/>
                    <a:p>
                      <a:pPr algn="l" fontAlgn="b"/>
                      <a:endParaRPr lang="es-ES" sz="1100" b="0" i="0" u="none" strike="noStrike">
                        <a:solidFill>
                          <a:srgbClr val="000000"/>
                        </a:solidFill>
                        <a:latin typeface="Calibri"/>
                      </a:endParaRPr>
                    </a:p>
                  </a:txBody>
                  <a:tcPr marL="0" marR="0" marT="0" marB="0" anchor="b">
                    <a:lnL>
                      <a:noFill/>
                    </a:lnL>
                    <a:lnR>
                      <a:noFill/>
                    </a:lnR>
                    <a:lnT>
                      <a:noFill/>
                    </a:lnT>
                    <a:lnB w="6350" cap="flat" cmpd="sng" algn="ctr">
                      <a:solidFill>
                        <a:srgbClr val="0066CC"/>
                      </a:solidFill>
                      <a:prstDash val="solid"/>
                      <a:round/>
                      <a:headEnd type="none" w="med" len="med"/>
                      <a:tailEnd type="none" w="med" len="med"/>
                    </a:lnB>
                  </a:tcPr>
                </a:tc>
                <a:tc>
                  <a:txBody>
                    <a:bodyPr/>
                    <a:lstStyle/>
                    <a:p>
                      <a:pPr algn="l" fontAlgn="b"/>
                      <a:endParaRPr lang="es-ES" sz="1100" b="0" i="0" u="none" strike="noStrike">
                        <a:solidFill>
                          <a:srgbClr val="000000"/>
                        </a:solidFill>
                        <a:latin typeface="Calibri"/>
                      </a:endParaRPr>
                    </a:p>
                  </a:txBody>
                  <a:tcPr marL="0" marR="0" marT="0" marB="0" anchor="b">
                    <a:lnL>
                      <a:noFill/>
                    </a:lnL>
                    <a:lnR>
                      <a:noFill/>
                    </a:lnR>
                    <a:lnT>
                      <a:noFill/>
                    </a:lnT>
                    <a:lnB w="6350" cap="flat" cmpd="sng" algn="ctr">
                      <a:solidFill>
                        <a:srgbClr val="0066CC"/>
                      </a:solidFill>
                      <a:prstDash val="solid"/>
                      <a:round/>
                      <a:headEnd type="none" w="med" len="med"/>
                      <a:tailEnd type="none" w="med" len="med"/>
                    </a:lnB>
                  </a:tcPr>
                </a:tc>
                <a:tc>
                  <a:txBody>
                    <a:bodyPr/>
                    <a:lstStyle/>
                    <a:p>
                      <a:pPr algn="l" fontAlgn="b"/>
                      <a:endParaRPr lang="es-ES" sz="1100" b="0" i="0" u="none" strike="noStrike">
                        <a:solidFill>
                          <a:srgbClr val="000000"/>
                        </a:solidFill>
                        <a:latin typeface="Calibri"/>
                      </a:endParaRPr>
                    </a:p>
                  </a:txBody>
                  <a:tcPr marL="0" marR="0" marT="0" marB="0" anchor="b">
                    <a:lnL>
                      <a:noFill/>
                    </a:lnL>
                    <a:lnR>
                      <a:noFill/>
                    </a:lnR>
                    <a:lnT>
                      <a:noFill/>
                    </a:lnT>
                    <a:lnB w="6350" cap="flat" cmpd="sng" algn="ctr">
                      <a:solidFill>
                        <a:srgbClr val="0066CC"/>
                      </a:solidFill>
                      <a:prstDash val="solid"/>
                      <a:round/>
                      <a:headEnd type="none" w="med" len="med"/>
                      <a:tailEnd type="none" w="med" len="med"/>
                    </a:lnB>
                  </a:tcPr>
                </a:tc>
                <a:tc>
                  <a:txBody>
                    <a:bodyPr/>
                    <a:lstStyle/>
                    <a:p>
                      <a:pPr algn="l" fontAlgn="b"/>
                      <a:endParaRPr lang="es-ES" sz="1100" b="0" i="0" u="none" strike="noStrike">
                        <a:solidFill>
                          <a:srgbClr val="000000"/>
                        </a:solidFill>
                        <a:latin typeface="Calibri"/>
                      </a:endParaRPr>
                    </a:p>
                  </a:txBody>
                  <a:tcPr marL="0" marR="0" marT="0" marB="0" anchor="b">
                    <a:lnL>
                      <a:noFill/>
                    </a:lnL>
                    <a:lnR>
                      <a:noFill/>
                    </a:lnR>
                    <a:lnT>
                      <a:noFill/>
                    </a:lnT>
                    <a:lnB w="6350" cap="flat" cmpd="sng" algn="ctr">
                      <a:solidFill>
                        <a:srgbClr val="0066CC"/>
                      </a:solidFill>
                      <a:prstDash val="solid"/>
                      <a:round/>
                      <a:headEnd type="none" w="med" len="med"/>
                      <a:tailEnd type="none" w="med" len="med"/>
                    </a:lnB>
                  </a:tcPr>
                </a:tc>
              </a:tr>
              <a:tr h="387702">
                <a:tc>
                  <a:txBody>
                    <a:bodyPr/>
                    <a:lstStyle/>
                    <a:p>
                      <a:pPr algn="r" fontAlgn="b"/>
                      <a:r>
                        <a:rPr lang="es-ES" sz="1100" b="0" i="0" u="none" strike="noStrike" dirty="0">
                          <a:solidFill>
                            <a:srgbClr val="000000"/>
                          </a:solidFill>
                          <a:latin typeface="Calibri"/>
                        </a:rPr>
                        <a:t> Componente: </a:t>
                      </a:r>
                    </a:p>
                  </a:txBody>
                  <a:tcPr marL="0" marR="0" marT="0" marB="0" anchor="b">
                    <a:lnL>
                      <a:noFill/>
                    </a:lnL>
                    <a:lnR>
                      <a:noFill/>
                    </a:lnR>
                    <a:lnT w="6350" cap="flat" cmpd="sng" algn="ctr">
                      <a:solidFill>
                        <a:srgbClr val="0066CC"/>
                      </a:solidFill>
                      <a:prstDash val="solid"/>
                      <a:round/>
                      <a:headEnd type="none" w="med" len="med"/>
                      <a:tailEnd type="none" w="med" len="med"/>
                    </a:lnT>
                    <a:lnB w="6350" cap="flat" cmpd="sng" algn="ctr">
                      <a:solidFill>
                        <a:srgbClr val="0066CC"/>
                      </a:solidFill>
                      <a:prstDash val="solid"/>
                      <a:round/>
                      <a:headEnd type="none" w="med" len="med"/>
                      <a:tailEnd type="none" w="med" len="med"/>
                    </a:lnB>
                    <a:solidFill>
                      <a:schemeClr val="bg1"/>
                    </a:solidFill>
                  </a:tcPr>
                </a:tc>
                <a:tc>
                  <a:txBody>
                    <a:bodyPr/>
                    <a:lstStyle/>
                    <a:p>
                      <a:pPr algn="ctr" fontAlgn="ctr"/>
                      <a:r>
                        <a:rPr lang="es-ES" sz="1200" b="1" i="0" u="none" strike="noStrike">
                          <a:solidFill>
                            <a:srgbClr val="000000"/>
                          </a:solidFill>
                          <a:latin typeface="Calibri"/>
                        </a:rPr>
                        <a:t>MALARIA</a:t>
                      </a:r>
                    </a:p>
                  </a:txBody>
                  <a:tcPr marL="0" marR="0" marT="0" marB="0" anchor="ctr">
                    <a:lnL>
                      <a:noFill/>
                    </a:lnL>
                    <a:lnR>
                      <a:noFill/>
                    </a:lnR>
                    <a:lnT w="6350" cap="flat" cmpd="sng" algn="ctr">
                      <a:solidFill>
                        <a:srgbClr val="0066CC"/>
                      </a:solidFill>
                      <a:prstDash val="solid"/>
                      <a:round/>
                      <a:headEnd type="none" w="med" len="med"/>
                      <a:tailEnd type="none" w="med" len="med"/>
                    </a:lnT>
                    <a:lnB w="6350" cap="flat" cmpd="sng" algn="ctr">
                      <a:solidFill>
                        <a:srgbClr val="0066CC"/>
                      </a:solidFill>
                      <a:prstDash val="solid"/>
                      <a:round/>
                      <a:headEnd type="none" w="med" len="med"/>
                      <a:tailEnd type="none" w="med" len="med"/>
                    </a:lnB>
                    <a:solidFill>
                      <a:srgbClr val="99CCFF"/>
                    </a:solidFill>
                  </a:tcPr>
                </a:tc>
                <a:tc>
                  <a:txBody>
                    <a:bodyPr/>
                    <a:lstStyle/>
                    <a:p>
                      <a:pPr algn="r" fontAlgn="b"/>
                      <a:r>
                        <a:rPr lang="es-ES" sz="1200" b="0" i="0" u="none" strike="noStrike" dirty="0">
                          <a:solidFill>
                            <a:srgbClr val="000000"/>
                          </a:solidFill>
                          <a:latin typeface="Calibri"/>
                        </a:rPr>
                        <a:t> Subvención nº: </a:t>
                      </a:r>
                    </a:p>
                  </a:txBody>
                  <a:tcPr marL="0" marR="0" marT="0" marB="0" anchor="b">
                    <a:lnL>
                      <a:noFill/>
                    </a:lnL>
                    <a:lnR>
                      <a:noFill/>
                    </a:lnR>
                    <a:lnT w="6350" cap="flat" cmpd="sng" algn="ctr">
                      <a:solidFill>
                        <a:srgbClr val="0066CC"/>
                      </a:solidFill>
                      <a:prstDash val="solid"/>
                      <a:round/>
                      <a:headEnd type="none" w="med" len="med"/>
                      <a:tailEnd type="none" w="med" len="med"/>
                    </a:lnT>
                    <a:lnB w="6350" cap="flat" cmpd="sng" algn="ctr">
                      <a:solidFill>
                        <a:srgbClr val="0066CC"/>
                      </a:solidFill>
                      <a:prstDash val="solid"/>
                      <a:round/>
                      <a:headEnd type="none" w="med" len="med"/>
                      <a:tailEnd type="none" w="med" len="med"/>
                    </a:lnB>
                    <a:solidFill>
                      <a:schemeClr val="bg1"/>
                    </a:solidFill>
                  </a:tcPr>
                </a:tc>
                <a:tc>
                  <a:txBody>
                    <a:bodyPr/>
                    <a:lstStyle/>
                    <a:p>
                      <a:pPr algn="ctr" fontAlgn="ctr"/>
                      <a:r>
                        <a:rPr lang="es-ES" sz="1200" b="1" i="0" u="none" strike="noStrike">
                          <a:solidFill>
                            <a:srgbClr val="000000"/>
                          </a:solidFill>
                          <a:latin typeface="Calibri"/>
                        </a:rPr>
                        <a:t> 1117 </a:t>
                      </a:r>
                    </a:p>
                  </a:txBody>
                  <a:tcPr marL="0" marR="0" marT="0" marB="0" anchor="ctr">
                    <a:lnL>
                      <a:noFill/>
                    </a:lnL>
                    <a:lnR>
                      <a:noFill/>
                    </a:lnR>
                    <a:lnT w="6350" cap="flat" cmpd="sng" algn="ctr">
                      <a:solidFill>
                        <a:srgbClr val="0066CC"/>
                      </a:solidFill>
                      <a:prstDash val="solid"/>
                      <a:round/>
                      <a:headEnd type="none" w="med" len="med"/>
                      <a:tailEnd type="none" w="med" len="med"/>
                    </a:lnT>
                    <a:lnB w="6350" cap="flat" cmpd="sng" algn="ctr">
                      <a:solidFill>
                        <a:srgbClr val="0066CC"/>
                      </a:solidFill>
                      <a:prstDash val="solid"/>
                      <a:round/>
                      <a:headEnd type="none" w="med" len="med"/>
                      <a:tailEnd type="none" w="med" len="med"/>
                    </a:lnB>
                    <a:solidFill>
                      <a:srgbClr val="99CCFF"/>
                    </a:solidFill>
                  </a:tcPr>
                </a:tc>
                <a:tc gridSpan="2">
                  <a:txBody>
                    <a:bodyPr/>
                    <a:lstStyle/>
                    <a:p>
                      <a:pPr algn="r" fontAlgn="b"/>
                      <a:r>
                        <a:rPr lang="es-ES" sz="1100" b="0" i="0" u="none" strike="noStrike" dirty="0">
                          <a:solidFill>
                            <a:srgbClr val="000000"/>
                          </a:solidFill>
                          <a:latin typeface="Calibri"/>
                        </a:rPr>
                        <a:t> Fecha de inicio: </a:t>
                      </a:r>
                    </a:p>
                  </a:txBody>
                  <a:tcPr marL="0" marR="0" marT="0" marB="0" anchor="b">
                    <a:lnL>
                      <a:noFill/>
                    </a:lnL>
                    <a:lnR>
                      <a:noFill/>
                    </a:lnR>
                    <a:lnT w="6350" cap="flat" cmpd="sng" algn="ctr">
                      <a:solidFill>
                        <a:srgbClr val="0066CC"/>
                      </a:solidFill>
                      <a:prstDash val="solid"/>
                      <a:round/>
                      <a:headEnd type="none" w="med" len="med"/>
                      <a:tailEnd type="none" w="med" len="med"/>
                    </a:lnT>
                    <a:lnB w="6350" cap="flat" cmpd="sng" algn="ctr">
                      <a:solidFill>
                        <a:srgbClr val="0066CC"/>
                      </a:solidFill>
                      <a:prstDash val="solid"/>
                      <a:round/>
                      <a:headEnd type="none" w="med" len="med"/>
                      <a:tailEnd type="none" w="med" len="med"/>
                    </a:lnB>
                    <a:solidFill>
                      <a:schemeClr val="bg1"/>
                    </a:solidFill>
                  </a:tcPr>
                </a:tc>
                <a:tc hMerge="1">
                  <a:txBody>
                    <a:bodyPr/>
                    <a:lstStyle/>
                    <a:p>
                      <a:endParaRPr lang="es-ES"/>
                    </a:p>
                  </a:txBody>
                  <a:tcPr/>
                </a:tc>
                <a:tc>
                  <a:txBody>
                    <a:bodyPr/>
                    <a:lstStyle/>
                    <a:p>
                      <a:pPr algn="ctr" fontAlgn="ctr"/>
                      <a:r>
                        <a:rPr lang="es-ES" sz="1200" b="1" i="0" u="none" strike="noStrike">
                          <a:solidFill>
                            <a:srgbClr val="000000"/>
                          </a:solidFill>
                          <a:latin typeface="Calibri"/>
                        </a:rPr>
                        <a:t>1 de ene de 17</a:t>
                      </a:r>
                    </a:p>
                  </a:txBody>
                  <a:tcPr marL="0" marR="0" marT="0" marB="0" anchor="ctr">
                    <a:lnL>
                      <a:noFill/>
                    </a:lnL>
                    <a:lnR>
                      <a:noFill/>
                    </a:lnR>
                    <a:lnT w="6350" cap="flat" cmpd="sng" algn="ctr">
                      <a:solidFill>
                        <a:srgbClr val="0066CC"/>
                      </a:solidFill>
                      <a:prstDash val="solid"/>
                      <a:round/>
                      <a:headEnd type="none" w="med" len="med"/>
                      <a:tailEnd type="none" w="med" len="med"/>
                    </a:lnT>
                    <a:lnB w="6350" cap="flat" cmpd="sng" algn="ctr">
                      <a:solidFill>
                        <a:srgbClr val="0066CC"/>
                      </a:solidFill>
                      <a:prstDash val="solid"/>
                      <a:round/>
                      <a:headEnd type="none" w="med" len="med"/>
                      <a:tailEnd type="none" w="med" len="med"/>
                    </a:lnB>
                    <a:solidFill>
                      <a:srgbClr val="99CCFF"/>
                    </a:solidFill>
                  </a:tcPr>
                </a:tc>
                <a:tc>
                  <a:txBody>
                    <a:bodyPr/>
                    <a:lstStyle/>
                    <a:p>
                      <a:pPr algn="r" fontAlgn="b"/>
                      <a:r>
                        <a:rPr lang="es-ES" sz="1100" b="0" i="0" u="none" strike="noStrike" dirty="0">
                          <a:solidFill>
                            <a:srgbClr val="000000"/>
                          </a:solidFill>
                          <a:latin typeface="Calibri"/>
                        </a:rPr>
                        <a:t> Financiación total </a:t>
                      </a:r>
                    </a:p>
                  </a:txBody>
                  <a:tcPr marL="0" marR="0" marT="0" marB="0" anchor="b">
                    <a:lnL>
                      <a:noFill/>
                    </a:lnL>
                    <a:lnR>
                      <a:noFill/>
                    </a:lnR>
                    <a:lnT w="6350" cap="flat" cmpd="sng" algn="ctr">
                      <a:solidFill>
                        <a:srgbClr val="0066CC"/>
                      </a:solidFill>
                      <a:prstDash val="solid"/>
                      <a:round/>
                      <a:headEnd type="none" w="med" len="med"/>
                      <a:tailEnd type="none" w="med" len="med"/>
                    </a:lnT>
                    <a:lnB w="6350" cap="flat" cmpd="sng" algn="ctr">
                      <a:solidFill>
                        <a:srgbClr val="0066CC"/>
                      </a:solidFill>
                      <a:prstDash val="solid"/>
                      <a:round/>
                      <a:headEnd type="none" w="med" len="med"/>
                      <a:tailEnd type="none" w="med" len="med"/>
                    </a:lnB>
                    <a:solidFill>
                      <a:schemeClr val="bg1"/>
                    </a:solidFill>
                  </a:tcPr>
                </a:tc>
                <a:tc gridSpan="2">
                  <a:txBody>
                    <a:bodyPr/>
                    <a:lstStyle/>
                    <a:p>
                      <a:pPr algn="ctr" fontAlgn="ctr"/>
                      <a:r>
                        <a:rPr lang="es-ES" sz="1200" b="1" i="0" u="none" strike="noStrike">
                          <a:solidFill>
                            <a:srgbClr val="000000"/>
                          </a:solidFill>
                          <a:latin typeface="Calibri"/>
                        </a:rPr>
                        <a:t>$2000,000 </a:t>
                      </a:r>
                    </a:p>
                  </a:txBody>
                  <a:tcPr marL="0" marR="0" marT="0" marB="0" anchor="ctr">
                    <a:lnL>
                      <a:noFill/>
                    </a:lnL>
                    <a:lnR>
                      <a:noFill/>
                    </a:lnR>
                    <a:lnT w="6350" cap="flat" cmpd="sng" algn="ctr">
                      <a:solidFill>
                        <a:srgbClr val="0066CC"/>
                      </a:solidFill>
                      <a:prstDash val="solid"/>
                      <a:round/>
                      <a:headEnd type="none" w="med" len="med"/>
                      <a:tailEnd type="none" w="med" len="med"/>
                    </a:lnT>
                    <a:lnB w="6350" cap="flat" cmpd="sng" algn="ctr">
                      <a:solidFill>
                        <a:srgbClr val="0066CC"/>
                      </a:solidFill>
                      <a:prstDash val="solid"/>
                      <a:round/>
                      <a:headEnd type="none" w="med" len="med"/>
                      <a:tailEnd type="none" w="med" len="med"/>
                    </a:lnB>
                    <a:solidFill>
                      <a:srgbClr val="99CCFF"/>
                    </a:solidFill>
                  </a:tcPr>
                </a:tc>
                <a:tc hMerge="1">
                  <a:txBody>
                    <a:bodyPr/>
                    <a:lstStyle/>
                    <a:p>
                      <a:endParaRPr lang="es-ES"/>
                    </a:p>
                  </a:txBody>
                  <a:tcPr/>
                </a:tc>
              </a:tr>
              <a:tr h="387702">
                <a:tc>
                  <a:txBody>
                    <a:bodyPr/>
                    <a:lstStyle/>
                    <a:p>
                      <a:pPr algn="r" fontAlgn="b"/>
                      <a:r>
                        <a:rPr lang="es-ES" sz="1100" b="0" i="0" u="none" strike="noStrike" dirty="0">
                          <a:solidFill>
                            <a:srgbClr val="000000"/>
                          </a:solidFill>
                          <a:latin typeface="Calibri"/>
                        </a:rPr>
                        <a:t> Convocatoria: </a:t>
                      </a:r>
                    </a:p>
                  </a:txBody>
                  <a:tcPr marL="0" marR="0" marT="0" marB="0" anchor="b">
                    <a:lnL>
                      <a:noFill/>
                    </a:lnL>
                    <a:lnR>
                      <a:noFill/>
                    </a:lnR>
                    <a:lnT w="6350" cap="flat" cmpd="sng" algn="ctr">
                      <a:solidFill>
                        <a:srgbClr val="0066CC"/>
                      </a:solidFill>
                      <a:prstDash val="solid"/>
                      <a:round/>
                      <a:headEnd type="none" w="med" len="med"/>
                      <a:tailEnd type="none" w="med" len="med"/>
                    </a:lnT>
                    <a:lnB w="6350" cap="flat" cmpd="sng" algn="ctr">
                      <a:solidFill>
                        <a:srgbClr val="0066CC"/>
                      </a:solidFill>
                      <a:prstDash val="solid"/>
                      <a:round/>
                      <a:headEnd type="none" w="med" len="med"/>
                      <a:tailEnd type="none" w="med" len="med"/>
                    </a:lnB>
                    <a:solidFill>
                      <a:schemeClr val="bg1"/>
                    </a:solidFill>
                  </a:tcPr>
                </a:tc>
                <a:tc>
                  <a:txBody>
                    <a:bodyPr/>
                    <a:lstStyle/>
                    <a:p>
                      <a:pPr algn="ctr" fontAlgn="b"/>
                      <a:r>
                        <a:rPr lang="es-ES" sz="1200" b="1" i="0" u="none" strike="noStrike">
                          <a:solidFill>
                            <a:srgbClr val="000000"/>
                          </a:solidFill>
                          <a:latin typeface="Calibri"/>
                        </a:rPr>
                        <a:t> </a:t>
                      </a:r>
                    </a:p>
                  </a:txBody>
                  <a:tcPr marL="0" marR="0" marT="0" marB="0" anchor="b">
                    <a:lnL>
                      <a:noFill/>
                    </a:lnL>
                    <a:lnR>
                      <a:noFill/>
                    </a:lnR>
                    <a:lnT w="6350" cap="flat" cmpd="sng" algn="ctr">
                      <a:solidFill>
                        <a:srgbClr val="0066CC"/>
                      </a:solidFill>
                      <a:prstDash val="solid"/>
                      <a:round/>
                      <a:headEnd type="none" w="med" len="med"/>
                      <a:tailEnd type="none" w="med" len="med"/>
                    </a:lnT>
                    <a:lnB w="6350" cap="flat" cmpd="sng" algn="ctr">
                      <a:solidFill>
                        <a:srgbClr val="0066CC"/>
                      </a:solidFill>
                      <a:prstDash val="solid"/>
                      <a:round/>
                      <a:headEnd type="none" w="med" len="med"/>
                      <a:tailEnd type="none" w="med" len="med"/>
                    </a:lnB>
                    <a:solidFill>
                      <a:srgbClr val="99CCFF"/>
                    </a:solidFill>
                  </a:tcPr>
                </a:tc>
                <a:tc>
                  <a:txBody>
                    <a:bodyPr/>
                    <a:lstStyle/>
                    <a:p>
                      <a:pPr algn="r" fontAlgn="b"/>
                      <a:r>
                        <a:rPr lang="es-ES" sz="1200" b="0" i="0" u="none" strike="noStrike" dirty="0">
                          <a:solidFill>
                            <a:srgbClr val="000000"/>
                          </a:solidFill>
                          <a:latin typeface="Calibri"/>
                        </a:rPr>
                        <a:t> Fase: </a:t>
                      </a:r>
                    </a:p>
                  </a:txBody>
                  <a:tcPr marL="0" marR="0" marT="0" marB="0" anchor="b">
                    <a:lnL>
                      <a:noFill/>
                    </a:lnL>
                    <a:lnR>
                      <a:noFill/>
                    </a:lnR>
                    <a:lnT w="6350" cap="flat" cmpd="sng" algn="ctr">
                      <a:solidFill>
                        <a:srgbClr val="0066CC"/>
                      </a:solidFill>
                      <a:prstDash val="solid"/>
                      <a:round/>
                      <a:headEnd type="none" w="med" len="med"/>
                      <a:tailEnd type="none" w="med" len="med"/>
                    </a:lnT>
                    <a:lnB w="6350" cap="flat" cmpd="sng" algn="ctr">
                      <a:solidFill>
                        <a:srgbClr val="0066CC"/>
                      </a:solidFill>
                      <a:prstDash val="solid"/>
                      <a:round/>
                      <a:headEnd type="none" w="med" len="med"/>
                      <a:tailEnd type="none" w="med" len="med"/>
                    </a:lnB>
                    <a:solidFill>
                      <a:schemeClr val="bg1"/>
                    </a:solidFill>
                  </a:tcPr>
                </a:tc>
                <a:tc>
                  <a:txBody>
                    <a:bodyPr/>
                    <a:lstStyle/>
                    <a:p>
                      <a:pPr algn="ctr" fontAlgn="b"/>
                      <a:r>
                        <a:rPr lang="es-ES" sz="1200" b="1" i="0" u="none" strike="noStrike">
                          <a:solidFill>
                            <a:srgbClr val="000000"/>
                          </a:solidFill>
                          <a:latin typeface="Calibri"/>
                        </a:rPr>
                        <a:t>Fase 1</a:t>
                      </a:r>
                    </a:p>
                  </a:txBody>
                  <a:tcPr marL="0" marR="0" marT="0" marB="0" anchor="b">
                    <a:lnL>
                      <a:noFill/>
                    </a:lnL>
                    <a:lnR>
                      <a:noFill/>
                    </a:lnR>
                    <a:lnT w="6350" cap="flat" cmpd="sng" algn="ctr">
                      <a:solidFill>
                        <a:srgbClr val="0066CC"/>
                      </a:solidFill>
                      <a:prstDash val="solid"/>
                      <a:round/>
                      <a:headEnd type="none" w="med" len="med"/>
                      <a:tailEnd type="none" w="med" len="med"/>
                    </a:lnT>
                    <a:lnB w="6350" cap="flat" cmpd="sng" algn="ctr">
                      <a:solidFill>
                        <a:srgbClr val="0066CC"/>
                      </a:solidFill>
                      <a:prstDash val="solid"/>
                      <a:round/>
                      <a:headEnd type="none" w="med" len="med"/>
                      <a:tailEnd type="none" w="med" len="med"/>
                    </a:lnB>
                    <a:solidFill>
                      <a:srgbClr val="99CCFF"/>
                    </a:solidFill>
                  </a:tcPr>
                </a:tc>
                <a:tc gridSpan="2">
                  <a:txBody>
                    <a:bodyPr/>
                    <a:lstStyle/>
                    <a:p>
                      <a:pPr algn="r" fontAlgn="b"/>
                      <a:r>
                        <a:rPr lang="es-ES" sz="1100" b="0" i="0" u="none" strike="noStrike" dirty="0">
                          <a:solidFill>
                            <a:srgbClr val="000000"/>
                          </a:solidFill>
                          <a:latin typeface="Calibri"/>
                        </a:rPr>
                        <a:t> Receptor principal: </a:t>
                      </a:r>
                    </a:p>
                  </a:txBody>
                  <a:tcPr marL="0" marR="0" marT="0" marB="0" anchor="b">
                    <a:lnL>
                      <a:noFill/>
                    </a:lnL>
                    <a:lnR>
                      <a:noFill/>
                    </a:lnR>
                    <a:lnT w="6350" cap="flat" cmpd="sng" algn="ctr">
                      <a:solidFill>
                        <a:srgbClr val="0066CC"/>
                      </a:solidFill>
                      <a:prstDash val="solid"/>
                      <a:round/>
                      <a:headEnd type="none" w="med" len="med"/>
                      <a:tailEnd type="none" w="med" len="med"/>
                    </a:lnT>
                    <a:lnB w="6350" cap="flat" cmpd="sng" algn="ctr">
                      <a:solidFill>
                        <a:srgbClr val="0066CC"/>
                      </a:solidFill>
                      <a:prstDash val="solid"/>
                      <a:round/>
                      <a:headEnd type="none" w="med" len="med"/>
                      <a:tailEnd type="none" w="med" len="med"/>
                    </a:lnB>
                    <a:solidFill>
                      <a:schemeClr val="bg1"/>
                    </a:solidFill>
                  </a:tcPr>
                </a:tc>
                <a:tc hMerge="1">
                  <a:txBody>
                    <a:bodyPr/>
                    <a:lstStyle/>
                    <a:p>
                      <a:endParaRPr lang="es-ES"/>
                    </a:p>
                  </a:txBody>
                  <a:tcPr/>
                </a:tc>
                <a:tc gridSpan="4">
                  <a:txBody>
                    <a:bodyPr/>
                    <a:lstStyle/>
                    <a:p>
                      <a:pPr algn="ctr" fontAlgn="b"/>
                      <a:r>
                        <a:rPr lang="es-ES" sz="1200" b="1" i="0" u="none" strike="noStrike">
                          <a:solidFill>
                            <a:srgbClr val="000000"/>
                          </a:solidFill>
                          <a:latin typeface="Calibri"/>
                        </a:rPr>
                        <a:t> Ministerio de Salud  </a:t>
                      </a:r>
                    </a:p>
                  </a:txBody>
                  <a:tcPr marL="0" marR="0" marT="0" marB="0" anchor="b">
                    <a:lnL>
                      <a:noFill/>
                    </a:lnL>
                    <a:lnR>
                      <a:noFill/>
                    </a:lnR>
                    <a:lnT w="6350" cap="flat" cmpd="sng" algn="ctr">
                      <a:solidFill>
                        <a:srgbClr val="0066CC"/>
                      </a:solidFill>
                      <a:prstDash val="solid"/>
                      <a:round/>
                      <a:headEnd type="none" w="med" len="med"/>
                      <a:tailEnd type="none" w="med" len="med"/>
                    </a:lnT>
                    <a:lnB w="6350" cap="flat" cmpd="sng" algn="ctr">
                      <a:solidFill>
                        <a:srgbClr val="0066CC"/>
                      </a:solidFill>
                      <a:prstDash val="solid"/>
                      <a:round/>
                      <a:headEnd type="none" w="med" len="med"/>
                      <a:tailEnd type="none" w="med" len="med"/>
                    </a:lnB>
                    <a:solidFill>
                      <a:srgbClr val="99CCFF"/>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387702">
                <a:tc>
                  <a:txBody>
                    <a:bodyPr/>
                    <a:lstStyle/>
                    <a:p>
                      <a:pPr algn="r" fontAlgn="b"/>
                      <a:r>
                        <a:rPr lang="es-ES" sz="1100" b="0" i="0" u="none" strike="noStrike" dirty="0">
                          <a:solidFill>
                            <a:srgbClr val="000000"/>
                          </a:solidFill>
                          <a:latin typeface="Calibri"/>
                        </a:rPr>
                        <a:t> Periodo de referencia: </a:t>
                      </a:r>
                    </a:p>
                  </a:txBody>
                  <a:tcPr marL="0" marR="0" marT="0" marB="0" anchor="b">
                    <a:lnL>
                      <a:noFill/>
                    </a:lnL>
                    <a:lnR>
                      <a:noFill/>
                    </a:lnR>
                    <a:lnT w="6350" cap="flat" cmpd="sng" algn="ctr">
                      <a:solidFill>
                        <a:srgbClr val="0066CC"/>
                      </a:solidFill>
                      <a:prstDash val="solid"/>
                      <a:round/>
                      <a:headEnd type="none" w="med" len="med"/>
                      <a:tailEnd type="none" w="med" len="med"/>
                    </a:lnT>
                    <a:lnB w="6350" cap="flat" cmpd="sng" algn="ctr">
                      <a:solidFill>
                        <a:srgbClr val="0066CC"/>
                      </a:solidFill>
                      <a:prstDash val="solid"/>
                      <a:round/>
                      <a:headEnd type="none" w="med" len="med"/>
                      <a:tailEnd type="none" w="med" len="med"/>
                    </a:lnB>
                    <a:solidFill>
                      <a:schemeClr val="bg1"/>
                    </a:solidFill>
                  </a:tcPr>
                </a:tc>
                <a:tc>
                  <a:txBody>
                    <a:bodyPr/>
                    <a:lstStyle/>
                    <a:p>
                      <a:pPr algn="ctr" fontAlgn="b"/>
                      <a:r>
                        <a:rPr lang="es-ES" sz="1200" b="1" i="0" u="none" strike="noStrike">
                          <a:solidFill>
                            <a:srgbClr val="000000"/>
                          </a:solidFill>
                          <a:latin typeface="Calibri"/>
                        </a:rPr>
                        <a:t> P2 </a:t>
                      </a:r>
                    </a:p>
                  </a:txBody>
                  <a:tcPr marL="0" marR="0" marT="0" marB="0" anchor="b">
                    <a:lnL>
                      <a:noFill/>
                    </a:lnL>
                    <a:lnR>
                      <a:noFill/>
                    </a:lnR>
                    <a:lnT w="6350" cap="flat" cmpd="sng" algn="ctr">
                      <a:solidFill>
                        <a:srgbClr val="0066CC"/>
                      </a:solidFill>
                      <a:prstDash val="solid"/>
                      <a:round/>
                      <a:headEnd type="none" w="med" len="med"/>
                      <a:tailEnd type="none" w="med" len="med"/>
                    </a:lnT>
                    <a:lnB w="6350" cap="flat" cmpd="sng" algn="ctr">
                      <a:solidFill>
                        <a:srgbClr val="0066CC"/>
                      </a:solidFill>
                      <a:prstDash val="solid"/>
                      <a:round/>
                      <a:headEnd type="none" w="med" len="med"/>
                      <a:tailEnd type="none" w="med" len="med"/>
                    </a:lnB>
                    <a:solidFill>
                      <a:srgbClr val="99CCFF"/>
                    </a:solidFill>
                  </a:tcPr>
                </a:tc>
                <a:tc>
                  <a:txBody>
                    <a:bodyPr/>
                    <a:lstStyle/>
                    <a:p>
                      <a:pPr algn="r" fontAlgn="b"/>
                      <a:r>
                        <a:rPr lang="es-ES" sz="1200" b="0" i="0" u="none" strike="noStrike" dirty="0">
                          <a:solidFill>
                            <a:srgbClr val="000000"/>
                          </a:solidFill>
                          <a:latin typeface="Calibri"/>
                        </a:rPr>
                        <a:t> desde: </a:t>
                      </a:r>
                    </a:p>
                  </a:txBody>
                  <a:tcPr marL="0" marR="0" marT="0" marB="0" anchor="b">
                    <a:lnL>
                      <a:noFill/>
                    </a:lnL>
                    <a:lnR>
                      <a:noFill/>
                    </a:lnR>
                    <a:lnT w="6350" cap="flat" cmpd="sng" algn="ctr">
                      <a:solidFill>
                        <a:srgbClr val="0066CC"/>
                      </a:solidFill>
                      <a:prstDash val="solid"/>
                      <a:round/>
                      <a:headEnd type="none" w="med" len="med"/>
                      <a:tailEnd type="none" w="med" len="med"/>
                    </a:lnT>
                    <a:lnB w="6350" cap="flat" cmpd="sng" algn="ctr">
                      <a:solidFill>
                        <a:srgbClr val="0066CC"/>
                      </a:solidFill>
                      <a:prstDash val="solid"/>
                      <a:round/>
                      <a:headEnd type="none" w="med" len="med"/>
                      <a:tailEnd type="none" w="med" len="med"/>
                    </a:lnB>
                    <a:solidFill>
                      <a:schemeClr val="bg1"/>
                    </a:solidFill>
                  </a:tcPr>
                </a:tc>
                <a:tc>
                  <a:txBody>
                    <a:bodyPr/>
                    <a:lstStyle/>
                    <a:p>
                      <a:pPr algn="ctr" fontAlgn="b"/>
                      <a:r>
                        <a:rPr lang="es-ES" sz="1200" b="1" i="0" u="none" strike="noStrike">
                          <a:solidFill>
                            <a:srgbClr val="000000"/>
                          </a:solidFill>
                          <a:latin typeface="Calibri"/>
                        </a:rPr>
                        <a:t>1 de ene de 17</a:t>
                      </a:r>
                    </a:p>
                  </a:txBody>
                  <a:tcPr marL="0" marR="0" marT="0" marB="0" anchor="b">
                    <a:lnL>
                      <a:noFill/>
                    </a:lnL>
                    <a:lnR>
                      <a:noFill/>
                    </a:lnR>
                    <a:lnT w="6350" cap="flat" cmpd="sng" algn="ctr">
                      <a:solidFill>
                        <a:srgbClr val="0066CC"/>
                      </a:solidFill>
                      <a:prstDash val="solid"/>
                      <a:round/>
                      <a:headEnd type="none" w="med" len="med"/>
                      <a:tailEnd type="none" w="med" len="med"/>
                    </a:lnT>
                    <a:lnB w="6350" cap="flat" cmpd="sng" algn="ctr">
                      <a:solidFill>
                        <a:srgbClr val="0066CC"/>
                      </a:solidFill>
                      <a:prstDash val="solid"/>
                      <a:round/>
                      <a:headEnd type="none" w="med" len="med"/>
                      <a:tailEnd type="none" w="med" len="med"/>
                    </a:lnB>
                    <a:solidFill>
                      <a:srgbClr val="99CCFF"/>
                    </a:solidFill>
                  </a:tcPr>
                </a:tc>
                <a:tc gridSpan="2">
                  <a:txBody>
                    <a:bodyPr/>
                    <a:lstStyle/>
                    <a:p>
                      <a:pPr algn="r" fontAlgn="b"/>
                      <a:r>
                        <a:rPr lang="es-ES" sz="1100" b="0" i="0" u="none" strike="noStrike" dirty="0">
                          <a:solidFill>
                            <a:srgbClr val="000000"/>
                          </a:solidFill>
                          <a:latin typeface="Calibri"/>
                        </a:rPr>
                        <a:t> hasta: </a:t>
                      </a:r>
                    </a:p>
                  </a:txBody>
                  <a:tcPr marL="0" marR="0" marT="0" marB="0" anchor="b">
                    <a:lnL>
                      <a:noFill/>
                    </a:lnL>
                    <a:lnR>
                      <a:noFill/>
                    </a:lnR>
                    <a:lnT w="6350" cap="flat" cmpd="sng" algn="ctr">
                      <a:solidFill>
                        <a:srgbClr val="0066CC"/>
                      </a:solidFill>
                      <a:prstDash val="solid"/>
                      <a:round/>
                      <a:headEnd type="none" w="med" len="med"/>
                      <a:tailEnd type="none" w="med" len="med"/>
                    </a:lnT>
                    <a:lnB w="6350" cap="flat" cmpd="sng" algn="ctr">
                      <a:solidFill>
                        <a:srgbClr val="0066CC"/>
                      </a:solidFill>
                      <a:prstDash val="solid"/>
                      <a:round/>
                      <a:headEnd type="none" w="med" len="med"/>
                      <a:tailEnd type="none" w="med" len="med"/>
                    </a:lnB>
                    <a:solidFill>
                      <a:schemeClr val="bg1"/>
                    </a:solidFill>
                  </a:tcPr>
                </a:tc>
                <a:tc hMerge="1">
                  <a:txBody>
                    <a:bodyPr/>
                    <a:lstStyle/>
                    <a:p>
                      <a:endParaRPr lang="es-ES"/>
                    </a:p>
                  </a:txBody>
                  <a:tcPr/>
                </a:tc>
                <a:tc>
                  <a:txBody>
                    <a:bodyPr/>
                    <a:lstStyle/>
                    <a:p>
                      <a:pPr algn="ctr" fontAlgn="b"/>
                      <a:r>
                        <a:rPr lang="fr-FR" sz="1200" b="1" i="0" u="none" strike="noStrike" dirty="0">
                          <a:solidFill>
                            <a:srgbClr val="000000"/>
                          </a:solidFill>
                          <a:latin typeface="Calibri"/>
                        </a:rPr>
                        <a:t>31 de </a:t>
                      </a:r>
                      <a:r>
                        <a:rPr lang="fr-FR" sz="1200" b="1" i="0" u="none" strike="noStrike" dirty="0" err="1">
                          <a:solidFill>
                            <a:srgbClr val="000000"/>
                          </a:solidFill>
                          <a:latin typeface="Calibri"/>
                        </a:rPr>
                        <a:t>dic</a:t>
                      </a:r>
                      <a:r>
                        <a:rPr lang="fr-FR" sz="1200" b="1" i="0" u="none" strike="noStrike" dirty="0">
                          <a:solidFill>
                            <a:srgbClr val="000000"/>
                          </a:solidFill>
                          <a:latin typeface="Calibri"/>
                        </a:rPr>
                        <a:t> de 17</a:t>
                      </a:r>
                    </a:p>
                  </a:txBody>
                  <a:tcPr marL="0" marR="0" marT="0" marB="0" anchor="b">
                    <a:lnL>
                      <a:noFill/>
                    </a:lnL>
                    <a:lnR>
                      <a:noFill/>
                    </a:lnR>
                    <a:lnT w="6350" cap="flat" cmpd="sng" algn="ctr">
                      <a:solidFill>
                        <a:srgbClr val="0066CC"/>
                      </a:solidFill>
                      <a:prstDash val="solid"/>
                      <a:round/>
                      <a:headEnd type="none" w="med" len="med"/>
                      <a:tailEnd type="none" w="med" len="med"/>
                    </a:lnT>
                    <a:lnB w="6350" cap="flat" cmpd="sng" algn="ctr">
                      <a:solidFill>
                        <a:srgbClr val="0066CC"/>
                      </a:solidFill>
                      <a:prstDash val="solid"/>
                      <a:round/>
                      <a:headEnd type="none" w="med" len="med"/>
                      <a:tailEnd type="none" w="med" len="med"/>
                    </a:lnB>
                    <a:solidFill>
                      <a:srgbClr val="99CCFF"/>
                    </a:solidFill>
                  </a:tcPr>
                </a:tc>
                <a:tc>
                  <a:txBody>
                    <a:bodyPr/>
                    <a:lstStyle/>
                    <a:p>
                      <a:pPr algn="r" fontAlgn="b"/>
                      <a:r>
                        <a:rPr lang="es-ES" sz="1100" b="0" i="0" u="none" strike="noStrike" dirty="0">
                          <a:solidFill>
                            <a:srgbClr val="000000"/>
                          </a:solidFill>
                          <a:latin typeface="Calibri"/>
                        </a:rPr>
                        <a:t> Última calificación: </a:t>
                      </a:r>
                    </a:p>
                  </a:txBody>
                  <a:tcPr marL="0" marR="0" marT="0" marB="0" anchor="b">
                    <a:lnL>
                      <a:noFill/>
                    </a:lnL>
                    <a:lnR>
                      <a:noFill/>
                    </a:lnR>
                    <a:lnT w="6350" cap="flat" cmpd="sng" algn="ctr">
                      <a:solidFill>
                        <a:srgbClr val="0066CC"/>
                      </a:solidFill>
                      <a:prstDash val="solid"/>
                      <a:round/>
                      <a:headEnd type="none" w="med" len="med"/>
                      <a:tailEnd type="none" w="med" len="med"/>
                    </a:lnT>
                    <a:lnB w="6350" cap="flat" cmpd="sng" algn="ctr">
                      <a:solidFill>
                        <a:srgbClr val="0066CC"/>
                      </a:solidFill>
                      <a:prstDash val="solid"/>
                      <a:round/>
                      <a:headEnd type="none" w="med" len="med"/>
                      <a:tailEnd type="none" w="med" len="med"/>
                    </a:lnB>
                    <a:solidFill>
                      <a:schemeClr val="bg1"/>
                    </a:solidFill>
                  </a:tcPr>
                </a:tc>
                <a:tc gridSpan="2">
                  <a:txBody>
                    <a:bodyPr/>
                    <a:lstStyle/>
                    <a:p>
                      <a:pPr algn="ctr" fontAlgn="b"/>
                      <a:endParaRPr lang="es-ES" sz="1200" b="0" i="0" u="none" strike="noStrike" dirty="0">
                        <a:solidFill>
                          <a:srgbClr val="FFFFFF"/>
                        </a:solidFill>
                        <a:latin typeface="Calibri"/>
                      </a:endParaRPr>
                    </a:p>
                  </a:txBody>
                  <a:tcPr marL="0" marR="0" marT="0" marB="0" anchor="b">
                    <a:lnL>
                      <a:noFill/>
                    </a:lnL>
                    <a:lnR>
                      <a:noFill/>
                    </a:lnR>
                    <a:lnT w="6350" cap="flat" cmpd="sng" algn="ctr">
                      <a:solidFill>
                        <a:srgbClr val="0066CC"/>
                      </a:solidFill>
                      <a:prstDash val="solid"/>
                      <a:round/>
                      <a:headEnd type="none" w="med" len="med"/>
                      <a:tailEnd type="none" w="med" len="med"/>
                    </a:lnT>
                    <a:lnB w="6350" cap="flat" cmpd="sng" algn="ctr">
                      <a:solidFill>
                        <a:srgbClr val="0066CC"/>
                      </a:solidFill>
                      <a:prstDash val="solid"/>
                      <a:round/>
                      <a:headEnd type="none" w="med" len="med"/>
                      <a:tailEnd type="none" w="med" len="med"/>
                    </a:lnB>
                    <a:solidFill>
                      <a:srgbClr val="000080"/>
                    </a:solidFill>
                  </a:tcPr>
                </a:tc>
                <a:tc hMerge="1">
                  <a:txBody>
                    <a:bodyPr/>
                    <a:lstStyle/>
                    <a:p>
                      <a:endParaRPr lang="es-ES"/>
                    </a:p>
                  </a:txBody>
                  <a:tcPr/>
                </a:tc>
              </a:tr>
              <a:tr h="387702">
                <a:tc>
                  <a:txBody>
                    <a:bodyPr/>
                    <a:lstStyle/>
                    <a:p>
                      <a:pPr algn="r" fontAlgn="b"/>
                      <a:r>
                        <a:rPr lang="es-ES" sz="1100" b="0" i="0" u="none" strike="noStrike" dirty="0">
                          <a:solidFill>
                            <a:srgbClr val="000000"/>
                          </a:solidFill>
                          <a:latin typeface="Calibri"/>
                        </a:rPr>
                        <a:t> Agente Local del Fondo: </a:t>
                      </a:r>
                    </a:p>
                  </a:txBody>
                  <a:tcPr marL="0" marR="0" marT="0" marB="0" anchor="b">
                    <a:lnL>
                      <a:noFill/>
                    </a:lnL>
                    <a:lnR>
                      <a:noFill/>
                    </a:lnR>
                    <a:lnT w="6350" cap="flat" cmpd="sng" algn="ctr">
                      <a:solidFill>
                        <a:srgbClr val="0066CC"/>
                      </a:solidFill>
                      <a:prstDash val="solid"/>
                      <a:round/>
                      <a:headEnd type="none" w="med" len="med"/>
                      <a:tailEnd type="none" w="med" len="med"/>
                    </a:lnT>
                    <a:lnB w="6350" cap="flat" cmpd="sng" algn="ctr">
                      <a:solidFill>
                        <a:srgbClr val="0066CC"/>
                      </a:solidFill>
                      <a:prstDash val="solid"/>
                      <a:round/>
                      <a:headEnd type="none" w="med" len="med"/>
                      <a:tailEnd type="none" w="med" len="med"/>
                    </a:lnB>
                    <a:solidFill>
                      <a:schemeClr val="bg1"/>
                    </a:solidFill>
                  </a:tcPr>
                </a:tc>
                <a:tc gridSpan="3">
                  <a:txBody>
                    <a:bodyPr/>
                    <a:lstStyle/>
                    <a:p>
                      <a:pPr algn="ctr" fontAlgn="b"/>
                      <a:r>
                        <a:rPr lang="es-ES" sz="1200" b="1" i="0" u="none" strike="noStrike">
                          <a:solidFill>
                            <a:srgbClr val="000000"/>
                          </a:solidFill>
                          <a:latin typeface="Calibri"/>
                        </a:rPr>
                        <a:t> JACOBS </a:t>
                      </a:r>
                    </a:p>
                  </a:txBody>
                  <a:tcPr marL="0" marR="0" marT="0" marB="0" anchor="b">
                    <a:lnL>
                      <a:noFill/>
                    </a:lnL>
                    <a:lnR>
                      <a:noFill/>
                    </a:lnR>
                    <a:lnT w="6350" cap="flat" cmpd="sng" algn="ctr">
                      <a:solidFill>
                        <a:srgbClr val="0066CC"/>
                      </a:solidFill>
                      <a:prstDash val="solid"/>
                      <a:round/>
                      <a:headEnd type="none" w="med" len="med"/>
                      <a:tailEnd type="none" w="med" len="med"/>
                    </a:lnT>
                    <a:lnB w="6350" cap="flat" cmpd="sng" algn="ctr">
                      <a:solidFill>
                        <a:srgbClr val="0066CC"/>
                      </a:solidFill>
                      <a:prstDash val="solid"/>
                      <a:round/>
                      <a:headEnd type="none" w="med" len="med"/>
                      <a:tailEnd type="none" w="med" len="med"/>
                    </a:lnB>
                    <a:solidFill>
                      <a:srgbClr val="99CCFF"/>
                    </a:solidFill>
                  </a:tcPr>
                </a:tc>
                <a:tc hMerge="1">
                  <a:txBody>
                    <a:bodyPr/>
                    <a:lstStyle/>
                    <a:p>
                      <a:endParaRPr lang="es-ES"/>
                    </a:p>
                  </a:txBody>
                  <a:tcPr/>
                </a:tc>
                <a:tc hMerge="1">
                  <a:txBody>
                    <a:bodyPr/>
                    <a:lstStyle/>
                    <a:p>
                      <a:endParaRPr lang="es-ES"/>
                    </a:p>
                  </a:txBody>
                  <a:tcPr/>
                </a:tc>
                <a:tc gridSpan="2">
                  <a:txBody>
                    <a:bodyPr/>
                    <a:lstStyle/>
                    <a:p>
                      <a:pPr algn="r" fontAlgn="b"/>
                      <a:r>
                        <a:rPr lang="es-ES" sz="1100" b="0" i="0" u="none" strike="noStrike" dirty="0">
                          <a:solidFill>
                            <a:srgbClr val="000000"/>
                          </a:solidFill>
                          <a:latin typeface="Calibri"/>
                        </a:rPr>
                        <a:t> Gerente de Cartera del Fondo: </a:t>
                      </a:r>
                    </a:p>
                  </a:txBody>
                  <a:tcPr marL="0" marR="0" marT="0" marB="0" anchor="b">
                    <a:lnL>
                      <a:noFill/>
                    </a:lnL>
                    <a:lnR>
                      <a:noFill/>
                    </a:lnR>
                    <a:lnT w="6350" cap="flat" cmpd="sng" algn="ctr">
                      <a:solidFill>
                        <a:srgbClr val="0066CC"/>
                      </a:solidFill>
                      <a:prstDash val="solid"/>
                      <a:round/>
                      <a:headEnd type="none" w="med" len="med"/>
                      <a:tailEnd type="none" w="med" len="med"/>
                    </a:lnT>
                    <a:lnB w="6350" cap="flat" cmpd="sng" algn="ctr">
                      <a:solidFill>
                        <a:srgbClr val="0066CC"/>
                      </a:solidFill>
                      <a:prstDash val="solid"/>
                      <a:round/>
                      <a:headEnd type="none" w="med" len="med"/>
                      <a:tailEnd type="none" w="med" len="med"/>
                    </a:lnB>
                    <a:solidFill>
                      <a:schemeClr val="bg1"/>
                    </a:solidFill>
                  </a:tcPr>
                </a:tc>
                <a:tc hMerge="1">
                  <a:txBody>
                    <a:bodyPr/>
                    <a:lstStyle/>
                    <a:p>
                      <a:endParaRPr lang="es-ES"/>
                    </a:p>
                  </a:txBody>
                  <a:tcPr/>
                </a:tc>
                <a:tc gridSpan="4">
                  <a:txBody>
                    <a:bodyPr/>
                    <a:lstStyle/>
                    <a:p>
                      <a:pPr algn="ctr" fontAlgn="b"/>
                      <a:r>
                        <a:rPr lang="es-ES" sz="1200" b="1" i="0" u="none" strike="noStrike" dirty="0">
                          <a:solidFill>
                            <a:srgbClr val="000000"/>
                          </a:solidFill>
                          <a:latin typeface="Calibri"/>
                        </a:rPr>
                        <a:t> Jaime Briz de Felipe </a:t>
                      </a:r>
                    </a:p>
                  </a:txBody>
                  <a:tcPr marL="0" marR="0" marT="0" marB="0" anchor="b">
                    <a:lnL>
                      <a:noFill/>
                    </a:lnL>
                    <a:lnR>
                      <a:noFill/>
                    </a:lnR>
                    <a:lnT w="6350" cap="flat" cmpd="sng" algn="ctr">
                      <a:solidFill>
                        <a:srgbClr val="0066CC"/>
                      </a:solidFill>
                      <a:prstDash val="solid"/>
                      <a:round/>
                      <a:headEnd type="none" w="med" len="med"/>
                      <a:tailEnd type="none" w="med" len="med"/>
                    </a:lnT>
                    <a:lnB w="6350" cap="flat" cmpd="sng" algn="ctr">
                      <a:solidFill>
                        <a:srgbClr val="0066CC"/>
                      </a:solidFill>
                      <a:prstDash val="solid"/>
                      <a:round/>
                      <a:headEnd type="none" w="med" len="med"/>
                      <a:tailEnd type="none" w="med" len="med"/>
                    </a:lnB>
                    <a:solidFill>
                      <a:srgbClr val="99CCFF"/>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387702">
                <a:tc>
                  <a:txBody>
                    <a:bodyPr/>
                    <a:lstStyle/>
                    <a:p>
                      <a:pPr algn="r" fontAlgn="b"/>
                      <a:r>
                        <a:rPr lang="es-ES" sz="1100" b="0" i="0" u="none" strike="noStrike" dirty="0">
                          <a:solidFill>
                            <a:srgbClr val="000000"/>
                          </a:solidFill>
                          <a:latin typeface="Calibri"/>
                        </a:rPr>
                        <a:t> Elaborado por: </a:t>
                      </a:r>
                    </a:p>
                  </a:txBody>
                  <a:tcPr marL="0" marR="0" marT="0" marB="0" anchor="b">
                    <a:lnL>
                      <a:noFill/>
                    </a:lnL>
                    <a:lnR>
                      <a:noFill/>
                    </a:lnR>
                    <a:lnT w="6350" cap="flat" cmpd="sng" algn="ctr">
                      <a:solidFill>
                        <a:srgbClr val="0066CC"/>
                      </a:solidFill>
                      <a:prstDash val="solid"/>
                      <a:round/>
                      <a:headEnd type="none" w="med" len="med"/>
                      <a:tailEnd type="none" w="med" len="med"/>
                    </a:lnT>
                    <a:lnB w="6350" cap="flat" cmpd="sng" algn="ctr">
                      <a:solidFill>
                        <a:srgbClr val="0066CC"/>
                      </a:solidFill>
                      <a:prstDash val="solid"/>
                      <a:round/>
                      <a:headEnd type="none" w="med" len="med"/>
                      <a:tailEnd type="none" w="med" len="med"/>
                    </a:lnB>
                    <a:solidFill>
                      <a:schemeClr val="bg1"/>
                    </a:solidFill>
                  </a:tcPr>
                </a:tc>
                <a:tc gridSpan="3">
                  <a:txBody>
                    <a:bodyPr/>
                    <a:lstStyle/>
                    <a:p>
                      <a:pPr algn="ctr" fontAlgn="b"/>
                      <a:r>
                        <a:rPr lang="es-ES" sz="1200" b="1" i="0" u="none" strike="noStrike">
                          <a:solidFill>
                            <a:srgbClr val="000000"/>
                          </a:solidFill>
                          <a:latin typeface="Calibri"/>
                        </a:rPr>
                        <a:t> UAFM/UFE/MINSAL. </a:t>
                      </a:r>
                    </a:p>
                  </a:txBody>
                  <a:tcPr marL="0" marR="0" marT="0" marB="0" anchor="b">
                    <a:lnL>
                      <a:noFill/>
                    </a:lnL>
                    <a:lnR>
                      <a:noFill/>
                    </a:lnR>
                    <a:lnT w="6350" cap="flat" cmpd="sng" algn="ctr">
                      <a:solidFill>
                        <a:srgbClr val="0066CC"/>
                      </a:solidFill>
                      <a:prstDash val="solid"/>
                      <a:round/>
                      <a:headEnd type="none" w="med" len="med"/>
                      <a:tailEnd type="none" w="med" len="med"/>
                    </a:lnT>
                    <a:lnB w="6350" cap="flat" cmpd="sng" algn="ctr">
                      <a:solidFill>
                        <a:srgbClr val="0066CC"/>
                      </a:solidFill>
                      <a:prstDash val="solid"/>
                      <a:round/>
                      <a:headEnd type="none" w="med" len="med"/>
                      <a:tailEnd type="none" w="med" len="med"/>
                    </a:lnB>
                    <a:solidFill>
                      <a:srgbClr val="99CCFF"/>
                    </a:solidFill>
                  </a:tcPr>
                </a:tc>
                <a:tc hMerge="1">
                  <a:txBody>
                    <a:bodyPr/>
                    <a:lstStyle/>
                    <a:p>
                      <a:endParaRPr lang="es-ES"/>
                    </a:p>
                  </a:txBody>
                  <a:tcPr/>
                </a:tc>
                <a:tc hMerge="1">
                  <a:txBody>
                    <a:bodyPr/>
                    <a:lstStyle/>
                    <a:p>
                      <a:endParaRPr lang="es-ES"/>
                    </a:p>
                  </a:txBody>
                  <a:tcPr/>
                </a:tc>
                <a:tc gridSpan="2">
                  <a:txBody>
                    <a:bodyPr/>
                    <a:lstStyle/>
                    <a:p>
                      <a:pPr algn="r" fontAlgn="b"/>
                      <a:r>
                        <a:rPr lang="es-ES" sz="1100" b="0" i="0" u="none" strike="noStrike" dirty="0">
                          <a:solidFill>
                            <a:srgbClr val="000000"/>
                          </a:solidFill>
                          <a:latin typeface="Calibri"/>
                        </a:rPr>
                        <a:t> Fecha de elaboración del informe: </a:t>
                      </a:r>
                    </a:p>
                  </a:txBody>
                  <a:tcPr marL="0" marR="0" marT="0" marB="0" anchor="b">
                    <a:lnL>
                      <a:noFill/>
                    </a:lnL>
                    <a:lnR>
                      <a:noFill/>
                    </a:lnR>
                    <a:lnT w="6350" cap="flat" cmpd="sng" algn="ctr">
                      <a:solidFill>
                        <a:srgbClr val="0066CC"/>
                      </a:solidFill>
                      <a:prstDash val="solid"/>
                      <a:round/>
                      <a:headEnd type="none" w="med" len="med"/>
                      <a:tailEnd type="none" w="med" len="med"/>
                    </a:lnT>
                    <a:lnB w="6350" cap="flat" cmpd="sng" algn="ctr">
                      <a:solidFill>
                        <a:srgbClr val="0066CC"/>
                      </a:solidFill>
                      <a:prstDash val="solid"/>
                      <a:round/>
                      <a:headEnd type="none" w="med" len="med"/>
                      <a:tailEnd type="none" w="med" len="med"/>
                    </a:lnB>
                    <a:solidFill>
                      <a:schemeClr val="bg1"/>
                    </a:solidFill>
                  </a:tcPr>
                </a:tc>
                <a:tc hMerge="1">
                  <a:txBody>
                    <a:bodyPr/>
                    <a:lstStyle/>
                    <a:p>
                      <a:endParaRPr lang="es-ES"/>
                    </a:p>
                  </a:txBody>
                  <a:tcPr/>
                </a:tc>
                <a:tc gridSpan="4">
                  <a:txBody>
                    <a:bodyPr/>
                    <a:lstStyle/>
                    <a:p>
                      <a:pPr algn="ctr" fontAlgn="b"/>
                      <a:r>
                        <a:rPr lang="es-ES" sz="1200" b="1" i="0" u="none" strike="noStrike" dirty="0">
                          <a:solidFill>
                            <a:srgbClr val="000000"/>
                          </a:solidFill>
                          <a:latin typeface="Calibri"/>
                        </a:rPr>
                        <a:t>04 de mayo de 2018</a:t>
                      </a:r>
                    </a:p>
                  </a:txBody>
                  <a:tcPr marL="0" marR="0" marT="0" marB="0" anchor="b">
                    <a:lnL>
                      <a:noFill/>
                    </a:lnL>
                    <a:lnR>
                      <a:noFill/>
                    </a:lnR>
                    <a:lnT w="6350" cap="flat" cmpd="sng" algn="ctr">
                      <a:solidFill>
                        <a:srgbClr val="0066CC"/>
                      </a:solidFill>
                      <a:prstDash val="solid"/>
                      <a:round/>
                      <a:headEnd type="none" w="med" len="med"/>
                      <a:tailEnd type="none" w="med" len="med"/>
                    </a:lnT>
                    <a:lnB w="6350" cap="flat" cmpd="sng" algn="ctr">
                      <a:solidFill>
                        <a:srgbClr val="0066CC"/>
                      </a:solidFill>
                      <a:prstDash val="solid"/>
                      <a:round/>
                      <a:headEnd type="none" w="med" len="med"/>
                      <a:tailEnd type="none" w="med" len="med"/>
                    </a:lnB>
                    <a:solidFill>
                      <a:srgbClr val="99CCFF"/>
                    </a:solidFill>
                  </a:tcPr>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562670"/>
            <a:ext cx="8784976" cy="778098"/>
          </a:xfrm>
          <a:noFill/>
        </p:spPr>
        <p:txBody>
          <a:bodyPr>
            <a:noAutofit/>
          </a:bodyPr>
          <a:lstStyle/>
          <a:p>
            <a:r>
              <a:rPr lang="es-ES" sz="3200" dirty="0" smtClean="0">
                <a:solidFill>
                  <a:srgbClr val="FFC000"/>
                </a:solidFill>
                <a:effectLst>
                  <a:outerShdw blurRad="38100" dist="38100" dir="2700000" algn="tl">
                    <a:srgbClr val="000000">
                      <a:alpha val="43137"/>
                    </a:srgbClr>
                  </a:outerShdw>
                </a:effectLst>
              </a:rPr>
              <a:t>Misión Verificación de Datos OPS – Marzo 2017</a:t>
            </a:r>
            <a:endParaRPr lang="es-ES" sz="3200" dirty="0">
              <a:solidFill>
                <a:srgbClr val="FFC000"/>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lstStyle/>
          <a:p>
            <a:endParaRPr lang="es-ES" dirty="0"/>
          </a:p>
        </p:txBody>
      </p:sp>
      <p:pic>
        <p:nvPicPr>
          <p:cNvPr id="20482" name="Picture 2" descr="C:\Users\Public\Documents\MALARIA LAPTOP 3\OPS Malaria\misión OPS marzo 2017\Fotos\20170306_081712.jpg"/>
          <p:cNvPicPr>
            <a:picLocks noChangeAspect="1" noChangeArrowheads="1"/>
          </p:cNvPicPr>
          <p:nvPr/>
        </p:nvPicPr>
        <p:blipFill>
          <a:blip r:embed="rId2" cstate="print"/>
          <a:srcRect/>
          <a:stretch>
            <a:fillRect/>
          </a:stretch>
        </p:blipFill>
        <p:spPr bwMode="auto">
          <a:xfrm>
            <a:off x="1440160" y="1628800"/>
            <a:ext cx="6084168" cy="4563126"/>
          </a:xfrm>
          <a:prstGeom prst="rect">
            <a:avLst/>
          </a:prstGeom>
          <a:noFill/>
          <a:ln>
            <a:solidFill>
              <a:srgbClr val="FFC000"/>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3 Marcador de contenido"/>
          <p:cNvGraphicFramePr>
            <a:graphicFrameLocks/>
          </p:cNvGraphicFramePr>
          <p:nvPr/>
        </p:nvGraphicFramePr>
        <p:xfrm>
          <a:off x="720081" y="116632"/>
          <a:ext cx="8172399" cy="562352"/>
        </p:xfrm>
        <a:graphic>
          <a:graphicData uri="http://schemas.openxmlformats.org/drawingml/2006/table">
            <a:tbl>
              <a:tblPr/>
              <a:tblGrid>
                <a:gridCol w="1186976"/>
                <a:gridCol w="5471005"/>
                <a:gridCol w="1514418"/>
              </a:tblGrid>
              <a:tr h="288032">
                <a:tc gridSpan="3">
                  <a:txBody>
                    <a:bodyPr/>
                    <a:lstStyle/>
                    <a:p>
                      <a:pPr algn="ctr" fontAlgn="b"/>
                      <a:r>
                        <a:rPr lang="es-ES" sz="1600" b="1" i="0" u="none" strike="noStrike" dirty="0">
                          <a:solidFill>
                            <a:schemeClr val="bg1">
                              <a:lumMod val="85000"/>
                            </a:schemeClr>
                          </a:solidFill>
                          <a:latin typeface="Calibri"/>
                        </a:rPr>
                        <a:t> Eliminación de la malaria en El Salvador: un esfuerzo de </a:t>
                      </a:r>
                      <a:r>
                        <a:rPr lang="es-ES" sz="1600" b="1" i="0" u="none" strike="noStrike" dirty="0" smtClean="0">
                          <a:solidFill>
                            <a:schemeClr val="bg1">
                              <a:lumMod val="85000"/>
                            </a:schemeClr>
                          </a:solidFill>
                          <a:latin typeface="Calibri"/>
                        </a:rPr>
                        <a:t>país</a:t>
                      </a:r>
                      <a:endParaRPr lang="es-ES" sz="1600" b="1" i="0" u="none" strike="noStrike" dirty="0">
                        <a:solidFill>
                          <a:schemeClr val="bg1">
                            <a:lumMod val="85000"/>
                          </a:schemeClr>
                        </a:solidFill>
                        <a:latin typeface="Calibri"/>
                      </a:endParaRPr>
                    </a:p>
                  </a:txBody>
                  <a:tcPr marL="0" marR="0" marT="0" marB="0" anchor="b">
                    <a:lnL>
                      <a:noFill/>
                    </a:lnL>
                    <a:lnR>
                      <a:noFill/>
                    </a:lnR>
                    <a:lnT>
                      <a:noFill/>
                    </a:lnT>
                    <a:lnB>
                      <a:noFill/>
                    </a:lnB>
                  </a:tcPr>
                </a:tc>
                <a:tc hMerge="1">
                  <a:txBody>
                    <a:bodyPr/>
                    <a:lstStyle/>
                    <a:p>
                      <a:endParaRPr lang="es-ES"/>
                    </a:p>
                  </a:txBody>
                  <a:tcPr/>
                </a:tc>
                <a:tc hMerge="1">
                  <a:txBody>
                    <a:bodyPr/>
                    <a:lstStyle/>
                    <a:p>
                      <a:endParaRPr lang="es-ES"/>
                    </a:p>
                  </a:txBody>
                  <a:tcPr/>
                </a:tc>
              </a:tr>
              <a:tr h="210696">
                <a:tc>
                  <a:txBody>
                    <a:bodyPr/>
                    <a:lstStyle/>
                    <a:p>
                      <a:pPr algn="l" fontAlgn="b"/>
                      <a:endParaRPr lang="es-ES" sz="1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ctr" fontAlgn="b"/>
                      <a:r>
                        <a:rPr lang="es-ES" sz="1800" b="1" i="1" u="none" strike="noStrike" dirty="0" smtClean="0">
                          <a:solidFill>
                            <a:srgbClr val="FFC000"/>
                          </a:solidFill>
                          <a:latin typeface="Calibri"/>
                        </a:rPr>
                        <a:t>INDICADORES FINANCIEROS</a:t>
                      </a:r>
                    </a:p>
                  </a:txBody>
                  <a:tcPr marL="0" marR="0" marT="0" marB="0" anchor="b">
                    <a:lnL>
                      <a:noFill/>
                    </a:lnL>
                    <a:lnR>
                      <a:noFill/>
                    </a:lnR>
                    <a:lnT>
                      <a:noFill/>
                    </a:lnT>
                    <a:lnB>
                      <a:noFill/>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ES" sz="1600" b="1" i="1" u="none" strike="noStrike" dirty="0" smtClean="0">
                          <a:solidFill>
                            <a:srgbClr val="FFC000"/>
                          </a:solidFill>
                          <a:latin typeface="+mn-lt"/>
                        </a:rPr>
                        <a:t>1/4</a:t>
                      </a:r>
                      <a:endParaRPr lang="es-ES" sz="1600" b="0" i="0" u="none" strike="noStrike" dirty="0" smtClean="0">
                        <a:solidFill>
                          <a:srgbClr val="FFC000"/>
                        </a:solidFill>
                        <a:latin typeface="+mn-lt"/>
                      </a:endParaRPr>
                    </a:p>
                  </a:txBody>
                  <a:tcPr marL="0" marR="0" marT="0" marB="0" anchor="ctr">
                    <a:lnL>
                      <a:noFill/>
                    </a:lnL>
                    <a:lnR>
                      <a:noFill/>
                    </a:lnR>
                    <a:lnT>
                      <a:noFill/>
                    </a:lnT>
                    <a:lnB>
                      <a:noFill/>
                    </a:lnB>
                  </a:tcPr>
                </a:tc>
              </a:tr>
            </a:tbl>
          </a:graphicData>
        </a:graphic>
      </p:graphicFrame>
      <p:graphicFrame>
        <p:nvGraphicFramePr>
          <p:cNvPr id="5" name="4 Tabla"/>
          <p:cNvGraphicFramePr>
            <a:graphicFrameLocks noGrp="1"/>
          </p:cNvGraphicFramePr>
          <p:nvPr/>
        </p:nvGraphicFramePr>
        <p:xfrm>
          <a:off x="467544" y="908721"/>
          <a:ext cx="8352928" cy="1296144"/>
        </p:xfrm>
        <a:graphic>
          <a:graphicData uri="http://schemas.openxmlformats.org/drawingml/2006/table">
            <a:tbl>
              <a:tblPr/>
              <a:tblGrid>
                <a:gridCol w="1395061"/>
                <a:gridCol w="6957867"/>
              </a:tblGrid>
              <a:tr h="377041">
                <a:tc gridSpan="2">
                  <a:txBody>
                    <a:bodyPr/>
                    <a:lstStyle/>
                    <a:p>
                      <a:pPr algn="l" fontAlgn="b"/>
                      <a:r>
                        <a:rPr lang="es-ES" sz="1800" b="1" i="0" u="none" strike="noStrike" dirty="0">
                          <a:solidFill>
                            <a:srgbClr val="000000"/>
                          </a:solidFill>
                          <a:latin typeface="Calibri"/>
                        </a:rPr>
                        <a:t> F1: Presupuesto y desembolsos del Fondo Mundial - en ($)         Periodo: P2 </a:t>
                      </a:r>
                    </a:p>
                  </a:txBody>
                  <a:tcPr marL="0" marR="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hMerge="1">
                  <a:txBody>
                    <a:bodyPr/>
                    <a:lstStyle/>
                    <a:p>
                      <a:endParaRPr lang="es-ES"/>
                    </a:p>
                  </a:txBody>
                  <a:tcPr/>
                </a:tc>
              </a:tr>
              <a:tr h="919103">
                <a:tc>
                  <a:txBody>
                    <a:bodyPr/>
                    <a:lstStyle/>
                    <a:p>
                      <a:pPr algn="l" fontAlgn="ctr"/>
                      <a:r>
                        <a:rPr lang="es-ES" sz="1600" b="1" i="0" u="none" strike="noStrike" dirty="0">
                          <a:solidFill>
                            <a:srgbClr val="000000"/>
                          </a:solidFill>
                          <a:latin typeface="Calibri"/>
                        </a:rPr>
                        <a:t>Comentarios:</a:t>
                      </a:r>
                    </a:p>
                  </a:txBody>
                  <a:tcPr marL="72000" marR="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99"/>
                    </a:solidFill>
                  </a:tcPr>
                </a:tc>
                <a:tc>
                  <a:txBody>
                    <a:bodyPr/>
                    <a:lstStyle/>
                    <a:p>
                      <a:pPr algn="l" fontAlgn="ctr"/>
                      <a:r>
                        <a:rPr lang="es-ES" sz="1600" b="0" i="0" u="none" strike="noStrike" dirty="0">
                          <a:solidFill>
                            <a:srgbClr val="000000"/>
                          </a:solidFill>
                          <a:latin typeface="Calibri"/>
                        </a:rPr>
                        <a:t>Se observa en la gráfica que durante el año 2017 el proyecto </a:t>
                      </a:r>
                      <a:r>
                        <a:rPr lang="es-ES" sz="1600" b="0" i="0" u="none" strike="noStrike" dirty="0" err="1">
                          <a:solidFill>
                            <a:srgbClr val="000000"/>
                          </a:solidFill>
                          <a:latin typeface="Calibri"/>
                        </a:rPr>
                        <a:t>recibio</a:t>
                      </a:r>
                      <a:r>
                        <a:rPr lang="es-ES" sz="1600" b="0" i="0" u="none" strike="noStrike" dirty="0">
                          <a:solidFill>
                            <a:srgbClr val="000000"/>
                          </a:solidFill>
                          <a:latin typeface="Calibri"/>
                        </a:rPr>
                        <a:t> el 100% de los fondos asignados como presupuesto.</a:t>
                      </a:r>
                    </a:p>
                  </a:txBody>
                  <a:tcPr marL="72000" marR="72000" marT="72000" marB="7200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99"/>
                    </a:solidFill>
                  </a:tcPr>
                </a:tc>
              </a:tr>
            </a:tbl>
          </a:graphicData>
        </a:graphic>
      </p:graphicFrame>
      <p:graphicFrame>
        <p:nvGraphicFramePr>
          <p:cNvPr id="7" name="Chart 1"/>
          <p:cNvGraphicFramePr>
            <a:graphicFrameLocks/>
          </p:cNvGraphicFramePr>
          <p:nvPr/>
        </p:nvGraphicFramePr>
        <p:xfrm>
          <a:off x="827584" y="2420888"/>
          <a:ext cx="7704856" cy="381642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3 Marcador de contenido"/>
          <p:cNvGraphicFramePr>
            <a:graphicFrameLocks/>
          </p:cNvGraphicFramePr>
          <p:nvPr/>
        </p:nvGraphicFramePr>
        <p:xfrm>
          <a:off x="648073" y="116632"/>
          <a:ext cx="8172399" cy="562352"/>
        </p:xfrm>
        <a:graphic>
          <a:graphicData uri="http://schemas.openxmlformats.org/drawingml/2006/table">
            <a:tbl>
              <a:tblPr/>
              <a:tblGrid>
                <a:gridCol w="1186976"/>
                <a:gridCol w="5471005"/>
                <a:gridCol w="1514418"/>
              </a:tblGrid>
              <a:tr h="288032">
                <a:tc gridSpan="3">
                  <a:txBody>
                    <a:bodyPr/>
                    <a:lstStyle/>
                    <a:p>
                      <a:pPr algn="ctr" fontAlgn="b"/>
                      <a:r>
                        <a:rPr lang="es-ES" sz="1600" b="1" i="0" u="none" strike="noStrike" dirty="0">
                          <a:solidFill>
                            <a:schemeClr val="bg1">
                              <a:lumMod val="85000"/>
                            </a:schemeClr>
                          </a:solidFill>
                          <a:latin typeface="Calibri"/>
                        </a:rPr>
                        <a:t> Eliminación de la malaria en El Salvador: un esfuerzo de </a:t>
                      </a:r>
                      <a:r>
                        <a:rPr lang="es-ES" sz="1600" b="1" i="0" u="none" strike="noStrike" dirty="0" smtClean="0">
                          <a:solidFill>
                            <a:schemeClr val="bg1">
                              <a:lumMod val="85000"/>
                            </a:schemeClr>
                          </a:solidFill>
                          <a:latin typeface="Calibri"/>
                        </a:rPr>
                        <a:t>país</a:t>
                      </a:r>
                      <a:endParaRPr lang="es-ES" sz="1600" b="1" i="0" u="none" strike="noStrike" dirty="0">
                        <a:solidFill>
                          <a:schemeClr val="bg1">
                            <a:lumMod val="85000"/>
                          </a:schemeClr>
                        </a:solidFill>
                        <a:latin typeface="Calibri"/>
                      </a:endParaRPr>
                    </a:p>
                  </a:txBody>
                  <a:tcPr marL="0" marR="0" marT="0" marB="0" anchor="b">
                    <a:lnL>
                      <a:noFill/>
                    </a:lnL>
                    <a:lnR>
                      <a:noFill/>
                    </a:lnR>
                    <a:lnT>
                      <a:noFill/>
                    </a:lnT>
                    <a:lnB>
                      <a:noFill/>
                    </a:lnB>
                  </a:tcPr>
                </a:tc>
                <a:tc hMerge="1">
                  <a:txBody>
                    <a:bodyPr/>
                    <a:lstStyle/>
                    <a:p>
                      <a:endParaRPr lang="es-ES"/>
                    </a:p>
                  </a:txBody>
                  <a:tcPr/>
                </a:tc>
                <a:tc hMerge="1">
                  <a:txBody>
                    <a:bodyPr/>
                    <a:lstStyle/>
                    <a:p>
                      <a:endParaRPr lang="es-ES"/>
                    </a:p>
                  </a:txBody>
                  <a:tcPr/>
                </a:tc>
              </a:tr>
              <a:tr h="210696">
                <a:tc>
                  <a:txBody>
                    <a:bodyPr/>
                    <a:lstStyle/>
                    <a:p>
                      <a:pPr algn="l" fontAlgn="b"/>
                      <a:endParaRPr lang="es-ES" sz="1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ctr" fontAlgn="b"/>
                      <a:r>
                        <a:rPr lang="es-ES" sz="1800" b="1" i="1" u="none" strike="noStrike" dirty="0" smtClean="0">
                          <a:solidFill>
                            <a:srgbClr val="FFC000"/>
                          </a:solidFill>
                          <a:latin typeface="Calibri"/>
                        </a:rPr>
                        <a:t>INDICADORES FINANCIEROS</a:t>
                      </a:r>
                    </a:p>
                  </a:txBody>
                  <a:tcPr marL="0" marR="0" marT="0" marB="0" anchor="b">
                    <a:lnL>
                      <a:noFill/>
                    </a:lnL>
                    <a:lnR>
                      <a:noFill/>
                    </a:lnR>
                    <a:lnT>
                      <a:noFill/>
                    </a:lnT>
                    <a:lnB>
                      <a:noFill/>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ES" sz="1600" b="1" i="1" u="none" strike="noStrike" dirty="0" smtClean="0">
                          <a:solidFill>
                            <a:srgbClr val="FFC000"/>
                          </a:solidFill>
                          <a:latin typeface="+mn-lt"/>
                        </a:rPr>
                        <a:t>2/4</a:t>
                      </a:r>
                      <a:endParaRPr lang="es-ES" sz="1600" b="0" i="0" u="none" strike="noStrike" dirty="0" smtClean="0">
                        <a:solidFill>
                          <a:srgbClr val="FFC000"/>
                        </a:solidFill>
                        <a:latin typeface="+mn-lt"/>
                      </a:endParaRPr>
                    </a:p>
                  </a:txBody>
                  <a:tcPr marL="0" marR="0" marT="0" marB="0" anchor="ctr">
                    <a:lnL>
                      <a:noFill/>
                    </a:lnL>
                    <a:lnR>
                      <a:noFill/>
                    </a:lnR>
                    <a:lnT>
                      <a:noFill/>
                    </a:lnT>
                    <a:lnB>
                      <a:noFill/>
                    </a:lnB>
                  </a:tcPr>
                </a:tc>
              </a:tr>
            </a:tbl>
          </a:graphicData>
        </a:graphic>
      </p:graphicFrame>
      <p:graphicFrame>
        <p:nvGraphicFramePr>
          <p:cNvPr id="5" name="4 Tabla"/>
          <p:cNvGraphicFramePr>
            <a:graphicFrameLocks noGrp="1"/>
          </p:cNvGraphicFramePr>
          <p:nvPr/>
        </p:nvGraphicFramePr>
        <p:xfrm>
          <a:off x="467544" y="908720"/>
          <a:ext cx="8352928" cy="1928216"/>
        </p:xfrm>
        <a:graphic>
          <a:graphicData uri="http://schemas.openxmlformats.org/drawingml/2006/table">
            <a:tbl>
              <a:tblPr/>
              <a:tblGrid>
                <a:gridCol w="1395061"/>
                <a:gridCol w="6957867"/>
              </a:tblGrid>
              <a:tr h="504056">
                <a:tc gridSpan="2">
                  <a:txBody>
                    <a:bodyPr/>
                    <a:lstStyle/>
                    <a:p>
                      <a:pPr algn="l" fontAlgn="b"/>
                      <a:r>
                        <a:rPr lang="es-ES" sz="1400" b="1" i="0" u="none" strike="noStrike" dirty="0">
                          <a:solidFill>
                            <a:srgbClr val="000000"/>
                          </a:solidFill>
                          <a:latin typeface="Calibri"/>
                        </a:rPr>
                        <a:t> </a:t>
                      </a:r>
                      <a:r>
                        <a:rPr lang="es-ES" sz="1600" b="1" i="0" u="none" strike="noStrike" dirty="0">
                          <a:solidFill>
                            <a:srgbClr val="000000"/>
                          </a:solidFill>
                          <a:latin typeface="Calibri"/>
                        </a:rPr>
                        <a:t>F2: Presupuesto y gastos reales por </a:t>
                      </a:r>
                      <a:r>
                        <a:rPr lang="es-ES" sz="1600" b="1" i="0" u="none" strike="noStrike" dirty="0" err="1">
                          <a:solidFill>
                            <a:srgbClr val="000000"/>
                          </a:solidFill>
                          <a:latin typeface="Calibri"/>
                        </a:rPr>
                        <a:t>modulos</a:t>
                      </a:r>
                      <a:r>
                        <a:rPr lang="es-ES" sz="1600" b="1" i="0" u="none" strike="noStrike" dirty="0">
                          <a:solidFill>
                            <a:srgbClr val="000000"/>
                          </a:solidFill>
                          <a:latin typeface="Calibri"/>
                        </a:rPr>
                        <a:t> de la subvención - en ($)  Periodo: P2 </a:t>
                      </a:r>
                      <a:endParaRPr lang="es-ES" sz="1400" b="1" i="0" u="none" strike="noStrike" dirty="0">
                        <a:solidFill>
                          <a:srgbClr val="000000"/>
                        </a:solidFill>
                        <a:latin typeface="Calibri"/>
                      </a:endParaRPr>
                    </a:p>
                  </a:txBody>
                  <a:tcPr marL="0" marR="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hMerge="1">
                  <a:txBody>
                    <a:bodyPr/>
                    <a:lstStyle/>
                    <a:p>
                      <a:endParaRPr lang="es-ES"/>
                    </a:p>
                  </a:txBody>
                  <a:tcPr/>
                </a:tc>
              </a:tr>
              <a:tr h="1228725">
                <a:tc>
                  <a:txBody>
                    <a:bodyPr/>
                    <a:lstStyle/>
                    <a:p>
                      <a:pPr algn="l" fontAlgn="ctr"/>
                      <a:r>
                        <a:rPr lang="es-ES" sz="1400" b="1" i="0" u="none" strike="noStrike" dirty="0">
                          <a:solidFill>
                            <a:srgbClr val="000000"/>
                          </a:solidFill>
                          <a:latin typeface="Calibri"/>
                        </a:rPr>
                        <a:t>Comentarios: </a:t>
                      </a:r>
                    </a:p>
                  </a:txBody>
                  <a:tcPr marL="72000" marR="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99"/>
                    </a:solidFill>
                  </a:tcPr>
                </a:tc>
                <a:tc>
                  <a:txBody>
                    <a:bodyPr/>
                    <a:lstStyle/>
                    <a:p>
                      <a:pPr algn="just" fontAlgn="ctr"/>
                      <a:r>
                        <a:rPr lang="es-ES" sz="1200" b="0" i="0" u="none" strike="noStrike" dirty="0">
                          <a:solidFill>
                            <a:srgbClr val="000000"/>
                          </a:solidFill>
                          <a:latin typeface="Calibri"/>
                        </a:rPr>
                        <a:t>Al realizar comparación de los gastos por modulo de la subvención se observa en la grafica que el Módulo 2 Gestión de Casos ha ejecutado un 44% con respecto al presupuesto asignado para las actividades del modulo;  y el Modulo 1 Control de vectores a la fecha del cierre de semestre ejecuto un 30%; </a:t>
                      </a:r>
                      <a:r>
                        <a:rPr lang="es-ES" sz="1200" b="0" i="0" u="none" strike="noStrike" dirty="0" smtClean="0">
                          <a:solidFill>
                            <a:srgbClr val="000000"/>
                          </a:solidFill>
                          <a:latin typeface="Calibri"/>
                        </a:rPr>
                        <a:t>Se </a:t>
                      </a:r>
                      <a:r>
                        <a:rPr lang="es-ES" sz="1200" b="0" i="0" u="none" strike="noStrike" dirty="0">
                          <a:solidFill>
                            <a:srgbClr val="000000"/>
                          </a:solidFill>
                          <a:latin typeface="Calibri"/>
                        </a:rPr>
                        <a:t>ha recalendarizado el 62% de las actividades para el modulo 1 por un monto de $111,848.50 y un 38% de las actividades para el modulo 2 por un monto de $ </a:t>
                      </a:r>
                      <a:r>
                        <a:rPr lang="es-ES" sz="1200" b="0" i="0" u="none" strike="noStrike" dirty="0" smtClean="0">
                          <a:solidFill>
                            <a:srgbClr val="000000"/>
                          </a:solidFill>
                          <a:latin typeface="Calibri"/>
                        </a:rPr>
                        <a:t>200,344.37</a:t>
                      </a:r>
                    </a:p>
                    <a:p>
                      <a:pPr algn="just" fontAlgn="ctr"/>
                      <a:r>
                        <a:rPr lang="es-ES" sz="1200" b="0" i="0" u="none" strike="noStrike" dirty="0" smtClean="0">
                          <a:solidFill>
                            <a:srgbClr val="000000"/>
                          </a:solidFill>
                          <a:latin typeface="Calibri"/>
                        </a:rPr>
                        <a:t>Para </a:t>
                      </a:r>
                      <a:r>
                        <a:rPr lang="es-ES" sz="1200" b="0" i="0" u="none" strike="noStrike" dirty="0">
                          <a:solidFill>
                            <a:srgbClr val="000000"/>
                          </a:solidFill>
                          <a:latin typeface="Calibri"/>
                        </a:rPr>
                        <a:t>los </a:t>
                      </a:r>
                      <a:r>
                        <a:rPr lang="es-ES" sz="1200" b="0" i="0" u="none" strike="noStrike" dirty="0" smtClean="0">
                          <a:solidFill>
                            <a:srgbClr val="000000"/>
                          </a:solidFill>
                          <a:latin typeface="Calibri"/>
                        </a:rPr>
                        <a:t>módulos </a:t>
                      </a:r>
                      <a:r>
                        <a:rPr lang="es-ES" sz="1200" b="0" i="0" u="none" strike="noStrike" dirty="0">
                          <a:solidFill>
                            <a:srgbClr val="000000"/>
                          </a:solidFill>
                          <a:latin typeface="Calibri"/>
                        </a:rPr>
                        <a:t>3,4,5 el monto que no se logro ejecutar se ha recalendarizado para ejecutarse durante el año 2018.</a:t>
                      </a:r>
                    </a:p>
                  </a:txBody>
                  <a:tcPr marL="72000" marR="72000" marT="72000" marB="7200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99"/>
                    </a:solidFill>
                  </a:tcPr>
                </a:tc>
              </a:tr>
            </a:tbl>
          </a:graphicData>
        </a:graphic>
      </p:graphicFrame>
      <p:graphicFrame>
        <p:nvGraphicFramePr>
          <p:cNvPr id="6" name="Chart 3"/>
          <p:cNvGraphicFramePr>
            <a:graphicFrameLocks/>
          </p:cNvGraphicFramePr>
          <p:nvPr/>
        </p:nvGraphicFramePr>
        <p:xfrm>
          <a:off x="1259632" y="3068960"/>
          <a:ext cx="6962774" cy="316835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3 Marcador de contenido"/>
          <p:cNvGraphicFramePr>
            <a:graphicFrameLocks/>
          </p:cNvGraphicFramePr>
          <p:nvPr/>
        </p:nvGraphicFramePr>
        <p:xfrm>
          <a:off x="648073" y="116632"/>
          <a:ext cx="8172399" cy="562352"/>
        </p:xfrm>
        <a:graphic>
          <a:graphicData uri="http://schemas.openxmlformats.org/drawingml/2006/table">
            <a:tbl>
              <a:tblPr/>
              <a:tblGrid>
                <a:gridCol w="1186976"/>
                <a:gridCol w="5471005"/>
                <a:gridCol w="1514418"/>
              </a:tblGrid>
              <a:tr h="288032">
                <a:tc gridSpan="3">
                  <a:txBody>
                    <a:bodyPr/>
                    <a:lstStyle/>
                    <a:p>
                      <a:pPr algn="ctr" fontAlgn="b"/>
                      <a:r>
                        <a:rPr lang="es-ES" sz="1600" b="1" i="0" u="none" strike="noStrike" dirty="0">
                          <a:solidFill>
                            <a:schemeClr val="bg1">
                              <a:lumMod val="85000"/>
                            </a:schemeClr>
                          </a:solidFill>
                          <a:latin typeface="Calibri"/>
                        </a:rPr>
                        <a:t> Eliminación de la malaria en El Salvador: un esfuerzo de </a:t>
                      </a:r>
                      <a:r>
                        <a:rPr lang="es-ES" sz="1600" b="1" i="0" u="none" strike="noStrike" dirty="0" smtClean="0">
                          <a:solidFill>
                            <a:schemeClr val="bg1">
                              <a:lumMod val="85000"/>
                            </a:schemeClr>
                          </a:solidFill>
                          <a:latin typeface="Calibri"/>
                        </a:rPr>
                        <a:t>país</a:t>
                      </a:r>
                      <a:endParaRPr lang="es-ES" sz="1600" b="1" i="0" u="none" strike="noStrike" dirty="0">
                        <a:solidFill>
                          <a:schemeClr val="bg1">
                            <a:lumMod val="85000"/>
                          </a:schemeClr>
                        </a:solidFill>
                        <a:latin typeface="Calibri"/>
                      </a:endParaRPr>
                    </a:p>
                  </a:txBody>
                  <a:tcPr marL="0" marR="0" marT="0" marB="0" anchor="b">
                    <a:lnL>
                      <a:noFill/>
                    </a:lnL>
                    <a:lnR>
                      <a:noFill/>
                    </a:lnR>
                    <a:lnT>
                      <a:noFill/>
                    </a:lnT>
                    <a:lnB>
                      <a:noFill/>
                    </a:lnB>
                  </a:tcPr>
                </a:tc>
                <a:tc hMerge="1">
                  <a:txBody>
                    <a:bodyPr/>
                    <a:lstStyle/>
                    <a:p>
                      <a:endParaRPr lang="es-ES"/>
                    </a:p>
                  </a:txBody>
                  <a:tcPr/>
                </a:tc>
                <a:tc hMerge="1">
                  <a:txBody>
                    <a:bodyPr/>
                    <a:lstStyle/>
                    <a:p>
                      <a:endParaRPr lang="es-ES"/>
                    </a:p>
                  </a:txBody>
                  <a:tcPr/>
                </a:tc>
              </a:tr>
              <a:tr h="210696">
                <a:tc>
                  <a:txBody>
                    <a:bodyPr/>
                    <a:lstStyle/>
                    <a:p>
                      <a:pPr algn="l" fontAlgn="b"/>
                      <a:endParaRPr lang="es-ES" sz="1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ctr" fontAlgn="b"/>
                      <a:r>
                        <a:rPr lang="es-ES" sz="1800" b="1" i="1" u="none" strike="noStrike" dirty="0" smtClean="0">
                          <a:solidFill>
                            <a:srgbClr val="FFC000"/>
                          </a:solidFill>
                          <a:latin typeface="Calibri"/>
                        </a:rPr>
                        <a:t>INDICADORES FINANCIEROS</a:t>
                      </a:r>
                    </a:p>
                  </a:txBody>
                  <a:tcPr marL="0" marR="0" marT="0" marB="0" anchor="b">
                    <a:lnL>
                      <a:noFill/>
                    </a:lnL>
                    <a:lnR>
                      <a:noFill/>
                    </a:lnR>
                    <a:lnT>
                      <a:noFill/>
                    </a:lnT>
                    <a:lnB>
                      <a:noFill/>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ES" sz="1600" b="1" i="1" u="none" strike="noStrike" dirty="0" smtClean="0">
                          <a:solidFill>
                            <a:srgbClr val="FFC000"/>
                          </a:solidFill>
                          <a:latin typeface="+mn-lt"/>
                        </a:rPr>
                        <a:t>3/4</a:t>
                      </a:r>
                      <a:endParaRPr lang="es-ES" sz="1600" b="0" i="0" u="none" strike="noStrike" dirty="0" smtClean="0">
                        <a:solidFill>
                          <a:srgbClr val="FFC000"/>
                        </a:solidFill>
                        <a:latin typeface="+mn-lt"/>
                      </a:endParaRPr>
                    </a:p>
                  </a:txBody>
                  <a:tcPr marL="0" marR="0" marT="0" marB="0" anchor="ctr">
                    <a:lnL>
                      <a:noFill/>
                    </a:lnL>
                    <a:lnR>
                      <a:noFill/>
                    </a:lnR>
                    <a:lnT>
                      <a:noFill/>
                    </a:lnT>
                    <a:lnB>
                      <a:noFill/>
                    </a:lnB>
                  </a:tcPr>
                </a:tc>
              </a:tr>
            </a:tbl>
          </a:graphicData>
        </a:graphic>
      </p:graphicFrame>
      <p:graphicFrame>
        <p:nvGraphicFramePr>
          <p:cNvPr id="5" name="4 Tabla"/>
          <p:cNvGraphicFramePr>
            <a:graphicFrameLocks noGrp="1"/>
          </p:cNvGraphicFramePr>
          <p:nvPr/>
        </p:nvGraphicFramePr>
        <p:xfrm>
          <a:off x="467544" y="908720"/>
          <a:ext cx="8352928" cy="2568296"/>
        </p:xfrm>
        <a:graphic>
          <a:graphicData uri="http://schemas.openxmlformats.org/drawingml/2006/table">
            <a:tbl>
              <a:tblPr/>
              <a:tblGrid>
                <a:gridCol w="1395061"/>
                <a:gridCol w="6957867"/>
              </a:tblGrid>
              <a:tr h="504056">
                <a:tc gridSpan="2">
                  <a:txBody>
                    <a:bodyPr/>
                    <a:lstStyle/>
                    <a:p>
                      <a:pPr algn="l" fontAlgn="b"/>
                      <a:r>
                        <a:rPr lang="es-ES" sz="1800" b="1" i="0" u="none" strike="noStrike" dirty="0">
                          <a:solidFill>
                            <a:srgbClr val="000000"/>
                          </a:solidFill>
                          <a:latin typeface="Calibri"/>
                        </a:rPr>
                        <a:t> F3: Desembolsos y gastos - en ($)         Periodo: P2 </a:t>
                      </a:r>
                    </a:p>
                  </a:txBody>
                  <a:tcPr marL="0" marR="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hMerge="1">
                  <a:txBody>
                    <a:bodyPr/>
                    <a:lstStyle/>
                    <a:p>
                      <a:endParaRPr lang="es-ES"/>
                    </a:p>
                  </a:txBody>
                  <a:tcPr/>
                </a:tc>
              </a:tr>
              <a:tr h="1228725">
                <a:tc>
                  <a:txBody>
                    <a:bodyPr/>
                    <a:lstStyle/>
                    <a:p>
                      <a:pPr algn="l" fontAlgn="ctr"/>
                      <a:r>
                        <a:rPr lang="es-ES" sz="1400" b="1" i="0" u="none" strike="noStrike" dirty="0">
                          <a:solidFill>
                            <a:srgbClr val="000000"/>
                          </a:solidFill>
                          <a:latin typeface="Calibri"/>
                        </a:rPr>
                        <a:t>Comentarios:</a:t>
                      </a:r>
                    </a:p>
                  </a:txBody>
                  <a:tcPr marL="72000" marR="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99"/>
                    </a:solidFill>
                  </a:tcPr>
                </a:tc>
                <a:tc>
                  <a:txBody>
                    <a:bodyPr/>
                    <a:lstStyle/>
                    <a:p>
                      <a:pPr algn="l" fontAlgn="ctr"/>
                      <a:r>
                        <a:rPr lang="es-ES" sz="1400" b="0" i="0" u="none" strike="noStrike" dirty="0">
                          <a:solidFill>
                            <a:srgbClr val="000000"/>
                          </a:solidFill>
                          <a:latin typeface="Calibri"/>
                        </a:rPr>
                        <a:t>"Durante el periodo 2017 se ejecuto un monto de $ 337,996.47 el cual representa el  36% del presupuesto asignado para ese periodo, </a:t>
                      </a:r>
                      <a:r>
                        <a:rPr lang="es-ES" sz="1400" b="0" i="0" u="none" strike="noStrike" dirty="0" err="1">
                          <a:solidFill>
                            <a:srgbClr val="000000"/>
                          </a:solidFill>
                          <a:latin typeface="Calibri"/>
                        </a:rPr>
                        <a:t>asi</a:t>
                      </a:r>
                      <a:r>
                        <a:rPr lang="es-ES" sz="1400" b="0" i="0" u="none" strike="noStrike" dirty="0">
                          <a:solidFill>
                            <a:srgbClr val="000000"/>
                          </a:solidFill>
                          <a:latin typeface="Calibri"/>
                        </a:rPr>
                        <a:t> </a:t>
                      </a:r>
                      <a:r>
                        <a:rPr lang="es-ES" sz="1400" b="0" i="0" u="none" strike="noStrike" dirty="0" err="1">
                          <a:solidFill>
                            <a:srgbClr val="000000"/>
                          </a:solidFill>
                          <a:latin typeface="Calibri"/>
                        </a:rPr>
                        <a:t>tambien</a:t>
                      </a:r>
                      <a:r>
                        <a:rPr lang="es-ES" sz="1400" b="0" i="0" u="none" strike="noStrike" dirty="0">
                          <a:solidFill>
                            <a:srgbClr val="000000"/>
                          </a:solidFill>
                          <a:latin typeface="Calibri"/>
                        </a:rPr>
                        <a:t> se reportaron $54,973.91 en compromisos adquiridos con proveedores de Bienes y Servicios los cuales se pagaran durante el año 2018; Se han realizado reprogramaciones de fondos por el monto de $ 114,693.03 que representa el 12% del presupuesto asignado para el año 2017 y un 43% corresponden a recalendarizaciones de actividades que se ejecutaran para el año 2018 por un monto de $403,233.60.</a:t>
                      </a:r>
                      <a:br>
                        <a:rPr lang="es-ES" sz="1400" b="0" i="0" u="none" strike="noStrike" dirty="0">
                          <a:solidFill>
                            <a:srgbClr val="000000"/>
                          </a:solidFill>
                          <a:latin typeface="Calibri"/>
                        </a:rPr>
                      </a:br>
                      <a:r>
                        <a:rPr lang="es-ES" sz="1400" b="0" i="0" u="none" strike="noStrike" dirty="0">
                          <a:solidFill>
                            <a:srgbClr val="000000"/>
                          </a:solidFill>
                          <a:latin typeface="Calibri"/>
                        </a:rPr>
                        <a:t>Al cierre del periodo se reporto un saldo de caja de $ 609,891.72 el cual incluye intereses generados en cuentas de ahorros por un monto de $ </a:t>
                      </a:r>
                      <a:r>
                        <a:rPr lang="es-ES" sz="1400" b="0" i="0" u="none" strike="noStrike" dirty="0" smtClean="0">
                          <a:solidFill>
                            <a:srgbClr val="000000"/>
                          </a:solidFill>
                          <a:latin typeface="Calibri"/>
                        </a:rPr>
                        <a:t>7,967.19</a:t>
                      </a:r>
                      <a:endParaRPr lang="es-ES" sz="1400" b="0" i="0" u="none" strike="noStrike" dirty="0">
                        <a:solidFill>
                          <a:srgbClr val="000000"/>
                        </a:solidFill>
                        <a:latin typeface="Calibri"/>
                      </a:endParaRPr>
                    </a:p>
                  </a:txBody>
                  <a:tcPr marL="72000" marR="72000" marT="72000" marB="7200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99"/>
                    </a:solidFill>
                  </a:tcPr>
                </a:tc>
              </a:tr>
            </a:tbl>
          </a:graphicData>
        </a:graphic>
      </p:graphicFrame>
      <p:graphicFrame>
        <p:nvGraphicFramePr>
          <p:cNvPr id="7" name="Chart 2"/>
          <p:cNvGraphicFramePr>
            <a:graphicFrameLocks/>
          </p:cNvGraphicFramePr>
          <p:nvPr/>
        </p:nvGraphicFramePr>
        <p:xfrm>
          <a:off x="899592" y="3645024"/>
          <a:ext cx="7746286" cy="303160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3 Marcador de contenido"/>
          <p:cNvGraphicFramePr>
            <a:graphicFrameLocks/>
          </p:cNvGraphicFramePr>
          <p:nvPr/>
        </p:nvGraphicFramePr>
        <p:xfrm>
          <a:off x="648073" y="116632"/>
          <a:ext cx="8172399" cy="562352"/>
        </p:xfrm>
        <a:graphic>
          <a:graphicData uri="http://schemas.openxmlformats.org/drawingml/2006/table">
            <a:tbl>
              <a:tblPr/>
              <a:tblGrid>
                <a:gridCol w="1186976"/>
                <a:gridCol w="5471005"/>
                <a:gridCol w="1514418"/>
              </a:tblGrid>
              <a:tr h="288032">
                <a:tc gridSpan="3">
                  <a:txBody>
                    <a:bodyPr/>
                    <a:lstStyle/>
                    <a:p>
                      <a:pPr algn="ctr" fontAlgn="b"/>
                      <a:r>
                        <a:rPr lang="es-ES" sz="1600" b="1" i="0" u="none" strike="noStrike" dirty="0">
                          <a:solidFill>
                            <a:schemeClr val="bg1">
                              <a:lumMod val="85000"/>
                            </a:schemeClr>
                          </a:solidFill>
                          <a:latin typeface="Calibri"/>
                        </a:rPr>
                        <a:t> Eliminación de la malaria en El Salvador: un esfuerzo de </a:t>
                      </a:r>
                      <a:r>
                        <a:rPr lang="es-ES" sz="1600" b="1" i="0" u="none" strike="noStrike" dirty="0" smtClean="0">
                          <a:solidFill>
                            <a:schemeClr val="bg1">
                              <a:lumMod val="85000"/>
                            </a:schemeClr>
                          </a:solidFill>
                          <a:latin typeface="Calibri"/>
                        </a:rPr>
                        <a:t>país</a:t>
                      </a:r>
                      <a:endParaRPr lang="es-ES" sz="1600" b="1" i="0" u="none" strike="noStrike" dirty="0">
                        <a:solidFill>
                          <a:schemeClr val="bg1">
                            <a:lumMod val="85000"/>
                          </a:schemeClr>
                        </a:solidFill>
                        <a:latin typeface="Calibri"/>
                      </a:endParaRPr>
                    </a:p>
                  </a:txBody>
                  <a:tcPr marL="0" marR="0" marT="0" marB="0" anchor="b">
                    <a:lnL>
                      <a:noFill/>
                    </a:lnL>
                    <a:lnR>
                      <a:noFill/>
                    </a:lnR>
                    <a:lnT>
                      <a:noFill/>
                    </a:lnT>
                    <a:lnB>
                      <a:noFill/>
                    </a:lnB>
                  </a:tcPr>
                </a:tc>
                <a:tc hMerge="1">
                  <a:txBody>
                    <a:bodyPr/>
                    <a:lstStyle/>
                    <a:p>
                      <a:endParaRPr lang="es-ES"/>
                    </a:p>
                  </a:txBody>
                  <a:tcPr/>
                </a:tc>
                <a:tc hMerge="1">
                  <a:txBody>
                    <a:bodyPr/>
                    <a:lstStyle/>
                    <a:p>
                      <a:endParaRPr lang="es-ES"/>
                    </a:p>
                  </a:txBody>
                  <a:tcPr/>
                </a:tc>
              </a:tr>
              <a:tr h="210696">
                <a:tc>
                  <a:txBody>
                    <a:bodyPr/>
                    <a:lstStyle/>
                    <a:p>
                      <a:pPr algn="l" fontAlgn="b"/>
                      <a:endParaRPr lang="es-ES" sz="1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ctr" fontAlgn="b"/>
                      <a:r>
                        <a:rPr lang="es-ES" sz="1800" b="1" i="1" u="none" strike="noStrike" dirty="0" smtClean="0">
                          <a:solidFill>
                            <a:srgbClr val="FFC000"/>
                          </a:solidFill>
                          <a:latin typeface="Calibri"/>
                        </a:rPr>
                        <a:t>INDICADORES FINANCIEROS</a:t>
                      </a:r>
                    </a:p>
                  </a:txBody>
                  <a:tcPr marL="0" marR="0" marT="0" marB="0" anchor="b">
                    <a:lnL>
                      <a:noFill/>
                    </a:lnL>
                    <a:lnR>
                      <a:noFill/>
                    </a:lnR>
                    <a:lnT>
                      <a:noFill/>
                    </a:lnT>
                    <a:lnB>
                      <a:noFill/>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ES" sz="1600" b="1" i="1" u="none" strike="noStrike" dirty="0" smtClean="0">
                          <a:solidFill>
                            <a:srgbClr val="FFC000"/>
                          </a:solidFill>
                          <a:latin typeface="+mn-lt"/>
                        </a:rPr>
                        <a:t>3/4</a:t>
                      </a:r>
                      <a:endParaRPr lang="es-ES" sz="1600" b="0" i="0" u="none" strike="noStrike" dirty="0" smtClean="0">
                        <a:solidFill>
                          <a:srgbClr val="FFC000"/>
                        </a:solidFill>
                        <a:latin typeface="+mn-lt"/>
                      </a:endParaRPr>
                    </a:p>
                  </a:txBody>
                  <a:tcPr marL="0" marR="0" marT="0" marB="0" anchor="ctr">
                    <a:lnL>
                      <a:noFill/>
                    </a:lnL>
                    <a:lnR>
                      <a:noFill/>
                    </a:lnR>
                    <a:lnT>
                      <a:noFill/>
                    </a:lnT>
                    <a:lnB>
                      <a:noFill/>
                    </a:lnB>
                  </a:tcPr>
                </a:tc>
              </a:tr>
            </a:tbl>
          </a:graphicData>
        </a:graphic>
      </p:graphicFrame>
      <p:graphicFrame>
        <p:nvGraphicFramePr>
          <p:cNvPr id="5" name="4 Tabla"/>
          <p:cNvGraphicFramePr>
            <a:graphicFrameLocks noGrp="1"/>
          </p:cNvGraphicFramePr>
          <p:nvPr/>
        </p:nvGraphicFramePr>
        <p:xfrm>
          <a:off x="467544" y="908720"/>
          <a:ext cx="8352928" cy="1732781"/>
        </p:xfrm>
        <a:graphic>
          <a:graphicData uri="http://schemas.openxmlformats.org/drawingml/2006/table">
            <a:tbl>
              <a:tblPr/>
              <a:tblGrid>
                <a:gridCol w="1395061"/>
                <a:gridCol w="6957867"/>
              </a:tblGrid>
              <a:tr h="504056">
                <a:tc gridSpan="2">
                  <a:txBody>
                    <a:bodyPr/>
                    <a:lstStyle/>
                    <a:p>
                      <a:pPr algn="l" fontAlgn="b"/>
                      <a:r>
                        <a:rPr lang="es-ES" sz="1600" b="1" i="0" u="none" strike="noStrike" dirty="0">
                          <a:solidFill>
                            <a:srgbClr val="000000"/>
                          </a:solidFill>
                          <a:latin typeface="Calibri"/>
                        </a:rPr>
                        <a:t> F4: Último ciclo de información y desembolso del RP   Periodo: P2 </a:t>
                      </a:r>
                    </a:p>
                  </a:txBody>
                  <a:tcPr marL="0" marR="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bg1"/>
                    </a:solidFill>
                  </a:tcPr>
                </a:tc>
                <a:tc hMerge="1">
                  <a:txBody>
                    <a:bodyPr/>
                    <a:lstStyle/>
                    <a:p>
                      <a:endParaRPr lang="es-ES"/>
                    </a:p>
                  </a:txBody>
                  <a:tcPr/>
                </a:tc>
              </a:tr>
              <a:tr h="1228725">
                <a:tc>
                  <a:txBody>
                    <a:bodyPr/>
                    <a:lstStyle/>
                    <a:p>
                      <a:pPr algn="l" fontAlgn="ctr"/>
                      <a:r>
                        <a:rPr lang="es-ES" sz="1600" b="1" i="0" u="none" strike="noStrike" dirty="0">
                          <a:solidFill>
                            <a:srgbClr val="000000"/>
                          </a:solidFill>
                          <a:latin typeface="Calibri"/>
                        </a:rPr>
                        <a:t>Comentarios:</a:t>
                      </a:r>
                    </a:p>
                  </a:txBody>
                  <a:tcPr marL="72000" marR="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99"/>
                    </a:solidFill>
                  </a:tcPr>
                </a:tc>
                <a:tc>
                  <a:txBody>
                    <a:bodyPr/>
                    <a:lstStyle/>
                    <a:p>
                      <a:pPr algn="l" fontAlgn="ctr"/>
                      <a:r>
                        <a:rPr lang="es-ES" sz="1600" b="0" i="0" u="none" strike="noStrike" dirty="0">
                          <a:solidFill>
                            <a:srgbClr val="000000"/>
                          </a:solidFill>
                          <a:latin typeface="Calibri"/>
                        </a:rPr>
                        <a:t>Durante el primer año de ejecución no hemos tenido retrasos en el desembolso.</a:t>
                      </a:r>
                    </a:p>
                  </a:txBody>
                  <a:tcPr marL="72000" marR="72000" marT="72000" marB="7200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rgbClr val="FFFF99"/>
                    </a:solidFill>
                  </a:tcPr>
                </a:tc>
              </a:tr>
            </a:tbl>
          </a:graphicData>
        </a:graphic>
      </p:graphicFrame>
      <p:graphicFrame>
        <p:nvGraphicFramePr>
          <p:cNvPr id="6" name="5 Tabla"/>
          <p:cNvGraphicFramePr>
            <a:graphicFrameLocks noGrp="1"/>
          </p:cNvGraphicFramePr>
          <p:nvPr/>
        </p:nvGraphicFramePr>
        <p:xfrm>
          <a:off x="1115616" y="3140968"/>
          <a:ext cx="7272808" cy="2701635"/>
        </p:xfrm>
        <a:graphic>
          <a:graphicData uri="http://schemas.openxmlformats.org/drawingml/2006/table">
            <a:tbl>
              <a:tblPr/>
              <a:tblGrid>
                <a:gridCol w="3323652"/>
                <a:gridCol w="1547857"/>
                <a:gridCol w="2401299"/>
              </a:tblGrid>
              <a:tr h="371475">
                <a:tc gridSpan="3">
                  <a:txBody>
                    <a:bodyPr/>
                    <a:lstStyle/>
                    <a:p>
                      <a:pPr algn="ctr" fontAlgn="ctr"/>
                      <a:r>
                        <a:rPr lang="es-ES" sz="1800" b="1" i="0" u="none" strike="noStrike" dirty="0">
                          <a:solidFill>
                            <a:srgbClr val="800000"/>
                          </a:solidFill>
                          <a:latin typeface="Calibri"/>
                        </a:rPr>
                        <a:t> Último desembolso de fondos: Días calendario </a:t>
                      </a:r>
                    </a:p>
                  </a:txBody>
                  <a:tcPr marL="0" marR="0" marT="0" marB="0" anchor="ctr">
                    <a:lnL w="12700" cap="flat" cmpd="sng" algn="ctr">
                      <a:solidFill>
                        <a:srgbClr val="131312"/>
                      </a:solidFill>
                      <a:prstDash val="solid"/>
                      <a:round/>
                      <a:headEnd type="none" w="med" len="med"/>
                      <a:tailEnd type="none" w="med" len="med"/>
                    </a:lnL>
                    <a:lnR w="12700" cap="flat" cmpd="sng" algn="ctr">
                      <a:solidFill>
                        <a:srgbClr val="131312"/>
                      </a:solidFill>
                      <a:prstDash val="solid"/>
                      <a:round/>
                      <a:headEnd type="none" w="med" len="med"/>
                      <a:tailEnd type="none" w="med" len="med"/>
                    </a:lnR>
                    <a:lnT w="12700" cap="flat" cmpd="sng" algn="ctr">
                      <a:solidFill>
                        <a:srgbClr val="131312"/>
                      </a:solidFill>
                      <a:prstDash val="solid"/>
                      <a:round/>
                      <a:headEnd type="none" w="med" len="med"/>
                      <a:tailEnd type="none" w="med" len="med"/>
                    </a:lnT>
                    <a:lnB w="12700" cap="flat" cmpd="sng" algn="ctr">
                      <a:solidFill>
                        <a:srgbClr val="131312"/>
                      </a:solidFill>
                      <a:prstDash val="solid"/>
                      <a:round/>
                      <a:headEnd type="none" w="med" len="med"/>
                      <a:tailEnd type="none" w="med" len="med"/>
                    </a:lnB>
                    <a:solidFill>
                      <a:schemeClr val="bg1"/>
                    </a:solidFill>
                  </a:tcPr>
                </a:tc>
                <a:tc hMerge="1">
                  <a:txBody>
                    <a:bodyPr/>
                    <a:lstStyle/>
                    <a:p>
                      <a:endParaRPr lang="es-ES"/>
                    </a:p>
                  </a:txBody>
                  <a:tcPr/>
                </a:tc>
                <a:tc hMerge="1">
                  <a:txBody>
                    <a:bodyPr/>
                    <a:lstStyle/>
                    <a:p>
                      <a:endParaRPr lang="es-ES"/>
                    </a:p>
                  </a:txBody>
                  <a:tcPr/>
                </a:tc>
              </a:tr>
              <a:tr h="314325">
                <a:tc>
                  <a:txBody>
                    <a:bodyPr/>
                    <a:lstStyle/>
                    <a:p>
                      <a:pPr algn="ctr" fontAlgn="b"/>
                      <a:r>
                        <a:rPr lang="es-ES" sz="2800" b="0" i="0" u="none" strike="noStrike" dirty="0">
                          <a:solidFill>
                            <a:srgbClr val="000000"/>
                          </a:solidFill>
                          <a:latin typeface="Calibri"/>
                        </a:rPr>
                        <a:t> </a:t>
                      </a:r>
                    </a:p>
                  </a:txBody>
                  <a:tcPr marL="0" marR="0" marT="0" marB="0" anchor="b">
                    <a:lnL w="12700" cap="flat" cmpd="sng" algn="ctr">
                      <a:solidFill>
                        <a:srgbClr val="131312"/>
                      </a:solidFill>
                      <a:prstDash val="solid"/>
                      <a:round/>
                      <a:headEnd type="none" w="med" len="med"/>
                      <a:tailEnd type="none" w="med" len="med"/>
                    </a:lnL>
                    <a:lnR w="12700" cap="flat" cmpd="sng" algn="ctr">
                      <a:solidFill>
                        <a:srgbClr val="131312"/>
                      </a:solidFill>
                      <a:prstDash val="solid"/>
                      <a:round/>
                      <a:headEnd type="none" w="med" len="med"/>
                      <a:tailEnd type="none" w="med" len="med"/>
                    </a:lnR>
                    <a:lnT w="1270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chemeClr val="bg1"/>
                    </a:solidFill>
                  </a:tcPr>
                </a:tc>
                <a:tc>
                  <a:txBody>
                    <a:bodyPr/>
                    <a:lstStyle/>
                    <a:p>
                      <a:pPr algn="ctr" fontAlgn="b"/>
                      <a:r>
                        <a:rPr lang="es-ES" sz="1800" b="0" i="0" u="none" strike="noStrike">
                          <a:solidFill>
                            <a:srgbClr val="800000"/>
                          </a:solidFill>
                          <a:latin typeface="Calibri"/>
                        </a:rPr>
                        <a:t> (Días) esperados </a:t>
                      </a:r>
                    </a:p>
                  </a:txBody>
                  <a:tcPr marL="0" marR="0" marT="0" marB="0" anchor="b">
                    <a:lnL w="1270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1270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chemeClr val="bg1"/>
                    </a:solidFill>
                  </a:tcPr>
                </a:tc>
                <a:tc>
                  <a:txBody>
                    <a:bodyPr/>
                    <a:lstStyle/>
                    <a:p>
                      <a:pPr algn="ctr" fontAlgn="b"/>
                      <a:r>
                        <a:rPr lang="es-ES" sz="1800" b="0" i="0" u="none" strike="noStrike" dirty="0">
                          <a:solidFill>
                            <a:srgbClr val="800000"/>
                          </a:solidFill>
                          <a:latin typeface="Calibri"/>
                        </a:rPr>
                        <a:t> (Días) reales </a:t>
                      </a:r>
                    </a:p>
                  </a:txBody>
                  <a:tcPr marL="0" marR="0" marT="0" marB="0" anchor="b">
                    <a:lnL w="6350" cap="flat" cmpd="sng" algn="ctr">
                      <a:solidFill>
                        <a:srgbClr val="131312"/>
                      </a:solidFill>
                      <a:prstDash val="solid"/>
                      <a:round/>
                      <a:headEnd type="none" w="med" len="med"/>
                      <a:tailEnd type="none" w="med" len="med"/>
                    </a:lnL>
                    <a:lnR w="12700" cap="flat" cmpd="sng" algn="ctr">
                      <a:solidFill>
                        <a:srgbClr val="131312"/>
                      </a:solidFill>
                      <a:prstDash val="solid"/>
                      <a:round/>
                      <a:headEnd type="none" w="med" len="med"/>
                      <a:tailEnd type="none" w="med" len="med"/>
                    </a:lnR>
                    <a:lnT w="1270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chemeClr val="bg1"/>
                    </a:solidFill>
                  </a:tcPr>
                </a:tc>
              </a:tr>
              <a:tr h="371475">
                <a:tc>
                  <a:txBody>
                    <a:bodyPr/>
                    <a:lstStyle/>
                    <a:p>
                      <a:pPr algn="l" fontAlgn="b"/>
                      <a:r>
                        <a:rPr lang="es-ES" sz="1400" b="0" i="0" u="none" strike="noStrike" dirty="0">
                          <a:solidFill>
                            <a:srgbClr val="800000"/>
                          </a:solidFill>
                          <a:latin typeface="Calibri"/>
                        </a:rPr>
                        <a:t>Días tardados en presentar el informe de progreso actualizado y solicitud de desembolso al ALF</a:t>
                      </a:r>
                    </a:p>
                  </a:txBody>
                  <a:tcPr marL="72000" marR="72000" marT="72000" marB="72000" anchor="b">
                    <a:lnL w="12700" cap="flat" cmpd="sng" algn="ctr">
                      <a:solidFill>
                        <a:srgbClr val="131312"/>
                      </a:solidFill>
                      <a:prstDash val="solid"/>
                      <a:round/>
                      <a:headEnd type="none" w="med" len="med"/>
                      <a:tailEnd type="none" w="med" len="med"/>
                    </a:lnL>
                    <a:lnR w="1270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chemeClr val="bg1"/>
                    </a:solidFill>
                  </a:tcPr>
                </a:tc>
                <a:tc>
                  <a:txBody>
                    <a:bodyPr/>
                    <a:lstStyle/>
                    <a:p>
                      <a:pPr algn="ctr" fontAlgn="b"/>
                      <a:r>
                        <a:rPr lang="es-ES" sz="1800" b="1" i="0" u="none" strike="noStrike">
                          <a:solidFill>
                            <a:srgbClr val="000000"/>
                          </a:solidFill>
                          <a:latin typeface="Calibri"/>
                        </a:rPr>
                        <a:t>60</a:t>
                      </a:r>
                    </a:p>
                  </a:txBody>
                  <a:tcPr marL="0" marR="0" marT="0" marB="0" anchor="b">
                    <a:lnL w="1270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chemeClr val="bg1"/>
                    </a:solidFill>
                  </a:tcPr>
                </a:tc>
                <a:tc>
                  <a:txBody>
                    <a:bodyPr/>
                    <a:lstStyle/>
                    <a:p>
                      <a:pPr algn="ctr" fontAlgn="b"/>
                      <a:r>
                        <a:rPr lang="es-ES" sz="2000" b="1" i="0" u="none" strike="noStrike">
                          <a:solidFill>
                            <a:srgbClr val="000000"/>
                          </a:solidFill>
                          <a:latin typeface="Calibri"/>
                        </a:rPr>
                        <a:t>60</a:t>
                      </a:r>
                    </a:p>
                  </a:txBody>
                  <a:tcPr marL="0" marR="0" marT="0" marB="0" anchor="b">
                    <a:lnL w="6350" cap="flat" cmpd="sng" algn="ctr">
                      <a:solidFill>
                        <a:srgbClr val="131312"/>
                      </a:solidFill>
                      <a:prstDash val="solid"/>
                      <a:round/>
                      <a:headEnd type="none" w="med" len="med"/>
                      <a:tailEnd type="none" w="med" len="med"/>
                    </a:lnL>
                    <a:lnR w="1270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FFCC99"/>
                    </a:solidFill>
                  </a:tcPr>
                </a:tc>
              </a:tr>
              <a:tr h="266700">
                <a:tc>
                  <a:txBody>
                    <a:bodyPr/>
                    <a:lstStyle/>
                    <a:p>
                      <a:pPr algn="l" fontAlgn="b"/>
                      <a:r>
                        <a:rPr lang="es-ES" sz="1400" b="0" i="0" u="none" strike="noStrike" dirty="0">
                          <a:solidFill>
                            <a:srgbClr val="800000"/>
                          </a:solidFill>
                          <a:latin typeface="Calibri"/>
                        </a:rPr>
                        <a:t>Días que el desembolso ha tardado en llegar al RP</a:t>
                      </a:r>
                    </a:p>
                  </a:txBody>
                  <a:tcPr marL="72000" marR="72000" marT="72000" marB="72000" anchor="b">
                    <a:lnL w="12700" cap="flat" cmpd="sng" algn="ctr">
                      <a:solidFill>
                        <a:srgbClr val="131312"/>
                      </a:solidFill>
                      <a:prstDash val="solid"/>
                      <a:round/>
                      <a:headEnd type="none" w="med" len="med"/>
                      <a:tailEnd type="none" w="med" len="med"/>
                    </a:lnL>
                    <a:lnR w="1270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chemeClr val="bg1"/>
                    </a:solidFill>
                  </a:tcPr>
                </a:tc>
                <a:tc>
                  <a:txBody>
                    <a:bodyPr/>
                    <a:lstStyle/>
                    <a:p>
                      <a:pPr algn="ctr" fontAlgn="b"/>
                      <a:r>
                        <a:rPr lang="es-ES" sz="1800" b="1" i="0" u="none" strike="noStrike">
                          <a:solidFill>
                            <a:srgbClr val="000000"/>
                          </a:solidFill>
                          <a:latin typeface="Calibri"/>
                        </a:rPr>
                        <a:t>0</a:t>
                      </a:r>
                    </a:p>
                  </a:txBody>
                  <a:tcPr marL="0" marR="0" marT="0" marB="0" anchor="b">
                    <a:lnL w="1270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chemeClr val="bg1"/>
                    </a:solidFill>
                  </a:tcPr>
                </a:tc>
                <a:tc>
                  <a:txBody>
                    <a:bodyPr/>
                    <a:lstStyle/>
                    <a:p>
                      <a:pPr algn="ctr" fontAlgn="b"/>
                      <a:r>
                        <a:rPr lang="es-ES" sz="2800" b="0" i="0" u="none" strike="noStrike">
                          <a:solidFill>
                            <a:srgbClr val="000000"/>
                          </a:solidFill>
                          <a:latin typeface="Calibri"/>
                        </a:rPr>
                        <a:t>0</a:t>
                      </a:r>
                    </a:p>
                  </a:txBody>
                  <a:tcPr marL="0" marR="0" marT="0" marB="0" anchor="b">
                    <a:lnL w="6350" cap="flat" cmpd="sng" algn="ctr">
                      <a:solidFill>
                        <a:srgbClr val="131312"/>
                      </a:solidFill>
                      <a:prstDash val="solid"/>
                      <a:round/>
                      <a:headEnd type="none" w="med" len="med"/>
                      <a:tailEnd type="none" w="med" len="med"/>
                    </a:lnL>
                    <a:lnR w="1270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FFFFFF"/>
                    </a:solidFill>
                  </a:tcPr>
                </a:tc>
              </a:tr>
              <a:tr h="266700">
                <a:tc>
                  <a:txBody>
                    <a:bodyPr/>
                    <a:lstStyle/>
                    <a:p>
                      <a:pPr algn="l" fontAlgn="b"/>
                      <a:r>
                        <a:rPr lang="es-ES" sz="1400" b="0" i="0" u="none" strike="noStrike" dirty="0">
                          <a:solidFill>
                            <a:srgbClr val="800000"/>
                          </a:solidFill>
                          <a:latin typeface="Calibri"/>
                        </a:rPr>
                        <a:t>0</a:t>
                      </a:r>
                    </a:p>
                  </a:txBody>
                  <a:tcPr marL="72000" marR="72000" marT="72000" marB="72000" anchor="b">
                    <a:lnL w="12700" cap="flat" cmpd="sng" algn="ctr">
                      <a:solidFill>
                        <a:srgbClr val="131312"/>
                      </a:solidFill>
                      <a:prstDash val="solid"/>
                      <a:round/>
                      <a:headEnd type="none" w="med" len="med"/>
                      <a:tailEnd type="none" w="med" len="med"/>
                    </a:lnL>
                    <a:lnR w="1270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12700" cap="flat" cmpd="sng" algn="ctr">
                      <a:solidFill>
                        <a:srgbClr val="131312"/>
                      </a:solidFill>
                      <a:prstDash val="solid"/>
                      <a:round/>
                      <a:headEnd type="none" w="med" len="med"/>
                      <a:tailEnd type="none" w="med" len="med"/>
                    </a:lnB>
                    <a:solidFill>
                      <a:schemeClr val="bg1"/>
                    </a:solidFill>
                  </a:tcPr>
                </a:tc>
                <a:tc>
                  <a:txBody>
                    <a:bodyPr/>
                    <a:lstStyle/>
                    <a:p>
                      <a:pPr algn="ctr" fontAlgn="b"/>
                      <a:r>
                        <a:rPr lang="es-ES" sz="1800" b="1" i="0" u="none" strike="noStrike" dirty="0">
                          <a:solidFill>
                            <a:srgbClr val="000000"/>
                          </a:solidFill>
                          <a:latin typeface="Calibri"/>
                        </a:rPr>
                        <a:t>0</a:t>
                      </a:r>
                    </a:p>
                  </a:txBody>
                  <a:tcPr marL="0" marR="0" marT="0" marB="0" anchor="b">
                    <a:lnL w="1270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12700" cap="flat" cmpd="sng" algn="ctr">
                      <a:solidFill>
                        <a:srgbClr val="131312"/>
                      </a:solidFill>
                      <a:prstDash val="solid"/>
                      <a:round/>
                      <a:headEnd type="none" w="med" len="med"/>
                      <a:tailEnd type="none" w="med" len="med"/>
                    </a:lnB>
                    <a:solidFill>
                      <a:schemeClr val="bg1"/>
                    </a:solidFill>
                  </a:tcPr>
                </a:tc>
                <a:tc>
                  <a:txBody>
                    <a:bodyPr/>
                    <a:lstStyle/>
                    <a:p>
                      <a:pPr algn="ctr" fontAlgn="b"/>
                      <a:r>
                        <a:rPr lang="es-ES" sz="2800" b="0" i="0" u="none" strike="noStrike" dirty="0">
                          <a:solidFill>
                            <a:srgbClr val="000000"/>
                          </a:solidFill>
                          <a:latin typeface="Calibri"/>
                        </a:rPr>
                        <a:t>0</a:t>
                      </a:r>
                    </a:p>
                  </a:txBody>
                  <a:tcPr marL="0" marR="0" marT="0" marB="0" anchor="b">
                    <a:lnL w="6350" cap="flat" cmpd="sng" algn="ctr">
                      <a:solidFill>
                        <a:srgbClr val="131312"/>
                      </a:solidFill>
                      <a:prstDash val="solid"/>
                      <a:round/>
                      <a:headEnd type="none" w="med" len="med"/>
                      <a:tailEnd type="none" w="med" len="med"/>
                    </a:lnL>
                    <a:lnR w="1270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12700" cap="flat" cmpd="sng" algn="ctr">
                      <a:solidFill>
                        <a:srgbClr val="131312"/>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3501008"/>
            <a:ext cx="3456384" cy="2835696"/>
          </a:xfrm>
          <a:ln>
            <a:solidFill>
              <a:schemeClr val="tx2">
                <a:lumMod val="60000"/>
                <a:lumOff val="40000"/>
              </a:schemeClr>
            </a:solidFill>
          </a:ln>
        </p:spPr>
        <p:txBody>
          <a:bodyPr>
            <a:normAutofit/>
          </a:bodyPr>
          <a:lstStyle/>
          <a:p>
            <a:r>
              <a:rPr lang="es-ES" sz="3200" dirty="0" smtClean="0">
                <a:solidFill>
                  <a:srgbClr val="FFC000"/>
                </a:solidFill>
              </a:rPr>
              <a:t>MCP – ES</a:t>
            </a:r>
            <a:br>
              <a:rPr lang="es-ES" sz="3200" dirty="0" smtClean="0">
                <a:solidFill>
                  <a:srgbClr val="FFC000"/>
                </a:solidFill>
              </a:rPr>
            </a:br>
            <a:r>
              <a:rPr lang="es-ES" sz="3200" dirty="0" smtClean="0">
                <a:solidFill>
                  <a:srgbClr val="FFC000"/>
                </a:solidFill>
              </a:rPr>
              <a:t> Visita de Campo 04</a:t>
            </a:r>
            <a:br>
              <a:rPr lang="es-ES" sz="3200" dirty="0" smtClean="0">
                <a:solidFill>
                  <a:srgbClr val="FFC000"/>
                </a:solidFill>
              </a:rPr>
            </a:br>
            <a:r>
              <a:rPr lang="es-ES" sz="3200" dirty="0" smtClean="0">
                <a:solidFill>
                  <a:srgbClr val="FFC000"/>
                </a:solidFill>
              </a:rPr>
              <a:t>Mayo 2017</a:t>
            </a:r>
            <a:endParaRPr lang="es-ES" sz="3200" dirty="0">
              <a:solidFill>
                <a:srgbClr val="FFC000"/>
              </a:solidFill>
            </a:endParaRPr>
          </a:p>
        </p:txBody>
      </p:sp>
      <p:pic>
        <p:nvPicPr>
          <p:cNvPr id="21507" name="Picture 3"/>
          <p:cNvPicPr>
            <a:picLocks noGrp="1" noChangeAspect="1" noChangeArrowheads="1"/>
          </p:cNvPicPr>
          <p:nvPr>
            <p:ph idx="1"/>
          </p:nvPr>
        </p:nvPicPr>
        <p:blipFill>
          <a:blip r:embed="rId2" cstate="print"/>
          <a:srcRect l="6480" t="7298" r="5640" b="7563"/>
          <a:stretch>
            <a:fillRect/>
          </a:stretch>
        </p:blipFill>
        <p:spPr bwMode="auto">
          <a:xfrm>
            <a:off x="3995936" y="3068960"/>
            <a:ext cx="4680520" cy="3485494"/>
          </a:xfrm>
          <a:prstGeom prst="rect">
            <a:avLst/>
          </a:prstGeom>
          <a:noFill/>
          <a:ln w="9525">
            <a:solidFill>
              <a:srgbClr val="FFC000"/>
            </a:solidFill>
            <a:miter lim="800000"/>
            <a:headEnd/>
            <a:tailEnd/>
          </a:ln>
        </p:spPr>
      </p:pic>
      <p:pic>
        <p:nvPicPr>
          <p:cNvPr id="5" name="Picture 1"/>
          <p:cNvPicPr>
            <a:picLocks noChangeAspect="1" noChangeArrowheads="1"/>
          </p:cNvPicPr>
          <p:nvPr/>
        </p:nvPicPr>
        <p:blipFill>
          <a:blip r:embed="rId3" cstate="print"/>
          <a:srcRect l="6077" t="6201" r="6026" b="7992"/>
          <a:stretch>
            <a:fillRect/>
          </a:stretch>
        </p:blipFill>
        <p:spPr bwMode="auto">
          <a:xfrm>
            <a:off x="304945" y="476672"/>
            <a:ext cx="5203159" cy="2520280"/>
          </a:xfrm>
          <a:prstGeom prst="rect">
            <a:avLst/>
          </a:prstGeom>
          <a:noFill/>
          <a:ln w="9525">
            <a:solidFill>
              <a:srgbClr val="FFC000"/>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251519" y="851226"/>
          <a:ext cx="8640961" cy="5539463"/>
        </p:xfrm>
        <a:graphic>
          <a:graphicData uri="http://schemas.openxmlformats.org/drawingml/2006/table">
            <a:tbl>
              <a:tblPr/>
              <a:tblGrid>
                <a:gridCol w="2232248"/>
                <a:gridCol w="648072"/>
                <a:gridCol w="792088"/>
                <a:gridCol w="432048"/>
                <a:gridCol w="576064"/>
                <a:gridCol w="446777"/>
                <a:gridCol w="3513664"/>
              </a:tblGrid>
              <a:tr h="381140">
                <a:tc gridSpan="7">
                  <a:txBody>
                    <a:bodyPr/>
                    <a:lstStyle/>
                    <a:p>
                      <a:pPr algn="ctr" fontAlgn="ctr"/>
                      <a:r>
                        <a:rPr lang="es-ES" sz="1800" b="1" i="0" u="none" strike="noStrike" dirty="0" smtClean="0">
                          <a:solidFill>
                            <a:srgbClr val="000000"/>
                          </a:solidFill>
                          <a:latin typeface="+mn-lt"/>
                        </a:rPr>
                        <a:t>INDICADORES DE RESULTADO</a:t>
                      </a:r>
                      <a:endParaRPr lang="es-ES" sz="1800" b="1" i="0" u="none" strike="noStrike" dirty="0">
                        <a:solidFill>
                          <a:srgbClr val="000000"/>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66582">
                <a:tc>
                  <a:txBody>
                    <a:bodyPr/>
                    <a:lstStyle/>
                    <a:p>
                      <a:pPr algn="ctr" fontAlgn="ctr"/>
                      <a:r>
                        <a:rPr lang="es-ES" sz="1200" b="0" i="0" u="none" strike="noStrike" dirty="0">
                          <a:solidFill>
                            <a:srgbClr val="000000"/>
                          </a:solidFill>
                          <a:latin typeface="Calibri"/>
                        </a:rPr>
                        <a:t>Indicadores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200" b="0" i="0" u="none" strike="noStrike" dirty="0">
                          <a:solidFill>
                            <a:srgbClr val="000000"/>
                          </a:solidFill>
                          <a:latin typeface="Calibri"/>
                        </a:rPr>
                        <a:t>Meta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200" b="0" i="0" u="none" strike="noStrike" dirty="0">
                          <a:solidFill>
                            <a:srgbClr val="000000"/>
                          </a:solidFill>
                          <a:latin typeface="Calibri"/>
                        </a:rPr>
                        <a:t>Lograda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200" b="1" i="0" u="none" strike="noStrike">
                          <a:solidFill>
                            <a:srgbClr val="000000"/>
                          </a:solidFill>
                          <a:latin typeface="Calibri"/>
                        </a:rPr>
                        <a:t>0% - 59%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B3D7"/>
                    </a:solidFill>
                  </a:tcPr>
                </a:tc>
                <a:tc>
                  <a:txBody>
                    <a:bodyPr/>
                    <a:lstStyle/>
                    <a:p>
                      <a:pPr algn="ctr" fontAlgn="ctr"/>
                      <a:r>
                        <a:rPr lang="es-ES" sz="1200" b="1" i="0" u="none" strike="noStrike" dirty="0">
                          <a:solidFill>
                            <a:srgbClr val="000000"/>
                          </a:solidFill>
                          <a:latin typeface="Calibri"/>
                        </a:rPr>
                        <a:t>60% - 89%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CE4"/>
                    </a:solidFill>
                  </a:tcPr>
                </a:tc>
                <a:tc>
                  <a:txBody>
                    <a:bodyPr/>
                    <a:lstStyle/>
                    <a:p>
                      <a:pPr algn="ctr" fontAlgn="ctr"/>
                      <a:r>
                        <a:rPr lang="es-ES" sz="1200" b="1" i="0" u="none" strike="noStrike" dirty="0">
                          <a:solidFill>
                            <a:srgbClr val="000000"/>
                          </a:solidFill>
                          <a:latin typeface="Calibri"/>
                        </a:rPr>
                        <a:t>&gt; 90%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sz="1200" b="0" i="0" u="none" strike="noStrike" dirty="0">
                          <a:solidFill>
                            <a:srgbClr val="000000"/>
                          </a:solidFill>
                          <a:latin typeface="Calibri"/>
                        </a:rPr>
                        <a:t>Comentarios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97181">
                <a:tc>
                  <a:txBody>
                    <a:bodyPr/>
                    <a:lstStyle/>
                    <a:p>
                      <a:pPr algn="l" fontAlgn="ctr"/>
                      <a:r>
                        <a:rPr lang="es-ES" sz="1200" b="1" i="0" u="none" strike="noStrike" kern="1200" dirty="0">
                          <a:solidFill>
                            <a:srgbClr val="000000"/>
                          </a:solidFill>
                          <a:latin typeface="Calibri"/>
                          <a:ea typeface="+mn-ea"/>
                          <a:cs typeface="+mn-cs"/>
                        </a:rPr>
                        <a:t>Malaria O-4: Proporción de viviendas que han sido rociadas en los últimos 12 meses. </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200" b="0" i="0" u="none" strike="noStrike" dirty="0" smtClean="0">
                          <a:solidFill>
                            <a:srgbClr val="000000"/>
                          </a:solidFill>
                          <a:latin typeface="Calibri"/>
                        </a:rPr>
                        <a:t>7332</a:t>
                      </a:r>
                      <a:endParaRPr lang="es-ES" sz="1200" b="0" i="0" u="none" strike="noStrike" dirty="0">
                        <a:solidFill>
                          <a:srgbClr val="000000"/>
                        </a:solidFill>
                        <a:latin typeface="Calibri"/>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200" b="0" i="0" u="none" strike="noStrike" dirty="0" smtClean="0">
                          <a:solidFill>
                            <a:srgbClr val="000000"/>
                          </a:solidFill>
                          <a:latin typeface="Calibri"/>
                        </a:rPr>
                        <a:t>3686</a:t>
                      </a:r>
                      <a:endParaRPr lang="es-ES" sz="1200" b="0" i="0" u="none" strike="noStrike" dirty="0">
                        <a:solidFill>
                          <a:srgbClr val="000000"/>
                        </a:solidFill>
                        <a:latin typeface="Calibri"/>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fontAlgn="ctr"/>
                      <a:r>
                        <a:rPr lang="es-ES" sz="1200" b="1" i="0" u="none" strike="noStrike" dirty="0" smtClean="0">
                          <a:solidFill>
                            <a:srgbClr val="FFFFFF"/>
                          </a:solidFill>
                          <a:latin typeface="Calibri"/>
                        </a:rPr>
                        <a:t>50%</a:t>
                      </a:r>
                      <a:endParaRPr lang="es-ES" sz="1200" b="1" i="0" u="none" strike="noStrike" dirty="0">
                        <a:solidFill>
                          <a:srgbClr val="FFFFFF"/>
                        </a:solidFill>
                        <a:latin typeface="Calibri"/>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B3D7"/>
                    </a:solidFill>
                  </a:tcPr>
                </a:tc>
                <a:tc hMerge="1">
                  <a:txBody>
                    <a:bodyPr/>
                    <a:lstStyle/>
                    <a:p>
                      <a:endParaRPr lang="es-ES"/>
                    </a:p>
                  </a:txBody>
                  <a:tcPr/>
                </a:tc>
                <a:tc hMerge="1">
                  <a:txBody>
                    <a:bodyPr/>
                    <a:lstStyle/>
                    <a:p>
                      <a:endParaRPr lang="es-ES"/>
                    </a:p>
                  </a:txBody>
                  <a:tcPr/>
                </a:tc>
                <a:tc>
                  <a:txBody>
                    <a:bodyPr/>
                    <a:lstStyle/>
                    <a:p>
                      <a:pPr algn="just" fontAlgn="t"/>
                      <a:r>
                        <a:rPr lang="es-ES" sz="1200" b="0" i="0" u="none" strike="noStrike" dirty="0" smtClean="0">
                          <a:solidFill>
                            <a:srgbClr val="000000"/>
                          </a:solidFill>
                          <a:latin typeface="+mn-lt"/>
                        </a:rPr>
                        <a:t>Tomando en cuenta que no existieron casos autóctonos, se realizaron acciones de rociado </a:t>
                      </a:r>
                      <a:r>
                        <a:rPr lang="es-ES" sz="1200" b="0" i="0" u="none" strike="noStrike" dirty="0" err="1" smtClean="0">
                          <a:solidFill>
                            <a:srgbClr val="000000"/>
                          </a:solidFill>
                          <a:latin typeface="+mn-lt"/>
                        </a:rPr>
                        <a:t>intradomiciliar</a:t>
                      </a:r>
                      <a:r>
                        <a:rPr lang="es-ES" sz="1200" b="0" i="0" u="none" strike="noStrike" dirty="0" smtClean="0">
                          <a:solidFill>
                            <a:srgbClr val="000000"/>
                          </a:solidFill>
                          <a:latin typeface="+mn-lt"/>
                        </a:rPr>
                        <a:t>. Para este cálculo no se toma en cuenta los hogares con al menos un MTI, ya que en el marco de desempeño vigente no estaba considerado y la carta de implementación 1 se encuentra en fase de validación del RP.  Aclarado esto, el porcentaje fue mayor al esperado debido a que se rociaron los Focos residuales no activos y otras áreas aledañas con vulnerabilidad y receptividad a la malaria. </a:t>
                      </a:r>
                      <a:r>
                        <a:rPr lang="es-ES" sz="1200" b="0" i="0" u="none" strike="noStrike" dirty="0" smtClean="0">
                          <a:solidFill>
                            <a:srgbClr val="000000"/>
                          </a:solidFill>
                          <a:latin typeface="+mn-lt"/>
                        </a:rPr>
                        <a:t>Fuente: PUDR Malaria 2017</a:t>
                      </a:r>
                      <a:endParaRPr lang="es-ES" sz="1200" b="0" i="1" u="none" strike="noStrike" dirty="0">
                        <a:solidFill>
                          <a:srgbClr val="000000"/>
                        </a:solidFill>
                        <a:latin typeface="Calibri"/>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1913956">
                <a:tc>
                  <a:txBody>
                    <a:bodyPr/>
                    <a:lstStyle/>
                    <a:p>
                      <a:pPr algn="l" fontAlgn="ctr"/>
                      <a:r>
                        <a:rPr lang="es-ES" sz="1200" b="1" i="0" u="none" strike="noStrike" kern="1200" dirty="0">
                          <a:solidFill>
                            <a:srgbClr val="000000"/>
                          </a:solidFill>
                          <a:latin typeface="Calibri"/>
                          <a:ea typeface="+mn-ea"/>
                          <a:cs typeface="+mn-cs"/>
                        </a:rPr>
                        <a:t>Malaria O-9: 2. Tasa anual de muestras de sangre (laminas leídas). </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200" b="0" i="0" u="none" strike="noStrike" dirty="0">
                          <a:solidFill>
                            <a:srgbClr val="000000"/>
                          </a:solidFill>
                          <a:latin typeface="Calibri"/>
                        </a:rPr>
                        <a:t>3.6%</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200" b="0" i="0" u="none" strike="noStrike" dirty="0" smtClean="0">
                          <a:solidFill>
                            <a:srgbClr val="000000"/>
                          </a:solidFill>
                          <a:latin typeface="Calibri"/>
                        </a:rPr>
                        <a:t>20%</a:t>
                      </a:r>
                      <a:endParaRPr lang="es-ES" sz="1200" b="0" i="0" u="none" strike="noStrike" dirty="0">
                        <a:solidFill>
                          <a:srgbClr val="000000"/>
                        </a:solidFill>
                        <a:latin typeface="Calibri"/>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fontAlgn="ctr"/>
                      <a:r>
                        <a:rPr lang="es-ES" sz="1200" b="1" i="0" u="none" strike="noStrike" dirty="0" smtClean="0">
                          <a:solidFill>
                            <a:schemeClr val="tx1"/>
                          </a:solidFill>
                          <a:latin typeface="Calibri"/>
                        </a:rPr>
                        <a:t>20%</a:t>
                      </a:r>
                      <a:endParaRPr lang="es-ES" sz="1200" b="1" i="0" u="none" strike="noStrike" dirty="0">
                        <a:solidFill>
                          <a:schemeClr val="tx1"/>
                        </a:solidFill>
                        <a:latin typeface="Calibri"/>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es-ES"/>
                    </a:p>
                  </a:txBody>
                  <a:tcPr/>
                </a:tc>
                <a:tc hMerge="1">
                  <a:txBody>
                    <a:bodyPr/>
                    <a:lstStyle/>
                    <a:p>
                      <a:endParaRPr lang="es-ES"/>
                    </a:p>
                  </a:txBody>
                  <a:tcPr/>
                </a:tc>
                <a:tc>
                  <a:txBody>
                    <a:bodyPr/>
                    <a:lstStyle/>
                    <a:p>
                      <a:pPr algn="just" fontAlgn="t"/>
                      <a:r>
                        <a:rPr lang="es-ES" sz="1200" b="0" i="0" u="none" strike="noStrike" dirty="0" smtClean="0">
                          <a:solidFill>
                            <a:srgbClr val="000000"/>
                          </a:solidFill>
                          <a:latin typeface="+mn-lt"/>
                        </a:rPr>
                        <a:t>En 2015 la Tasa anual de exámenes de sangre se calculó en base a la población residentes en los focos activos y residuales no activos, estableciendo 3.6%; para el 2017, no se han reportado casos autóctonos, por consiguiente no existieron focos activos, por lo que el resultado reportado pudo ser cero, pero debido al accionar preventivo bajo la modalidad búsqueda activa y pasiva con toma de gota gruesa se realizó vigilancia reactiva en torno a los casos importados para garantizar la no transmisión. Dando como resultado un incremento en el indicador esperado. </a:t>
                      </a:r>
                    </a:p>
                    <a:p>
                      <a:pPr algn="l" fontAlgn="t"/>
                      <a:r>
                        <a:rPr lang="es-ES" sz="1200" b="0" i="0" u="none" strike="noStrike" dirty="0" smtClean="0">
                          <a:solidFill>
                            <a:srgbClr val="000000"/>
                          </a:solidFill>
                          <a:latin typeface="+mn-lt"/>
                        </a:rPr>
                        <a:t>Fuente: PUDR Malaria 2017</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bl>
          </a:graphicData>
        </a:graphic>
      </p:graphicFrame>
      <p:graphicFrame>
        <p:nvGraphicFramePr>
          <p:cNvPr id="9" name="3 Marcador de contenido"/>
          <p:cNvGraphicFramePr>
            <a:graphicFrameLocks/>
          </p:cNvGraphicFramePr>
          <p:nvPr/>
        </p:nvGraphicFramePr>
        <p:xfrm>
          <a:off x="648073" y="116632"/>
          <a:ext cx="8172399" cy="562352"/>
        </p:xfrm>
        <a:graphic>
          <a:graphicData uri="http://schemas.openxmlformats.org/drawingml/2006/table">
            <a:tbl>
              <a:tblPr/>
              <a:tblGrid>
                <a:gridCol w="1186976"/>
                <a:gridCol w="5471005"/>
                <a:gridCol w="1514418"/>
              </a:tblGrid>
              <a:tr h="288032">
                <a:tc gridSpan="3">
                  <a:txBody>
                    <a:bodyPr/>
                    <a:lstStyle/>
                    <a:p>
                      <a:pPr algn="ctr" fontAlgn="b"/>
                      <a:r>
                        <a:rPr lang="es-ES" sz="1600" b="1" i="0" u="none" strike="noStrike" dirty="0">
                          <a:solidFill>
                            <a:schemeClr val="bg1">
                              <a:lumMod val="85000"/>
                            </a:schemeClr>
                          </a:solidFill>
                          <a:latin typeface="Calibri"/>
                        </a:rPr>
                        <a:t> Eliminación de la malaria en El Salvador: un esfuerzo de </a:t>
                      </a:r>
                      <a:r>
                        <a:rPr lang="es-ES" sz="1600" b="1" i="0" u="none" strike="noStrike" dirty="0" smtClean="0">
                          <a:solidFill>
                            <a:schemeClr val="bg1">
                              <a:lumMod val="85000"/>
                            </a:schemeClr>
                          </a:solidFill>
                          <a:latin typeface="Calibri"/>
                        </a:rPr>
                        <a:t>país</a:t>
                      </a:r>
                      <a:endParaRPr lang="es-ES" sz="1600" b="1" i="0" u="none" strike="noStrike" dirty="0">
                        <a:solidFill>
                          <a:schemeClr val="bg1">
                            <a:lumMod val="85000"/>
                          </a:schemeClr>
                        </a:solidFill>
                        <a:latin typeface="Calibri"/>
                      </a:endParaRPr>
                    </a:p>
                  </a:txBody>
                  <a:tcPr marL="0" marR="0" marT="0" marB="0" anchor="b">
                    <a:lnL>
                      <a:noFill/>
                    </a:lnL>
                    <a:lnR>
                      <a:noFill/>
                    </a:lnR>
                    <a:lnT>
                      <a:noFill/>
                    </a:lnT>
                    <a:lnB>
                      <a:noFill/>
                    </a:lnB>
                  </a:tcPr>
                </a:tc>
                <a:tc hMerge="1">
                  <a:txBody>
                    <a:bodyPr/>
                    <a:lstStyle/>
                    <a:p>
                      <a:endParaRPr lang="es-ES"/>
                    </a:p>
                  </a:txBody>
                  <a:tcPr/>
                </a:tc>
                <a:tc hMerge="1">
                  <a:txBody>
                    <a:bodyPr/>
                    <a:lstStyle/>
                    <a:p>
                      <a:endParaRPr lang="es-ES"/>
                    </a:p>
                  </a:txBody>
                  <a:tcPr/>
                </a:tc>
              </a:tr>
              <a:tr h="210696">
                <a:tc>
                  <a:txBody>
                    <a:bodyPr/>
                    <a:lstStyle/>
                    <a:p>
                      <a:pPr algn="l" fontAlgn="b"/>
                      <a:endParaRPr lang="es-ES" sz="1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ctr" fontAlgn="b"/>
                      <a:r>
                        <a:rPr lang="es-ES" sz="1800" b="1" i="1" u="none" strike="noStrike" dirty="0" smtClean="0">
                          <a:solidFill>
                            <a:srgbClr val="FFC000"/>
                          </a:solidFill>
                          <a:latin typeface="Calibri"/>
                        </a:rPr>
                        <a:t>INDICADORES DE</a:t>
                      </a:r>
                      <a:r>
                        <a:rPr lang="es-ES" sz="1800" b="1" i="1" u="none" strike="noStrike" baseline="0" dirty="0" smtClean="0">
                          <a:solidFill>
                            <a:srgbClr val="FFC000"/>
                          </a:solidFill>
                          <a:latin typeface="Calibri"/>
                        </a:rPr>
                        <a:t> LA SUBVENCIÓN</a:t>
                      </a:r>
                      <a:endParaRPr lang="es-ES" sz="1800" b="1" i="1" u="none" strike="noStrike" dirty="0">
                        <a:solidFill>
                          <a:srgbClr val="FFC000"/>
                        </a:solidFill>
                        <a:latin typeface="Calibri"/>
                      </a:endParaRPr>
                    </a:p>
                  </a:txBody>
                  <a:tcPr marL="0" marR="0" marT="0" marB="0" anchor="b">
                    <a:lnL>
                      <a:noFill/>
                    </a:lnL>
                    <a:lnR>
                      <a:noFill/>
                    </a:lnR>
                    <a:lnT>
                      <a:noFill/>
                    </a:lnT>
                    <a:lnB>
                      <a:noFill/>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ES" sz="1600" b="1" i="1" u="none" strike="noStrike" dirty="0" smtClean="0">
                          <a:solidFill>
                            <a:srgbClr val="FFC000"/>
                          </a:solidFill>
                          <a:latin typeface="+mn-lt"/>
                        </a:rPr>
                        <a:t>1/4</a:t>
                      </a:r>
                      <a:endParaRPr lang="es-ES" sz="1600" b="0" i="0" u="none" strike="noStrike" dirty="0" smtClean="0">
                        <a:solidFill>
                          <a:srgbClr val="FFC000"/>
                        </a:solidFill>
                        <a:latin typeface="+mn-lt"/>
                      </a:endParaRPr>
                    </a:p>
                  </a:txBody>
                  <a:tcPr marL="0" marR="0" marT="0" marB="0" anchor="ctr">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1971</TotalTime>
  <Words>1419</Words>
  <Application>Microsoft Office PowerPoint</Application>
  <PresentationFormat>Presentación en pantalla (4:3)</PresentationFormat>
  <Paragraphs>178</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Tema de Office</vt:lpstr>
      <vt:lpstr>SUBVENCIÓN MALARIA - FONDO MUNDIAL  EL SALVADOR - Año 1, 2017</vt:lpstr>
      <vt:lpstr>Diapositiva 2</vt:lpstr>
      <vt:lpstr>Misión Verificación de Datos OPS – Marzo 2017</vt:lpstr>
      <vt:lpstr>Diapositiva 4</vt:lpstr>
      <vt:lpstr>Diapositiva 5</vt:lpstr>
      <vt:lpstr>Diapositiva 6</vt:lpstr>
      <vt:lpstr>Diapositiva 7</vt:lpstr>
      <vt:lpstr>MCP – ES  Visita de Campo 04 Mayo 2017</vt:lpstr>
      <vt:lpstr>Diapositiva 9</vt:lpstr>
      <vt:lpstr>Diapositiva 10</vt:lpstr>
      <vt:lpstr>Spotcheck Malaria ALF – Fondo Mundial Noviembre – Diciembre 2017</vt:lpstr>
      <vt:lpstr>Diapositiva 12</vt:lpstr>
      <vt:lpstr>Diapositiva 13</vt:lpstr>
      <vt:lpstr>Diapositiva 14</vt:lpstr>
      <vt:lpstr>Auditoría Externa – Verificación Activo Fijo Marzo 2018</vt:lpstr>
      <vt:lpstr>Diapositiva 16</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TABLERO DE MANDO  EL SALVADOR - MALARIA</dc:title>
  <dc:creator>jcmelendez</dc:creator>
  <cp:lastModifiedBy>jcmelendez</cp:lastModifiedBy>
  <cp:revision>13</cp:revision>
  <dcterms:created xsi:type="dcterms:W3CDTF">2017-10-11T19:58:34Z</dcterms:created>
  <dcterms:modified xsi:type="dcterms:W3CDTF">2018-05-17T18:35:39Z</dcterms:modified>
</cp:coreProperties>
</file>