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8" r:id="rId2"/>
    <p:sldId id="257" r:id="rId3"/>
    <p:sldId id="259" r:id="rId4"/>
    <p:sldId id="256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408090253995024E-2"/>
          <c:y val="8.1514286696695665E-2"/>
          <c:w val="0.90024691917104904"/>
          <c:h val="0.68559043656660823"/>
        </c:manualLayout>
      </c:layout>
      <c:barChart>
        <c:barDir val="col"/>
        <c:grouping val="clustered"/>
        <c:varyColors val="0"/>
        <c:ser>
          <c:idx val="0"/>
          <c:order val="0"/>
          <c:tx>
            <c:v>PRESUPUESTO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1.7253774263120056E-2"/>
                  <c:y val="1.89251452738710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07-42F4-9FB8-0F43E2F87037}"/>
                </c:ext>
              </c:extLst>
            </c:dLbl>
            <c:dLbl>
              <c:idx val="1"/>
              <c:layout>
                <c:manualLayout>
                  <c:x val="6.3263838964773542E-2"/>
                  <c:y val="-7.37988974085662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07-42F4-9FB8-0F43E2F870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'[Copia de Tablero de mando Progra y finan VIH 13062018.xlsx]Introducción de datos'!$C$33:$C$34</c:f>
              <c:numCache>
                <c:formatCode>\$#,##0</c:formatCode>
                <c:ptCount val="2"/>
                <c:pt idx="0">
                  <c:v>1994855</c:v>
                </c:pt>
                <c:pt idx="1">
                  <c:v>2477274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07-42F4-9FB8-0F43E2F87037}"/>
            </c:ext>
          </c:extLst>
        </c:ser>
        <c:ser>
          <c:idx val="1"/>
          <c:order val="1"/>
          <c:tx>
            <c:v>DESEMBOLSO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2.8756290438533456E-2"/>
                  <c:y val="-7.37988974085662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07-42F4-9FB8-0F43E2F87037}"/>
                </c:ext>
              </c:extLst>
            </c:dLbl>
            <c:dLbl>
              <c:idx val="1"/>
              <c:layout>
                <c:manualLayout>
                  <c:x val="9.7771387491013606E-2"/>
                  <c:y val="1.3537347132918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07-42F4-9FB8-0F43E2F870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'[Copia de Tablero de mando Progra y finan VIH 13062018.xlsx]Introducción de datos'!$D$33:$D$34</c:f>
              <c:numCache>
                <c:formatCode>\$#,##0.00</c:formatCode>
                <c:ptCount val="2"/>
                <c:pt idx="0">
                  <c:v>2556011</c:v>
                </c:pt>
                <c:pt idx="1">
                  <c:v>2556011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07-42F4-9FB8-0F43E2F8703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95545784"/>
        <c:axId val="1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spPr>
                  <a:solidFill>
                    <a:schemeClr val="accent3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'[Copia de Tablero de mando Progra y finan VIH 13062018.xlsx]Introducción de datos'!$E$33:$E$34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F107-42F4-9FB8-0F43E2F87037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'[Copia de Tablero de mando Progra y finan VIH 13062018.xlsx]Introducción de datos'!$F$33:$F$34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F107-42F4-9FB8-0F43E2F87037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'[Copia de Tablero de mando Progra y finan VIH 13062018.xlsx]Introducción de datos'!$G$33:$G$34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F107-42F4-9FB8-0F43E2F87037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'[Copia de Tablero de mando Progra y finan VIH 13062018.xlsx]Introducción de datos'!$H$33:$H$34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F107-42F4-9FB8-0F43E2F87037}"/>
                  </c:ext>
                </c:extLst>
              </c15:ser>
            </c15:filteredBarSeries>
            <c15:filteredBarSeries>
              <c15:ser>
                <c:idx val="6"/>
                <c:order val="6"/>
                <c:spPr>
                  <a:solidFill>
                    <a:schemeClr val="accent1">
                      <a:lumMod val="6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'[Copia de Tablero de mando Progra y finan VIH 13062018.xlsx]Introducción de datos'!$I$33:$I$34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F107-42F4-9FB8-0F43E2F87037}"/>
                  </c:ext>
                </c:extLst>
              </c15:ser>
            </c15:filteredBarSeries>
            <c15:filteredBarSeries>
              <c15:ser>
                <c:idx val="7"/>
                <c:order val="7"/>
                <c:spPr>
                  <a:solidFill>
                    <a:schemeClr val="accent2">
                      <a:lumMod val="6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'[Copia de Tablero de mando Progra y finan VIH 13062018.xlsx]Introducción de datos'!$J$33:$J$34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F107-42F4-9FB8-0F43E2F87037}"/>
                  </c:ext>
                </c:extLst>
              </c15:ser>
            </c15:filteredBarSeries>
            <c15:filteredBarSeries>
              <c15:ser>
                <c:idx val="8"/>
                <c:order val="8"/>
                <c:spPr>
                  <a:solidFill>
                    <a:schemeClr val="accent3">
                      <a:lumMod val="6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'[Copia de Tablero de mando Progra y finan VIH 13062018.xlsx]Introducción de datos'!$K$33:$K$34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F107-42F4-9FB8-0F43E2F87037}"/>
                  </c:ext>
                </c:extLst>
              </c15:ser>
            </c15:filteredBarSeries>
            <c15:filteredBarSeries>
              <c15:ser>
                <c:idx val="9"/>
                <c:order val="9"/>
                <c:spPr>
                  <a:solidFill>
                    <a:schemeClr val="accent4">
                      <a:lumMod val="6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'[Copia de Tablero de mando Progra y finan VIH 13062018.xlsx]Introducción de datos'!$L$33:$L$34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F107-42F4-9FB8-0F43E2F87037}"/>
                  </c:ext>
                </c:extLst>
              </c15:ser>
            </c15:filteredBarSeries>
            <c15:filteredBarSeries>
              <c15:ser>
                <c:idx val="10"/>
                <c:order val="10"/>
                <c:spPr>
                  <a:solidFill>
                    <a:schemeClr val="accent5">
                      <a:lumMod val="6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'[Copia de Tablero de mando Progra y finan VIH 13062018.xlsx]Introducción de datos'!$M$33:$M$34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F107-42F4-9FB8-0F43E2F87037}"/>
                  </c:ext>
                </c:extLst>
              </c15:ser>
            </c15:filteredBarSeries>
            <c15:filteredBarSeries>
              <c15:ser>
                <c:idx val="11"/>
                <c:order val="11"/>
                <c:spPr>
                  <a:solidFill>
                    <a:schemeClr val="accent6">
                      <a:lumMod val="6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'[Copia de Tablero de mando Progra y finan VIH 13062018.xlsx]Introducción de datos'!$N$33:$N$34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F107-42F4-9FB8-0F43E2F87037}"/>
                  </c:ext>
                </c:extLst>
              </c15:ser>
            </c15:filteredBarSeries>
          </c:ext>
        </c:extLst>
      </c:barChart>
      <c:catAx>
        <c:axId val="495545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\$#,##0" sourceLinked="0"/>
        <c:majorTickMark val="none"/>
        <c:minorTickMark val="none"/>
        <c:tickLblPos val="nextTo"/>
        <c:crossAx val="495545784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Financiamiento!$C$32</c:f>
              <c:strCache>
                <c:ptCount val="1"/>
                <c:pt idx="0">
                  <c:v>Presupuesto acumulado</c:v>
                </c:pt>
              </c:strCache>
            </c:strRef>
          </c:tx>
          <c:spPr>
            <a:solidFill>
              <a:srgbClr val="7030A0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'Introducción de datos'!$B$39:$B$48</c:f>
              <c:strCache>
                <c:ptCount val="10"/>
                <c:pt idx="0">
                  <c:v> FSS - Financiamiento de la atención sanitaria </c:v>
                </c:pt>
                <c:pt idx="1">
                  <c:v> Gestión de programas </c:v>
                </c:pt>
                <c:pt idx="2">
                  <c:v> Prevención - Hombres que tienen relaciones sexuales con hombres y personas transgénero </c:v>
                </c:pt>
                <c:pt idx="3">
                  <c:v> Programas de prevención integral para trabajadores del sexo y sus clientes </c:v>
                </c:pt>
                <c:pt idx="4">
                  <c:v> Programas de prevención para otras poblaciones vulnerables </c:v>
                </c:pt>
                <c:pt idx="5">
                  <c:v> PTMI </c:v>
                </c:pt>
                <c:pt idx="6">
                  <c:v> SSRS: Recursos humanos para la salud, incluidos trabajadores de salud comunitarios </c:v>
                </c:pt>
                <c:pt idx="7">
                  <c:v> SSRS: Sistemas de información en salud y monitoreo y evaluación </c:v>
                </c:pt>
                <c:pt idx="8">
                  <c:v> TB/VIH </c:v>
                </c:pt>
                <c:pt idx="9">
                  <c:v> Tratamiento, atención y apoyo </c:v>
                </c:pt>
              </c:strCache>
            </c:strRef>
          </c:cat>
          <c:val>
            <c:numRef>
              <c:f>'Introducción de datos'!$C$39:$C$48</c:f>
              <c:numCache>
                <c:formatCode>_(\$* #,##0.00_);_(\$* \(#,##0.00\);_(\$* \-??_);_(@_)</c:formatCode>
                <c:ptCount val="10"/>
                <c:pt idx="0">
                  <c:v>174000</c:v>
                </c:pt>
                <c:pt idx="1">
                  <c:v>262352</c:v>
                </c:pt>
                <c:pt idx="2">
                  <c:v>751673</c:v>
                </c:pt>
                <c:pt idx="3">
                  <c:v>55585</c:v>
                </c:pt>
                <c:pt idx="4">
                  <c:v>159223</c:v>
                </c:pt>
                <c:pt idx="5">
                  <c:v>140085</c:v>
                </c:pt>
                <c:pt idx="6">
                  <c:v>215750</c:v>
                </c:pt>
                <c:pt idx="7">
                  <c:v>157402</c:v>
                </c:pt>
                <c:pt idx="8">
                  <c:v>29753</c:v>
                </c:pt>
                <c:pt idx="9">
                  <c:v>610188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3D-47B7-83F8-2FBE923A0516}"/>
            </c:ext>
          </c:extLst>
        </c:ser>
        <c:ser>
          <c:idx val="1"/>
          <c:order val="1"/>
          <c:tx>
            <c:strRef>
              <c:f>Financiamiento!$C$33</c:f>
              <c:strCache>
                <c:ptCount val="1"/>
                <c:pt idx="0">
                  <c:v>Gastos acumulados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rgbClr val="8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A3D-47B7-83F8-2FBE923A0516}"/>
              </c:ext>
            </c:extLst>
          </c:dPt>
          <c:cat>
            <c:strRef>
              <c:f>'Introducción de datos'!$B$39:$B$48</c:f>
              <c:strCache>
                <c:ptCount val="10"/>
                <c:pt idx="0">
                  <c:v> FSS - Financiamiento de la atención sanitaria </c:v>
                </c:pt>
                <c:pt idx="1">
                  <c:v> Gestión de programas </c:v>
                </c:pt>
                <c:pt idx="2">
                  <c:v> Prevención - Hombres que tienen relaciones sexuales con hombres y personas transgénero </c:v>
                </c:pt>
                <c:pt idx="3">
                  <c:v> Programas de prevención integral para trabajadores del sexo y sus clientes </c:v>
                </c:pt>
                <c:pt idx="4">
                  <c:v> Programas de prevención para otras poblaciones vulnerables </c:v>
                </c:pt>
                <c:pt idx="5">
                  <c:v> PTMI </c:v>
                </c:pt>
                <c:pt idx="6">
                  <c:v> SSRS: Recursos humanos para la salud, incluidos trabajadores de salud comunitarios </c:v>
                </c:pt>
                <c:pt idx="7">
                  <c:v> SSRS: Sistemas de información en salud y monitoreo y evaluación </c:v>
                </c:pt>
                <c:pt idx="8">
                  <c:v> TB/VIH </c:v>
                </c:pt>
                <c:pt idx="9">
                  <c:v> Tratamiento, atención y apoyo </c:v>
                </c:pt>
              </c:strCache>
            </c:strRef>
          </c:cat>
          <c:val>
            <c:numRef>
              <c:f>'Introducción de datos'!$D$39:$D$48</c:f>
              <c:numCache>
                <c:formatCode>_(\$* #,##0.00_);_(\$* \(#,##0.00\);_(\$* \-??_);_(@_)</c:formatCode>
                <c:ptCount val="10"/>
                <c:pt idx="0">
                  <c:v>93327.24</c:v>
                </c:pt>
                <c:pt idx="1">
                  <c:v>56021.46</c:v>
                </c:pt>
                <c:pt idx="2">
                  <c:v>401326</c:v>
                </c:pt>
                <c:pt idx="3">
                  <c:v>38733</c:v>
                </c:pt>
                <c:pt idx="4">
                  <c:v>77784</c:v>
                </c:pt>
                <c:pt idx="5">
                  <c:v>65272</c:v>
                </c:pt>
                <c:pt idx="6">
                  <c:v>4956.3500000000004</c:v>
                </c:pt>
                <c:pt idx="7">
                  <c:v>62607</c:v>
                </c:pt>
                <c:pt idx="8">
                  <c:v>19169.919999999998</c:v>
                </c:pt>
                <c:pt idx="9">
                  <c:v>537299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3D-47B7-83F8-2FBE923A0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1678776"/>
        <c:axId val="1"/>
      </c:barChart>
      <c:catAx>
        <c:axId val="501678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SV"/>
          </a:p>
        </c:tx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_(\$* #,##0.00_);_(\$* \(#,##0.00\);_(\$* \-??_);_(@_)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SV"/>
          </a:p>
        </c:txPr>
        <c:crossAx val="501678776"/>
        <c:crossesAt val="1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SV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41801366145259"/>
          <c:y val="0.1068385041613388"/>
          <c:w val="0.84477826574274451"/>
          <c:h val="0.40028624627049819"/>
        </c:manualLayout>
      </c:layout>
      <c:barChart>
        <c:barDir val="col"/>
        <c:grouping val="clustered"/>
        <c:varyColors val="0"/>
        <c:ser>
          <c:idx val="0"/>
          <c:order val="0"/>
          <c:tx>
            <c:v>DESEMBOLSO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3.5810205908682661E-3"/>
                  <c:y val="-6.26780626780626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F2-49CC-97F0-CF21A827D6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'Introducción de datos'!$B$56:$B$60</c:f>
              <c:strCache>
                <c:ptCount val="5"/>
                <c:pt idx="0">
                  <c:v> Desembolsado por el Fondo Mundial </c:v>
                </c:pt>
                <c:pt idx="1">
                  <c:v> Intereses percibidos en cuenta de ahorro del 1 de enero al 31 de diciembre de 2017 </c:v>
                </c:pt>
                <c:pt idx="2">
                  <c:v> Gastos  </c:v>
                </c:pt>
                <c:pt idx="3">
                  <c:v> Compromisos  </c:v>
                </c:pt>
                <c:pt idx="4">
                  <c:v> Saldo en Caja al 31 de Diciembre MINSAL  </c:v>
                </c:pt>
              </c:strCache>
            </c:strRef>
          </c:cat>
          <c:val>
            <c:numRef>
              <c:f>'Introducción de datos'!$C$56:$C$60</c:f>
              <c:numCache>
                <c:formatCode>_(\$* #,##0.00_);_(\$* \(#,##0.00\);_(\$* \-??_);_(@_)</c:formatCode>
                <c:ptCount val="5"/>
                <c:pt idx="0">
                  <c:v>2477274</c:v>
                </c:pt>
                <c:pt idx="2">
                  <c:v>33165.99</c:v>
                </c:pt>
                <c:pt idx="3">
                  <c:v>1716064.92</c:v>
                </c:pt>
                <c:pt idx="4">
                  <c:v>2444108.0099999998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F2-49CC-97F0-CF21A827D6D9}"/>
            </c:ext>
          </c:extLst>
        </c:ser>
        <c:ser>
          <c:idx val="1"/>
          <c:order val="1"/>
          <c:tx>
            <c:v>GASTOS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6.445837063563116E-2"/>
                  <c:y val="-2.27920227920227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F2-49CC-97F0-CF21A827D6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'Introducción de datos'!$B$56:$B$60</c:f>
              <c:strCache>
                <c:ptCount val="5"/>
                <c:pt idx="0">
                  <c:v> Desembolsado por el Fondo Mundial </c:v>
                </c:pt>
                <c:pt idx="1">
                  <c:v> Intereses percibidos en cuenta de ahorro del 1 de enero al 31 de diciembre de 2017 </c:v>
                </c:pt>
                <c:pt idx="2">
                  <c:v> Gastos  </c:v>
                </c:pt>
                <c:pt idx="3">
                  <c:v> Compromisos  </c:v>
                </c:pt>
                <c:pt idx="4">
                  <c:v> Saldo en Caja al 31 de Diciembre MINSAL  </c:v>
                </c:pt>
              </c:strCache>
            </c:strRef>
          </c:cat>
          <c:val>
            <c:numRef>
              <c:f>'Introducción de datos'!$D$56:$D$60</c:f>
              <c:numCache>
                <c:formatCode>_(\$* #,##0_);_(\$* \(#,##0\);_(\$* \-??_);_(@_)</c:formatCode>
                <c:ptCount val="5"/>
                <c:pt idx="0">
                  <c:v>78737</c:v>
                </c:pt>
                <c:pt idx="1">
                  <c:v>18429.509999999998</c:v>
                </c:pt>
                <c:pt idx="2">
                  <c:v>1323392.9099999999</c:v>
                </c:pt>
                <c:pt idx="3">
                  <c:v>318790</c:v>
                </c:pt>
                <c:pt idx="4">
                  <c:v>1217881.6099999999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F2-49CC-97F0-CF21A827D6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495551360"/>
        <c:axId val="1"/>
      </c:barChart>
      <c:catAx>
        <c:axId val="495551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"/>
        <c:crossesAt val="0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495551360"/>
        <c:crossesAt val="1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284028507179669"/>
          <c:y val="0.68304776005563406"/>
          <c:w val="0.26047215897475667"/>
          <c:h val="0.1923090382932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s-S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C487-9551-4C85-BFF9-A2D1B5B723F8}" type="datetimeFigureOut">
              <a:rPr lang="es-SV" smtClean="0"/>
              <a:t>14/6/2018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604260B-2945-4830-8CC4-B72A08B18AB3}" type="slidenum">
              <a:rPr lang="es-SV" smtClean="0"/>
              <a:t>‹Nº›</a:t>
            </a:fld>
            <a:endParaRPr lang="es-SV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15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C487-9551-4C85-BFF9-A2D1B5B723F8}" type="datetimeFigureOut">
              <a:rPr lang="es-SV" smtClean="0"/>
              <a:t>14/6/2018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260B-2945-4830-8CC4-B72A08B18AB3}" type="slidenum">
              <a:rPr lang="es-SV" smtClean="0"/>
              <a:t>‹Nº›</a:t>
            </a:fld>
            <a:endParaRPr lang="es-SV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48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C487-9551-4C85-BFF9-A2D1B5B723F8}" type="datetimeFigureOut">
              <a:rPr lang="es-SV" smtClean="0"/>
              <a:t>14/6/2018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260B-2945-4830-8CC4-B72A08B18AB3}" type="slidenum">
              <a:rPr lang="es-SV" smtClean="0"/>
              <a:t>‹Nº›</a:t>
            </a:fld>
            <a:endParaRPr lang="es-SV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65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C487-9551-4C85-BFF9-A2D1B5B723F8}" type="datetimeFigureOut">
              <a:rPr lang="es-SV" smtClean="0"/>
              <a:t>14/6/2018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260B-2945-4830-8CC4-B72A08B18AB3}" type="slidenum">
              <a:rPr lang="es-SV" smtClean="0"/>
              <a:t>‹Nº›</a:t>
            </a:fld>
            <a:endParaRPr lang="es-SV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71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C487-9551-4C85-BFF9-A2D1B5B723F8}" type="datetimeFigureOut">
              <a:rPr lang="es-SV" smtClean="0"/>
              <a:t>14/6/2018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260B-2945-4830-8CC4-B72A08B18AB3}" type="slidenum">
              <a:rPr lang="es-SV" smtClean="0"/>
              <a:t>‹Nº›</a:t>
            </a:fld>
            <a:endParaRPr lang="es-SV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32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C487-9551-4C85-BFF9-A2D1B5B723F8}" type="datetimeFigureOut">
              <a:rPr lang="es-SV" smtClean="0"/>
              <a:t>14/6/2018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260B-2945-4830-8CC4-B72A08B18AB3}" type="slidenum">
              <a:rPr lang="es-SV" smtClean="0"/>
              <a:t>‹Nº›</a:t>
            </a:fld>
            <a:endParaRPr lang="es-SV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76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C487-9551-4C85-BFF9-A2D1B5B723F8}" type="datetimeFigureOut">
              <a:rPr lang="es-SV" smtClean="0"/>
              <a:t>14/6/2018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260B-2945-4830-8CC4-B72A08B18AB3}" type="slidenum">
              <a:rPr lang="es-SV" smtClean="0"/>
              <a:t>‹Nº›</a:t>
            </a:fld>
            <a:endParaRPr lang="es-SV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19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C487-9551-4C85-BFF9-A2D1B5B723F8}" type="datetimeFigureOut">
              <a:rPr lang="es-SV" smtClean="0"/>
              <a:t>14/6/2018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260B-2945-4830-8CC4-B72A08B18AB3}" type="slidenum">
              <a:rPr lang="es-SV" smtClean="0"/>
              <a:t>‹Nº›</a:t>
            </a:fld>
            <a:endParaRPr lang="es-SV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34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C487-9551-4C85-BFF9-A2D1B5B723F8}" type="datetimeFigureOut">
              <a:rPr lang="es-SV" smtClean="0"/>
              <a:t>14/6/2018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260B-2945-4830-8CC4-B72A08B18AB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5365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C487-9551-4C85-BFF9-A2D1B5B723F8}" type="datetimeFigureOut">
              <a:rPr lang="es-SV" smtClean="0"/>
              <a:t>14/6/2018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260B-2945-4830-8CC4-B72A08B18AB3}" type="slidenum">
              <a:rPr lang="es-SV" smtClean="0"/>
              <a:t>‹Nº›</a:t>
            </a:fld>
            <a:endParaRPr lang="es-SV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51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702C487-9551-4C85-BFF9-A2D1B5B723F8}" type="datetimeFigureOut">
              <a:rPr lang="es-SV" smtClean="0"/>
              <a:t>14/6/2018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260B-2945-4830-8CC4-B72A08B18AB3}" type="slidenum">
              <a:rPr lang="es-SV" smtClean="0"/>
              <a:t>‹Nº›</a:t>
            </a:fld>
            <a:endParaRPr lang="es-SV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03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2C487-9551-4C85-BFF9-A2D1B5B723F8}" type="datetimeFigureOut">
              <a:rPr lang="es-SV" smtClean="0"/>
              <a:t>14/6/2018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604260B-2945-4830-8CC4-B72A08B18AB3}" type="slidenum">
              <a:rPr lang="es-SV" smtClean="0"/>
              <a:t>‹Nº›</a:t>
            </a:fld>
            <a:endParaRPr lang="es-SV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8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7B755BEA-E27A-4388-8DDF-EE809FCF736E}"/>
              </a:ext>
            </a:extLst>
          </p:cNvPr>
          <p:cNvSpPr/>
          <p:nvPr/>
        </p:nvSpPr>
        <p:spPr>
          <a:xfrm>
            <a:off x="1744824" y="1132124"/>
            <a:ext cx="84628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SV" sz="3200" dirty="0"/>
              <a:t> MINISTERIO DE SALUD </a:t>
            </a:r>
          </a:p>
          <a:p>
            <a:pPr algn="ctr" fontAlgn="ctr"/>
            <a:r>
              <a:rPr lang="es-SV" sz="3200" dirty="0"/>
              <a:t>TABLERO DE MANDO:  EL SALVADOR - VIH / SIDA </a:t>
            </a:r>
          </a:p>
          <a:p>
            <a:pPr algn="ctr" fontAlgn="ctr"/>
            <a:r>
              <a:rPr lang="es-SV" sz="3200" dirty="0">
                <a:solidFill>
                  <a:schemeClr val="dk1"/>
                </a:solidFill>
              </a:rPr>
              <a:t>PERIODO 2</a:t>
            </a:r>
          </a:p>
          <a:p>
            <a:pPr algn="ctr" fontAlgn="ctr"/>
            <a:r>
              <a:rPr lang="es-SV" sz="3200" dirty="0">
                <a:solidFill>
                  <a:schemeClr val="dk1"/>
                </a:solidFill>
              </a:rPr>
              <a:t>ENERO-DICIEMBRE 2017</a:t>
            </a:r>
          </a:p>
          <a:p>
            <a:pPr lvl="0" algn="ctr" defTabSz="914400" fontAlgn="ctr">
              <a:defRPr/>
            </a:pPr>
            <a:r>
              <a:rPr lang="es-SV" sz="3200" dirty="0"/>
              <a:t>INDICADORES FINANCIEROS</a:t>
            </a:r>
            <a:endParaRPr lang="es-SV" sz="3200" b="1" i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157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18CA48E-1D95-4469-8A20-7831200D5E9C}"/>
              </a:ext>
            </a:extLst>
          </p:cNvPr>
          <p:cNvSpPr/>
          <p:nvPr/>
        </p:nvSpPr>
        <p:spPr>
          <a:xfrm>
            <a:off x="1252755" y="186467"/>
            <a:ext cx="8579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b="1" dirty="0">
                <a:solidFill>
                  <a:srgbClr val="000000"/>
                </a:solidFill>
                <a:latin typeface="Calibri" panose="020F0502020204030204" pitchFamily="34" charset="0"/>
              </a:rPr>
              <a:t> F1: Presupuesto y desembolsos del Fondo Mundial - en ($)         Periodo: P2 </a:t>
            </a:r>
            <a:endParaRPr lang="es-SV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B0FECDF-E912-4F29-B91B-61D72709D3D8}"/>
              </a:ext>
            </a:extLst>
          </p:cNvPr>
          <p:cNvSpPr/>
          <p:nvPr/>
        </p:nvSpPr>
        <p:spPr>
          <a:xfrm>
            <a:off x="922789" y="4963752"/>
            <a:ext cx="10024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dirty="0">
                <a:solidFill>
                  <a:srgbClr val="000000"/>
                </a:solidFill>
                <a:latin typeface="Calibri" panose="020F0502020204030204" pitchFamily="34" charset="0"/>
              </a:rPr>
              <a:t>El presupuesto aprobado por Fondo Mundial para el año 1: Enero a Diciembre 2017  fue por la cantidad de $2,556,011.00; durante ese periodo el donante realizo desembolsos por la  suman total presupuestado $ 2,556,011.00 el cual representa el 100% del presupuesto asignado para ese periodo.</a:t>
            </a:r>
            <a:r>
              <a:rPr lang="es-SV" dirty="0"/>
              <a:t> 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F5C8ABA-7A95-4EF4-B361-E85294ECFF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435147"/>
              </p:ext>
            </p:extLst>
          </p:nvPr>
        </p:nvGraphicFramePr>
        <p:xfrm>
          <a:off x="1082350" y="811763"/>
          <a:ext cx="9489233" cy="3707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4063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A12AE54-1DA5-4941-A064-E2F6DB445A83}"/>
              </a:ext>
            </a:extLst>
          </p:cNvPr>
          <p:cNvSpPr/>
          <p:nvPr/>
        </p:nvSpPr>
        <p:spPr>
          <a:xfrm>
            <a:off x="1726163" y="157362"/>
            <a:ext cx="7977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b="1" dirty="0">
                <a:solidFill>
                  <a:srgbClr val="000000"/>
                </a:solidFill>
                <a:latin typeface="Calibri" panose="020F0502020204030204" pitchFamily="34" charset="0"/>
              </a:rPr>
              <a:t> F2: Presupuesto y gastos reales por Módulo de la subvención - en ($)  Periodo: P2 </a:t>
            </a:r>
            <a:endParaRPr lang="es-SV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81C3A9D-33CC-42CF-A9EC-8C331E177019}"/>
              </a:ext>
            </a:extLst>
          </p:cNvPr>
          <p:cNvSpPr/>
          <p:nvPr/>
        </p:nvSpPr>
        <p:spPr>
          <a:xfrm>
            <a:off x="628261" y="4330492"/>
            <a:ext cx="10935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solidFill>
                  <a:srgbClr val="000000"/>
                </a:solidFill>
                <a:latin typeface="Calibri" panose="020F0502020204030204" pitchFamily="34" charset="0"/>
              </a:rPr>
              <a:t>La ejecución acumulada del proyecto por módulos se observa un 88% de ejecución. Para el modulo de SSRS: Recursos humanos para la salud, incluidos trabajadores de salud comunitaria se alcanzo una ejecución del 2% debido a que no fue factible la contratación del Diplomado Virtual y estos fondos fueron  reprogramados para pagos de reactivos de contratos del año 2016 y que fueron pagadas en octubre 2017. </a:t>
            </a:r>
            <a:endParaRPr lang="es-SV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E1859C3-9C7B-4984-9118-2697602CCF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043374"/>
              </p:ext>
            </p:extLst>
          </p:nvPr>
        </p:nvGraphicFramePr>
        <p:xfrm>
          <a:off x="628261" y="773182"/>
          <a:ext cx="10935478" cy="334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283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616B737-F875-4882-A1F4-D3E433316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6197" y="4319775"/>
            <a:ext cx="9881117" cy="153574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SV" dirty="0"/>
              <a:t>Al cierre del periodo 2017 se observa un gasto del </a:t>
            </a:r>
            <a:r>
              <a:rPr lang="es-SV" dirty="0">
                <a:solidFill>
                  <a:schemeClr val="accent2"/>
                </a:solidFill>
              </a:rPr>
              <a:t>53%, </a:t>
            </a:r>
            <a:r>
              <a:rPr lang="es-SV" dirty="0"/>
              <a:t>un compromisos del </a:t>
            </a:r>
            <a:r>
              <a:rPr lang="es-SV" dirty="0">
                <a:solidFill>
                  <a:schemeClr val="accent2"/>
                </a:solidFill>
              </a:rPr>
              <a:t>12%</a:t>
            </a:r>
            <a:r>
              <a:rPr lang="es-SV" dirty="0"/>
              <a:t> en relación a los $ 2,556,011.00 del presupuesto anual aprobado. </a:t>
            </a:r>
          </a:p>
          <a:p>
            <a:r>
              <a:rPr lang="es-SV" dirty="0"/>
              <a:t>Los compromisos (reactivos, medicamentos y capacitaciones) de lo cual a la fecha se ha pagado el 91% el 9% son capacitaciones que  están siendo pagadas según realización y la auditoria. así mismo se reprogramaron fondos por un  monto de $159,050.79; y se recalendarizo un monto de $ 311,189.79  para  ejecutarse durante el año 2018.</a:t>
            </a:r>
            <a:br>
              <a:rPr lang="es-SV" dirty="0"/>
            </a:br>
            <a:endParaRPr lang="es-SV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ED0A56E-39E6-4DB6-95FD-CCB2A3148980}"/>
              </a:ext>
            </a:extLst>
          </p:cNvPr>
          <p:cNvSpPr/>
          <p:nvPr/>
        </p:nvSpPr>
        <p:spPr>
          <a:xfrm>
            <a:off x="1096198" y="367360"/>
            <a:ext cx="5016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b="1" dirty="0">
                <a:solidFill>
                  <a:srgbClr val="000000"/>
                </a:solidFill>
                <a:latin typeface="Calibri" panose="020F0502020204030204" pitchFamily="34" charset="0"/>
              </a:rPr>
              <a:t> F3: Desembolsos y gastos - en ($)         Periodo: P2 </a:t>
            </a:r>
            <a:endParaRPr lang="es-SV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BB96A60-2439-46DC-BB65-56844829FE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124460"/>
              </p:ext>
            </p:extLst>
          </p:nvPr>
        </p:nvGraphicFramePr>
        <p:xfrm>
          <a:off x="1062605" y="895526"/>
          <a:ext cx="9881118" cy="3265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187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D8742DB-FF43-40CB-904B-0BA20ED38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98340"/>
              </p:ext>
            </p:extLst>
          </p:nvPr>
        </p:nvGraphicFramePr>
        <p:xfrm>
          <a:off x="1402360" y="368431"/>
          <a:ext cx="9387279" cy="5452711"/>
        </p:xfrm>
        <a:graphic>
          <a:graphicData uri="http://schemas.openxmlformats.org/drawingml/2006/table">
            <a:tbl>
              <a:tblPr/>
              <a:tblGrid>
                <a:gridCol w="4780190">
                  <a:extLst>
                    <a:ext uri="{9D8B030D-6E8A-4147-A177-3AD203B41FA5}">
                      <a16:colId xmlns:a16="http://schemas.microsoft.com/office/drawing/2014/main" val="962181511"/>
                    </a:ext>
                  </a:extLst>
                </a:gridCol>
                <a:gridCol w="2030203">
                  <a:extLst>
                    <a:ext uri="{9D8B030D-6E8A-4147-A177-3AD203B41FA5}">
                      <a16:colId xmlns:a16="http://schemas.microsoft.com/office/drawing/2014/main" val="857415820"/>
                    </a:ext>
                  </a:extLst>
                </a:gridCol>
                <a:gridCol w="1956102">
                  <a:extLst>
                    <a:ext uri="{9D8B030D-6E8A-4147-A177-3AD203B41FA5}">
                      <a16:colId xmlns:a16="http://schemas.microsoft.com/office/drawing/2014/main" val="449749855"/>
                    </a:ext>
                  </a:extLst>
                </a:gridCol>
                <a:gridCol w="620784">
                  <a:extLst>
                    <a:ext uri="{9D8B030D-6E8A-4147-A177-3AD203B41FA5}">
                      <a16:colId xmlns:a16="http://schemas.microsoft.com/office/drawing/2014/main" val="1442153090"/>
                    </a:ext>
                  </a:extLst>
                </a:gridCol>
              </a:tblGrid>
              <a:tr h="21433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SV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F2: Presupuesto y gastos reales por Módulo de la subvención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SV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71256582"/>
                  </a:ext>
                </a:extLst>
              </a:tr>
              <a:tr h="210473">
                <a:tc>
                  <a:txBody>
                    <a:bodyPr/>
                    <a:lstStyle/>
                    <a:p>
                      <a:pPr algn="ctr" fontAlgn="b"/>
                      <a:endParaRPr lang="es-SV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9648890"/>
                  </a:ext>
                </a:extLst>
              </a:tr>
              <a:tr h="42094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Módulos de la subvención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Presupuesto acumulado (en $)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Gastos acumulados (en $)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37986010"/>
                  </a:ext>
                </a:extLst>
              </a:tr>
              <a:tr h="412609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FSS - Financiamiento de la atención sanitaria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174,000.00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93,327.24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39527239"/>
                  </a:ext>
                </a:extLst>
              </a:tr>
              <a:tr h="310111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Gestión de programas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262,352.00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56,021.46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11441381"/>
                  </a:ext>
                </a:extLst>
              </a:tr>
              <a:tr h="420945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Prevención - Hombres que tienen relaciones sexuales con hombres y personas transgénero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751,673.00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401,326.00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69061435"/>
                  </a:ext>
                </a:extLst>
              </a:tr>
              <a:tr h="420945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Programas de prevención integral para trabajadores del sexo y sus clientes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55,585.00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38,733.00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9207164"/>
                  </a:ext>
                </a:extLst>
              </a:tr>
              <a:tr h="294022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Programas de prevención para otras poblaciones vulnerables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159,223.00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77,784.00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04994902"/>
                  </a:ext>
                </a:extLst>
              </a:tr>
              <a:tr h="32717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PTMI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140,085.00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65,272.00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21964720"/>
                  </a:ext>
                </a:extLst>
              </a:tr>
              <a:tr h="420945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SSRS: Recursos humanos para la salud, incluidos trabajadores de salud comunitarios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215,750.00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4,956.35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03414687"/>
                  </a:ext>
                </a:extLst>
              </a:tr>
              <a:tr h="420945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SSRS: Sistemas de información en salud y monitoreo y evaluación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157,402.00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62,607.00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17743253"/>
                  </a:ext>
                </a:extLst>
              </a:tr>
              <a:tr h="329408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TB/VIH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29,753.00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19,169.92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45645447"/>
                  </a:ext>
                </a:extLst>
              </a:tr>
              <a:tr h="318782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Tratamiento, atención y apoyo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610,188.00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537,299.00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0031541"/>
                  </a:ext>
                </a:extLst>
              </a:tr>
              <a:tr h="210473"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39485492"/>
                  </a:ext>
                </a:extLst>
              </a:tr>
              <a:tr h="210473"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15750741"/>
                  </a:ext>
                </a:extLst>
              </a:tr>
              <a:tr h="412609"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Total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2,556,011.00000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1,356,496.0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4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76465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730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00E19B8-2890-4F64-8804-4D68A5D92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62293"/>
              </p:ext>
            </p:extLst>
          </p:nvPr>
        </p:nvGraphicFramePr>
        <p:xfrm>
          <a:off x="1577216" y="653315"/>
          <a:ext cx="8229257" cy="4513580"/>
        </p:xfrm>
        <a:graphic>
          <a:graphicData uri="http://schemas.openxmlformats.org/drawingml/2006/table">
            <a:tbl>
              <a:tblPr/>
              <a:tblGrid>
                <a:gridCol w="1325375">
                  <a:extLst>
                    <a:ext uri="{9D8B030D-6E8A-4147-A177-3AD203B41FA5}">
                      <a16:colId xmlns:a16="http://schemas.microsoft.com/office/drawing/2014/main" val="2604536113"/>
                    </a:ext>
                  </a:extLst>
                </a:gridCol>
                <a:gridCol w="1710124">
                  <a:extLst>
                    <a:ext uri="{9D8B030D-6E8A-4147-A177-3AD203B41FA5}">
                      <a16:colId xmlns:a16="http://schemas.microsoft.com/office/drawing/2014/main" val="3696547462"/>
                    </a:ext>
                  </a:extLst>
                </a:gridCol>
                <a:gridCol w="1212738">
                  <a:extLst>
                    <a:ext uri="{9D8B030D-6E8A-4147-A177-3AD203B41FA5}">
                      <a16:colId xmlns:a16="http://schemas.microsoft.com/office/drawing/2014/main" val="91053647"/>
                    </a:ext>
                  </a:extLst>
                </a:gridCol>
                <a:gridCol w="3981020">
                  <a:extLst>
                    <a:ext uri="{9D8B030D-6E8A-4147-A177-3AD203B41FA5}">
                      <a16:colId xmlns:a16="http://schemas.microsoft.com/office/drawing/2014/main" val="855595366"/>
                    </a:ext>
                  </a:extLst>
                </a:gridCol>
              </a:tblGrid>
              <a:tr h="548423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es-SV" dirty="0"/>
                        <a:t> </a:t>
                      </a:r>
                      <a:r>
                        <a:rPr lang="es-SV" sz="2000" dirty="0"/>
                        <a:t>F4:  Último ciclo de información y desembolso del RP   Periodo: P2 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40096"/>
                  </a:ext>
                </a:extLst>
              </a:tr>
              <a:tr h="6567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/>
                        <a:t>Comentarios: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s-SV"/>
                        <a:t>El ciclo de información de esta Subvención es Anual por lo tanto a la fecha no se han remitido ningun reporte al FM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519404"/>
                  </a:ext>
                </a:extLst>
              </a:tr>
              <a:tr h="358844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SV" sz="2000" dirty="0"/>
                        <a:t> Último desembolso de fondos: Días calendario 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733430"/>
                  </a:ext>
                </a:extLst>
              </a:tr>
              <a:tr h="460405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SV"/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dirty="0"/>
                        <a:t> (Días) esperados 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dirty="0"/>
                        <a:t> (Días) reales 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46403699"/>
                  </a:ext>
                </a:extLst>
              </a:tr>
              <a:tr h="896097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s-SV"/>
                        <a:t>Días tardados en presentar el informe de progreso actualizado y solicitud de desembolso al ALF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/>
                        <a:t>60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/>
                        <a:t>60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26066469"/>
                  </a:ext>
                </a:extLst>
              </a:tr>
              <a:tr h="671804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s-SV" dirty="0"/>
                        <a:t>Días que el desembolso ha tardado en llegar al RP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/>
                        <a:t>0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dirty="0"/>
                        <a:t>0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10606335"/>
                  </a:ext>
                </a:extLst>
              </a:tr>
              <a:tr h="710919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s-SV"/>
                        <a:t>Días que el desembolso ha tardado en llegar a los subreceptores 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/>
                        <a:t>0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dirty="0"/>
                        <a:t>0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1918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07984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339</TotalTime>
  <Words>584</Words>
  <Application>Microsoft Office PowerPoint</Application>
  <PresentationFormat>Panorámica</PresentationFormat>
  <Paragraphs>91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Gill Sans MT</vt:lpstr>
      <vt:lpstr>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Lic. Maria Isabel Mendoza</dc:creator>
  <cp:lastModifiedBy>Lic. Maria Isabel Mendoza</cp:lastModifiedBy>
  <cp:revision>17</cp:revision>
  <dcterms:created xsi:type="dcterms:W3CDTF">2018-06-14T14:45:38Z</dcterms:created>
  <dcterms:modified xsi:type="dcterms:W3CDTF">2018-06-14T21:44:59Z</dcterms:modified>
</cp:coreProperties>
</file>