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3" r:id="rId18"/>
    <p:sldId id="274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INTL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NACIONALES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los administradores de fondos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3741595" y="1344563"/>
          <a:ext cx="3349613" cy="33496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232134" y="1835102"/>
        <a:ext cx="2368535" cy="2368535"/>
      </dsp:txXfrm>
    </dsp:sp>
    <dsp:sp modelId="{E6E8D847-14D0-46C9-B3A0-AEE342038064}">
      <dsp:nvSpPr>
        <dsp:cNvPr id="0" name=""/>
        <dsp:cNvSpPr/>
      </dsp:nvSpPr>
      <dsp:spPr>
        <a:xfrm>
          <a:off x="4578999" y="597"/>
          <a:ext cx="1674806" cy="16748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24269" y="245867"/>
        <a:ext cx="1184266" cy="1184266"/>
      </dsp:txXfrm>
    </dsp:sp>
    <dsp:sp modelId="{67999539-ECF0-4BD7-8A67-379B117D390F}">
      <dsp:nvSpPr>
        <dsp:cNvPr id="0" name=""/>
        <dsp:cNvSpPr/>
      </dsp:nvSpPr>
      <dsp:spPr>
        <a:xfrm>
          <a:off x="5861175" y="417202"/>
          <a:ext cx="1674806" cy="16748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106445" y="662472"/>
        <a:ext cx="1184266" cy="1184266"/>
      </dsp:txXfrm>
    </dsp:sp>
    <dsp:sp modelId="{8C2B65F7-EAF4-4580-8964-EFCD857A7831}">
      <dsp:nvSpPr>
        <dsp:cNvPr id="0" name=""/>
        <dsp:cNvSpPr/>
      </dsp:nvSpPr>
      <dsp:spPr>
        <a:xfrm>
          <a:off x="6653604" y="1507886"/>
          <a:ext cx="1674806" cy="16748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INTL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898874" y="1753156"/>
        <a:ext cx="1184266" cy="1184266"/>
      </dsp:txXfrm>
    </dsp:sp>
    <dsp:sp modelId="{1EB15011-B6F8-4675-A3AE-CAE425F08E89}">
      <dsp:nvSpPr>
        <dsp:cNvPr id="0" name=""/>
        <dsp:cNvSpPr/>
      </dsp:nvSpPr>
      <dsp:spPr>
        <a:xfrm>
          <a:off x="6653604" y="2856046"/>
          <a:ext cx="1674806" cy="16748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NACIONALES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898874" y="3101316"/>
        <a:ext cx="1184266" cy="1184266"/>
      </dsp:txXfrm>
    </dsp:sp>
    <dsp:sp modelId="{C0C60894-2CAF-40D5-8DF1-F3BD5D33CB19}">
      <dsp:nvSpPr>
        <dsp:cNvPr id="0" name=""/>
        <dsp:cNvSpPr/>
      </dsp:nvSpPr>
      <dsp:spPr>
        <a:xfrm>
          <a:off x="5862539" y="3906701"/>
          <a:ext cx="1900118" cy="17548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6140805" y="4163695"/>
        <a:ext cx="1343586" cy="1240874"/>
      </dsp:txXfrm>
    </dsp:sp>
    <dsp:sp modelId="{26DBC8D9-EDBF-4C75-9BB8-B8359B3B725F}">
      <dsp:nvSpPr>
        <dsp:cNvPr id="0" name=""/>
        <dsp:cNvSpPr/>
      </dsp:nvSpPr>
      <dsp:spPr>
        <a:xfrm>
          <a:off x="4578999" y="4363335"/>
          <a:ext cx="1674806" cy="16748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24269" y="4608605"/>
        <a:ext cx="1184266" cy="1184266"/>
      </dsp:txXfrm>
    </dsp:sp>
    <dsp:sp modelId="{7A031BD9-87BD-48BC-8410-ADF9D5C3CB81}">
      <dsp:nvSpPr>
        <dsp:cNvPr id="0" name=""/>
        <dsp:cNvSpPr/>
      </dsp:nvSpPr>
      <dsp:spPr>
        <a:xfrm>
          <a:off x="3296822" y="3946730"/>
          <a:ext cx="1674806" cy="16748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42092" y="4192000"/>
        <a:ext cx="1184266" cy="1184266"/>
      </dsp:txXfrm>
    </dsp:sp>
    <dsp:sp modelId="{3B0AEBFB-1CF1-4660-B63F-23DB646A2FB5}">
      <dsp:nvSpPr>
        <dsp:cNvPr id="0" name=""/>
        <dsp:cNvSpPr/>
      </dsp:nvSpPr>
      <dsp:spPr>
        <a:xfrm>
          <a:off x="2504394" y="2856046"/>
          <a:ext cx="1674806" cy="16748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749664" y="3101316"/>
        <a:ext cx="1184266" cy="1184266"/>
      </dsp:txXfrm>
    </dsp:sp>
    <dsp:sp modelId="{70F8C22A-12E0-49E8-A884-1B2BEDBDD29C}">
      <dsp:nvSpPr>
        <dsp:cNvPr id="0" name=""/>
        <dsp:cNvSpPr/>
      </dsp:nvSpPr>
      <dsp:spPr>
        <a:xfrm>
          <a:off x="2504394" y="1507886"/>
          <a:ext cx="1674806" cy="16748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749664" y="1753156"/>
        <a:ext cx="1184266" cy="1184266"/>
      </dsp:txXfrm>
    </dsp:sp>
    <dsp:sp modelId="{566A1F38-8642-4DAB-B2E4-BDA8A16E94EB}">
      <dsp:nvSpPr>
        <dsp:cNvPr id="0" name=""/>
        <dsp:cNvSpPr/>
      </dsp:nvSpPr>
      <dsp:spPr>
        <a:xfrm>
          <a:off x="3296822" y="417202"/>
          <a:ext cx="1674806" cy="16748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42092" y="662472"/>
        <a:ext cx="1184266" cy="118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Presentar solicitudes de fondos para el país ante el Fondo Mundial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Elegir y proponer ante el Fondo Mundial los administradores de fondos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9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1822" y="0"/>
          <a:ext cx="853994" cy="853994"/>
        </a:xfrm>
        <a:prstGeom prst="ellips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87222" y="85399"/>
          <a:ext cx="683195" cy="68319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033733" y="853994"/>
          <a:ext cx="2526401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033733" y="853994"/>
        <a:ext cx="2526401" cy="3593894"/>
      </dsp:txXfrm>
    </dsp:sp>
    <dsp:sp modelId="{AE3A9EBF-B12D-4B47-908B-B607671C2F4F}">
      <dsp:nvSpPr>
        <dsp:cNvPr id="0" name=""/>
        <dsp:cNvSpPr/>
      </dsp:nvSpPr>
      <dsp:spPr>
        <a:xfrm>
          <a:off x="1033733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733" y="0"/>
        <a:ext cx="2526401" cy="853994"/>
      </dsp:txXfrm>
    </dsp:sp>
    <dsp:sp modelId="{8C119D2A-9D62-4C6A-B0BB-60A04B253952}">
      <dsp:nvSpPr>
        <dsp:cNvPr id="0" name=""/>
        <dsp:cNvSpPr/>
      </dsp:nvSpPr>
      <dsp:spPr>
        <a:xfrm>
          <a:off x="3738050" y="0"/>
          <a:ext cx="853994" cy="853994"/>
        </a:xfrm>
        <a:prstGeom prst="ellips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3823449" y="85399"/>
          <a:ext cx="683195" cy="6831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shade val="50000"/>
            <a:hueOff val="-398062"/>
            <a:satOff val="-29310"/>
            <a:lumOff val="32721"/>
            <a:alphaOff val="0"/>
          </a:schemeClr>
        </a:solidFill>
        <a:ln w="12700" cap="flat" cmpd="sng" algn="ctr">
          <a:solidFill>
            <a:schemeClr val="accent5">
              <a:shade val="50000"/>
              <a:hueOff val="-398062"/>
              <a:satOff val="-29310"/>
              <a:lumOff val="32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4400234" y="853994"/>
          <a:ext cx="3265853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400234" y="853994"/>
        <a:ext cx="3265853" cy="3593894"/>
      </dsp:txXfrm>
    </dsp:sp>
    <dsp:sp modelId="{4B9EABCD-B259-4F72-92FA-29CAC838D424}">
      <dsp:nvSpPr>
        <dsp:cNvPr id="0" name=""/>
        <dsp:cNvSpPr/>
      </dsp:nvSpPr>
      <dsp:spPr>
        <a:xfrm>
          <a:off x="4769960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60" y="0"/>
        <a:ext cx="2526401" cy="853994"/>
      </dsp:txXfrm>
    </dsp:sp>
    <dsp:sp modelId="{009EB165-7FE8-43CB-8AA0-4F0229D77F57}">
      <dsp:nvSpPr>
        <dsp:cNvPr id="0" name=""/>
        <dsp:cNvSpPr/>
      </dsp:nvSpPr>
      <dsp:spPr>
        <a:xfrm>
          <a:off x="7844003" y="0"/>
          <a:ext cx="853994" cy="853994"/>
        </a:xfrm>
        <a:prstGeom prst="ellipse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7929403" y="85399"/>
          <a:ext cx="683195" cy="6831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shade val="50000"/>
            <a:hueOff val="-398062"/>
            <a:satOff val="-29310"/>
            <a:lumOff val="32721"/>
            <a:alphaOff val="0"/>
          </a:schemeClr>
        </a:solidFill>
        <a:ln w="12700" cap="flat" cmpd="sng" algn="ctr">
          <a:solidFill>
            <a:schemeClr val="accent5">
              <a:shade val="50000"/>
              <a:hueOff val="-398062"/>
              <a:satOff val="-29310"/>
              <a:lumOff val="327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8412344" y="853994"/>
          <a:ext cx="3453540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412344" y="853994"/>
        <a:ext cx="3453540" cy="3593894"/>
      </dsp:txXfrm>
    </dsp:sp>
    <dsp:sp modelId="{73701B6D-4449-41E9-8D28-2D8B715B42A3}">
      <dsp:nvSpPr>
        <dsp:cNvPr id="0" name=""/>
        <dsp:cNvSpPr/>
      </dsp:nvSpPr>
      <dsp:spPr>
        <a:xfrm>
          <a:off x="8875914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5914" y="0"/>
        <a:ext cx="2526401" cy="85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29/4/2019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La imagen puede contener: una persona, sentada, mesa e interior">
            <a:extLst>
              <a:ext uri="{FF2B5EF4-FFF2-40B4-BE49-F238E27FC236}">
                <a16:creationId xmlns:a16="http://schemas.microsoft.com/office/drawing/2014/main" id="{BA65AFED-F907-4546-B426-C3DBCFD52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" b="92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B130EF-079D-49F1-B1D7-4D9A7507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373" y="2887723"/>
            <a:ext cx="3995335" cy="2110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Elección de representantes del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Académico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el MCP-ES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2019-2022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C73F81E-F966-4A46-A0C5-BE8B99E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201" y="121006"/>
            <a:ext cx="2468822" cy="8448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38B017-54F5-4749-B814-2BD1CC9A3865}"/>
              </a:ext>
            </a:extLst>
          </p:cNvPr>
          <p:cNvSpPr txBox="1"/>
          <p:nvPr/>
        </p:nvSpPr>
        <p:spPr>
          <a:xfrm>
            <a:off x="8474272" y="5373974"/>
            <a:ext cx="294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Lcda. Marta Alicia de Magaña</a:t>
            </a:r>
          </a:p>
          <a:p>
            <a:pPr algn="ctr"/>
            <a:r>
              <a:rPr lang="es-MX" dirty="0"/>
              <a:t>Directora Ejecutiva MCP-ES</a:t>
            </a:r>
            <a:endParaRPr lang="es-SV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15CDED-DB75-4EF8-A152-21A78E5E0E96}"/>
              </a:ext>
            </a:extLst>
          </p:cNvPr>
          <p:cNvSpPr txBox="1"/>
          <p:nvPr/>
        </p:nvSpPr>
        <p:spPr>
          <a:xfrm>
            <a:off x="9345953" y="627048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Abril,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1506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500704"/>
            <a:ext cx="550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022" y="3522157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73868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838200" y="2434894"/>
            <a:ext cx="4843366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5" y="212728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Representatividad</a:t>
            </a:r>
            <a:r>
              <a:rPr lang="en-US" dirty="0">
                <a:solidFill>
                  <a:srgbClr val="000000"/>
                </a:solidFill>
              </a:rPr>
              <a:t>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A74AE-54B7-4B2E-ACA2-38146848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4241" r="886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3A80D-13D3-4470-A279-ADD4F960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578" y="1990809"/>
            <a:ext cx="5230821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8" y="18254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1376983" y="3491311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8" y="1328659"/>
            <a:ext cx="2252330" cy="2084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13C23-130E-4383-A327-D6E88566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7067"/>
          <a:stretch/>
        </p:blipFill>
        <p:spPr>
          <a:xfrm>
            <a:off x="7304368" y="1447814"/>
            <a:ext cx="2290669" cy="1939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318977" y="1094730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64058"/>
          </a:xfrm>
          <a:prstGeom prst="rect">
            <a:avLst/>
          </a:prstGeom>
        </p:spPr>
      </p:pic>
      <p:pic>
        <p:nvPicPr>
          <p:cNvPr id="1026" name="Picture 2" descr="Resultado de imagen para ausentismo">
            <a:extLst>
              <a:ext uri="{FF2B5EF4-FFF2-40B4-BE49-F238E27FC236}">
                <a16:creationId xmlns:a16="http://schemas.microsoft.com/office/drawing/2014/main" id="{85FD3E92-3B8C-4C09-A9AD-F5BCCA1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60" y="3950064"/>
            <a:ext cx="2966483" cy="21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Representación por sector en Asambleas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76" y="1129557"/>
            <a:ext cx="9465847" cy="558343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u="sng" dirty="0">
                <a:latin typeface="Arial Rounded MT Bold" panose="020F0704030504030204" pitchFamily="34" charset="0"/>
              </a:rPr>
              <a:t>Propietario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entidades a nominar, que sean elegibles para el proceso en primera instancia para representante propietario.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entidad.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 por entidad.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entidad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>
              <a:buNone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instituciones a nominar, que sean elegibles para el proceso para representante suplente.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institución.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 por institución.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institución con mayoría de votos será la representante propietaria.</a:t>
            </a:r>
          </a:p>
          <a:p>
            <a:pPr>
              <a:buFontTx/>
              <a:buChar char="-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1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Agenda </a:t>
            </a:r>
            <a:b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del </a:t>
            </a:r>
            <a:b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evento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6E6256-575F-47D3-A356-0C2D8E0E9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7" t="20591" r="33355" b="9874"/>
          <a:stretch/>
        </p:blipFill>
        <p:spPr>
          <a:xfrm>
            <a:off x="5022698" y="171162"/>
            <a:ext cx="5614435" cy="66650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495678"/>
              </p:ext>
            </p:extLst>
          </p:nvPr>
        </p:nvGraphicFramePr>
        <p:xfrm>
          <a:off x="3687723" y="780292"/>
          <a:ext cx="10832805" cy="6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173327" y="1086546"/>
            <a:ext cx="626831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Gobierno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Mujeres Trabajadoras Sexuales (MTS)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ONG´s Internacionales 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ONG´s Nacionales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Cooperación Internacional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Personas Afectadas por VIH, Tuberculosis y Malaria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Privado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Organizaciones Basadas en la Fe (OBF)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Académico</a:t>
            </a:r>
          </a:p>
          <a:p>
            <a:endParaRPr lang="es-MX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 Rounded MT Bold" panose="020F0704030504030204" pitchFamily="34" charset="0"/>
              </a:rPr>
              <a:t>HSH/Mujeres Trans</a:t>
            </a:r>
            <a:endParaRPr lang="es-SV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Principales funciones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596975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265186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Modelo de agenda de Asambleas del MCP-ES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9C3CE6-02E6-4E29-8126-E808A43D1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6774"/>
          <a:stretch/>
        </p:blipFill>
        <p:spPr>
          <a:xfrm>
            <a:off x="4287772" y="-1"/>
            <a:ext cx="5876954" cy="68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37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424708" y="2274777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943</Words>
  <Application>Microsoft Office PowerPoint</Application>
  <PresentationFormat>Panorámica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Abadi</vt:lpstr>
      <vt:lpstr>Arial</vt:lpstr>
      <vt:lpstr>Arial Rounded MT Bold</vt:lpstr>
      <vt:lpstr>Bernard MT Condensed</vt:lpstr>
      <vt:lpstr>Calibri</vt:lpstr>
      <vt:lpstr>Calibri Light</vt:lpstr>
      <vt:lpstr>Segoe UI</vt:lpstr>
      <vt:lpstr>Office Theme</vt:lpstr>
      <vt:lpstr>Elección de representantes del  Sector Académico  ante el MCP-ES  período 2019-2022  </vt:lpstr>
      <vt:lpstr>Agenda  del  evento</vt:lpstr>
      <vt:lpstr>Sectores representados en el MCP-ES</vt:lpstr>
      <vt:lpstr>Principales funciones del MCP-ES</vt:lpstr>
      <vt:lpstr>Que no hacemos como MCP-ES </vt:lpstr>
      <vt:lpstr>Gobernanza del MCP-ES</vt:lpstr>
      <vt:lpstr>Modelo de agenda de Asambleas del MCP-ES</vt:lpstr>
      <vt:lpstr> Procedimientos de selección,  Derechos, obligaciones y sanciones de los miembros  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por sector en Asambleas</vt:lpstr>
      <vt:lpstr>Comparativo asistencia  representante propietario y suplente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del  Sector Académico  ante el MCP-ES  período 2019-2022  </dc:title>
  <dc:creator>Karla Eugenia Rivera Arévalo</dc:creator>
  <cp:lastModifiedBy>Karla Eugenia Rivera Arévalo</cp:lastModifiedBy>
  <cp:revision>1</cp:revision>
  <dcterms:created xsi:type="dcterms:W3CDTF">2019-04-30T00:18:50Z</dcterms:created>
  <dcterms:modified xsi:type="dcterms:W3CDTF">2019-04-30T00:22:12Z</dcterms:modified>
</cp:coreProperties>
</file>