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65" r:id="rId2"/>
    <p:sldId id="304" r:id="rId3"/>
    <p:sldId id="307" r:id="rId4"/>
    <p:sldId id="308" r:id="rId5"/>
    <p:sldId id="310" r:id="rId6"/>
    <p:sldId id="309"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5" r:id="rId20"/>
    <p:sldId id="326" r:id="rId21"/>
    <p:sldId id="327" r:id="rId22"/>
    <p:sldId id="328" r:id="rId23"/>
    <p:sldId id="329" r:id="rId24"/>
    <p:sldId id="330" r:id="rId25"/>
    <p:sldId id="306" r:id="rId26"/>
  </p:sldIdLst>
  <p:sldSz cx="9144000" cy="6858000" type="screen4x3"/>
  <p:notesSz cx="7102475" cy="938847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5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30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s-SV"/>
          </a:p>
        </p:txBody>
      </p:sp>
      <p:sp>
        <p:nvSpPr>
          <p:cNvPr id="3" name="Marcador de fecha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7A2F98D1-8A82-455C-AE8C-0EFCFE4041E0}" type="datetimeFigureOut">
              <a:rPr lang="es-SV" smtClean="0"/>
              <a:pPr/>
              <a:t>05/04/2017</a:t>
            </a:fld>
            <a:endParaRPr lang="es-SV"/>
          </a:p>
        </p:txBody>
      </p:sp>
      <p:sp>
        <p:nvSpPr>
          <p:cNvPr id="4" name="Marcador de pie de página 3"/>
          <p:cNvSpPr>
            <a:spLocks noGrp="1"/>
          </p:cNvSpPr>
          <p:nvPr>
            <p:ph type="ftr" sz="quarter" idx="2"/>
          </p:nvPr>
        </p:nvSpPr>
        <p:spPr>
          <a:xfrm>
            <a:off x="0" y="8918575"/>
            <a:ext cx="3078163" cy="469900"/>
          </a:xfrm>
          <a:prstGeom prst="rect">
            <a:avLst/>
          </a:prstGeom>
        </p:spPr>
        <p:txBody>
          <a:bodyPr vert="horz" lIns="91440" tIns="45720" rIns="91440" bIns="45720" rtlCol="0" anchor="b"/>
          <a:lstStyle>
            <a:lvl1pPr algn="l">
              <a:defRPr sz="1200"/>
            </a:lvl1pPr>
          </a:lstStyle>
          <a:p>
            <a:endParaRPr lang="es-SV"/>
          </a:p>
        </p:txBody>
      </p:sp>
      <p:sp>
        <p:nvSpPr>
          <p:cNvPr id="5" name="Marcador de número de diapositiva 4"/>
          <p:cNvSpPr>
            <a:spLocks noGrp="1"/>
          </p:cNvSpPr>
          <p:nvPr>
            <p:ph type="sldNum" sz="quarter" idx="3"/>
          </p:nvPr>
        </p:nvSpPr>
        <p:spPr>
          <a:xfrm>
            <a:off x="4022725" y="8918575"/>
            <a:ext cx="3078163" cy="469900"/>
          </a:xfrm>
          <a:prstGeom prst="rect">
            <a:avLst/>
          </a:prstGeom>
        </p:spPr>
        <p:txBody>
          <a:bodyPr vert="horz" lIns="91440" tIns="45720" rIns="91440" bIns="45720" rtlCol="0" anchor="b"/>
          <a:lstStyle>
            <a:lvl1pPr algn="r">
              <a:defRPr sz="1200"/>
            </a:lvl1pPr>
          </a:lstStyle>
          <a:p>
            <a:fld id="{59B88993-B6DA-4076-ADE9-839D1395608F}" type="slidenum">
              <a:rPr lang="es-SV" smtClean="0"/>
              <a:pPr/>
              <a:t>‹Nº›</a:t>
            </a:fld>
            <a:endParaRPr lang="es-SV"/>
          </a:p>
        </p:txBody>
      </p:sp>
    </p:spTree>
    <p:extLst>
      <p:ext uri="{BB962C8B-B14F-4D97-AF65-F5344CB8AC3E}">
        <p14:creationId xmlns="" xmlns:p14="http://schemas.microsoft.com/office/powerpoint/2010/main" val="131569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s-ES"/>
          </a:p>
        </p:txBody>
      </p:sp>
      <p:sp>
        <p:nvSpPr>
          <p:cNvPr id="3" name="Marcador de fecha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DF93B5BE-A30C-43FB-8848-12C4773F44B6}" type="datetimeFigureOut">
              <a:rPr lang="es-ES" smtClean="0"/>
              <a:pPr/>
              <a:t>05/04/2017</a:t>
            </a:fld>
            <a:endParaRPr lang="es-ES"/>
          </a:p>
        </p:txBody>
      </p:sp>
      <p:sp>
        <p:nvSpPr>
          <p:cNvPr id="4" name="Marcador de imagen de diapositiva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s-ES"/>
          </a:p>
        </p:txBody>
      </p:sp>
      <p:sp>
        <p:nvSpPr>
          <p:cNvPr id="5" name="Marcador de notas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AA322833-2295-45EA-9EAF-8E696C092A90}" type="slidenum">
              <a:rPr lang="es-ES" smtClean="0"/>
              <a:pPr/>
              <a:t>‹Nº›</a:t>
            </a:fld>
            <a:endParaRPr lang="es-ES"/>
          </a:p>
        </p:txBody>
      </p:sp>
    </p:spTree>
    <p:extLst>
      <p:ext uri="{BB962C8B-B14F-4D97-AF65-F5344CB8AC3E}">
        <p14:creationId xmlns="" xmlns:p14="http://schemas.microsoft.com/office/powerpoint/2010/main" val="2296105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7ADD522B-734C-4158-AF22-ECD53C536201}" type="datetimeFigureOut">
              <a:rPr lang="es-ES" smtClean="0"/>
              <a:pPr/>
              <a:t>05/04/2017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650B0C4-AC0F-4D01-B69D-A22F61CAFCB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dirty="0"/>
              <a:t>Haga clic para modificar el estilo de título del patrón</a:t>
            </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DD522B-734C-4158-AF22-ECD53C536201}" type="datetimeFigureOut">
              <a:rPr lang="es-ES" smtClean="0"/>
              <a:pPr/>
              <a:t>05/04/2017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0B0C4-AC0F-4D01-B69D-A22F61CAFCB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www.mcpelsalvador.org.sv/" TargetMode="External"/><Relationship Id="rId7"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Layout" Target="../slideLayouts/slideLayout3.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hyperlink" Target="http://www.facebook.com/MCPES2002"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cid:image008.png@01D2AA2B.287E57D0" TargetMode="External"/><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ítulo 1"/>
          <p:cNvSpPr txBox="1">
            <a:spLocks/>
          </p:cNvSpPr>
          <p:nvPr/>
        </p:nvSpPr>
        <p:spPr>
          <a:xfrm>
            <a:off x="7740352" y="172259"/>
            <a:ext cx="1136712" cy="592445"/>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s-ES" sz="1600" dirty="0" smtClean="0"/>
              <a:t>Abril 6, 2017</a:t>
            </a:r>
            <a:r>
              <a:rPr lang="es-ES" sz="2800" dirty="0"/>
              <a:t/>
            </a:r>
            <a:br>
              <a:rPr lang="es-ES" sz="2800" dirty="0"/>
            </a:br>
            <a:endParaRPr lang="es-ES" sz="500" dirty="0"/>
          </a:p>
        </p:txBody>
      </p:sp>
      <p:sp>
        <p:nvSpPr>
          <p:cNvPr id="4" name="Título 1"/>
          <p:cNvSpPr txBox="1">
            <a:spLocks/>
          </p:cNvSpPr>
          <p:nvPr/>
        </p:nvSpPr>
        <p:spPr>
          <a:xfrm>
            <a:off x="2357500" y="4653136"/>
            <a:ext cx="5688632" cy="864096"/>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SV" sz="2000" b="1" i="1" dirty="0">
                <a:effectLst>
                  <a:outerShdw blurRad="38100" dist="38100" dir="2700000" algn="tl">
                    <a:srgbClr val="000000">
                      <a:alpha val="43137"/>
                    </a:srgbClr>
                  </a:outerShdw>
                </a:effectLst>
              </a:rPr>
              <a:t>Presenta:  </a:t>
            </a:r>
            <a:r>
              <a:rPr lang="es-ES" sz="2000" b="1" dirty="0" smtClean="0">
                <a:effectLst>
                  <a:outerShdw blurRad="38100" dist="38100" dir="2700000" algn="tl">
                    <a:srgbClr val="000000">
                      <a:alpha val="43137"/>
                    </a:srgbClr>
                  </a:outerShdw>
                </a:effectLst>
              </a:rPr>
              <a:t>Lcda. </a:t>
            </a:r>
            <a:r>
              <a:rPr lang="es-ES" sz="2000" b="1" dirty="0" smtClean="0">
                <a:effectLst>
                  <a:outerShdw blurRad="38100" dist="38100" dir="2700000" algn="tl">
                    <a:srgbClr val="000000">
                      <a:alpha val="43137"/>
                    </a:srgbClr>
                  </a:outerShdw>
                </a:effectLst>
              </a:rPr>
              <a:t>Marta Alicia de Magaña</a:t>
            </a:r>
          </a:p>
          <a:p>
            <a:r>
              <a:rPr lang="es-ES" sz="2000" b="1" i="1" dirty="0" smtClean="0">
                <a:effectLst>
                  <a:outerShdw blurRad="38100" dist="38100" dir="2700000" algn="tl">
                    <a:srgbClr val="000000">
                      <a:alpha val="43137"/>
                    </a:srgbClr>
                  </a:outerShdw>
                </a:effectLst>
              </a:rPr>
              <a:t>Directora Ejecutiva</a:t>
            </a:r>
            <a:endParaRPr lang="es-SV" sz="2000" b="1" i="1" dirty="0">
              <a:effectLst>
                <a:outerShdw blurRad="38100" dist="38100" dir="2700000" algn="tl">
                  <a:srgbClr val="000000">
                    <a:alpha val="43137"/>
                  </a:srgbClr>
                </a:outerShdw>
              </a:effectLst>
            </a:endParaRPr>
          </a:p>
        </p:txBody>
      </p:sp>
      <p:sp>
        <p:nvSpPr>
          <p:cNvPr id="2" name="Rectangle 1"/>
          <p:cNvSpPr/>
          <p:nvPr/>
        </p:nvSpPr>
        <p:spPr>
          <a:xfrm>
            <a:off x="971600" y="1916832"/>
            <a:ext cx="6480720" cy="1446550"/>
          </a:xfrm>
          <a:prstGeom prst="rect">
            <a:avLst/>
          </a:prstGeom>
        </p:spPr>
        <p:txBody>
          <a:bodyPr wrap="square">
            <a:spAutoFit/>
          </a:bodyPr>
          <a:lstStyle/>
          <a:p>
            <a:pPr algn="ctr">
              <a:defRPr/>
            </a:pPr>
            <a:r>
              <a:rPr lang="es-SV" sz="4400" dirty="0" smtClean="0">
                <a:solidFill>
                  <a:schemeClr val="accent1">
                    <a:lumMod val="50000"/>
                  </a:schemeClr>
                </a:solidFill>
              </a:rPr>
              <a:t>Informe de Resultados </a:t>
            </a:r>
          </a:p>
          <a:p>
            <a:pPr algn="ctr">
              <a:defRPr/>
            </a:pPr>
            <a:r>
              <a:rPr lang="es-SV" sz="4400" dirty="0" smtClean="0">
                <a:solidFill>
                  <a:schemeClr val="accent1">
                    <a:lumMod val="50000"/>
                  </a:schemeClr>
                </a:solidFill>
              </a:rPr>
              <a:t>1er Trimestre </a:t>
            </a:r>
            <a:r>
              <a:rPr lang="es-SV" sz="4400" dirty="0" smtClean="0">
                <a:solidFill>
                  <a:schemeClr val="accent1">
                    <a:lumMod val="50000"/>
                  </a:schemeClr>
                </a:solidFill>
              </a:rPr>
              <a:t>2017</a:t>
            </a:r>
            <a:endParaRPr lang="es-SV" sz="4400" dirty="0">
              <a:solidFill>
                <a:schemeClr val="accent1">
                  <a:lumMod val="50000"/>
                </a:schemeClr>
              </a:solidFill>
            </a:endParaRPr>
          </a:p>
        </p:txBody>
      </p:sp>
    </p:spTree>
    <p:extLst>
      <p:ext uri="{BB962C8B-B14F-4D97-AF65-F5344CB8AC3E}">
        <p14:creationId xmlns="" xmlns:p14="http://schemas.microsoft.com/office/powerpoint/2010/main" val="32295336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65"/>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1.6 Gastos </a:t>
            </a:r>
            <a:r>
              <a:rPr lang="es-ES" dirty="0" smtClean="0"/>
              <a:t>de movilización: </a:t>
            </a:r>
            <a:endParaRPr lang="es-SV" sz="2800" dirty="0" smtClean="0"/>
          </a:p>
          <a:p>
            <a:r>
              <a:rPr lang="es-ES" dirty="0" smtClean="0"/>
              <a:t>	Meta</a:t>
            </a:r>
            <a:r>
              <a:rPr lang="es-ES" dirty="0" smtClean="0"/>
              <a:t>: 12</a:t>
            </a:r>
            <a:endParaRPr lang="es-SV" sz="2800" dirty="0" smtClean="0"/>
          </a:p>
          <a:p>
            <a:r>
              <a:rPr lang="es-ES" dirty="0" smtClean="0"/>
              <a:t>	Resultado</a:t>
            </a:r>
            <a:r>
              <a:rPr lang="es-ES" dirty="0" smtClean="0"/>
              <a:t>: 3 (25% de cumplimiento en relación a la meta anual)</a:t>
            </a:r>
            <a:endParaRPr lang="es-SV" sz="2800" dirty="0"/>
          </a:p>
        </p:txBody>
      </p:sp>
      <p:graphicFrame>
        <p:nvGraphicFramePr>
          <p:cNvPr id="5" name="4 Tabla"/>
          <p:cNvGraphicFramePr>
            <a:graphicFrameLocks noGrp="1"/>
          </p:cNvGraphicFramePr>
          <p:nvPr/>
        </p:nvGraphicFramePr>
        <p:xfrm>
          <a:off x="899592" y="2708920"/>
          <a:ext cx="7056784" cy="3168352"/>
        </p:xfrm>
        <a:graphic>
          <a:graphicData uri="http://schemas.openxmlformats.org/drawingml/2006/table">
            <a:tbl>
              <a:tblPr/>
              <a:tblGrid>
                <a:gridCol w="1470321"/>
                <a:gridCol w="1812891"/>
                <a:gridCol w="1630996"/>
                <a:gridCol w="2142576"/>
              </a:tblGrid>
              <a:tr h="576064">
                <a:tc>
                  <a:txBody>
                    <a:bodyPr/>
                    <a:lstStyle/>
                    <a:p>
                      <a:pPr algn="ctr">
                        <a:spcAft>
                          <a:spcPts val="0"/>
                        </a:spcAft>
                      </a:pPr>
                      <a:r>
                        <a:rPr lang="es-ES" sz="1600">
                          <a:latin typeface="Arial"/>
                          <a:ea typeface="Times New Roman"/>
                        </a:rPr>
                        <a:t>Presupuesto Anual</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288032">
                <a:tc>
                  <a:txBody>
                    <a:bodyPr/>
                    <a:lstStyle/>
                    <a:p>
                      <a:pPr algn="ctr">
                        <a:spcAft>
                          <a:spcPts val="0"/>
                        </a:spcAft>
                      </a:pPr>
                      <a:r>
                        <a:rPr lang="es-ES" sz="1600">
                          <a:latin typeface="Arial"/>
                          <a:ea typeface="Times New Roman"/>
                        </a:rPr>
                        <a:t>$3,600.00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$ 820.00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$2,780.00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23.19%</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4256">
                <a:tc>
                  <a:txBody>
                    <a:bodyPr/>
                    <a:lstStyle/>
                    <a:p>
                      <a:pPr algn="ctr">
                        <a:spcAft>
                          <a:spcPts val="0"/>
                        </a:spcAft>
                      </a:pPr>
                      <a:r>
                        <a:rPr lang="es-ES" sz="1600">
                          <a:latin typeface="Arial"/>
                          <a:ea typeface="Times New Roman"/>
                        </a:rPr>
                        <a:t>Comentarios</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Al cierre del trimestre el remanente en esta línea asciende a $80.00, se debe a que algunos miembros a los que se les apoya con gastos de movilización no han asistido al 100% de las reuniones. Se solicitará aprobación para utilizar estos remantes para cubrir gastos de movilización en actividades no programadas. (</a:t>
                      </a:r>
                      <a:r>
                        <a:rPr lang="es-ES" sz="1600" dirty="0" err="1">
                          <a:latin typeface="Arial"/>
                          <a:ea typeface="Times New Roman"/>
                        </a:rPr>
                        <a:t>ejem</a:t>
                      </a:r>
                      <a:r>
                        <a:rPr lang="es-ES" sz="1600" dirty="0">
                          <a:latin typeface="Arial"/>
                          <a:ea typeface="Times New Roman"/>
                        </a:rPr>
                        <a:t>. Reuniones de Comité de Propuestas u otros) </a:t>
                      </a:r>
                      <a:endParaRPr lang="es-SV" sz="16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66"/>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1.7 Visitas </a:t>
            </a:r>
            <a:r>
              <a:rPr lang="es-ES" dirty="0" smtClean="0"/>
              <a:t>de Campo: </a:t>
            </a:r>
            <a:endParaRPr lang="es-SV" sz="2800" dirty="0" smtClean="0"/>
          </a:p>
          <a:p>
            <a:r>
              <a:rPr lang="es-ES" dirty="0" smtClean="0"/>
              <a:t>	Meta</a:t>
            </a:r>
            <a:r>
              <a:rPr lang="es-ES" dirty="0" smtClean="0"/>
              <a:t>: 8 visitas al año </a:t>
            </a:r>
            <a:endParaRPr lang="es-SV" sz="2800" dirty="0" smtClean="0"/>
          </a:p>
          <a:p>
            <a:r>
              <a:rPr lang="es-ES" dirty="0" smtClean="0"/>
              <a:t>	Resultado</a:t>
            </a:r>
            <a:r>
              <a:rPr lang="es-ES" dirty="0" smtClean="0"/>
              <a:t>: 2 (25% de cumplimiento en relación a la meta anual)</a:t>
            </a:r>
            <a:endParaRPr lang="es-SV" sz="2800" dirty="0"/>
          </a:p>
        </p:txBody>
      </p:sp>
      <p:graphicFrame>
        <p:nvGraphicFramePr>
          <p:cNvPr id="6" name="5 Tabla"/>
          <p:cNvGraphicFramePr>
            <a:graphicFrameLocks noGrp="1"/>
          </p:cNvGraphicFramePr>
          <p:nvPr/>
        </p:nvGraphicFramePr>
        <p:xfrm>
          <a:off x="539552" y="2564904"/>
          <a:ext cx="7848872" cy="3657600"/>
        </p:xfrm>
        <a:graphic>
          <a:graphicData uri="http://schemas.openxmlformats.org/drawingml/2006/table">
            <a:tbl>
              <a:tblPr/>
              <a:tblGrid>
                <a:gridCol w="1635357"/>
                <a:gridCol w="2042511"/>
                <a:gridCol w="1763488"/>
                <a:gridCol w="2407516"/>
              </a:tblGrid>
              <a:tr h="0">
                <a:tc>
                  <a:txBody>
                    <a:bodyPr/>
                    <a:lstStyle/>
                    <a:p>
                      <a:pPr algn="ctr">
                        <a:spcAft>
                          <a:spcPts val="0"/>
                        </a:spcAft>
                      </a:pPr>
                      <a:r>
                        <a:rPr lang="es-ES" sz="1600">
                          <a:latin typeface="Arial"/>
                          <a:ea typeface="Times New Roman"/>
                        </a:rPr>
                        <a:t>Presupuesto Anual</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0">
                <a:tc>
                  <a:txBody>
                    <a:bodyPr/>
                    <a:lstStyle/>
                    <a:p>
                      <a:pPr algn="ctr">
                        <a:spcAft>
                          <a:spcPts val="0"/>
                        </a:spcAft>
                      </a:pPr>
                      <a:r>
                        <a:rPr lang="es-ES" sz="1600">
                          <a:latin typeface="Arial"/>
                          <a:ea typeface="Times New Roman"/>
                        </a:rPr>
                        <a:t>$ 2, 400.00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$ 222.81</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$2, 177.19</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5.11%</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es-ES" sz="1600">
                          <a:latin typeface="Arial"/>
                          <a:ea typeface="Times New Roman"/>
                        </a:rPr>
                        <a:t>Comentarios</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Al 31 de marzo el remanente en esta línea asciende a $377.19, se debe a que en las dos visitas de campo realizadas el costo de transporte ha sido mínimo, en la primera visita el desplazamiento fue dentro de la capital y para la movilización al Hospital de San Miguel en la visita numero dos se contó con apoyo por parte del MINSAL, por lo que no fue necesario contratar servicio de transporte, los gastos fueron únicamente para la alimentación de los miembros que acompañaron la misión. Se solicita aprobación para utilizar los remanentes para fortalecer la actividad “Presentación de Informe a Autoridades Nacionales”, que se realiza al final del año, la cual únicamente tiene un presupuesto de $720.00</a:t>
                      </a:r>
                      <a:endParaRPr lang="es-SV" sz="16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67"/>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1.8 Seguimiento </a:t>
            </a:r>
            <a:r>
              <a:rPr lang="es-ES" dirty="0" smtClean="0"/>
              <a:t>a Planes de Trabajo: </a:t>
            </a:r>
            <a:endParaRPr lang="es-SV" sz="2800" dirty="0" smtClean="0"/>
          </a:p>
          <a:p>
            <a:r>
              <a:rPr lang="es-ES" dirty="0" smtClean="0"/>
              <a:t>	Meta</a:t>
            </a:r>
            <a:r>
              <a:rPr lang="es-ES" dirty="0" smtClean="0"/>
              <a:t>: 2 reuniones al año</a:t>
            </a:r>
            <a:endParaRPr lang="es-SV" sz="2800" dirty="0" smtClean="0"/>
          </a:p>
          <a:p>
            <a:r>
              <a:rPr lang="es-ES" dirty="0" smtClean="0"/>
              <a:t>	Resultado </a:t>
            </a:r>
            <a:r>
              <a:rPr lang="es-ES" dirty="0" smtClean="0"/>
              <a:t>del trimestre: 0 (0% de cumplimiento en relación a la meta anual)</a:t>
            </a:r>
            <a:endParaRPr lang="es-SV" sz="2800" dirty="0"/>
          </a:p>
        </p:txBody>
      </p:sp>
      <p:graphicFrame>
        <p:nvGraphicFramePr>
          <p:cNvPr id="5" name="4 Tabla"/>
          <p:cNvGraphicFramePr>
            <a:graphicFrameLocks noGrp="1"/>
          </p:cNvGraphicFramePr>
          <p:nvPr/>
        </p:nvGraphicFramePr>
        <p:xfrm>
          <a:off x="611560" y="2636912"/>
          <a:ext cx="7560839" cy="2232248"/>
        </p:xfrm>
        <a:graphic>
          <a:graphicData uri="http://schemas.openxmlformats.org/drawingml/2006/table">
            <a:tbl>
              <a:tblPr/>
              <a:tblGrid>
                <a:gridCol w="1575344"/>
                <a:gridCol w="1967556"/>
                <a:gridCol w="1698773"/>
                <a:gridCol w="2319166"/>
              </a:tblGrid>
              <a:tr h="558062">
                <a:tc>
                  <a:txBody>
                    <a:bodyPr/>
                    <a:lstStyle/>
                    <a:p>
                      <a:pPr algn="ctr">
                        <a:spcAft>
                          <a:spcPts val="0"/>
                        </a:spcAft>
                      </a:pPr>
                      <a:r>
                        <a:rPr lang="es-ES" sz="1800">
                          <a:latin typeface="Arial"/>
                          <a:ea typeface="Times New Roman"/>
                        </a:rPr>
                        <a:t>Presupuesto Anual</a:t>
                      </a:r>
                      <a:endParaRPr lang="es-SV"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800">
                          <a:latin typeface="Arial"/>
                          <a:ea typeface="Times New Roman"/>
                        </a:rPr>
                        <a:t>Gasto Q1</a:t>
                      </a:r>
                      <a:endParaRPr lang="es-SV"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800">
                          <a:latin typeface="Arial"/>
                          <a:ea typeface="Times New Roman"/>
                        </a:rPr>
                        <a:t>Saldo</a:t>
                      </a:r>
                      <a:endParaRPr lang="es-SV"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800">
                          <a:latin typeface="Arial"/>
                          <a:ea typeface="Times New Roman"/>
                        </a:rPr>
                        <a:t>% ejecución</a:t>
                      </a:r>
                      <a:endParaRPr lang="es-SV"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558062">
                <a:tc>
                  <a:txBody>
                    <a:bodyPr/>
                    <a:lstStyle/>
                    <a:p>
                      <a:pPr algn="ctr">
                        <a:spcAft>
                          <a:spcPts val="0"/>
                        </a:spcAft>
                      </a:pPr>
                      <a:r>
                        <a:rPr lang="es-ES" sz="1800">
                          <a:latin typeface="Arial"/>
                          <a:ea typeface="Times New Roman"/>
                        </a:rPr>
                        <a:t>$ 1, 600.00</a:t>
                      </a:r>
                      <a:endParaRPr lang="es-SV"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800">
                          <a:latin typeface="Arial"/>
                          <a:ea typeface="Times New Roman"/>
                        </a:rPr>
                        <a:t>$ 0.00</a:t>
                      </a:r>
                      <a:endParaRPr lang="es-SV"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800">
                          <a:latin typeface="Arial"/>
                          <a:ea typeface="Times New Roman"/>
                        </a:rPr>
                        <a:t>$ 1, 600.00</a:t>
                      </a:r>
                      <a:endParaRPr lang="es-SV"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800">
                          <a:latin typeface="Arial"/>
                          <a:ea typeface="Times New Roman"/>
                        </a:rPr>
                        <a:t>0%</a:t>
                      </a:r>
                      <a:endParaRPr lang="es-SV" sz="28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6124">
                <a:tc>
                  <a:txBody>
                    <a:bodyPr/>
                    <a:lstStyle/>
                    <a:p>
                      <a:pPr algn="ctr">
                        <a:spcAft>
                          <a:spcPts val="0"/>
                        </a:spcAft>
                      </a:pPr>
                      <a:r>
                        <a:rPr lang="es-ES" sz="1800">
                          <a:latin typeface="Arial"/>
                          <a:ea typeface="Times New Roman"/>
                        </a:rPr>
                        <a:t>Comentario</a:t>
                      </a:r>
                      <a:endParaRPr lang="es-SV" sz="28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800" dirty="0">
                          <a:latin typeface="Arial"/>
                          <a:ea typeface="Times New Roman"/>
                        </a:rPr>
                        <a:t>No se registran gastos debido a que esta actividad está programada para el segundo trimestre del 2017.</a:t>
                      </a:r>
                      <a:endParaRPr lang="es-SV" sz="28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68"/>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1.9 Fortalecimiento </a:t>
            </a:r>
            <a:r>
              <a:rPr lang="es-ES" dirty="0" smtClean="0"/>
              <a:t>a miembros:</a:t>
            </a:r>
            <a:endParaRPr lang="es-SV" sz="2800" dirty="0" smtClean="0"/>
          </a:p>
          <a:p>
            <a:r>
              <a:rPr lang="es-ES" dirty="0" smtClean="0"/>
              <a:t> </a:t>
            </a:r>
            <a:r>
              <a:rPr lang="es-ES" dirty="0" smtClean="0"/>
              <a:t>	Meta</a:t>
            </a:r>
            <a:r>
              <a:rPr lang="es-ES" dirty="0" smtClean="0"/>
              <a:t>: 1 actividad al año</a:t>
            </a:r>
            <a:endParaRPr lang="es-SV" sz="2800" dirty="0" smtClean="0"/>
          </a:p>
          <a:p>
            <a:r>
              <a:rPr lang="es-ES" dirty="0" smtClean="0"/>
              <a:t>	 </a:t>
            </a:r>
            <a:r>
              <a:rPr lang="es-ES" dirty="0" smtClean="0"/>
              <a:t>Resultado del trimestre: 1 (100% de cumplimiento en relación a la meta anual)</a:t>
            </a:r>
            <a:endParaRPr lang="es-SV" sz="2800" dirty="0"/>
          </a:p>
        </p:txBody>
      </p:sp>
      <p:graphicFrame>
        <p:nvGraphicFramePr>
          <p:cNvPr id="6" name="5 Tabla"/>
          <p:cNvGraphicFramePr>
            <a:graphicFrameLocks noGrp="1"/>
          </p:cNvGraphicFramePr>
          <p:nvPr/>
        </p:nvGraphicFramePr>
        <p:xfrm>
          <a:off x="827584" y="2780928"/>
          <a:ext cx="7560840" cy="2682240"/>
        </p:xfrm>
        <a:graphic>
          <a:graphicData uri="http://schemas.openxmlformats.org/drawingml/2006/table">
            <a:tbl>
              <a:tblPr/>
              <a:tblGrid>
                <a:gridCol w="1575344"/>
                <a:gridCol w="2021150"/>
                <a:gridCol w="1658172"/>
                <a:gridCol w="2306174"/>
              </a:tblGrid>
              <a:tr h="0">
                <a:tc>
                  <a:txBody>
                    <a:bodyPr/>
                    <a:lstStyle/>
                    <a:p>
                      <a:pPr algn="ctr">
                        <a:spcAft>
                          <a:spcPts val="0"/>
                        </a:spcAft>
                      </a:pPr>
                      <a:r>
                        <a:rPr lang="es-ES" sz="1600">
                          <a:latin typeface="Arial"/>
                          <a:ea typeface="Times New Roman"/>
                        </a:rPr>
                        <a:t>Presupuesto Anual</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0">
                <a:tc>
                  <a:txBody>
                    <a:bodyPr/>
                    <a:lstStyle/>
                    <a:p>
                      <a:pPr algn="ctr">
                        <a:spcAft>
                          <a:spcPts val="0"/>
                        </a:spcAft>
                      </a:pPr>
                      <a:r>
                        <a:rPr lang="es-ES" sz="1600">
                          <a:latin typeface="Arial"/>
                          <a:ea typeface="Times New Roman"/>
                        </a:rPr>
                        <a:t>$480.00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$480.00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$ 0.00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100%</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es-ES" sz="1600">
                          <a:latin typeface="Arial"/>
                          <a:ea typeface="Times New Roman"/>
                        </a:rPr>
                        <a:t>Comentario</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Para esta actividad únicamente se cubrieron gastos de local y alimentación.</a:t>
                      </a:r>
                      <a:endParaRPr lang="es-SV" sz="1600" dirty="0">
                        <a:latin typeface="Times New Roman"/>
                        <a:ea typeface="Times New Roman"/>
                      </a:endParaRPr>
                    </a:p>
                    <a:p>
                      <a:pPr algn="just">
                        <a:spcAft>
                          <a:spcPts val="0"/>
                        </a:spcAft>
                      </a:pPr>
                      <a:r>
                        <a:rPr lang="es-ES" sz="1600" dirty="0">
                          <a:latin typeface="Arial"/>
                          <a:ea typeface="Times New Roman"/>
                        </a:rPr>
                        <a:t>Plan Internacional cubrió los costos relacionados a la Asistencia Técnica brindada a través de la Dra. Erika Silva de la oficina de Canadá y la Lcda. Yesenia Segovia de la oficina local. El Dr. Salvador Sorto de MINSAL tuvo una participación especial el día 1 del taller, compartiendo con los miembros la Situación del VIH en el país.</a:t>
                      </a:r>
                      <a:endParaRPr lang="es-SV" sz="16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69"/>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1.10 Informe </a:t>
            </a:r>
            <a:r>
              <a:rPr lang="es-ES" dirty="0" smtClean="0"/>
              <a:t>Anual de Autoridades: 0/1</a:t>
            </a:r>
            <a:endParaRPr lang="es-SV" sz="2800" dirty="0" smtClean="0"/>
          </a:p>
          <a:p>
            <a:r>
              <a:rPr lang="es-ES" dirty="0" smtClean="0"/>
              <a:t>	Meta</a:t>
            </a:r>
            <a:r>
              <a:rPr lang="es-ES" dirty="0" smtClean="0"/>
              <a:t>: 1 actividad al año</a:t>
            </a:r>
            <a:endParaRPr lang="es-SV" sz="2800" dirty="0" smtClean="0"/>
          </a:p>
          <a:p>
            <a:r>
              <a:rPr lang="es-ES" dirty="0" smtClean="0"/>
              <a:t>	Resultado </a:t>
            </a:r>
            <a:r>
              <a:rPr lang="es-ES" dirty="0" smtClean="0"/>
              <a:t>del trimestre: 0 (0% de cumplimiento en relación a la meta anual)</a:t>
            </a:r>
            <a:endParaRPr lang="es-SV" sz="2800" dirty="0"/>
          </a:p>
        </p:txBody>
      </p:sp>
      <p:graphicFrame>
        <p:nvGraphicFramePr>
          <p:cNvPr id="5" name="4 Tabla"/>
          <p:cNvGraphicFramePr>
            <a:graphicFrameLocks noGrp="1"/>
          </p:cNvGraphicFramePr>
          <p:nvPr/>
        </p:nvGraphicFramePr>
        <p:xfrm>
          <a:off x="539552" y="2780928"/>
          <a:ext cx="7776864" cy="1783824"/>
        </p:xfrm>
        <a:graphic>
          <a:graphicData uri="http://schemas.openxmlformats.org/drawingml/2006/table">
            <a:tbl>
              <a:tblPr/>
              <a:tblGrid>
                <a:gridCol w="1620354"/>
                <a:gridCol w="2023772"/>
                <a:gridCol w="1747310"/>
                <a:gridCol w="2385428"/>
              </a:tblGrid>
              <a:tr h="432048">
                <a:tc>
                  <a:txBody>
                    <a:bodyPr/>
                    <a:lstStyle/>
                    <a:p>
                      <a:pPr algn="ctr">
                        <a:spcAft>
                          <a:spcPts val="0"/>
                        </a:spcAft>
                      </a:pPr>
                      <a:r>
                        <a:rPr lang="es-ES" sz="1600">
                          <a:latin typeface="Arial"/>
                          <a:ea typeface="Times New Roman"/>
                        </a:rPr>
                        <a:t>Presupuesto Anual</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432048">
                <a:tc>
                  <a:txBody>
                    <a:bodyPr/>
                    <a:lstStyle/>
                    <a:p>
                      <a:pPr algn="ctr">
                        <a:spcAft>
                          <a:spcPts val="0"/>
                        </a:spcAft>
                      </a:pPr>
                      <a:r>
                        <a:rPr lang="es-ES" sz="1600">
                          <a:latin typeface="Arial"/>
                          <a:ea typeface="Times New Roman"/>
                        </a:rPr>
                        <a:t>$ 720.00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$ 0.00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$ 720.00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0%</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4096">
                <a:tc>
                  <a:txBody>
                    <a:bodyPr/>
                    <a:lstStyle/>
                    <a:p>
                      <a:pPr algn="ctr">
                        <a:spcAft>
                          <a:spcPts val="0"/>
                        </a:spcAft>
                      </a:pPr>
                      <a:r>
                        <a:rPr lang="es-ES" sz="1600">
                          <a:latin typeface="Arial"/>
                          <a:ea typeface="Times New Roman"/>
                        </a:rPr>
                        <a:t>Comentario</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No se registran gastos debido a que esta actividad esta programa para el cuarto trimestre del 2017.</a:t>
                      </a:r>
                      <a:endParaRPr lang="es-SV"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
        <p:nvSpPr>
          <p:cNvPr id="7" name="Rectangle 1"/>
          <p:cNvSpPr>
            <a:spLocks noChangeArrowheads="1"/>
          </p:cNvSpPr>
          <p:nvPr/>
        </p:nvSpPr>
        <p:spPr bwMode="auto">
          <a:xfrm>
            <a:off x="323528" y="5012589"/>
            <a:ext cx="8568952" cy="8803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lnSpc>
                <a:spcPct val="150000"/>
              </a:lnSpc>
            </a:pPr>
            <a:r>
              <a:rPr lang="es-ES" dirty="0" smtClean="0"/>
              <a:t>En total, al cierre del </a:t>
            </a:r>
            <a:r>
              <a:rPr lang="es-ES" dirty="0" smtClean="0"/>
              <a:t>trimestre la </a:t>
            </a:r>
            <a:r>
              <a:rPr lang="es-ES" dirty="0" smtClean="0"/>
              <a:t>ejecución financiera de la actividad 1 fue de $2,560.65, es decir un 74.87% </a:t>
            </a:r>
            <a:r>
              <a:rPr lang="es-ES" dirty="0" smtClean="0"/>
              <a:t>y la </a:t>
            </a:r>
            <a:r>
              <a:rPr lang="es-ES" dirty="0" smtClean="0"/>
              <a:t>ejecución programática correspondiente alcanzó el 140%. </a:t>
            </a:r>
            <a:endParaRPr lang="es-SV" sz="2800" dirty="0"/>
          </a:p>
        </p:txBody>
      </p:sp>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2</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70"/>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2.1 Staff</a:t>
            </a:r>
            <a:endParaRPr lang="es-SV" sz="2800" dirty="0" smtClean="0"/>
          </a:p>
          <a:p>
            <a:r>
              <a:rPr lang="es-ES" dirty="0" smtClean="0"/>
              <a:t>	Meta</a:t>
            </a:r>
            <a:r>
              <a:rPr lang="es-ES" dirty="0" smtClean="0"/>
              <a:t>: 4 al año</a:t>
            </a:r>
            <a:endParaRPr lang="es-SV" sz="2800" dirty="0" smtClean="0"/>
          </a:p>
          <a:p>
            <a:r>
              <a:rPr lang="es-ES" dirty="0" smtClean="0"/>
              <a:t>	Resultado </a:t>
            </a:r>
            <a:r>
              <a:rPr lang="es-ES" dirty="0" smtClean="0"/>
              <a:t>del trimestre: 1 (25% de cumplimiento en relación a la meta anual)</a:t>
            </a:r>
            <a:endParaRPr lang="es-SV" sz="2800" dirty="0"/>
          </a:p>
        </p:txBody>
      </p:sp>
      <p:graphicFrame>
        <p:nvGraphicFramePr>
          <p:cNvPr id="6" name="5 Tabla"/>
          <p:cNvGraphicFramePr>
            <a:graphicFrameLocks noGrp="1"/>
          </p:cNvGraphicFramePr>
          <p:nvPr/>
        </p:nvGraphicFramePr>
        <p:xfrm>
          <a:off x="539552" y="2924944"/>
          <a:ext cx="8064896" cy="2304256"/>
        </p:xfrm>
        <a:graphic>
          <a:graphicData uri="http://schemas.openxmlformats.org/drawingml/2006/table">
            <a:tbl>
              <a:tblPr/>
              <a:tblGrid>
                <a:gridCol w="1680367"/>
                <a:gridCol w="2117782"/>
                <a:gridCol w="1786040"/>
                <a:gridCol w="2480707"/>
              </a:tblGrid>
              <a:tr h="576064">
                <a:tc>
                  <a:txBody>
                    <a:bodyPr/>
                    <a:lstStyle/>
                    <a:p>
                      <a:pPr algn="ctr">
                        <a:spcAft>
                          <a:spcPts val="0"/>
                        </a:spcAft>
                      </a:pPr>
                      <a:r>
                        <a:rPr lang="es-ES" sz="1600" dirty="0">
                          <a:latin typeface="Arial"/>
                          <a:ea typeface="Times New Roman"/>
                        </a:rPr>
                        <a:t>Presupuesto Anual</a:t>
                      </a:r>
                      <a:endParaRPr lang="es-SV"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576064">
                <a:tc>
                  <a:txBody>
                    <a:bodyPr/>
                    <a:lstStyle/>
                    <a:p>
                      <a:pPr algn="ctr">
                        <a:spcAft>
                          <a:spcPts val="0"/>
                        </a:spcAft>
                      </a:pPr>
                      <a:r>
                        <a:rPr lang="es-ES" sz="1600">
                          <a:latin typeface="Arial"/>
                          <a:ea typeface="Times New Roman"/>
                        </a:rPr>
                        <a:t>$74, 990.00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$16, 935.00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$58,055.00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22.58%</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2128">
                <a:tc>
                  <a:txBody>
                    <a:bodyPr/>
                    <a:lstStyle/>
                    <a:p>
                      <a:pPr algn="ctr">
                        <a:spcAft>
                          <a:spcPts val="0"/>
                        </a:spcAft>
                      </a:pPr>
                      <a:r>
                        <a:rPr lang="es-ES" sz="1600" dirty="0">
                          <a:latin typeface="Arial"/>
                          <a:ea typeface="Times New Roman"/>
                        </a:rPr>
                        <a:t>Comentarios:</a:t>
                      </a:r>
                      <a:endParaRPr lang="es-SV"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No se reportan pagos de seguros debido a que SISCA está realizando cambio de aseguradora.</a:t>
                      </a:r>
                      <a:endParaRPr lang="es-SV"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2</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71"/>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2.2 Insumos </a:t>
            </a:r>
            <a:r>
              <a:rPr lang="es-ES" dirty="0" smtClean="0"/>
              <a:t>de oficina, administración y gastos y línea móvil</a:t>
            </a:r>
            <a:endParaRPr lang="es-SV" sz="2800" dirty="0" smtClean="0"/>
          </a:p>
          <a:p>
            <a:r>
              <a:rPr lang="es-ES" dirty="0" smtClean="0"/>
              <a:t>	Meta</a:t>
            </a:r>
            <a:r>
              <a:rPr lang="es-ES" dirty="0" smtClean="0"/>
              <a:t>: 9 al año</a:t>
            </a:r>
            <a:endParaRPr lang="es-SV" sz="2800" dirty="0" smtClean="0"/>
          </a:p>
          <a:p>
            <a:r>
              <a:rPr lang="es-ES" dirty="0" smtClean="0"/>
              <a:t>	Resultado</a:t>
            </a:r>
            <a:r>
              <a:rPr lang="es-ES" dirty="0" smtClean="0"/>
              <a:t>: 2 (22% de cumplimiento en relación a la meta anual)</a:t>
            </a:r>
            <a:endParaRPr lang="es-SV" sz="2800" dirty="0"/>
          </a:p>
        </p:txBody>
      </p:sp>
      <p:graphicFrame>
        <p:nvGraphicFramePr>
          <p:cNvPr id="5" name="4 Tabla"/>
          <p:cNvGraphicFramePr>
            <a:graphicFrameLocks noGrp="1"/>
          </p:cNvGraphicFramePr>
          <p:nvPr/>
        </p:nvGraphicFramePr>
        <p:xfrm>
          <a:off x="539552" y="2708920"/>
          <a:ext cx="7632848" cy="2664295"/>
        </p:xfrm>
        <a:graphic>
          <a:graphicData uri="http://schemas.openxmlformats.org/drawingml/2006/table">
            <a:tbl>
              <a:tblPr/>
              <a:tblGrid>
                <a:gridCol w="1590347"/>
                <a:gridCol w="2004330"/>
                <a:gridCol w="1690359"/>
                <a:gridCol w="2347812"/>
              </a:tblGrid>
              <a:tr h="444049">
                <a:tc>
                  <a:txBody>
                    <a:bodyPr/>
                    <a:lstStyle/>
                    <a:p>
                      <a:pPr algn="ctr">
                        <a:spcAft>
                          <a:spcPts val="0"/>
                        </a:spcAft>
                      </a:pPr>
                      <a:r>
                        <a:rPr lang="es-ES" sz="1000">
                          <a:latin typeface="Arial"/>
                          <a:ea typeface="Times New Roman"/>
                        </a:rPr>
                        <a:t>Presupuesto Anual</a:t>
                      </a:r>
                      <a:endParaRPr lang="es-SV" sz="12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000">
                          <a:latin typeface="Arial"/>
                          <a:ea typeface="Times New Roman"/>
                        </a:rPr>
                        <a:t>Gasto Q1</a:t>
                      </a:r>
                      <a:endParaRPr lang="es-SV" sz="12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000">
                          <a:latin typeface="Arial"/>
                          <a:ea typeface="Times New Roman"/>
                        </a:rPr>
                        <a:t>Saldo</a:t>
                      </a:r>
                      <a:endParaRPr lang="es-SV" sz="12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000">
                          <a:latin typeface="Arial"/>
                          <a:ea typeface="Times New Roman"/>
                        </a:rPr>
                        <a:t>% ejecución</a:t>
                      </a:r>
                      <a:endParaRPr lang="es-SV"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444049">
                <a:tc>
                  <a:txBody>
                    <a:bodyPr/>
                    <a:lstStyle/>
                    <a:p>
                      <a:pPr algn="ctr">
                        <a:spcAft>
                          <a:spcPts val="0"/>
                        </a:spcAft>
                      </a:pPr>
                      <a:r>
                        <a:rPr lang="es-ES" sz="1000">
                          <a:latin typeface="Arial"/>
                          <a:ea typeface="Times New Roman"/>
                        </a:rPr>
                        <a:t>$23, 134.00</a:t>
                      </a:r>
                      <a:endParaRPr lang="es-SV" sz="12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000">
                          <a:latin typeface="Arial"/>
                          <a:ea typeface="Times New Roman"/>
                        </a:rPr>
                        <a:t>$4, 885.00</a:t>
                      </a:r>
                      <a:endParaRPr lang="es-SV" sz="12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000">
                          <a:latin typeface="Arial"/>
                          <a:ea typeface="Times New Roman"/>
                        </a:rPr>
                        <a:t>$18, 249.00</a:t>
                      </a:r>
                      <a:endParaRPr lang="es-SV" sz="12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000">
                          <a:latin typeface="Arial"/>
                          <a:ea typeface="Times New Roman"/>
                        </a:rPr>
                        <a:t>21.11%</a:t>
                      </a:r>
                      <a:endParaRPr lang="es-SV"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6197">
                <a:tc>
                  <a:txBody>
                    <a:bodyPr/>
                    <a:lstStyle/>
                    <a:p>
                      <a:pPr algn="ctr">
                        <a:spcAft>
                          <a:spcPts val="0"/>
                        </a:spcAft>
                      </a:pPr>
                      <a:r>
                        <a:rPr lang="es-ES" sz="1000">
                          <a:latin typeface="Arial"/>
                          <a:ea typeface="Times New Roman"/>
                        </a:rPr>
                        <a:t>Comentarios</a:t>
                      </a:r>
                      <a:endParaRPr lang="es-SV" sz="12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000" dirty="0">
                          <a:latin typeface="Arial"/>
                          <a:ea typeface="Times New Roman"/>
                        </a:rPr>
                        <a:t>Al cierre del trimestre el remanente en esta línea asciende a $422.75, debido a que no se ha generado cobro de los servicios de telefonía, ya que durante el periodo que se realizó la gestión para su adquisición, el personal de la dirección ejecutiva hizo uso de sus líneas personales.</a:t>
                      </a:r>
                      <a:endParaRPr lang="es-SV" sz="12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2</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72"/>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ES" dirty="0" smtClean="0"/>
              <a:t>2.3 Overhead</a:t>
            </a:r>
            <a:endParaRPr lang="es-SV" sz="2800" dirty="0" smtClean="0"/>
          </a:p>
          <a:p>
            <a:r>
              <a:rPr lang="es-ES" dirty="0" smtClean="0"/>
              <a:t>	Meta</a:t>
            </a:r>
            <a:r>
              <a:rPr lang="es-ES" dirty="0" smtClean="0"/>
              <a:t>: 4 al año</a:t>
            </a:r>
            <a:endParaRPr lang="es-SV" sz="2800" dirty="0" smtClean="0"/>
          </a:p>
          <a:p>
            <a:r>
              <a:rPr lang="es-ES" dirty="0" smtClean="0"/>
              <a:t>	Resultado</a:t>
            </a:r>
            <a:r>
              <a:rPr lang="es-ES" dirty="0" smtClean="0"/>
              <a:t>: 1 (25% de cumplimiento en relación a la meta anual)</a:t>
            </a:r>
            <a:endParaRPr lang="es-SV" sz="2800" dirty="0"/>
          </a:p>
        </p:txBody>
      </p:sp>
      <p:graphicFrame>
        <p:nvGraphicFramePr>
          <p:cNvPr id="6" name="5 Tabla"/>
          <p:cNvGraphicFramePr>
            <a:graphicFrameLocks noGrp="1"/>
          </p:cNvGraphicFramePr>
          <p:nvPr/>
        </p:nvGraphicFramePr>
        <p:xfrm>
          <a:off x="467544" y="2780928"/>
          <a:ext cx="7272808" cy="2304255"/>
        </p:xfrm>
        <a:graphic>
          <a:graphicData uri="http://schemas.openxmlformats.org/drawingml/2006/table">
            <a:tbl>
              <a:tblPr/>
              <a:tblGrid>
                <a:gridCol w="1515331"/>
                <a:gridCol w="1909786"/>
                <a:gridCol w="1610625"/>
                <a:gridCol w="2237066"/>
              </a:tblGrid>
              <a:tr h="768085">
                <a:tc>
                  <a:txBody>
                    <a:bodyPr/>
                    <a:lstStyle/>
                    <a:p>
                      <a:pPr algn="ctr">
                        <a:spcAft>
                          <a:spcPts val="0"/>
                        </a:spcAft>
                      </a:pPr>
                      <a:r>
                        <a:rPr lang="es-ES" sz="1600">
                          <a:latin typeface="Arial"/>
                          <a:ea typeface="Times New Roman"/>
                        </a:rPr>
                        <a:t>Presupuesto Anual</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768085">
                <a:tc>
                  <a:txBody>
                    <a:bodyPr/>
                    <a:lstStyle/>
                    <a:p>
                      <a:pPr algn="ctr">
                        <a:spcAft>
                          <a:spcPts val="0"/>
                        </a:spcAft>
                      </a:pPr>
                      <a:r>
                        <a:rPr lang="es-ES" sz="1600">
                          <a:latin typeface="Arial"/>
                          <a:ea typeface="Times New Roman"/>
                        </a:rPr>
                        <a:t>$4,500.00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$1, 125.00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$3, 375.00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25%</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8085">
                <a:tc>
                  <a:txBody>
                    <a:bodyPr/>
                    <a:lstStyle/>
                    <a:p>
                      <a:pPr algn="ctr">
                        <a:spcAft>
                          <a:spcPts val="0"/>
                        </a:spcAft>
                      </a:pPr>
                      <a:r>
                        <a:rPr lang="es-ES" sz="1600">
                          <a:latin typeface="Arial"/>
                          <a:ea typeface="Times New Roman"/>
                        </a:rPr>
                        <a:t>Comentarios</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spcAft>
                          <a:spcPts val="0"/>
                        </a:spcAft>
                      </a:pPr>
                      <a:r>
                        <a:rPr lang="es-ES" sz="1600" dirty="0">
                          <a:latin typeface="Arial"/>
                          <a:ea typeface="Times New Roman"/>
                        </a:rPr>
                        <a:t>La ejecución financiera para este trimestre se ha cumplido en su totalidad.</a:t>
                      </a:r>
                      <a:endParaRPr lang="es-SV"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2</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73"/>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SV" dirty="0" smtClean="0"/>
              <a:t>2.4 </a:t>
            </a:r>
            <a:r>
              <a:rPr lang="es-ES" dirty="0" smtClean="0"/>
              <a:t>Apoyo </a:t>
            </a:r>
            <a:r>
              <a:rPr lang="es-ES" dirty="0" smtClean="0"/>
              <a:t>a comunicaciones</a:t>
            </a:r>
            <a:endParaRPr lang="es-SV" sz="2800" dirty="0" smtClean="0"/>
          </a:p>
          <a:p>
            <a:r>
              <a:rPr lang="es-ES" dirty="0" smtClean="0"/>
              <a:t>	Meta: 8 actividades en el año</a:t>
            </a:r>
            <a:endParaRPr lang="es-SV" sz="2800" dirty="0" smtClean="0"/>
          </a:p>
          <a:p>
            <a:r>
              <a:rPr lang="es-ES" dirty="0" smtClean="0"/>
              <a:t>	Resultado </a:t>
            </a:r>
            <a:r>
              <a:rPr lang="es-ES" dirty="0" smtClean="0"/>
              <a:t>Trimestral: 1 (12.5% de cumplimiento en relación a la meta anual)</a:t>
            </a:r>
            <a:endParaRPr lang="es-SV" sz="2800" dirty="0"/>
          </a:p>
        </p:txBody>
      </p:sp>
      <p:graphicFrame>
        <p:nvGraphicFramePr>
          <p:cNvPr id="5" name="4 Tabla"/>
          <p:cNvGraphicFramePr>
            <a:graphicFrameLocks noGrp="1"/>
          </p:cNvGraphicFramePr>
          <p:nvPr/>
        </p:nvGraphicFramePr>
        <p:xfrm>
          <a:off x="827584" y="2780928"/>
          <a:ext cx="6984776" cy="2215872"/>
        </p:xfrm>
        <a:graphic>
          <a:graphicData uri="http://schemas.openxmlformats.org/drawingml/2006/table">
            <a:tbl>
              <a:tblPr/>
              <a:tblGrid>
                <a:gridCol w="1455318"/>
                <a:gridCol w="1834151"/>
                <a:gridCol w="1546838"/>
                <a:gridCol w="2148469"/>
              </a:tblGrid>
              <a:tr h="432048">
                <a:tc>
                  <a:txBody>
                    <a:bodyPr/>
                    <a:lstStyle/>
                    <a:p>
                      <a:pPr algn="ctr">
                        <a:spcAft>
                          <a:spcPts val="0"/>
                        </a:spcAft>
                      </a:pPr>
                      <a:r>
                        <a:rPr lang="es-ES" sz="1600">
                          <a:latin typeface="Arial"/>
                          <a:ea typeface="Times New Roman"/>
                        </a:rPr>
                        <a:t>Presupuesto Anual</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432048">
                <a:tc>
                  <a:txBody>
                    <a:bodyPr/>
                    <a:lstStyle/>
                    <a:p>
                      <a:pPr algn="ctr">
                        <a:spcAft>
                          <a:spcPts val="0"/>
                        </a:spcAft>
                      </a:pPr>
                      <a:r>
                        <a:rPr lang="es-ES" sz="1600">
                          <a:latin typeface="Arial"/>
                          <a:ea typeface="Times New Roman"/>
                        </a:rPr>
                        <a:t>$3, 200.00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$600.00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$2, 600.00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18.75%</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144">
                <a:tc>
                  <a:txBody>
                    <a:bodyPr/>
                    <a:lstStyle/>
                    <a:p>
                      <a:pPr algn="ctr">
                        <a:spcAft>
                          <a:spcPts val="0"/>
                        </a:spcAft>
                      </a:pPr>
                      <a:r>
                        <a:rPr lang="es-ES" sz="1600">
                          <a:latin typeface="Arial"/>
                          <a:ea typeface="Times New Roman"/>
                        </a:rPr>
                        <a:t>Comentarios</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Al cierre del trimestre el remanente en esta línea asciende a $ 200.00, esto es debido a que aún se está trabajando el contenido para el boletín correspondiente a este período.</a:t>
                      </a:r>
                      <a:endParaRPr lang="es-SV"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
        <p:nvSpPr>
          <p:cNvPr id="7" name="Rectangle 1"/>
          <p:cNvSpPr>
            <a:spLocks noChangeArrowheads="1"/>
          </p:cNvSpPr>
          <p:nvPr/>
        </p:nvSpPr>
        <p:spPr bwMode="auto">
          <a:xfrm>
            <a:off x="827584" y="5445224"/>
            <a:ext cx="7704856"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s-ES" sz="1600" dirty="0" smtClean="0"/>
              <a:t>En total, al cierre del </a:t>
            </a:r>
            <a:r>
              <a:rPr lang="es-ES" sz="1600" dirty="0" smtClean="0"/>
              <a:t>trimestre la </a:t>
            </a:r>
            <a:r>
              <a:rPr lang="es-ES" sz="1600" dirty="0" smtClean="0"/>
              <a:t>ejecución financiera de la actividad 2 fue de $24,220.02, es decir un </a:t>
            </a:r>
            <a:r>
              <a:rPr lang="es-ES" sz="1600" dirty="0" smtClean="0"/>
              <a:t>91.64% y la </a:t>
            </a:r>
            <a:r>
              <a:rPr lang="es-ES" sz="1600" dirty="0" smtClean="0"/>
              <a:t>ejecución programática correspondiente alcanzó el 83.33%. </a:t>
            </a:r>
            <a:r>
              <a:rPr lang="es-ES" sz="1600" dirty="0" smtClean="0"/>
              <a:t> En </a:t>
            </a:r>
            <a:r>
              <a:rPr lang="es-ES" sz="1600" dirty="0" smtClean="0"/>
              <a:t>total la ejecución programática asciende a 111.5% </a:t>
            </a:r>
            <a:r>
              <a:rPr lang="es-ES" sz="1600" dirty="0" smtClean="0"/>
              <a:t> y la </a:t>
            </a:r>
            <a:r>
              <a:rPr lang="es-ES" sz="1600" dirty="0" smtClean="0"/>
              <a:t>financiera al 83.25</a:t>
            </a:r>
            <a:r>
              <a:rPr lang="es-ES" sz="1600" dirty="0" smtClean="0"/>
              <a:t>%</a:t>
            </a:r>
            <a:endParaRPr lang="es-SV" sz="1600" dirty="0" smtClean="0"/>
          </a:p>
        </p:txBody>
      </p:sp>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Actividades no programadas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251520" y="1494076"/>
            <a:ext cx="856895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Arial" pitchFamily="34" charset="0"/>
              <a:buChar char="•"/>
            </a:pPr>
            <a:r>
              <a:rPr lang="es-ES" sz="2400" dirty="0" smtClean="0"/>
              <a:t>Misiones </a:t>
            </a:r>
            <a:r>
              <a:rPr lang="es-ES" sz="2400" dirty="0" smtClean="0"/>
              <a:t>Internacionales</a:t>
            </a:r>
            <a:endParaRPr lang="es-SV" sz="2400" dirty="0" smtClean="0"/>
          </a:p>
          <a:p>
            <a:pPr algn="just"/>
            <a:r>
              <a:rPr lang="es-ES" sz="2400" dirty="0" smtClean="0"/>
              <a:t>En este trimestre, desde la Dirección Ejecutiva se coordinó la misión oficial del representante de PEPFAR, el Lic. Carlos </a:t>
            </a:r>
            <a:r>
              <a:rPr lang="es-ES" sz="2400" dirty="0" smtClean="0"/>
              <a:t>González, </a:t>
            </a:r>
            <a:r>
              <a:rPr lang="es-ES" sz="2400" dirty="0" smtClean="0"/>
              <a:t>quien visitó el país y sostuvo reuniones con representantes de sociedad civil, receptores principales y altas autoridades de gobierno para conocer las necesidades del país en temas de financiamiento y procesos locales para la aplicación a fuentes de financiamiento. </a:t>
            </a:r>
            <a:endParaRPr lang="es-SV" sz="2400" dirty="0"/>
          </a:p>
        </p:txBody>
      </p:sp>
      <p:sp>
        <p:nvSpPr>
          <p:cNvPr id="5" name="Rectangle 1"/>
          <p:cNvSpPr>
            <a:spLocks noChangeArrowheads="1"/>
          </p:cNvSpPr>
          <p:nvPr/>
        </p:nvSpPr>
        <p:spPr bwMode="auto">
          <a:xfrm>
            <a:off x="251520" y="4725144"/>
            <a:ext cx="856895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buFont typeface="Arial" pitchFamily="34" charset="0"/>
              <a:buChar char="•"/>
            </a:pPr>
            <a:r>
              <a:rPr lang="es-ES" sz="2400" dirty="0" smtClean="0"/>
              <a:t>Participación de Comité </a:t>
            </a:r>
            <a:r>
              <a:rPr lang="es-ES" sz="2400" dirty="0" smtClean="0"/>
              <a:t>Ejecutivo</a:t>
            </a:r>
          </a:p>
          <a:p>
            <a:r>
              <a:rPr lang="es-ES" sz="2400" dirty="0" smtClean="0"/>
              <a:t>La </a:t>
            </a:r>
            <a:r>
              <a:rPr lang="es-ES" sz="2400" dirty="0" smtClean="0"/>
              <a:t>Lcda. Padilla en su calidad de Presidenta del MCP-ES participo en la Mesa de honor del  XII Congreso de TB. </a:t>
            </a:r>
            <a:endParaRPr lang="es-SV" sz="2400" dirty="0"/>
          </a:p>
        </p:txBody>
      </p:sp>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Presupuesto anual del proyecto  </a:t>
            </a:r>
            <a:endParaRPr lang="es-SV" sz="2800" b="1" dirty="0">
              <a:solidFill>
                <a:schemeClr val="bg1"/>
              </a:solidFill>
              <a:effectLst>
                <a:outerShdw blurRad="38100" dist="38100" dir="2700000" algn="tl">
                  <a:srgbClr val="000000">
                    <a:alpha val="43137"/>
                  </a:srgbClr>
                </a:outerShdw>
              </a:effectLst>
            </a:endParaRPr>
          </a:p>
        </p:txBody>
      </p:sp>
      <p:sp>
        <p:nvSpPr>
          <p:cNvPr id="3073" name="Rectangle 1"/>
          <p:cNvSpPr>
            <a:spLocks noChangeArrowheads="1"/>
          </p:cNvSpPr>
          <p:nvPr/>
        </p:nvSpPr>
        <p:spPr bwMode="auto">
          <a:xfrm>
            <a:off x="107504" y="836712"/>
            <a:ext cx="8568952"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SV"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Presupuesto Anual del proyecto: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SV"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Actividad 1: $14, 528.00/ Actividad 2: $ 105, 824.00</a:t>
            </a:r>
            <a:r>
              <a:rPr kumimoji="0" lang="es-SV" sz="14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 Total: $120, 352.00</a:t>
            </a:r>
            <a:endParaRPr kumimoji="0" lang="es-SV"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SV"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Actividad 1 Q1 incluye:</a:t>
            </a:r>
            <a:r>
              <a:rPr kumimoji="0" lang="es-SV"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asambleas (3), comités (12), movilización (3) visitas de campo (2) y fortalecimiento (1). </a:t>
            </a:r>
            <a:endParaRPr kumimoji="0" lang="es-SV"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SV"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Actividad 2 Q1 incluye: </a:t>
            </a:r>
            <a:r>
              <a:rPr kumimoji="0" lang="es-SV"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salarios de 3 recursos (1), administración, servicios y gastos comunes (1), servicios de telefonía (1), overhead (3) y apoyo a comunicaciones (4). </a:t>
            </a:r>
            <a:endParaRPr kumimoji="0" lang="es-SV" sz="36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4" name="Picture 2"/>
          <p:cNvPicPr>
            <a:picLocks noChangeAspect="1" noChangeArrowheads="1"/>
          </p:cNvPicPr>
          <p:nvPr/>
        </p:nvPicPr>
        <p:blipFill>
          <a:blip r:embed="rId2" cstate="print"/>
          <a:srcRect/>
          <a:stretch>
            <a:fillRect/>
          </a:stretch>
        </p:blipFill>
        <p:spPr bwMode="auto">
          <a:xfrm>
            <a:off x="107504" y="2420887"/>
            <a:ext cx="4202722" cy="1224137"/>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4595346" y="2492896"/>
            <a:ext cx="4045950" cy="1152128"/>
          </a:xfrm>
          <a:prstGeom prst="rect">
            <a:avLst/>
          </a:prstGeom>
          <a:noFill/>
          <a:ln w="9525">
            <a:noFill/>
            <a:miter lim="800000"/>
            <a:headEnd/>
            <a:tailEnd/>
          </a:ln>
        </p:spPr>
      </p:pic>
      <p:pic>
        <p:nvPicPr>
          <p:cNvPr id="3076" name="Picture 4"/>
          <p:cNvPicPr>
            <a:picLocks noChangeAspect="1" noChangeArrowheads="1"/>
          </p:cNvPicPr>
          <p:nvPr/>
        </p:nvPicPr>
        <p:blipFill>
          <a:blip r:embed="rId4" cstate="print"/>
          <a:srcRect/>
          <a:stretch>
            <a:fillRect/>
          </a:stretch>
        </p:blipFill>
        <p:spPr bwMode="auto">
          <a:xfrm>
            <a:off x="179511" y="3789040"/>
            <a:ext cx="4140461" cy="2736304"/>
          </a:xfrm>
          <a:prstGeom prst="rect">
            <a:avLst/>
          </a:prstGeom>
          <a:noFill/>
        </p:spPr>
      </p:pic>
      <p:pic>
        <p:nvPicPr>
          <p:cNvPr id="3077" name="Gráfico 1"/>
          <p:cNvPicPr>
            <a:picLocks noChangeArrowheads="1"/>
          </p:cNvPicPr>
          <p:nvPr/>
        </p:nvPicPr>
        <p:blipFill>
          <a:blip r:embed="rId5" cstate="print"/>
          <a:srcRect/>
          <a:stretch>
            <a:fillRect/>
          </a:stretch>
        </p:blipFill>
        <p:spPr bwMode="auto">
          <a:xfrm>
            <a:off x="4644008" y="3789040"/>
            <a:ext cx="3960440" cy="2736304"/>
          </a:xfrm>
          <a:prstGeom prst="rect">
            <a:avLst/>
          </a:prstGeom>
          <a:noFill/>
          <a:ln w="9525">
            <a:noFill/>
            <a:miter lim="800000"/>
            <a:headEnd/>
            <a:tailEnd/>
          </a:ln>
        </p:spPr>
      </p:pic>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Actividades no programadas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251520" y="1772816"/>
            <a:ext cx="8568952"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Arial" pitchFamily="34" charset="0"/>
              <a:buChar char="•"/>
            </a:pPr>
            <a:r>
              <a:rPr lang="es-ES" sz="2400" dirty="0" smtClean="0"/>
              <a:t>Comité de </a:t>
            </a:r>
            <a:r>
              <a:rPr lang="es-ES" sz="2400" dirty="0" smtClean="0"/>
              <a:t>Propuestas</a:t>
            </a:r>
          </a:p>
          <a:p>
            <a:pPr algn="just"/>
            <a:r>
              <a:rPr lang="es-ES" sz="2400" dirty="0" smtClean="0"/>
              <a:t>Durante </a:t>
            </a:r>
            <a:r>
              <a:rPr lang="es-ES" sz="2400" dirty="0" smtClean="0"/>
              <a:t>este trimestre el comité de propuestas ha desarrollado dos reuniones de trabajo para la coordinación de la ruta crítica, además de sostener fono conferencias con la gerente de portafolio para la clarificación de dudas referente a la asignación de fondos para el país, y las solicitudes de fondos que se trabajaran para VIH y TB que se estarán presentando al FM a principios del </a:t>
            </a:r>
            <a:r>
              <a:rPr lang="es-ES" sz="2400" dirty="0" smtClean="0"/>
              <a:t>2018.</a:t>
            </a:r>
            <a:endParaRPr lang="es-SV" sz="2400" dirty="0"/>
          </a:p>
        </p:txBody>
      </p:sp>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Actividades no programadas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251520" y="1790820"/>
            <a:ext cx="8568952"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buFont typeface="Arial" pitchFamily="34" charset="0"/>
              <a:buChar char="•"/>
            </a:pPr>
            <a:r>
              <a:rPr lang="es-ES" sz="2400" dirty="0" smtClean="0"/>
              <a:t>Comité de Monitoreo Estratégico</a:t>
            </a:r>
            <a:r>
              <a:rPr lang="es-ES" sz="2400" dirty="0" smtClean="0"/>
              <a:t>:</a:t>
            </a:r>
          </a:p>
          <a:p>
            <a:pPr lvl="0" algn="just"/>
            <a:r>
              <a:rPr lang="es-ES" sz="2400" dirty="0" smtClean="0"/>
              <a:t> Este </a:t>
            </a:r>
            <a:r>
              <a:rPr lang="es-ES" sz="2400" dirty="0" smtClean="0"/>
              <a:t>año se acordó crear cuatro sub comités, un subcomité para VIH, uno para Tb, uno para Malaria y uno que da seguimiento al tema de medicamentos, estos con el objetivo de realizar un monitoreo específico de los indicadores y el cumplimiento de cada uno de los proyectos en ejecución, este trimestre se han sostenido 3 reuniones, 2 para revisión de los tableros de mando de los receptores principales de VIH y 1 para revisar el marco de desempeño de Malaria y definir que indicadores serán incluidos en el tablero de </a:t>
            </a:r>
            <a:r>
              <a:rPr lang="es-ES" sz="2400" dirty="0" smtClean="0"/>
              <a:t>mando.</a:t>
            </a:r>
            <a:endParaRPr lang="es-SV" sz="2400" dirty="0"/>
          </a:p>
        </p:txBody>
      </p:sp>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Otros Donantes </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pic>
        <p:nvPicPr>
          <p:cNvPr id="34818" name="Picture 2"/>
          <p:cNvPicPr>
            <a:picLocks noChangeAspect="1" noChangeArrowheads="1"/>
          </p:cNvPicPr>
          <p:nvPr/>
        </p:nvPicPr>
        <p:blipFill>
          <a:blip r:embed="rId2" cstate="print"/>
          <a:srcRect/>
          <a:stretch>
            <a:fillRect/>
          </a:stretch>
        </p:blipFill>
        <p:spPr bwMode="auto">
          <a:xfrm>
            <a:off x="35497" y="836712"/>
            <a:ext cx="9108504" cy="2448272"/>
          </a:xfrm>
          <a:prstGeom prst="rect">
            <a:avLst/>
          </a:prstGeom>
          <a:noFill/>
          <a:ln w="9525">
            <a:noFill/>
            <a:miter lim="800000"/>
            <a:headEnd/>
            <a:tailEnd/>
          </a:ln>
        </p:spPr>
      </p:pic>
      <p:pic>
        <p:nvPicPr>
          <p:cNvPr id="34820" name="Picture 4"/>
          <p:cNvPicPr>
            <a:picLocks noChangeAspect="1" noChangeArrowheads="1"/>
          </p:cNvPicPr>
          <p:nvPr/>
        </p:nvPicPr>
        <p:blipFill>
          <a:blip r:embed="rId3" cstate="print"/>
          <a:srcRect l="10500" t="2774" r="11063" b="2113"/>
          <a:stretch>
            <a:fillRect/>
          </a:stretch>
        </p:blipFill>
        <p:spPr bwMode="auto">
          <a:xfrm>
            <a:off x="4716016" y="3721748"/>
            <a:ext cx="3888432" cy="2515564"/>
          </a:xfrm>
          <a:prstGeom prst="rect">
            <a:avLst/>
          </a:prstGeom>
          <a:noFill/>
        </p:spPr>
      </p:pic>
      <p:pic>
        <p:nvPicPr>
          <p:cNvPr id="34821" name="Imagen 2"/>
          <p:cNvPicPr>
            <a:picLocks noChangeAspect="1" noChangeArrowheads="1"/>
          </p:cNvPicPr>
          <p:nvPr/>
        </p:nvPicPr>
        <p:blipFill>
          <a:blip r:embed="rId4" cstate="print"/>
          <a:srcRect l="1178" b="15120"/>
          <a:stretch>
            <a:fillRect/>
          </a:stretch>
        </p:blipFill>
        <p:spPr bwMode="auto">
          <a:xfrm>
            <a:off x="251520" y="3717032"/>
            <a:ext cx="4323639" cy="2448272"/>
          </a:xfrm>
          <a:prstGeom prst="rect">
            <a:avLst/>
          </a:prstGeom>
          <a:noFill/>
        </p:spPr>
      </p:pic>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0"/>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Lecciones Aprendidas </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35841" name="Rectangle 1"/>
          <p:cNvSpPr>
            <a:spLocks noChangeArrowheads="1"/>
          </p:cNvSpPr>
          <p:nvPr/>
        </p:nvSpPr>
        <p:spPr bwMode="auto">
          <a:xfrm>
            <a:off x="323528" y="905087"/>
            <a:ext cx="842493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just" defTabSz="914400" rtl="0" eaLnBrk="1" fontAlgn="base" latinLnBrk="0" hangingPunct="1">
              <a:spcBef>
                <a:spcPct val="0"/>
              </a:spcBef>
              <a:spcAft>
                <a:spcPct val="0"/>
              </a:spcAft>
              <a:buClrTx/>
              <a:buSzTx/>
              <a:buFont typeface="+mj-lt"/>
              <a:buAutoNum type="alphaLcParen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Compartir de manera transparente con los sectores constituyentes la información relevante que se maneja al interior del MCP-ES ha permitido generar confianza en los sectores en el trabajo desarrollado por los miembros. </a:t>
            </a:r>
          </a:p>
          <a:p>
            <a:pPr marL="342900" marR="0" lvl="0" indent="-342900" algn="just" defTabSz="914400" rtl="0" eaLnBrk="1" fontAlgn="base" latinLnBrk="0" hangingPunct="1">
              <a:spcBef>
                <a:spcPct val="0"/>
              </a:spcBef>
              <a:spcAft>
                <a:spcPct val="0"/>
              </a:spcAft>
              <a:buClrTx/>
              <a:buSzTx/>
              <a:buFont typeface="+mj-lt"/>
              <a:buAutoNum type="alphaLcParenR"/>
              <a:tabLst/>
            </a:pPr>
            <a:endParaRPr kumimoji="0" lang="es-SV"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spcBef>
                <a:spcPct val="0"/>
              </a:spcBef>
              <a:spcAft>
                <a:spcPct val="0"/>
              </a:spcAft>
              <a:buClrTx/>
              <a:buSzTx/>
              <a:buFont typeface="+mj-lt"/>
              <a:buAutoNum type="alphaLcParen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Contar con documentos de gobernanza elaborados en consenso ha permitido la apropiación de los miembros y el cumplimiento de las normas esto a pesar que estos instrumentos no tienen carácter de norma jurídica, los miembros del MCP-ES los reconocen, aplican y se someten a ellos en forma voluntaria</a:t>
            </a:r>
          </a:p>
          <a:p>
            <a:pPr marL="342900" marR="0" lvl="0" indent="-342900" algn="just" defTabSz="914400" rtl="0" eaLnBrk="0" fontAlgn="base" latinLnBrk="0" hangingPunct="0">
              <a:spcBef>
                <a:spcPct val="0"/>
              </a:spcBef>
              <a:spcAft>
                <a:spcPct val="0"/>
              </a:spcAft>
              <a:buClrTx/>
              <a:buSzTx/>
              <a:buFont typeface="+mj-lt"/>
              <a:buAutoNum type="alphaLcParenR"/>
              <a:tabLst/>
            </a:pPr>
            <a:endParaRPr kumimoji="0" lang="es-SV"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spcBef>
                <a:spcPct val="0"/>
              </a:spcBef>
              <a:spcAft>
                <a:spcPct val="0"/>
              </a:spcAft>
              <a:buClrTx/>
              <a:buSzTx/>
              <a:buFont typeface="+mj-lt"/>
              <a:buAutoNum type="alphaLcParen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Reconocer la situación problemática y buscar el apoyo técnico de calidad para salir de la crisis a través del desarrollo de capacidades y de instrumentos de gestión idóneos.</a:t>
            </a:r>
          </a:p>
          <a:p>
            <a:pPr marL="342900" marR="0" lvl="0" indent="-342900" algn="just" defTabSz="914400" rtl="0" eaLnBrk="0" fontAlgn="base" latinLnBrk="0" hangingPunct="0">
              <a:spcBef>
                <a:spcPct val="0"/>
              </a:spcBef>
              <a:spcAft>
                <a:spcPct val="0"/>
              </a:spcAft>
              <a:buClrTx/>
              <a:buSzTx/>
              <a:buFont typeface="+mj-lt"/>
              <a:buAutoNum type="alphaLcParenR"/>
              <a:tabLst/>
            </a:pPr>
            <a:endParaRPr kumimoji="0" lang="es-SV"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spcBef>
                <a:spcPct val="0"/>
              </a:spcBef>
              <a:spcAft>
                <a:spcPct val="0"/>
              </a:spcAft>
              <a:buClrTx/>
              <a:buSzTx/>
              <a:buFont typeface="+mj-lt"/>
              <a:buAutoNum type="alphaLcParen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haber trabajado como equipo multisectorial que logra consensos ha tenido como resultado una excelente evaluación a nivel de Fondo Mundial y otras organizaciones cooperantes.</a:t>
            </a:r>
          </a:p>
          <a:p>
            <a:pPr marL="342900" marR="0" lvl="0" indent="-342900" algn="just" defTabSz="914400" rtl="0" eaLnBrk="0" fontAlgn="base" latinLnBrk="0" hangingPunct="0">
              <a:spcBef>
                <a:spcPct val="0"/>
              </a:spcBef>
              <a:spcAft>
                <a:spcPct val="0"/>
              </a:spcAft>
              <a:buClrTx/>
              <a:buSzTx/>
              <a:buFont typeface="+mj-lt"/>
              <a:buAutoNum type="alphaLcParenR"/>
              <a:tabLst/>
            </a:pPr>
            <a:endParaRPr kumimoji="0" lang="es-SV" b="0" i="0" u="none" strike="noStrike" cap="none" normalizeH="0" baseline="0" dirty="0" smtClean="0">
              <a:ln>
                <a:noFill/>
              </a:ln>
              <a:solidFill>
                <a:schemeClr val="tx1"/>
              </a:solidFill>
              <a:effectLst/>
              <a:latin typeface="Arial" pitchFamily="34" charset="0"/>
              <a:cs typeface="Arial" pitchFamily="34" charset="0"/>
            </a:endParaRPr>
          </a:p>
          <a:p>
            <a:pPr marL="342900" marR="0" lvl="0" indent="-342900" algn="just" defTabSz="914400" rtl="0" eaLnBrk="0" fontAlgn="base" latinLnBrk="0" hangingPunct="0">
              <a:spcBef>
                <a:spcPct val="0"/>
              </a:spcBef>
              <a:spcAft>
                <a:spcPct val="0"/>
              </a:spcAft>
              <a:buClrTx/>
              <a:buSzTx/>
              <a:buFont typeface="+mj-lt"/>
              <a:buAutoNum type="alphaLcParen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El fortalecimiento de las relaciones entre los miembros a través de los talleres desarrollados facilitó el trabajo y la comunicación entre ellos.</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0"/>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Líneas de trabajo futuras </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35841" name="Rectangle 1"/>
          <p:cNvSpPr>
            <a:spLocks noChangeArrowheads="1"/>
          </p:cNvSpPr>
          <p:nvPr/>
        </p:nvSpPr>
        <p:spPr bwMode="auto">
          <a:xfrm>
            <a:off x="144016" y="751204"/>
            <a:ext cx="8748464"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lgn="just">
              <a:buFont typeface="+mj-lt"/>
              <a:buAutoNum type="alphaLcParenR"/>
            </a:pPr>
            <a:r>
              <a:rPr lang="es-ES" sz="2000" dirty="0" smtClean="0">
                <a:latin typeface="Arial" pitchFamily="34" charset="0"/>
                <a:cs typeface="Arial" pitchFamily="34" charset="0"/>
              </a:rPr>
              <a:t>Velar por mantener en nuevas Notas Conceptuales un enfoque integral y multidisciplinario para llegar a las poblaciones más </a:t>
            </a:r>
            <a:r>
              <a:rPr lang="es-ES" sz="2000" dirty="0" smtClean="0">
                <a:latin typeface="Arial" pitchFamily="34" charset="0"/>
                <a:cs typeface="Arial" pitchFamily="34" charset="0"/>
              </a:rPr>
              <a:t>necesitadas</a:t>
            </a:r>
          </a:p>
          <a:p>
            <a:pPr marL="342900" lvl="0" indent="-342900" algn="just">
              <a:buFont typeface="+mj-lt"/>
              <a:buAutoNum type="alphaLcParenR"/>
            </a:pPr>
            <a:endParaRPr lang="es-ES" sz="2000" dirty="0" smtClean="0">
              <a:latin typeface="Arial" pitchFamily="34" charset="0"/>
              <a:cs typeface="Arial" pitchFamily="34" charset="0"/>
            </a:endParaRPr>
          </a:p>
          <a:p>
            <a:pPr marL="342900" lvl="0" indent="-342900" algn="just">
              <a:buFont typeface="+mj-lt"/>
              <a:buAutoNum type="alphaLcParenR"/>
            </a:pPr>
            <a:r>
              <a:rPr lang="es-ES" sz="2000" dirty="0" smtClean="0">
                <a:latin typeface="Arial" pitchFamily="34" charset="0"/>
                <a:cs typeface="Arial" pitchFamily="34" charset="0"/>
              </a:rPr>
              <a:t>Apoyo </a:t>
            </a:r>
            <a:r>
              <a:rPr lang="es-ES" sz="2000" dirty="0" smtClean="0">
                <a:latin typeface="Arial" pitchFamily="34" charset="0"/>
                <a:cs typeface="Arial" pitchFamily="34" charset="0"/>
              </a:rPr>
              <a:t>al Receptor Principal en la implementación de la Nota Conceptual de </a:t>
            </a:r>
            <a:r>
              <a:rPr lang="es-ES" sz="2000" dirty="0" smtClean="0">
                <a:latin typeface="Arial" pitchFamily="34" charset="0"/>
                <a:cs typeface="Arial" pitchFamily="34" charset="0"/>
              </a:rPr>
              <a:t>Malaria</a:t>
            </a:r>
          </a:p>
          <a:p>
            <a:pPr marL="342900" lvl="0" indent="-342900" algn="just">
              <a:buFont typeface="+mj-lt"/>
              <a:buAutoNum type="alphaLcParenR"/>
            </a:pPr>
            <a:endParaRPr lang="es-ES" sz="2000" dirty="0" smtClean="0">
              <a:latin typeface="Arial" pitchFamily="34" charset="0"/>
              <a:cs typeface="Arial" pitchFamily="34" charset="0"/>
            </a:endParaRPr>
          </a:p>
          <a:p>
            <a:pPr marL="342900" lvl="0" indent="-342900" algn="just">
              <a:buFont typeface="+mj-lt"/>
              <a:buAutoNum type="alphaLcParenR"/>
            </a:pPr>
            <a:r>
              <a:rPr lang="es-ES" sz="2000" dirty="0" smtClean="0">
                <a:latin typeface="Arial" pitchFamily="34" charset="0"/>
                <a:cs typeface="Arial" pitchFamily="34" charset="0"/>
              </a:rPr>
              <a:t>Mayor </a:t>
            </a:r>
            <a:r>
              <a:rPr lang="es-ES" sz="2000" dirty="0" smtClean="0">
                <a:latin typeface="Arial" pitchFamily="34" charset="0"/>
                <a:cs typeface="Arial" pitchFamily="34" charset="0"/>
              </a:rPr>
              <a:t>seguimiento a temas como desabastecimiento de medicamentos.</a:t>
            </a:r>
            <a:endParaRPr lang="es-SV" sz="2000" dirty="0" smtClean="0">
              <a:latin typeface="Arial" pitchFamily="34" charset="0"/>
              <a:cs typeface="Arial" pitchFamily="34" charset="0"/>
            </a:endParaRPr>
          </a:p>
          <a:p>
            <a:pPr marL="342900" lvl="0" indent="-342900" algn="just">
              <a:buFont typeface="+mj-lt"/>
              <a:buAutoNum type="alphaLcParenR"/>
            </a:pPr>
            <a:endParaRPr lang="es-ES" sz="2000" dirty="0" smtClean="0">
              <a:latin typeface="Arial" pitchFamily="34" charset="0"/>
              <a:cs typeface="Arial" pitchFamily="34" charset="0"/>
            </a:endParaRPr>
          </a:p>
          <a:p>
            <a:pPr marL="342900" lvl="0" indent="-342900" algn="just">
              <a:buFont typeface="+mj-lt"/>
              <a:buAutoNum type="alphaLcParenR"/>
            </a:pPr>
            <a:r>
              <a:rPr lang="es-ES" sz="2000" dirty="0" smtClean="0">
                <a:latin typeface="Arial" pitchFamily="34" charset="0"/>
                <a:cs typeface="Arial" pitchFamily="34" charset="0"/>
              </a:rPr>
              <a:t>Supervisión </a:t>
            </a:r>
            <a:r>
              <a:rPr lang="es-ES" sz="2000" dirty="0" smtClean="0">
                <a:latin typeface="Arial" pitchFamily="34" charset="0"/>
                <a:cs typeface="Arial" pitchFamily="34" charset="0"/>
              </a:rPr>
              <a:t>estratégica más estrecha para el cumplimiento de metas de los RP</a:t>
            </a:r>
            <a:endParaRPr lang="es-SV" sz="2000" dirty="0" smtClean="0">
              <a:latin typeface="Arial" pitchFamily="34" charset="0"/>
              <a:cs typeface="Arial" pitchFamily="34" charset="0"/>
            </a:endParaRPr>
          </a:p>
          <a:p>
            <a:pPr marL="342900" lvl="0" indent="-342900" algn="just">
              <a:buFont typeface="+mj-lt"/>
              <a:buAutoNum type="alphaLcParenR"/>
            </a:pPr>
            <a:endParaRPr lang="es-ES" sz="2000" dirty="0" smtClean="0">
              <a:latin typeface="Arial" pitchFamily="34" charset="0"/>
              <a:cs typeface="Arial" pitchFamily="34" charset="0"/>
            </a:endParaRPr>
          </a:p>
          <a:p>
            <a:pPr marL="342900" lvl="0" indent="-342900" algn="just">
              <a:buFont typeface="+mj-lt"/>
              <a:buAutoNum type="alphaLcParenR"/>
            </a:pPr>
            <a:r>
              <a:rPr lang="es-ES" sz="2000" dirty="0" smtClean="0">
                <a:latin typeface="Arial" pitchFamily="34" charset="0"/>
                <a:cs typeface="Arial" pitchFamily="34" charset="0"/>
              </a:rPr>
              <a:t>Aprobar </a:t>
            </a:r>
            <a:r>
              <a:rPr lang="es-ES" sz="2000" dirty="0" smtClean="0">
                <a:latin typeface="Arial" pitchFamily="34" charset="0"/>
                <a:cs typeface="Arial" pitchFamily="34" charset="0"/>
              </a:rPr>
              <a:t>o desaprobar reprogramaciones y presentar las solicitudes para la continuación del financiamiento de VIH.</a:t>
            </a:r>
            <a:endParaRPr lang="es-SV" sz="2000" dirty="0" smtClean="0">
              <a:latin typeface="Arial" pitchFamily="34" charset="0"/>
              <a:cs typeface="Arial" pitchFamily="34" charset="0"/>
            </a:endParaRPr>
          </a:p>
          <a:p>
            <a:pPr marL="342900" lvl="0" indent="-342900" algn="just">
              <a:buFont typeface="+mj-lt"/>
              <a:buAutoNum type="alphaLcParenR"/>
            </a:pPr>
            <a:endParaRPr lang="es-ES" sz="2000" dirty="0" smtClean="0">
              <a:latin typeface="Arial" pitchFamily="34" charset="0"/>
              <a:cs typeface="Arial" pitchFamily="34" charset="0"/>
            </a:endParaRPr>
          </a:p>
          <a:p>
            <a:pPr marL="342900" lvl="0" indent="-342900" algn="just">
              <a:buFont typeface="+mj-lt"/>
              <a:buAutoNum type="alphaLcParenR"/>
            </a:pPr>
            <a:r>
              <a:rPr lang="es-ES" sz="2000" dirty="0" smtClean="0">
                <a:latin typeface="Arial" pitchFamily="34" charset="0"/>
                <a:cs typeface="Arial" pitchFamily="34" charset="0"/>
              </a:rPr>
              <a:t>Asegurar </a:t>
            </a:r>
            <a:r>
              <a:rPr lang="es-ES" sz="2000" dirty="0" smtClean="0">
                <a:latin typeface="Arial" pitchFamily="34" charset="0"/>
                <a:cs typeface="Arial" pitchFamily="34" charset="0"/>
              </a:rPr>
              <a:t>la vinculación y coherencia entre las subvenciones del Fondo Mundial y los demás Programas Nacionales de Salud y Desarrollo</a:t>
            </a:r>
            <a:endParaRPr lang="es-SV" sz="2000" dirty="0" smtClean="0">
              <a:latin typeface="Arial" pitchFamily="34" charset="0"/>
              <a:cs typeface="Arial" pitchFamily="34" charset="0"/>
            </a:endParaRPr>
          </a:p>
          <a:p>
            <a:pPr marL="342900" lvl="0" indent="-342900" algn="just">
              <a:buFont typeface="+mj-lt"/>
              <a:buAutoNum type="alphaLcParenR"/>
            </a:pPr>
            <a:endParaRPr lang="es-ES" sz="2000" dirty="0" smtClean="0">
              <a:latin typeface="Arial" pitchFamily="34" charset="0"/>
              <a:cs typeface="Arial" pitchFamily="34" charset="0"/>
            </a:endParaRPr>
          </a:p>
          <a:p>
            <a:pPr marL="342900" lvl="0" indent="-342900" algn="just">
              <a:buFont typeface="+mj-lt"/>
              <a:buAutoNum type="alphaLcParenR"/>
            </a:pPr>
            <a:r>
              <a:rPr lang="es-ES" sz="2000" dirty="0" smtClean="0">
                <a:latin typeface="Arial" pitchFamily="34" charset="0"/>
                <a:cs typeface="Arial" pitchFamily="34" charset="0"/>
              </a:rPr>
              <a:t>Promover </a:t>
            </a:r>
            <a:r>
              <a:rPr lang="es-ES" sz="2000" dirty="0" smtClean="0">
                <a:latin typeface="Arial" pitchFamily="34" charset="0"/>
                <a:cs typeface="Arial" pitchFamily="34" charset="0"/>
              </a:rPr>
              <a:t>el interés de los miembros en la respuesta nacional de Malaria y TB </a:t>
            </a:r>
            <a:endParaRPr lang="es-SV" sz="2000" dirty="0">
              <a:latin typeface="Arial" pitchFamily="34" charset="0"/>
              <a:cs typeface="Arial" pitchFamily="34" charset="0"/>
            </a:endParaRPr>
          </a:p>
        </p:txBody>
      </p:sp>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6" name="2 Subtítulo"/>
          <p:cNvSpPr txBox="1">
            <a:spLocks/>
          </p:cNvSpPr>
          <p:nvPr/>
        </p:nvSpPr>
        <p:spPr bwMode="auto">
          <a:xfrm>
            <a:off x="1476375" y="1657350"/>
            <a:ext cx="5761038" cy="431800"/>
          </a:xfrm>
          <a:prstGeom prst="rect">
            <a:avLst/>
          </a:prstGeom>
          <a:noFill/>
          <a:ln>
            <a:noFill/>
          </a:ln>
          <a:extLst/>
        </p:spPr>
        <p:txBody>
          <a:bodyPr>
            <a:normAutofit lnSpcReduction="10000"/>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fontAlgn="auto" hangingPunct="1">
              <a:spcAft>
                <a:spcPts val="0"/>
              </a:spcAft>
              <a:defRPr/>
            </a:pPr>
            <a:endParaRPr lang="es-SV" sz="2400" b="1" dirty="0">
              <a:solidFill>
                <a:srgbClr val="002060"/>
              </a:solidFill>
              <a:latin typeface="Arial" pitchFamily="34" charset="0"/>
              <a:cs typeface="Arial" pitchFamily="34" charset="0"/>
            </a:endParaRPr>
          </a:p>
        </p:txBody>
      </p:sp>
      <p:sp>
        <p:nvSpPr>
          <p:cNvPr id="11" name="1 Rectángulo"/>
          <p:cNvSpPr>
            <a:spLocks noChangeArrowheads="1"/>
          </p:cNvSpPr>
          <p:nvPr/>
        </p:nvSpPr>
        <p:spPr bwMode="auto">
          <a:xfrm>
            <a:off x="971600" y="936010"/>
            <a:ext cx="6336704" cy="249299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ES" altLang="es-SV" sz="3600" b="1" dirty="0">
                <a:solidFill>
                  <a:srgbClr val="000000"/>
                </a:solidFill>
                <a:latin typeface="Arial Black" panose="020B0A04020102020204" pitchFamily="34" charset="0"/>
              </a:rPr>
              <a:t>MCP-ES</a:t>
            </a:r>
          </a:p>
          <a:p>
            <a:pPr algn="ctr" eaLnBrk="1" hangingPunct="1">
              <a:spcBef>
                <a:spcPct val="0"/>
              </a:spcBef>
              <a:buFontTx/>
              <a:buNone/>
            </a:pPr>
            <a:endParaRPr lang="es-ES" altLang="es-SV" sz="2400" b="1" dirty="0">
              <a:solidFill>
                <a:srgbClr val="000000"/>
              </a:solidFill>
              <a:latin typeface="Arial Black" panose="020B0A04020102020204" pitchFamily="34" charset="0"/>
            </a:endParaRPr>
          </a:p>
          <a:p>
            <a:pPr algn="ctr" eaLnBrk="1" hangingPunct="1">
              <a:spcBef>
                <a:spcPct val="0"/>
              </a:spcBef>
              <a:buFontTx/>
              <a:buNone/>
            </a:pPr>
            <a:r>
              <a:rPr lang="es-ES" altLang="es-SV" sz="2400" b="1" dirty="0">
                <a:solidFill>
                  <a:srgbClr val="000000"/>
                </a:solidFill>
                <a:latin typeface="Arial Black" panose="020B0A04020102020204" pitchFamily="34" charset="0"/>
              </a:rPr>
              <a:t>Contribuyendo a la reducción significativa y sostenible del VIH, Tuberculosis y Malaria, a través de las subvenciones del Fondo Mundial </a:t>
            </a:r>
          </a:p>
        </p:txBody>
      </p:sp>
      <p:grpSp>
        <p:nvGrpSpPr>
          <p:cNvPr id="14" name="13 Grupo"/>
          <p:cNvGrpSpPr/>
          <p:nvPr/>
        </p:nvGrpSpPr>
        <p:grpSpPr>
          <a:xfrm>
            <a:off x="2699792" y="3635553"/>
            <a:ext cx="4824536" cy="1785864"/>
            <a:chOff x="2699792" y="3635553"/>
            <a:chExt cx="4824536" cy="1785864"/>
          </a:xfrm>
        </p:grpSpPr>
        <p:sp>
          <p:nvSpPr>
            <p:cNvPr id="7" name="4 CuadroTexto"/>
            <p:cNvSpPr txBox="1">
              <a:spLocks noChangeArrowheads="1"/>
            </p:cNvSpPr>
            <p:nvPr/>
          </p:nvSpPr>
          <p:spPr bwMode="auto">
            <a:xfrm>
              <a:off x="2699792" y="3645024"/>
              <a:ext cx="4768850"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s-SV" altLang="es-SV" sz="2000" b="1" dirty="0" smtClean="0">
                  <a:solidFill>
                    <a:srgbClr val="000000"/>
                  </a:solidFill>
                  <a:latin typeface="Arial" panose="020B0604020202020204" pitchFamily="34" charset="0"/>
                  <a:hlinkClick r:id="rId3"/>
                </a:rPr>
                <a:t>www.mcpelsalvador.org.sv</a:t>
              </a:r>
              <a:r>
                <a:rPr lang="es-SV" altLang="es-SV" sz="2000" b="1" dirty="0" smtClean="0">
                  <a:solidFill>
                    <a:srgbClr val="000000"/>
                  </a:solidFill>
                  <a:latin typeface="Arial" panose="020B0604020202020204" pitchFamily="34" charset="0"/>
                </a:rPr>
                <a:t> </a:t>
              </a:r>
              <a:r>
                <a:rPr lang="es-SV" altLang="es-SV" sz="2800" dirty="0" smtClean="0">
                  <a:solidFill>
                    <a:srgbClr val="000000"/>
                  </a:solidFill>
                  <a:latin typeface="Arial" panose="020B0604020202020204" pitchFamily="34" charset="0"/>
                </a:rPr>
                <a:t> </a:t>
              </a:r>
              <a:endParaRPr lang="es-SV" altLang="es-SV" sz="2800" dirty="0">
                <a:solidFill>
                  <a:srgbClr val="000000"/>
                </a:solidFill>
                <a:latin typeface="Arial" panose="020B0604020202020204" pitchFamily="34" charset="0"/>
              </a:endParaRPr>
            </a:p>
          </p:txBody>
        </p:sp>
        <p:sp>
          <p:nvSpPr>
            <p:cNvPr id="8" name="5 CuadroTexto"/>
            <p:cNvSpPr txBox="1">
              <a:spLocks noChangeArrowheads="1"/>
            </p:cNvSpPr>
            <p:nvPr/>
          </p:nvSpPr>
          <p:spPr bwMode="auto">
            <a:xfrm>
              <a:off x="3402559" y="4221088"/>
              <a:ext cx="4121769" cy="120032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s-SV" altLang="es-SV" sz="2000" b="1" dirty="0">
                  <a:solidFill>
                    <a:srgbClr val="000000"/>
                  </a:solidFill>
                  <a:latin typeface="Arial" panose="020B0604020202020204" pitchFamily="34" charset="0"/>
                  <a:hlinkClick r:id="rId4"/>
                </a:rPr>
                <a:t>www.facebook.com/MCPES2002</a:t>
              </a:r>
            </a:p>
            <a:p>
              <a:pPr eaLnBrk="1" hangingPunct="1">
                <a:spcBef>
                  <a:spcPct val="0"/>
                </a:spcBef>
                <a:buFontTx/>
                <a:buNone/>
              </a:pPr>
              <a:endParaRPr lang="es-SV" altLang="es-SV" sz="1600" dirty="0">
                <a:solidFill>
                  <a:srgbClr val="000000"/>
                </a:solidFill>
                <a:latin typeface="Arial" panose="020B0604020202020204" pitchFamily="34" charset="0"/>
              </a:endParaRPr>
            </a:p>
            <a:p>
              <a:pPr eaLnBrk="1" hangingPunct="1">
                <a:spcBef>
                  <a:spcPct val="0"/>
                </a:spcBef>
                <a:buFontTx/>
                <a:buNone/>
              </a:pPr>
              <a:r>
                <a:rPr lang="es-SV" altLang="es-SV" sz="2000" b="1" dirty="0">
                  <a:solidFill>
                    <a:srgbClr val="000000"/>
                  </a:solidFill>
                  <a:latin typeface="Arial" panose="020B0604020202020204" pitchFamily="34" charset="0"/>
                  <a:hlinkClick r:id="rId4"/>
                </a:rPr>
                <a:t>@MCPElSalvador </a:t>
              </a:r>
            </a:p>
            <a:p>
              <a:pPr eaLnBrk="1" hangingPunct="1">
                <a:spcBef>
                  <a:spcPct val="0"/>
                </a:spcBef>
                <a:buFontTx/>
                <a:buNone/>
              </a:pPr>
              <a:endParaRPr lang="es-SV" altLang="es-SV" sz="1600" dirty="0">
                <a:solidFill>
                  <a:srgbClr val="000000"/>
                </a:solidFill>
                <a:latin typeface="Arial" panose="020B0604020202020204" pitchFamily="34" charset="0"/>
              </a:endParaRPr>
            </a:p>
          </p:txBody>
        </p:sp>
        <p:pic>
          <p:nvPicPr>
            <p:cNvPr id="9" name="8 Imagen" descr="facebbok.jpg"/>
            <p:cNvPicPr>
              <a:picLocks noChangeAspect="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2744043" y="4149080"/>
              <a:ext cx="531813" cy="5318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 name="9 Imagen" descr="twitter.jpg"/>
            <p:cNvPicPr>
              <a:picLocks noChangeAspect="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2799606" y="4680942"/>
              <a:ext cx="476250" cy="476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2" name="Imagen 1"/>
            <p:cNvPicPr>
              <a:picLocks noChangeAspect="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2742878" y="3635553"/>
              <a:ext cx="532978" cy="5135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extLst>
      <p:ext uri="{BB962C8B-B14F-4D97-AF65-F5344CB8AC3E}">
        <p14:creationId xmlns="" xmlns:p14="http://schemas.microsoft.com/office/powerpoint/2010/main" val="387733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nodePh="1">
                                  <p:stCondLst>
                                    <p:cond delay="0"/>
                                  </p:stCondLst>
                                  <p:endCondLst>
                                    <p:cond evt="begin" delay="0">
                                      <p:tn val="5"/>
                                    </p:cond>
                                  </p:endCondLst>
                                  <p:childTnLst>
                                    <p:set>
                                      <p:cBhvr>
                                        <p:cTn id="6" dur="1" fill="hold">
                                          <p:stCondLst>
                                            <p:cond delay="499"/>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60"/>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just" defTabSz="914400" rtl="0" eaLnBrk="1" fontAlgn="base" latinLnBrk="0" hangingPunct="1">
              <a:lnSpc>
                <a:spcPct val="100000"/>
              </a:lnSpc>
              <a:spcBef>
                <a:spcPct val="0"/>
              </a:spcBef>
              <a:spcAft>
                <a:spcPct val="0"/>
              </a:spcAft>
              <a:buClrTx/>
              <a:buSzTx/>
              <a:tabLst/>
            </a:pPr>
            <a:r>
              <a:rPr lang="es-ES" dirty="0" smtClean="0">
                <a:latin typeface="Arial" pitchFamily="34" charset="0"/>
                <a:ea typeface="Times New Roman" pitchFamily="18" charset="0"/>
                <a:cs typeface="Arial" pitchFamily="34" charset="0"/>
              </a:rPr>
              <a:t>1.1 </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Asamblea general: </a:t>
            </a:r>
            <a:endParaRPr lang="es-SV" dirty="0" smtClean="0">
              <a:latin typeface="Arial" pitchFamily="34"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Meta: 8 reuniones al año </a:t>
            </a:r>
            <a:endParaRPr lang="es-SV" dirty="0" smtClean="0">
              <a:latin typeface="Arial" pitchFamily="34" charset="0"/>
              <a:cs typeface="Arial" pitchFamily="34" charset="0"/>
            </a:endParaRPr>
          </a:p>
          <a:p>
            <a:pPr marL="457200" marR="0" lvl="1" indent="0" algn="just" defTabSz="914400" rtl="0" eaLnBrk="1" fontAlgn="base" latinLnBrk="0" hangingPunct="1">
              <a:lnSpc>
                <a:spcPct val="100000"/>
              </a:lnSpc>
              <a:spcBef>
                <a:spcPct val="0"/>
              </a:spcBef>
              <a:spcAft>
                <a:spcPct val="0"/>
              </a:spcAft>
              <a:buClrTx/>
              <a:buSzTx/>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Resultado del trimestre: 2 (25% de cumplimiento en relación a la meta anual)</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 name="9 Tabla"/>
          <p:cNvGraphicFramePr>
            <a:graphicFrameLocks noGrp="1"/>
          </p:cNvGraphicFramePr>
          <p:nvPr/>
        </p:nvGraphicFramePr>
        <p:xfrm>
          <a:off x="611560" y="2564904"/>
          <a:ext cx="7825865" cy="2990466"/>
        </p:xfrm>
        <a:graphic>
          <a:graphicData uri="http://schemas.openxmlformats.org/drawingml/2006/table">
            <a:tbl>
              <a:tblPr/>
              <a:tblGrid>
                <a:gridCol w="1606070"/>
                <a:gridCol w="2042358"/>
                <a:gridCol w="1715349"/>
                <a:gridCol w="2462088"/>
              </a:tblGrid>
              <a:tr h="308226">
                <a:tc>
                  <a:txBody>
                    <a:bodyPr/>
                    <a:lstStyle/>
                    <a:p>
                      <a:pPr algn="ctr">
                        <a:spcAft>
                          <a:spcPts val="0"/>
                        </a:spcAft>
                      </a:pPr>
                      <a:r>
                        <a:rPr lang="es-ES" sz="1600">
                          <a:latin typeface="Arial"/>
                          <a:ea typeface="Times New Roman"/>
                        </a:rPr>
                        <a:t>Presupuesto Anual</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308226">
                <a:tc>
                  <a:txBody>
                    <a:bodyPr/>
                    <a:lstStyle/>
                    <a:p>
                      <a:pPr algn="ctr">
                        <a:spcAft>
                          <a:spcPts val="0"/>
                        </a:spcAft>
                      </a:pPr>
                      <a:r>
                        <a:rPr lang="es-ES" sz="1600">
                          <a:latin typeface="Arial"/>
                          <a:ea typeface="Times New Roman"/>
                        </a:rPr>
                        <a:t>$2, 816.00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$593.70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$ 2, 222.30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21.08%</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7580">
                <a:tc>
                  <a:txBody>
                    <a:bodyPr/>
                    <a:lstStyle/>
                    <a:p>
                      <a:pPr algn="ctr">
                        <a:spcAft>
                          <a:spcPts val="0"/>
                        </a:spcAft>
                      </a:pPr>
                      <a:r>
                        <a:rPr lang="es-ES" sz="1600">
                          <a:latin typeface="Arial"/>
                          <a:ea typeface="Times New Roman"/>
                        </a:rPr>
                        <a:t>Cometarios: </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Al cierre del trimestre el remanente en esta línea asciende a $110.30, debido a economías generadas en cada una de las reuniones desarrolladas, se propone utilizar para cubrir costos parciales de local y alimentación de la reunión extraordinaria que se llevará a cabo según acuerdo tomado por el pleno en la reunión del 23 de marzo. </a:t>
                      </a:r>
                      <a:endParaRPr lang="es-SV" sz="1600" dirty="0">
                        <a:latin typeface="Times New Roman"/>
                        <a:ea typeface="Times New Roman"/>
                      </a:endParaRPr>
                    </a:p>
                    <a:p>
                      <a:pPr algn="just">
                        <a:spcAft>
                          <a:spcPts val="0"/>
                        </a:spcAft>
                      </a:pPr>
                      <a:r>
                        <a:rPr lang="es-ES" sz="1600" dirty="0">
                          <a:latin typeface="Arial"/>
                          <a:ea typeface="Times New Roman"/>
                        </a:rPr>
                        <a:t>Se contó con el apoyo de Plan Internacional para cubrir un % de los costos de alimentación para la reunión 02-2017 realizada en Hotel Holiday Inn. </a:t>
                      </a:r>
                      <a:endParaRPr lang="es-SV" sz="16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836712"/>
            <a:ext cx="856895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ctr" defTabSz="914400" rtl="0" eaLnBrk="1" fontAlgn="base" latinLnBrk="0" hangingPunct="1">
              <a:lnSpc>
                <a:spcPct val="100000"/>
              </a:lnSpc>
              <a:spcBef>
                <a:spcPct val="0"/>
              </a:spcBef>
              <a:spcAft>
                <a:spcPct val="0"/>
              </a:spcAft>
              <a:buClrTx/>
              <a:buSzTx/>
              <a:tabLst/>
            </a:pPr>
            <a:r>
              <a:rPr lang="es-SV" sz="2800" dirty="0" smtClean="0">
                <a:latin typeface="Arial" pitchFamily="34" charset="0"/>
                <a:ea typeface="Times New Roman" pitchFamily="18" charset="0"/>
                <a:cs typeface="Arial" pitchFamily="34" charset="0"/>
              </a:rPr>
              <a:t>Acuerdos relevantes</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4" name="Rectangle 2"/>
          <p:cNvSpPr>
            <a:spLocks noChangeArrowheads="1"/>
          </p:cNvSpPr>
          <p:nvPr/>
        </p:nvSpPr>
        <p:spPr bwMode="auto">
          <a:xfrm>
            <a:off x="179512" y="1340768"/>
            <a:ext cx="8712968"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Ratificar la distribución de fondos enviada por el FM para VIH y TB y se autorizó al comité de propuesta para continuar con el proceso para elaborar las solicitudes a ser enviadas al FM. </a:t>
            </a:r>
          </a:p>
          <a:p>
            <a:pPr marL="0" marR="0" lvl="0" indent="0" algn="just" defTabSz="914400" rtl="0" eaLnBrk="1" fontAlgn="base" latinLnBrk="0" hangingPunct="1">
              <a:lnSpc>
                <a:spcPct val="100000"/>
              </a:lnSpc>
              <a:spcBef>
                <a:spcPct val="0"/>
              </a:spcBef>
              <a:spcAft>
                <a:spcPct val="0"/>
              </a:spcAft>
              <a:buClrTx/>
              <a:buSzTx/>
              <a:tabLst/>
            </a:pPr>
            <a:endParaRPr kumimoji="0" lang="es-SV"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cuanto a la Selección de RP para las nuevas solicitudes de fondos debido a que no se tiene evidencia, se esperará a recibir las cartas de retroalimentación del FM sobre el desempeño de los actuales administradores, para decidir si se abre el proceso para nuevas organizaciones o se reeligen a los RP actuales, aun no se define si será una administración en 1 o 2 vías.</a:t>
            </a:r>
          </a:p>
          <a:p>
            <a:pPr marL="0" marR="0" lvl="0" indent="0" algn="just" defTabSz="914400" rtl="0" eaLnBrk="0" fontAlgn="base" latinLnBrk="0" hangingPunct="0">
              <a:lnSpc>
                <a:spcPct val="100000"/>
              </a:lnSpc>
              <a:spcBef>
                <a:spcPct val="0"/>
              </a:spcBef>
              <a:spcAft>
                <a:spcPct val="0"/>
              </a:spcAft>
              <a:buClrTx/>
              <a:buSzTx/>
              <a:tabLst/>
            </a:pPr>
            <a:endParaRPr kumimoji="0" lang="es-SV"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 acordó conformar un comité adhoc para el proceso de selección de RP, este comité deberá presentar al pleno del MPC-ES un análisis de contexto que les ayude a tomar una decisión en relación al punto de la selección o ratificación de los </a:t>
            </a:r>
            <a:r>
              <a:rPr kumimoji="0" lang="es-ES"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RPs</a:t>
            </a: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para la nueva subvención. El comité que trabajará el análisis está conformado por: Comité Ejecutivo, Dra. Gloria Cativo, Lic. Víctor Rodríguez, Cap. Humberto Hernández y Sr. Xavier Hernández. </a:t>
            </a:r>
          </a:p>
          <a:p>
            <a:pPr marL="0" marR="0" lvl="0" indent="0" algn="just" defTabSz="914400" rtl="0" eaLnBrk="0" fontAlgn="base" latinLnBrk="0" hangingPunct="0">
              <a:lnSpc>
                <a:spcPct val="100000"/>
              </a:lnSpc>
              <a:spcBef>
                <a:spcPct val="0"/>
              </a:spcBef>
              <a:spcAft>
                <a:spcPct val="0"/>
              </a:spcAft>
              <a:buClrTx/>
              <a:buSzTx/>
              <a:tabLst/>
            </a:pPr>
            <a:endParaRPr kumimoji="0" lang="es-SV"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E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 acordó dar acompañamiento al contrato celebrado entre Plan Internacional y MINSAL bajo el proyecto NMF TB. </a:t>
            </a:r>
            <a:endParaRPr kumimoji="0" lang="es-E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836712"/>
            <a:ext cx="856895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1" indent="0" algn="ctr" defTabSz="914400" rtl="0" eaLnBrk="1" fontAlgn="base" latinLnBrk="0" hangingPunct="1">
              <a:lnSpc>
                <a:spcPct val="100000"/>
              </a:lnSpc>
              <a:spcBef>
                <a:spcPct val="0"/>
              </a:spcBef>
              <a:spcAft>
                <a:spcPct val="0"/>
              </a:spcAft>
              <a:buClrTx/>
              <a:buSzTx/>
              <a:tabLst/>
            </a:pPr>
            <a:r>
              <a:rPr lang="es-SV" sz="2800" dirty="0" smtClean="0">
                <a:latin typeface="Arial" pitchFamily="34" charset="0"/>
                <a:cs typeface="Arial" pitchFamily="34" charset="0"/>
              </a:rPr>
              <a:t>Participación Sectorial </a:t>
            </a:r>
            <a:endParaRPr kumimoji="0" lang="es-ES" sz="2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82" name="Imagen 2" descr="cid:image008.png@01D2AA2B.287E57D0"/>
          <p:cNvPicPr>
            <a:picLocks noChangeAspect="1" noChangeArrowheads="1"/>
          </p:cNvPicPr>
          <p:nvPr/>
        </p:nvPicPr>
        <p:blipFill>
          <a:blip r:embed="rId2" r:link="rId3" cstate="print"/>
          <a:srcRect t="19662"/>
          <a:stretch>
            <a:fillRect/>
          </a:stretch>
        </p:blipFill>
        <p:spPr bwMode="auto">
          <a:xfrm>
            <a:off x="88471" y="1700808"/>
            <a:ext cx="8948025" cy="4608512"/>
          </a:xfrm>
          <a:prstGeom prst="rect">
            <a:avLst/>
          </a:prstGeom>
          <a:noFill/>
          <a:ln w="9525">
            <a:noFill/>
            <a:miter lim="800000"/>
            <a:headEnd/>
            <a:tailEnd/>
          </a:ln>
        </p:spPr>
      </p:pic>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61"/>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1.2 Monitoreo </a:t>
            </a:r>
            <a:r>
              <a:rPr lang="es-ES" dirty="0" smtClean="0"/>
              <a:t>Estratégico: </a:t>
            </a:r>
            <a:endParaRPr lang="es-SV" sz="2800" dirty="0" smtClean="0"/>
          </a:p>
          <a:p>
            <a:r>
              <a:rPr lang="es-ES" dirty="0" smtClean="0"/>
              <a:t>	Meta</a:t>
            </a:r>
            <a:r>
              <a:rPr lang="es-ES" dirty="0" smtClean="0"/>
              <a:t>: 4 reuniones al año </a:t>
            </a:r>
            <a:endParaRPr lang="es-SV" sz="2800" dirty="0" smtClean="0"/>
          </a:p>
          <a:p>
            <a:r>
              <a:rPr lang="es-ES" dirty="0" smtClean="0"/>
              <a:t>	Resultado </a:t>
            </a:r>
            <a:r>
              <a:rPr lang="es-ES" dirty="0" smtClean="0"/>
              <a:t>del trimestre: 1 (25% de cumplimiento en relación a la meta anual)</a:t>
            </a:r>
            <a:endParaRPr lang="es-SV" sz="2800" dirty="0"/>
          </a:p>
        </p:txBody>
      </p:sp>
      <p:graphicFrame>
        <p:nvGraphicFramePr>
          <p:cNvPr id="5" name="4 Tabla"/>
          <p:cNvGraphicFramePr>
            <a:graphicFrameLocks noGrp="1"/>
          </p:cNvGraphicFramePr>
          <p:nvPr/>
        </p:nvGraphicFramePr>
        <p:xfrm>
          <a:off x="755576" y="2708920"/>
          <a:ext cx="7704856" cy="2827940"/>
        </p:xfrm>
        <a:graphic>
          <a:graphicData uri="http://schemas.openxmlformats.org/drawingml/2006/table">
            <a:tbl>
              <a:tblPr/>
              <a:tblGrid>
                <a:gridCol w="1605351"/>
                <a:gridCol w="2019928"/>
                <a:gridCol w="1724511"/>
                <a:gridCol w="2355066"/>
              </a:tblGrid>
              <a:tr h="468052">
                <a:tc>
                  <a:txBody>
                    <a:bodyPr/>
                    <a:lstStyle/>
                    <a:p>
                      <a:pPr algn="ctr">
                        <a:spcAft>
                          <a:spcPts val="0"/>
                        </a:spcAft>
                      </a:pPr>
                      <a:r>
                        <a:rPr lang="es-ES" sz="1600">
                          <a:latin typeface="Arial"/>
                          <a:ea typeface="Times New Roman"/>
                        </a:rPr>
                        <a:t>Presupuesto Anual</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468052">
                <a:tc>
                  <a:txBody>
                    <a:bodyPr/>
                    <a:lstStyle/>
                    <a:p>
                      <a:pPr algn="ctr">
                        <a:spcAft>
                          <a:spcPts val="0"/>
                        </a:spcAft>
                      </a:pPr>
                      <a:r>
                        <a:rPr lang="es-ES" sz="1600">
                          <a:latin typeface="Arial"/>
                          <a:ea typeface="Times New Roman"/>
                        </a:rPr>
                        <a:t>$ 1, 408.00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$ 316.54</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$ 1, 091.46</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22.48%</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2208">
                <a:tc>
                  <a:txBody>
                    <a:bodyPr/>
                    <a:lstStyle/>
                    <a:p>
                      <a:pPr algn="ctr">
                        <a:spcAft>
                          <a:spcPts val="0"/>
                        </a:spcAft>
                      </a:pPr>
                      <a:r>
                        <a:rPr lang="es-ES" sz="1600">
                          <a:latin typeface="Arial"/>
                          <a:ea typeface="Times New Roman"/>
                        </a:rPr>
                        <a:t>Comentarios:</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Habiendo ejecutado el 90% del monto presupuestado para el trimestre, al 31 de marzo el remanente en esta línea asciende a $35.46. Se propone utilizar esos remanentes para fortalecer al comité de Monitoreo Estratégico en sus reuniones de seguimiento.</a:t>
                      </a:r>
                      <a:endParaRPr lang="es-SV"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62"/>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1.3 Comité </a:t>
            </a:r>
            <a:r>
              <a:rPr lang="es-ES" dirty="0" smtClean="0"/>
              <a:t>Ejecutivo: </a:t>
            </a:r>
            <a:endParaRPr lang="es-SV" sz="2800" dirty="0" smtClean="0"/>
          </a:p>
          <a:p>
            <a:r>
              <a:rPr lang="es-ES" dirty="0" smtClean="0"/>
              <a:t>	Meta</a:t>
            </a:r>
            <a:r>
              <a:rPr lang="es-ES" dirty="0" smtClean="0"/>
              <a:t>: 8 reuniones al año</a:t>
            </a:r>
            <a:endParaRPr lang="es-SV" sz="2800" dirty="0" smtClean="0"/>
          </a:p>
          <a:p>
            <a:r>
              <a:rPr lang="es-ES" dirty="0" smtClean="0"/>
              <a:t>	Resultado </a:t>
            </a:r>
            <a:r>
              <a:rPr lang="es-ES" dirty="0" smtClean="0"/>
              <a:t>del trimestre: 4 (50% de cumplimiento en relación a la meta anual)</a:t>
            </a:r>
            <a:endParaRPr lang="es-SV" sz="2800" dirty="0"/>
          </a:p>
        </p:txBody>
      </p:sp>
      <p:graphicFrame>
        <p:nvGraphicFramePr>
          <p:cNvPr id="6" name="5 Tabla"/>
          <p:cNvGraphicFramePr>
            <a:graphicFrameLocks noGrp="1"/>
          </p:cNvGraphicFramePr>
          <p:nvPr/>
        </p:nvGraphicFramePr>
        <p:xfrm>
          <a:off x="683568" y="2492896"/>
          <a:ext cx="7776864" cy="3209583"/>
        </p:xfrm>
        <a:graphic>
          <a:graphicData uri="http://schemas.openxmlformats.org/drawingml/2006/table">
            <a:tbl>
              <a:tblPr/>
              <a:tblGrid>
                <a:gridCol w="1620354"/>
                <a:gridCol w="2023772"/>
                <a:gridCol w="1747310"/>
                <a:gridCol w="2385428"/>
              </a:tblGrid>
              <a:tr h="302434">
                <a:tc>
                  <a:txBody>
                    <a:bodyPr/>
                    <a:lstStyle/>
                    <a:p>
                      <a:pPr algn="ctr">
                        <a:spcAft>
                          <a:spcPts val="0"/>
                        </a:spcAft>
                      </a:pPr>
                      <a:r>
                        <a:rPr lang="es-ES" sz="1600">
                          <a:latin typeface="Arial"/>
                          <a:ea typeface="Times New Roman"/>
                        </a:rPr>
                        <a:t>Presupuesto Anual</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302434">
                <a:tc>
                  <a:txBody>
                    <a:bodyPr/>
                    <a:lstStyle/>
                    <a:p>
                      <a:pPr algn="ctr">
                        <a:spcAft>
                          <a:spcPts val="0"/>
                        </a:spcAft>
                      </a:pPr>
                      <a:r>
                        <a:rPr lang="es-ES" sz="1600">
                          <a:latin typeface="Arial"/>
                          <a:ea typeface="Times New Roman"/>
                        </a:rPr>
                        <a:t>$ 864.00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$ 97.36</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$ 766.64</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11.26%</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9469">
                <a:tc>
                  <a:txBody>
                    <a:bodyPr/>
                    <a:lstStyle/>
                    <a:p>
                      <a:pPr algn="ctr">
                        <a:spcAft>
                          <a:spcPts val="0"/>
                        </a:spcAft>
                      </a:pPr>
                      <a:r>
                        <a:rPr lang="es-ES" sz="1600">
                          <a:latin typeface="Arial"/>
                          <a:ea typeface="Times New Roman"/>
                        </a:rPr>
                        <a:t>Comentarios </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Se ha utilizado el 43.46 % del monto presupuestado para el Q1 al 31 de marzo, el remanente en esta línea asciende a $ 126.64. </a:t>
                      </a:r>
                      <a:endParaRPr lang="es-SV" sz="1600" dirty="0">
                        <a:latin typeface="Times New Roman"/>
                        <a:ea typeface="Times New Roman"/>
                      </a:endParaRPr>
                    </a:p>
                    <a:p>
                      <a:pPr algn="just">
                        <a:spcAft>
                          <a:spcPts val="0"/>
                        </a:spcAft>
                      </a:pPr>
                      <a:r>
                        <a:rPr lang="es-ES" sz="1600" dirty="0">
                          <a:latin typeface="Arial"/>
                          <a:ea typeface="Times New Roman"/>
                        </a:rPr>
                        <a:t>Los ahorros reflejados se deben a economías en los precios del servicio brindado en las reuniones 1 y 4. Adicionalmente se contó con el apoyo de ONUSIDA con alimentación y local para el desarrollo de la reunión 01-2017 y 03-2017.</a:t>
                      </a:r>
                      <a:endParaRPr lang="es-SV" sz="1600" dirty="0">
                        <a:latin typeface="Times New Roman"/>
                        <a:ea typeface="Times New Roman"/>
                      </a:endParaRPr>
                    </a:p>
                    <a:p>
                      <a:pPr algn="just">
                        <a:spcAft>
                          <a:spcPts val="0"/>
                        </a:spcAft>
                      </a:pPr>
                      <a:r>
                        <a:rPr lang="es-ES" sz="1600" dirty="0">
                          <a:latin typeface="Arial"/>
                          <a:ea typeface="Times New Roman"/>
                        </a:rPr>
                        <a:t>Se solicita autorización para utilizar los remanentes para complementar los costos de la reunión extraordinaria propuesta para el mes de abril.</a:t>
                      </a:r>
                      <a:endParaRPr lang="es-SV" sz="16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63"/>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1.4 Comité </a:t>
            </a:r>
            <a:r>
              <a:rPr lang="es-ES" dirty="0" smtClean="0"/>
              <a:t>de Capacitación: </a:t>
            </a:r>
            <a:endParaRPr lang="es-SV" sz="2800" dirty="0" smtClean="0"/>
          </a:p>
          <a:p>
            <a:r>
              <a:rPr lang="es-ES" dirty="0" smtClean="0"/>
              <a:t>	Meta</a:t>
            </a:r>
            <a:r>
              <a:rPr lang="es-ES" dirty="0" smtClean="0"/>
              <a:t>: 4 reuniones al año</a:t>
            </a:r>
            <a:endParaRPr lang="es-SV" sz="2800" dirty="0" smtClean="0"/>
          </a:p>
          <a:p>
            <a:r>
              <a:rPr lang="es-ES" dirty="0" smtClean="0"/>
              <a:t>	Resultado </a:t>
            </a:r>
            <a:r>
              <a:rPr lang="es-ES" dirty="0" smtClean="0"/>
              <a:t>del trimestre: 1 (25% de cumplimiento en relación a la meta anual)</a:t>
            </a:r>
            <a:endParaRPr lang="es-SV" sz="2800" dirty="0"/>
          </a:p>
        </p:txBody>
      </p:sp>
      <p:graphicFrame>
        <p:nvGraphicFramePr>
          <p:cNvPr id="5" name="4 Tabla"/>
          <p:cNvGraphicFramePr>
            <a:graphicFrameLocks noGrp="1"/>
          </p:cNvGraphicFramePr>
          <p:nvPr/>
        </p:nvGraphicFramePr>
        <p:xfrm>
          <a:off x="683568" y="2492896"/>
          <a:ext cx="7704856" cy="2956525"/>
        </p:xfrm>
        <a:graphic>
          <a:graphicData uri="http://schemas.openxmlformats.org/drawingml/2006/table">
            <a:tbl>
              <a:tblPr/>
              <a:tblGrid>
                <a:gridCol w="1605351"/>
                <a:gridCol w="1985173"/>
                <a:gridCol w="1758438"/>
                <a:gridCol w="2355894"/>
              </a:tblGrid>
              <a:tr h="411474">
                <a:tc>
                  <a:txBody>
                    <a:bodyPr/>
                    <a:lstStyle/>
                    <a:p>
                      <a:pPr algn="ctr">
                        <a:spcAft>
                          <a:spcPts val="0"/>
                        </a:spcAft>
                      </a:pPr>
                      <a:r>
                        <a:rPr lang="es-ES" sz="1600">
                          <a:latin typeface="Arial"/>
                          <a:ea typeface="Times New Roman"/>
                        </a:rPr>
                        <a:t>Presupuesto Anual</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411474">
                <a:tc>
                  <a:txBody>
                    <a:bodyPr/>
                    <a:lstStyle/>
                    <a:p>
                      <a:pPr algn="ctr">
                        <a:spcAft>
                          <a:spcPts val="0"/>
                        </a:spcAft>
                      </a:pPr>
                      <a:r>
                        <a:rPr lang="es-ES" sz="1600">
                          <a:latin typeface="Arial"/>
                          <a:ea typeface="Times New Roman"/>
                        </a:rPr>
                        <a:t>$320.00</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$ 20.85</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$304.02</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6.5 %</a:t>
                      </a:r>
                      <a:endParaRPr lang="es-SV"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57371">
                <a:tc>
                  <a:txBody>
                    <a:bodyPr/>
                    <a:lstStyle/>
                    <a:p>
                      <a:pPr algn="ctr">
                        <a:spcAft>
                          <a:spcPts val="0"/>
                        </a:spcAft>
                      </a:pPr>
                      <a:r>
                        <a:rPr lang="es-ES" sz="1600">
                          <a:latin typeface="Arial"/>
                          <a:ea typeface="Times New Roman"/>
                        </a:rPr>
                        <a:t>Comentarios</a:t>
                      </a:r>
                      <a:endParaRPr lang="es-SV" sz="24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Al 31 de marzo se ha ejecutado el 26.06. % del monto presupuestado para el trimestre, el remanente en esta línea asciende a $59.15, se debe a que la reunión fue realizada en las instalaciones de la SISCA, se solicitará aprobación para utilizar este remanente para cubrir algunos costos de las reuniones del Comité de propuestas que no cuenta con línea presupuestaria.</a:t>
                      </a:r>
                      <a:endParaRPr lang="es-SV" sz="24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0" y="260648"/>
            <a:ext cx="5433331" cy="523220"/>
          </a:xfrm>
          <a:prstGeom prst="rect">
            <a:avLst/>
          </a:prstGeom>
          <a:solidFill>
            <a:schemeClr val="tx2"/>
          </a:solidFill>
        </p:spPr>
        <p:txBody>
          <a:bodyPr wrap="square" rtlCol="0">
            <a:spAutoFit/>
          </a:bodyPr>
          <a:lstStyle/>
          <a:p>
            <a:r>
              <a:rPr lang="es-SV" sz="2800" b="1" dirty="0" smtClean="0">
                <a:solidFill>
                  <a:schemeClr val="bg1"/>
                </a:solidFill>
                <a:effectLst>
                  <a:outerShdw blurRad="38100" dist="38100" dir="2700000" algn="tl">
                    <a:srgbClr val="000000">
                      <a:alpha val="43137"/>
                    </a:srgbClr>
                  </a:outerShdw>
                </a:effectLst>
              </a:rPr>
              <a:t>Resultado Actividad 1</a:t>
            </a:r>
            <a:r>
              <a:rPr lang="es-SV" sz="2800" b="1" dirty="0" smtClean="0">
                <a:solidFill>
                  <a:schemeClr val="bg1"/>
                </a:solidFill>
                <a:effectLst>
                  <a:outerShdw blurRad="38100" dist="38100" dir="2700000" algn="tl">
                    <a:srgbClr val="000000">
                      <a:alpha val="43137"/>
                    </a:srgbClr>
                  </a:outerShdw>
                </a:effectLst>
              </a:rPr>
              <a:t>  </a:t>
            </a:r>
            <a:endParaRPr lang="es-SV" sz="2800" b="1" dirty="0">
              <a:solidFill>
                <a:schemeClr val="bg1"/>
              </a:solidFill>
              <a:effectLst>
                <a:outerShdw blurRad="38100" dist="38100" dir="2700000" algn="tl">
                  <a:srgbClr val="000000">
                    <a:alpha val="43137"/>
                  </a:srgbClr>
                </a:outerShdw>
              </a:effectLst>
            </a:endParaRPr>
          </a:p>
        </p:txBody>
      </p:sp>
      <p:sp>
        <p:nvSpPr>
          <p:cNvPr id="18433" name="Rectangle 1"/>
          <p:cNvSpPr>
            <a:spLocks noChangeArrowheads="1"/>
          </p:cNvSpPr>
          <p:nvPr/>
        </p:nvSpPr>
        <p:spPr bwMode="auto">
          <a:xfrm>
            <a:off x="179512" y="1268764"/>
            <a:ext cx="8568952"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1"/>
            <a:r>
              <a:rPr lang="es-ES" dirty="0" smtClean="0"/>
              <a:t>1.5 Comité </a:t>
            </a:r>
            <a:r>
              <a:rPr lang="es-ES" dirty="0" smtClean="0"/>
              <a:t>de Comunicaciones: </a:t>
            </a:r>
            <a:endParaRPr lang="es-SV" sz="2800" dirty="0" smtClean="0"/>
          </a:p>
          <a:p>
            <a:r>
              <a:rPr lang="es-ES" dirty="0" smtClean="0"/>
              <a:t>	Meta</a:t>
            </a:r>
            <a:r>
              <a:rPr lang="es-ES" dirty="0" smtClean="0"/>
              <a:t>: 4 reuniones al año </a:t>
            </a:r>
            <a:endParaRPr lang="es-SV" sz="2800" dirty="0" smtClean="0"/>
          </a:p>
          <a:p>
            <a:r>
              <a:rPr lang="es-ES" dirty="0" smtClean="0"/>
              <a:t>	Resultado </a:t>
            </a:r>
            <a:r>
              <a:rPr lang="es-ES" dirty="0" smtClean="0"/>
              <a:t>del trimestre: 1 (25% de cumplimiento en relación a la meta anual)</a:t>
            </a:r>
            <a:endParaRPr lang="es-SV" sz="2800" dirty="0"/>
          </a:p>
        </p:txBody>
      </p:sp>
      <p:graphicFrame>
        <p:nvGraphicFramePr>
          <p:cNvPr id="6" name="5 Tabla"/>
          <p:cNvGraphicFramePr>
            <a:graphicFrameLocks noGrp="1"/>
          </p:cNvGraphicFramePr>
          <p:nvPr/>
        </p:nvGraphicFramePr>
        <p:xfrm>
          <a:off x="611560" y="2780928"/>
          <a:ext cx="7992888" cy="2527906"/>
        </p:xfrm>
        <a:graphic>
          <a:graphicData uri="http://schemas.openxmlformats.org/drawingml/2006/table">
            <a:tbl>
              <a:tblPr/>
              <a:tblGrid>
                <a:gridCol w="1665364"/>
                <a:gridCol w="2079988"/>
                <a:gridCol w="1795846"/>
                <a:gridCol w="2451690"/>
              </a:tblGrid>
              <a:tr h="408045">
                <a:tc>
                  <a:txBody>
                    <a:bodyPr/>
                    <a:lstStyle/>
                    <a:p>
                      <a:pPr algn="ctr">
                        <a:spcAft>
                          <a:spcPts val="0"/>
                        </a:spcAft>
                      </a:pPr>
                      <a:r>
                        <a:rPr lang="es-ES" sz="1600">
                          <a:latin typeface="Arial"/>
                          <a:ea typeface="Times New Roman"/>
                        </a:rPr>
                        <a:t>Presupuesto Anual</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Gasto Q1</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Saldo</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c>
                  <a:txBody>
                    <a:bodyPr/>
                    <a:lstStyle/>
                    <a:p>
                      <a:pPr algn="ctr">
                        <a:spcAft>
                          <a:spcPts val="0"/>
                        </a:spcAft>
                      </a:pPr>
                      <a:r>
                        <a:rPr lang="es-ES" sz="1600">
                          <a:latin typeface="Arial"/>
                          <a:ea typeface="Times New Roman"/>
                        </a:rPr>
                        <a:t>% ejecución</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B8B7"/>
                    </a:solidFill>
                  </a:tcPr>
                </a:tc>
              </a:tr>
              <a:tr h="408045">
                <a:tc>
                  <a:txBody>
                    <a:bodyPr/>
                    <a:lstStyle/>
                    <a:p>
                      <a:pPr algn="ctr">
                        <a:spcAft>
                          <a:spcPts val="0"/>
                        </a:spcAft>
                      </a:pPr>
                      <a:r>
                        <a:rPr lang="es-ES" sz="1600">
                          <a:latin typeface="Arial"/>
                          <a:ea typeface="Times New Roman"/>
                        </a:rPr>
                        <a:t>$ 320.00</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$ 9.39</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$ 310.61</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ES" sz="1600">
                          <a:latin typeface="Arial"/>
                          <a:ea typeface="Times New Roman"/>
                        </a:rPr>
                        <a:t>2.93%</a:t>
                      </a:r>
                      <a:endParaRPr lang="es-SV" sz="16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2181">
                <a:tc>
                  <a:txBody>
                    <a:bodyPr/>
                    <a:lstStyle/>
                    <a:p>
                      <a:pPr algn="ctr">
                        <a:spcAft>
                          <a:spcPts val="0"/>
                        </a:spcAft>
                      </a:pPr>
                      <a:r>
                        <a:rPr lang="es-ES" sz="1600">
                          <a:latin typeface="Arial"/>
                          <a:ea typeface="Times New Roman"/>
                        </a:rPr>
                        <a:t>Comentarios </a:t>
                      </a:r>
                      <a:endParaRPr lang="es-SV" sz="160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just">
                        <a:spcAft>
                          <a:spcPts val="0"/>
                        </a:spcAft>
                      </a:pPr>
                      <a:r>
                        <a:rPr lang="es-ES" sz="1600" dirty="0">
                          <a:latin typeface="Arial"/>
                          <a:ea typeface="Times New Roman"/>
                        </a:rPr>
                        <a:t>Al cierre del trimestre el remanente en esta línea asciende a $70.61,  se debe a economías en el costo de la reunión debido a que esta fue realizada en las instalaciones de la SISCA, se propondrá utilizar estos remanentes para cubrir algunos costos de las reuniones del comité de propuestas. </a:t>
                      </a:r>
                      <a:endParaRPr lang="es-SV" sz="1600" dirty="0">
                        <a:latin typeface="Times New Roman"/>
                        <a:ea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SV"/>
                    </a:p>
                  </a:txBody>
                  <a:tcPr/>
                </a:tc>
                <a:tc hMerge="1">
                  <a:txBody>
                    <a:bodyPr/>
                    <a:lstStyle/>
                    <a:p>
                      <a:endParaRPr lang="es-SV"/>
                    </a:p>
                  </a:txBody>
                  <a:tcPr/>
                </a:tc>
              </a:tr>
            </a:tbl>
          </a:graphicData>
        </a:graphic>
      </p:graphicFrame>
    </p:spTree>
    <p:extLst>
      <p:ext uri="{BB962C8B-B14F-4D97-AF65-F5344CB8AC3E}">
        <p14:creationId xmlns="" xmlns:p14="http://schemas.microsoft.com/office/powerpoint/2010/main" val="1774288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1952</TotalTime>
  <Words>2160</Words>
  <Application>Microsoft Office PowerPoint</Application>
  <PresentationFormat>Presentación en pantalla (4:3)</PresentationFormat>
  <Paragraphs>266</Paragraphs>
  <Slides>25</Slides>
  <Notes>0</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CCEFG</dc:creator>
  <cp:lastModifiedBy>CCE</cp:lastModifiedBy>
  <cp:revision>130</cp:revision>
  <cp:lastPrinted>2016-08-23T00:35:24Z</cp:lastPrinted>
  <dcterms:created xsi:type="dcterms:W3CDTF">2014-09-12T13:24:53Z</dcterms:created>
  <dcterms:modified xsi:type="dcterms:W3CDTF">2017-04-05T22:43:41Z</dcterms:modified>
</cp:coreProperties>
</file>