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61" r:id="rId3"/>
    <p:sldId id="278" r:id="rId4"/>
    <p:sldId id="296" r:id="rId5"/>
    <p:sldId id="297" r:id="rId6"/>
    <p:sldId id="281" r:id="rId7"/>
    <p:sldId id="282" r:id="rId8"/>
    <p:sldId id="283" r:id="rId9"/>
    <p:sldId id="285" r:id="rId10"/>
    <p:sldId id="295" r:id="rId11"/>
    <p:sldId id="286" r:id="rId12"/>
    <p:sldId id="287" r:id="rId13"/>
    <p:sldId id="288" r:id="rId14"/>
    <p:sldId id="289" r:id="rId15"/>
    <p:sldId id="290" r:id="rId16"/>
    <p:sldId id="291" r:id="rId17"/>
    <p:sldId id="292" r:id="rId18"/>
    <p:sldId id="293" r:id="rId19"/>
    <p:sldId id="294" r:id="rId20"/>
    <p:sldId id="280" r:id="rId21"/>
    <p:sldId id="260" r:id="rId22"/>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136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33"/>
            <a:ext cx="7772400" cy="1470025"/>
          </a:xfrm>
        </p:spPr>
        <p:txBody>
          <a:bodyPr/>
          <a:lstStyle/>
          <a:p>
            <a:r>
              <a:rPr lang="es-ES" smtClean="0"/>
              <a:t>Haga clic para modificar el estilo de título del patrón</a:t>
            </a:r>
            <a:endParaRPr lang="es-SV"/>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s-ES" smtClean="0"/>
              <a:t>Haga clic para modificar el estilo de subtítulo del patrón</a:t>
            </a:r>
            <a:endParaRPr lang="es-SV"/>
          </a:p>
        </p:txBody>
      </p:sp>
      <p:sp>
        <p:nvSpPr>
          <p:cNvPr id="4" name="3 Marcador de fecha"/>
          <p:cNvSpPr>
            <a:spLocks noGrp="1"/>
          </p:cNvSpPr>
          <p:nvPr>
            <p:ph type="dt" sz="half" idx="10"/>
          </p:nvPr>
        </p:nvSpPr>
        <p:spPr/>
        <p:txBody>
          <a:bodyPr/>
          <a:lstStyle>
            <a:lvl1pPr>
              <a:defRPr/>
            </a:lvl1pPr>
          </a:lstStyle>
          <a:p>
            <a:pPr>
              <a:defRPr/>
            </a:pPr>
            <a:fld id="{8B0C72A8-DD40-4431-802D-92AED2FA7462}" type="datetimeFigureOut">
              <a:rPr lang="es-SV">
                <a:solidFill>
                  <a:prstClr val="black">
                    <a:tint val="75000"/>
                  </a:prstClr>
                </a:solidFill>
              </a:rPr>
              <a:pPr>
                <a:defRPr/>
              </a:pPr>
              <a:t>13/01/2016</a:t>
            </a:fld>
            <a:endParaRPr lang="es-SV">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SV">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fld id="{C3F75F43-FE73-4695-B6E8-E75A2EC9FD05}" type="slidenum">
              <a:rPr lang="es-SV" altLang="es-SV"/>
              <a:pPr/>
              <a:t>‹Nº›</a:t>
            </a:fld>
            <a:endParaRPr lang="es-SV" altLang="es-SV"/>
          </a:p>
        </p:txBody>
      </p:sp>
    </p:spTree>
    <p:extLst>
      <p:ext uri="{BB962C8B-B14F-4D97-AF65-F5344CB8AC3E}">
        <p14:creationId xmlns:p14="http://schemas.microsoft.com/office/powerpoint/2010/main" val="460612830"/>
      </p:ext>
    </p:extLst>
  </p:cSld>
  <p:clrMapOvr>
    <a:masterClrMapping/>
  </p:clrMapOvr>
  <p:transition spd="slow" advClick="0" advTm="1000">
    <p:pull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lvl1pPr>
              <a:defRPr/>
            </a:lvl1pPr>
          </a:lstStyle>
          <a:p>
            <a:pPr>
              <a:defRPr/>
            </a:pPr>
            <a:fld id="{37614FFC-332E-4EAA-A6D7-580BCA012FB5}" type="datetimeFigureOut">
              <a:rPr lang="es-SV">
                <a:solidFill>
                  <a:prstClr val="black">
                    <a:tint val="75000"/>
                  </a:prstClr>
                </a:solidFill>
              </a:rPr>
              <a:pPr>
                <a:defRPr/>
              </a:pPr>
              <a:t>13/01/2016</a:t>
            </a:fld>
            <a:endParaRPr lang="es-SV">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SV">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fld id="{15AF4157-571D-4F1E-B892-93C743722331}" type="slidenum">
              <a:rPr lang="es-SV" altLang="es-SV"/>
              <a:pPr/>
              <a:t>‹Nº›</a:t>
            </a:fld>
            <a:endParaRPr lang="es-SV" altLang="es-SV"/>
          </a:p>
        </p:txBody>
      </p:sp>
    </p:spTree>
    <p:extLst>
      <p:ext uri="{BB962C8B-B14F-4D97-AF65-F5344CB8AC3E}">
        <p14:creationId xmlns:p14="http://schemas.microsoft.com/office/powerpoint/2010/main" val="2659563105"/>
      </p:ext>
    </p:extLst>
  </p:cSld>
  <p:clrMapOvr>
    <a:masterClrMapping/>
  </p:clrMapOvr>
  <p:transition spd="slow" advClick="0" advTm="1000">
    <p:pull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6"/>
            <a:ext cx="2057400" cy="5851525"/>
          </a:xfrm>
        </p:spPr>
        <p:txBody>
          <a:bodyPr vert="eaVert"/>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a:xfrm>
            <a:off x="457200" y="274646"/>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lvl1pPr>
              <a:defRPr/>
            </a:lvl1pPr>
          </a:lstStyle>
          <a:p>
            <a:pPr>
              <a:defRPr/>
            </a:pPr>
            <a:fld id="{F0926A0C-C4BC-4C23-B31C-CEF564D6BCA6}" type="datetimeFigureOut">
              <a:rPr lang="es-SV">
                <a:solidFill>
                  <a:prstClr val="black">
                    <a:tint val="75000"/>
                  </a:prstClr>
                </a:solidFill>
              </a:rPr>
              <a:pPr>
                <a:defRPr/>
              </a:pPr>
              <a:t>13/01/2016</a:t>
            </a:fld>
            <a:endParaRPr lang="es-SV">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SV">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fld id="{8D9E33D8-7FED-4D5B-975B-5F6D2F372C01}" type="slidenum">
              <a:rPr lang="es-SV" altLang="es-SV"/>
              <a:pPr/>
              <a:t>‹Nº›</a:t>
            </a:fld>
            <a:endParaRPr lang="es-SV" altLang="es-SV"/>
          </a:p>
        </p:txBody>
      </p:sp>
    </p:spTree>
    <p:extLst>
      <p:ext uri="{BB962C8B-B14F-4D97-AF65-F5344CB8AC3E}">
        <p14:creationId xmlns:p14="http://schemas.microsoft.com/office/powerpoint/2010/main" val="1071627624"/>
      </p:ext>
    </p:extLst>
  </p:cSld>
  <p:clrMapOvr>
    <a:masterClrMapping/>
  </p:clrMapOvr>
  <p:transition spd="slow" advClick="0" advTm="1000">
    <p:pull dir="l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7"/>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DD522B-734C-4158-AF22-ECD53C536201}" type="datetimeFigureOut">
              <a:rPr lang="es-ES" smtClean="0">
                <a:solidFill>
                  <a:prstClr val="black">
                    <a:tint val="75000"/>
                  </a:prstClr>
                </a:solidFill>
              </a:rPr>
              <a:pPr/>
              <a:t>13/01/2016</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650B0C4-AC0F-4D01-B69D-A22F61CAFCB5}"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61275720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DD522B-734C-4158-AF22-ECD53C536201}" type="datetimeFigureOut">
              <a:rPr lang="es-ES" smtClean="0">
                <a:solidFill>
                  <a:prstClr val="black">
                    <a:tint val="75000"/>
                  </a:prstClr>
                </a:solidFill>
              </a:rPr>
              <a:pPr/>
              <a:t>13/01/2016</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650B0C4-AC0F-4D01-B69D-A22F61CAFCB5}"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69600914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2"/>
            <a:ext cx="7772400" cy="1362075"/>
          </a:xfrm>
        </p:spPr>
        <p:txBody>
          <a:bodyPr anchor="t"/>
          <a:lstStyle>
            <a:lvl1pPr algn="l">
              <a:defRPr sz="3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DD522B-734C-4158-AF22-ECD53C536201}" type="datetimeFigureOut">
              <a:rPr lang="es-ES" smtClean="0">
                <a:solidFill>
                  <a:prstClr val="black">
                    <a:tint val="75000"/>
                  </a:prstClr>
                </a:solidFill>
              </a:rPr>
              <a:pPr/>
              <a:t>13/01/2016</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650B0C4-AC0F-4D01-B69D-A22F61CAFCB5}"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423025742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DD522B-734C-4158-AF22-ECD53C536201}" type="datetimeFigureOut">
              <a:rPr lang="es-ES" smtClean="0">
                <a:solidFill>
                  <a:prstClr val="black">
                    <a:tint val="75000"/>
                  </a:prstClr>
                </a:solidFill>
              </a:rPr>
              <a:pPr/>
              <a:t>13/01/2016</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7650B0C4-AC0F-4D01-B69D-A22F61CAFCB5}"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1317540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DD522B-734C-4158-AF22-ECD53C536201}" type="datetimeFigureOut">
              <a:rPr lang="es-ES" smtClean="0">
                <a:solidFill>
                  <a:prstClr val="black">
                    <a:tint val="75000"/>
                  </a:prstClr>
                </a:solidFill>
              </a:rPr>
              <a:pPr/>
              <a:t>13/01/2016</a:t>
            </a:fld>
            <a:endParaRPr lang="es-ES">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ES">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7650B0C4-AC0F-4D01-B69D-A22F61CAFCB5}"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2417961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DD522B-734C-4158-AF22-ECD53C536201}" type="datetimeFigureOut">
              <a:rPr lang="es-ES" smtClean="0">
                <a:solidFill>
                  <a:prstClr val="black">
                    <a:tint val="75000"/>
                  </a:prstClr>
                </a:solidFill>
              </a:rPr>
              <a:pPr/>
              <a:t>13/01/2016</a:t>
            </a:fld>
            <a:endParaRPr lang="es-ES">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ES">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7650B0C4-AC0F-4D01-B69D-A22F61CAFCB5}"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1951018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DD522B-734C-4158-AF22-ECD53C536201}" type="datetimeFigureOut">
              <a:rPr lang="es-ES" smtClean="0">
                <a:solidFill>
                  <a:prstClr val="black">
                    <a:tint val="75000"/>
                  </a:prstClr>
                </a:solidFill>
              </a:rPr>
              <a:pPr/>
              <a:t>13/01/2016</a:t>
            </a:fld>
            <a:endParaRPr lang="es-ES">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ES">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7650B0C4-AC0F-4D01-B69D-A22F61CAFCB5}"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078902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73050"/>
            <a:ext cx="3008313" cy="1162050"/>
          </a:xfrm>
        </p:spPr>
        <p:txBody>
          <a:bodyPr anchor="b"/>
          <a:lstStyle>
            <a:lvl1pPr algn="l">
              <a:defRPr sz="15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DD522B-734C-4158-AF22-ECD53C536201}" type="datetimeFigureOut">
              <a:rPr lang="es-ES" smtClean="0">
                <a:solidFill>
                  <a:prstClr val="black">
                    <a:tint val="75000"/>
                  </a:prstClr>
                </a:solidFill>
              </a:rPr>
              <a:pPr/>
              <a:t>13/01/2016</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7650B0C4-AC0F-4D01-B69D-A22F61CAFCB5}"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7269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lvl1pPr>
              <a:defRPr/>
            </a:lvl1pPr>
          </a:lstStyle>
          <a:p>
            <a:pPr>
              <a:defRPr/>
            </a:pPr>
            <a:fld id="{BDD8882F-A656-4DFF-957C-76D09387D615}" type="datetimeFigureOut">
              <a:rPr lang="es-SV">
                <a:solidFill>
                  <a:prstClr val="black">
                    <a:tint val="75000"/>
                  </a:prstClr>
                </a:solidFill>
              </a:rPr>
              <a:pPr>
                <a:defRPr/>
              </a:pPr>
              <a:t>13/01/2016</a:t>
            </a:fld>
            <a:endParaRPr lang="es-SV">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SV">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fld id="{359F5AEF-93FA-41B7-A78C-836394EFF2DB}" type="slidenum">
              <a:rPr lang="es-SV" altLang="es-SV"/>
              <a:pPr/>
              <a:t>‹Nº›</a:t>
            </a:fld>
            <a:endParaRPr lang="es-SV" altLang="es-SV"/>
          </a:p>
        </p:txBody>
      </p:sp>
    </p:spTree>
    <p:extLst>
      <p:ext uri="{BB962C8B-B14F-4D97-AF65-F5344CB8AC3E}">
        <p14:creationId xmlns:p14="http://schemas.microsoft.com/office/powerpoint/2010/main" val="2430834791"/>
      </p:ext>
    </p:extLst>
  </p:cSld>
  <p:clrMapOvr>
    <a:masterClrMapping/>
  </p:clrMapOvr>
  <p:transition spd="slow" advClick="0" advTm="1000">
    <p:pull dir="l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15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DD522B-734C-4158-AF22-ECD53C536201}" type="datetimeFigureOut">
              <a:rPr lang="es-ES" smtClean="0">
                <a:solidFill>
                  <a:prstClr val="black">
                    <a:tint val="75000"/>
                  </a:prstClr>
                </a:solidFill>
              </a:rPr>
              <a:pPr/>
              <a:t>13/01/2016</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7650B0C4-AC0F-4D01-B69D-A22F61CAFCB5}"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3260183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DD522B-734C-4158-AF22-ECD53C536201}" type="datetimeFigureOut">
              <a:rPr lang="es-ES" smtClean="0">
                <a:solidFill>
                  <a:prstClr val="black">
                    <a:tint val="75000"/>
                  </a:prstClr>
                </a:solidFill>
              </a:rPr>
              <a:pPr/>
              <a:t>13/01/2016</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650B0C4-AC0F-4D01-B69D-A22F61CAFCB5}"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4478223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0"/>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40"/>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DD522B-734C-4158-AF22-ECD53C536201}" type="datetimeFigureOut">
              <a:rPr lang="es-ES" smtClean="0">
                <a:solidFill>
                  <a:prstClr val="black">
                    <a:tint val="75000"/>
                  </a:prstClr>
                </a:solidFill>
              </a:rPr>
              <a:pPr/>
              <a:t>13/01/2016</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650B0C4-AC0F-4D01-B69D-A22F61CAFCB5}"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627474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8"/>
            <a:ext cx="7772400" cy="1362075"/>
          </a:xfrm>
        </p:spPr>
        <p:txBody>
          <a:bodyPr anchor="t"/>
          <a:lstStyle>
            <a:lvl1pPr algn="l">
              <a:defRPr sz="3000" b="1" cap="all"/>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C38A4DC0-AC32-47AF-93AB-DA91150F17F4}" type="datetimeFigureOut">
              <a:rPr lang="es-SV">
                <a:solidFill>
                  <a:prstClr val="black">
                    <a:tint val="75000"/>
                  </a:prstClr>
                </a:solidFill>
              </a:rPr>
              <a:pPr>
                <a:defRPr/>
              </a:pPr>
              <a:t>13/01/2016</a:t>
            </a:fld>
            <a:endParaRPr lang="es-SV">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SV">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fld id="{F253913E-BF36-4885-AEF4-B428C03E7AD2}" type="slidenum">
              <a:rPr lang="es-SV" altLang="es-SV"/>
              <a:pPr/>
              <a:t>‹Nº›</a:t>
            </a:fld>
            <a:endParaRPr lang="es-SV" altLang="es-SV"/>
          </a:p>
        </p:txBody>
      </p:sp>
    </p:spTree>
    <p:extLst>
      <p:ext uri="{BB962C8B-B14F-4D97-AF65-F5344CB8AC3E}">
        <p14:creationId xmlns:p14="http://schemas.microsoft.com/office/powerpoint/2010/main" val="163079986"/>
      </p:ext>
    </p:extLst>
  </p:cSld>
  <p:clrMapOvr>
    <a:masterClrMapping/>
  </p:clrMapOvr>
  <p:transition spd="slow" advClick="0" advTm="1000">
    <p:pull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sz="half" idx="1"/>
          </p:nvPr>
        </p:nvSpPr>
        <p:spPr>
          <a:xfrm>
            <a:off x="457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contenido"/>
          <p:cNvSpPr>
            <a:spLocks noGrp="1"/>
          </p:cNvSpPr>
          <p:nvPr>
            <p:ph sz="half" idx="2"/>
          </p:nvPr>
        </p:nvSpPr>
        <p:spPr>
          <a:xfrm>
            <a:off x="4648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3 Marcador de fecha"/>
          <p:cNvSpPr>
            <a:spLocks noGrp="1"/>
          </p:cNvSpPr>
          <p:nvPr>
            <p:ph type="dt" sz="half" idx="10"/>
          </p:nvPr>
        </p:nvSpPr>
        <p:spPr/>
        <p:txBody>
          <a:bodyPr/>
          <a:lstStyle>
            <a:lvl1pPr>
              <a:defRPr/>
            </a:lvl1pPr>
          </a:lstStyle>
          <a:p>
            <a:pPr>
              <a:defRPr/>
            </a:pPr>
            <a:fld id="{BCDAC8AF-CB8D-4BD7-AADC-27D5E78AC2AE}" type="datetimeFigureOut">
              <a:rPr lang="es-SV">
                <a:solidFill>
                  <a:prstClr val="black">
                    <a:tint val="75000"/>
                  </a:prstClr>
                </a:solidFill>
              </a:rPr>
              <a:pPr>
                <a:defRPr/>
              </a:pPr>
              <a:t>13/01/2016</a:t>
            </a:fld>
            <a:endParaRPr lang="es-SV">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SV">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fld id="{1245FE47-453B-489B-9D9A-7AA71D40F43B}" type="slidenum">
              <a:rPr lang="es-SV" altLang="es-SV"/>
              <a:pPr/>
              <a:t>‹Nº›</a:t>
            </a:fld>
            <a:endParaRPr lang="es-SV" altLang="es-SV"/>
          </a:p>
        </p:txBody>
      </p:sp>
    </p:spTree>
    <p:extLst>
      <p:ext uri="{BB962C8B-B14F-4D97-AF65-F5344CB8AC3E}">
        <p14:creationId xmlns:p14="http://schemas.microsoft.com/office/powerpoint/2010/main" val="1377471382"/>
      </p:ext>
    </p:extLst>
  </p:cSld>
  <p:clrMapOvr>
    <a:masterClrMapping/>
  </p:clrMapOvr>
  <p:transition spd="slow" advClick="0" advTm="1000">
    <p:pull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texto"/>
          <p:cNvSpPr>
            <a:spLocks noGrp="1"/>
          </p:cNvSpPr>
          <p:nvPr>
            <p:ph type="body" sz="quarter" idx="3"/>
          </p:nvPr>
        </p:nvSpPr>
        <p:spPr>
          <a:xfrm>
            <a:off x="4645029"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9"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3 Marcador de fecha"/>
          <p:cNvSpPr>
            <a:spLocks noGrp="1"/>
          </p:cNvSpPr>
          <p:nvPr>
            <p:ph type="dt" sz="half" idx="10"/>
          </p:nvPr>
        </p:nvSpPr>
        <p:spPr/>
        <p:txBody>
          <a:bodyPr/>
          <a:lstStyle>
            <a:lvl1pPr>
              <a:defRPr/>
            </a:lvl1pPr>
          </a:lstStyle>
          <a:p>
            <a:pPr>
              <a:defRPr/>
            </a:pPr>
            <a:fld id="{FAB8F72E-64E0-456D-808D-7501C01854D6}" type="datetimeFigureOut">
              <a:rPr lang="es-SV">
                <a:solidFill>
                  <a:prstClr val="black">
                    <a:tint val="75000"/>
                  </a:prstClr>
                </a:solidFill>
              </a:rPr>
              <a:pPr>
                <a:defRPr/>
              </a:pPr>
              <a:t>13/01/2016</a:t>
            </a:fld>
            <a:endParaRPr lang="es-SV">
              <a:solidFill>
                <a:prstClr val="black">
                  <a:tint val="75000"/>
                </a:prstClr>
              </a:solidFill>
            </a:endParaRPr>
          </a:p>
        </p:txBody>
      </p:sp>
      <p:sp>
        <p:nvSpPr>
          <p:cNvPr id="8" name="4 Marcador de pie de página"/>
          <p:cNvSpPr>
            <a:spLocks noGrp="1"/>
          </p:cNvSpPr>
          <p:nvPr>
            <p:ph type="ftr" sz="quarter" idx="11"/>
          </p:nvPr>
        </p:nvSpPr>
        <p:spPr/>
        <p:txBody>
          <a:bodyPr/>
          <a:lstStyle>
            <a:lvl1pPr>
              <a:defRPr/>
            </a:lvl1pPr>
          </a:lstStyle>
          <a:p>
            <a:pPr>
              <a:defRPr/>
            </a:pPr>
            <a:endParaRPr lang="es-SV">
              <a:solidFill>
                <a:prstClr val="black">
                  <a:tint val="75000"/>
                </a:prstClr>
              </a:solidFill>
            </a:endParaRPr>
          </a:p>
        </p:txBody>
      </p:sp>
      <p:sp>
        <p:nvSpPr>
          <p:cNvPr id="9" name="5 Marcador de número de diapositiva"/>
          <p:cNvSpPr>
            <a:spLocks noGrp="1"/>
          </p:cNvSpPr>
          <p:nvPr>
            <p:ph type="sldNum" sz="quarter" idx="12"/>
          </p:nvPr>
        </p:nvSpPr>
        <p:spPr/>
        <p:txBody>
          <a:bodyPr/>
          <a:lstStyle>
            <a:lvl1pPr>
              <a:defRPr/>
            </a:lvl1pPr>
          </a:lstStyle>
          <a:p>
            <a:fld id="{14140045-DDA4-4E8D-BD7E-F9AF3110E84E}" type="slidenum">
              <a:rPr lang="es-SV" altLang="es-SV"/>
              <a:pPr/>
              <a:t>‹Nº›</a:t>
            </a:fld>
            <a:endParaRPr lang="es-SV" altLang="es-SV"/>
          </a:p>
        </p:txBody>
      </p:sp>
    </p:spTree>
    <p:extLst>
      <p:ext uri="{BB962C8B-B14F-4D97-AF65-F5344CB8AC3E}">
        <p14:creationId xmlns:p14="http://schemas.microsoft.com/office/powerpoint/2010/main" val="750862531"/>
      </p:ext>
    </p:extLst>
  </p:cSld>
  <p:clrMapOvr>
    <a:masterClrMapping/>
  </p:clrMapOvr>
  <p:transition spd="slow" advClick="0" advTm="1000">
    <p:pull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3 Marcador de fecha"/>
          <p:cNvSpPr>
            <a:spLocks noGrp="1"/>
          </p:cNvSpPr>
          <p:nvPr>
            <p:ph type="dt" sz="half" idx="10"/>
          </p:nvPr>
        </p:nvSpPr>
        <p:spPr/>
        <p:txBody>
          <a:bodyPr/>
          <a:lstStyle>
            <a:lvl1pPr>
              <a:defRPr/>
            </a:lvl1pPr>
          </a:lstStyle>
          <a:p>
            <a:pPr>
              <a:defRPr/>
            </a:pPr>
            <a:fld id="{8B188B49-0BC7-4276-9B94-DDF641BFDA0A}" type="datetimeFigureOut">
              <a:rPr lang="es-SV">
                <a:solidFill>
                  <a:prstClr val="black">
                    <a:tint val="75000"/>
                  </a:prstClr>
                </a:solidFill>
              </a:rPr>
              <a:pPr>
                <a:defRPr/>
              </a:pPr>
              <a:t>13/01/2016</a:t>
            </a:fld>
            <a:endParaRPr lang="es-SV">
              <a:solidFill>
                <a:prstClr val="black">
                  <a:tint val="75000"/>
                </a:prstClr>
              </a:solidFill>
            </a:endParaRPr>
          </a:p>
        </p:txBody>
      </p:sp>
      <p:sp>
        <p:nvSpPr>
          <p:cNvPr id="4" name="4 Marcador de pie de página"/>
          <p:cNvSpPr>
            <a:spLocks noGrp="1"/>
          </p:cNvSpPr>
          <p:nvPr>
            <p:ph type="ftr" sz="quarter" idx="11"/>
          </p:nvPr>
        </p:nvSpPr>
        <p:spPr/>
        <p:txBody>
          <a:bodyPr/>
          <a:lstStyle>
            <a:lvl1pPr>
              <a:defRPr/>
            </a:lvl1pPr>
          </a:lstStyle>
          <a:p>
            <a:pPr>
              <a:defRPr/>
            </a:pPr>
            <a:endParaRPr lang="es-SV">
              <a:solidFill>
                <a:prstClr val="black">
                  <a:tint val="75000"/>
                </a:prstClr>
              </a:solidFill>
            </a:endParaRPr>
          </a:p>
        </p:txBody>
      </p:sp>
      <p:sp>
        <p:nvSpPr>
          <p:cNvPr id="5" name="5 Marcador de número de diapositiva"/>
          <p:cNvSpPr>
            <a:spLocks noGrp="1"/>
          </p:cNvSpPr>
          <p:nvPr>
            <p:ph type="sldNum" sz="quarter" idx="12"/>
          </p:nvPr>
        </p:nvSpPr>
        <p:spPr/>
        <p:txBody>
          <a:bodyPr/>
          <a:lstStyle>
            <a:lvl1pPr>
              <a:defRPr/>
            </a:lvl1pPr>
          </a:lstStyle>
          <a:p>
            <a:fld id="{7067A722-C68E-44A0-AB4C-C4A884879F1C}" type="slidenum">
              <a:rPr lang="es-SV" altLang="es-SV"/>
              <a:pPr/>
              <a:t>‹Nº›</a:t>
            </a:fld>
            <a:endParaRPr lang="es-SV" altLang="es-SV"/>
          </a:p>
        </p:txBody>
      </p:sp>
    </p:spTree>
    <p:extLst>
      <p:ext uri="{BB962C8B-B14F-4D97-AF65-F5344CB8AC3E}">
        <p14:creationId xmlns:p14="http://schemas.microsoft.com/office/powerpoint/2010/main" val="206782121"/>
      </p:ext>
    </p:extLst>
  </p:cSld>
  <p:clrMapOvr>
    <a:masterClrMapping/>
  </p:clrMapOvr>
  <p:transition spd="slow" advClick="0" advTm="1000">
    <p:pull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7D0579DF-445C-458B-B95F-F9BBC0A9F76A}" type="datetimeFigureOut">
              <a:rPr lang="es-SV">
                <a:solidFill>
                  <a:prstClr val="black">
                    <a:tint val="75000"/>
                  </a:prstClr>
                </a:solidFill>
              </a:rPr>
              <a:pPr>
                <a:defRPr/>
              </a:pPr>
              <a:t>13/01/2016</a:t>
            </a:fld>
            <a:endParaRPr lang="es-SV">
              <a:solidFill>
                <a:prstClr val="black">
                  <a:tint val="75000"/>
                </a:prstClr>
              </a:solidFill>
            </a:endParaRPr>
          </a:p>
        </p:txBody>
      </p:sp>
      <p:sp>
        <p:nvSpPr>
          <p:cNvPr id="3" name="4 Marcador de pie de página"/>
          <p:cNvSpPr>
            <a:spLocks noGrp="1"/>
          </p:cNvSpPr>
          <p:nvPr>
            <p:ph type="ftr" sz="quarter" idx="11"/>
          </p:nvPr>
        </p:nvSpPr>
        <p:spPr/>
        <p:txBody>
          <a:bodyPr/>
          <a:lstStyle>
            <a:lvl1pPr>
              <a:defRPr/>
            </a:lvl1pPr>
          </a:lstStyle>
          <a:p>
            <a:pPr>
              <a:defRPr/>
            </a:pPr>
            <a:endParaRPr lang="es-SV">
              <a:solidFill>
                <a:prstClr val="black">
                  <a:tint val="75000"/>
                </a:prstClr>
              </a:solidFill>
            </a:endParaRPr>
          </a:p>
        </p:txBody>
      </p:sp>
      <p:sp>
        <p:nvSpPr>
          <p:cNvPr id="4" name="5 Marcador de número de diapositiva"/>
          <p:cNvSpPr>
            <a:spLocks noGrp="1"/>
          </p:cNvSpPr>
          <p:nvPr>
            <p:ph type="sldNum" sz="quarter" idx="12"/>
          </p:nvPr>
        </p:nvSpPr>
        <p:spPr/>
        <p:txBody>
          <a:bodyPr/>
          <a:lstStyle>
            <a:lvl1pPr>
              <a:defRPr/>
            </a:lvl1pPr>
          </a:lstStyle>
          <a:p>
            <a:fld id="{79EAAEA3-B122-414A-A17F-157376662025}" type="slidenum">
              <a:rPr lang="es-SV" altLang="es-SV"/>
              <a:pPr/>
              <a:t>‹Nº›</a:t>
            </a:fld>
            <a:endParaRPr lang="es-SV" altLang="es-SV"/>
          </a:p>
        </p:txBody>
      </p:sp>
    </p:spTree>
    <p:extLst>
      <p:ext uri="{BB962C8B-B14F-4D97-AF65-F5344CB8AC3E}">
        <p14:creationId xmlns:p14="http://schemas.microsoft.com/office/powerpoint/2010/main" val="351115162"/>
      </p:ext>
    </p:extLst>
  </p:cSld>
  <p:clrMapOvr>
    <a:masterClrMapping/>
  </p:clrMapOvr>
  <p:transition spd="slow" advClick="0" advTm="1000">
    <p:pull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2" y="273050"/>
            <a:ext cx="3008313" cy="1162050"/>
          </a:xfrm>
        </p:spPr>
        <p:txBody>
          <a:bodyPr anchor="b"/>
          <a:lstStyle>
            <a:lvl1pPr algn="l">
              <a:defRPr sz="1500" b="1"/>
            </a:lvl1pPr>
          </a:lstStyle>
          <a:p>
            <a:r>
              <a:rPr lang="es-ES" smtClean="0"/>
              <a:t>Haga clic para modificar el estilo de título del patrón</a:t>
            </a:r>
            <a:endParaRPr lang="es-SV"/>
          </a:p>
        </p:txBody>
      </p:sp>
      <p:sp>
        <p:nvSpPr>
          <p:cNvPr id="3" name="2 Marcador de contenido"/>
          <p:cNvSpPr>
            <a:spLocks noGrp="1"/>
          </p:cNvSpPr>
          <p:nvPr>
            <p:ph idx="1"/>
          </p:nvPr>
        </p:nvSpPr>
        <p:spPr>
          <a:xfrm>
            <a:off x="3575050" y="273058"/>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texto"/>
          <p:cNvSpPr>
            <a:spLocks noGrp="1"/>
          </p:cNvSpPr>
          <p:nvPr>
            <p:ph type="body" sz="half" idx="2"/>
          </p:nvPr>
        </p:nvSpPr>
        <p:spPr>
          <a:xfrm>
            <a:off x="457202" y="1435103"/>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09FB9152-F37A-4E86-8C42-6658C77E82C9}" type="datetimeFigureOut">
              <a:rPr lang="es-SV">
                <a:solidFill>
                  <a:prstClr val="black">
                    <a:tint val="75000"/>
                  </a:prstClr>
                </a:solidFill>
              </a:rPr>
              <a:pPr>
                <a:defRPr/>
              </a:pPr>
              <a:t>13/01/2016</a:t>
            </a:fld>
            <a:endParaRPr lang="es-SV">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SV">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fld id="{8B896F0B-75B1-49EC-910D-793DDBC5026E}" type="slidenum">
              <a:rPr lang="es-SV" altLang="es-SV"/>
              <a:pPr/>
              <a:t>‹Nº›</a:t>
            </a:fld>
            <a:endParaRPr lang="es-SV" altLang="es-SV"/>
          </a:p>
        </p:txBody>
      </p:sp>
    </p:spTree>
    <p:extLst>
      <p:ext uri="{BB962C8B-B14F-4D97-AF65-F5344CB8AC3E}">
        <p14:creationId xmlns:p14="http://schemas.microsoft.com/office/powerpoint/2010/main" val="3253374752"/>
      </p:ext>
    </p:extLst>
  </p:cSld>
  <p:clrMapOvr>
    <a:masterClrMapping/>
  </p:clrMapOvr>
  <p:transition spd="slow" advClick="0" advTm="1000">
    <p:pull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1500" b="1"/>
            </a:lvl1pPr>
          </a:lstStyle>
          <a:p>
            <a:r>
              <a:rPr lang="es-ES" smtClean="0"/>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s-SV"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E5723652-B90F-4516-922E-D94796817EF5}" type="datetimeFigureOut">
              <a:rPr lang="es-SV">
                <a:solidFill>
                  <a:prstClr val="black">
                    <a:tint val="75000"/>
                  </a:prstClr>
                </a:solidFill>
              </a:rPr>
              <a:pPr>
                <a:defRPr/>
              </a:pPr>
              <a:t>13/01/2016</a:t>
            </a:fld>
            <a:endParaRPr lang="es-SV">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SV">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fld id="{E83FD093-C4F5-4F69-9EE5-536E5FD14978}" type="slidenum">
              <a:rPr lang="es-SV" altLang="es-SV"/>
              <a:pPr/>
              <a:t>‹Nº›</a:t>
            </a:fld>
            <a:endParaRPr lang="es-SV" altLang="es-SV"/>
          </a:p>
        </p:txBody>
      </p:sp>
    </p:spTree>
    <p:extLst>
      <p:ext uri="{BB962C8B-B14F-4D97-AF65-F5344CB8AC3E}">
        <p14:creationId xmlns:p14="http://schemas.microsoft.com/office/powerpoint/2010/main" val="62242270"/>
      </p:ext>
    </p:extLst>
  </p:cSld>
  <p:clrMapOvr>
    <a:masterClrMapping/>
  </p:clrMapOvr>
  <p:transition spd="slow" advClick="0" advTm="1000">
    <p:pull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SV" smtClean="0"/>
              <a:t>Haga clic para modificar el estilo de título del patrón</a:t>
            </a:r>
            <a:endParaRPr lang="es-SV" altLang="es-SV" smtClean="0"/>
          </a:p>
        </p:txBody>
      </p:sp>
      <p:sp>
        <p:nvSpPr>
          <p:cNvPr id="1027" name="2 Marcador de texto"/>
          <p:cNvSpPr>
            <a:spLocks noGrp="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SV" smtClean="0"/>
              <a:t>Haga clic para modificar el estilo de texto del patrón</a:t>
            </a:r>
          </a:p>
          <a:p>
            <a:pPr lvl="1"/>
            <a:r>
              <a:rPr lang="es-ES" altLang="es-SV" smtClean="0"/>
              <a:t>Segundo nivel</a:t>
            </a:r>
          </a:p>
          <a:p>
            <a:pPr lvl="2"/>
            <a:r>
              <a:rPr lang="es-ES" altLang="es-SV" smtClean="0"/>
              <a:t>Tercer nivel</a:t>
            </a:r>
          </a:p>
          <a:p>
            <a:pPr lvl="3"/>
            <a:r>
              <a:rPr lang="es-ES" altLang="es-SV" smtClean="0"/>
              <a:t>Cuarto nivel</a:t>
            </a:r>
          </a:p>
          <a:p>
            <a:pPr lvl="4"/>
            <a:r>
              <a:rPr lang="es-ES" altLang="es-SV" smtClean="0"/>
              <a:t>Quinto nivel</a:t>
            </a:r>
            <a:endParaRPr lang="es-SV" altLang="es-SV" smtClean="0"/>
          </a:p>
        </p:txBody>
      </p:sp>
      <p:sp>
        <p:nvSpPr>
          <p:cNvPr id="4" name="3 Marcador de fecha"/>
          <p:cNvSpPr>
            <a:spLocks noGrp="1"/>
          </p:cNvSpPr>
          <p:nvPr>
            <p:ph type="dt" sz="half" idx="2"/>
          </p:nvPr>
        </p:nvSpPr>
        <p:spPr>
          <a:xfrm>
            <a:off x="457200" y="6356358"/>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cs typeface="+mn-cs"/>
              </a:defRPr>
            </a:lvl1pPr>
          </a:lstStyle>
          <a:p>
            <a:pPr>
              <a:defRPr/>
            </a:pPr>
            <a:fld id="{0FCE4700-0DE1-4868-AB0C-F4AD7E579423}" type="datetimeFigureOut">
              <a:rPr lang="es-SV">
                <a:solidFill>
                  <a:prstClr val="black">
                    <a:tint val="75000"/>
                  </a:prstClr>
                </a:solidFill>
              </a:rPr>
              <a:pPr>
                <a:defRPr/>
              </a:pPr>
              <a:t>13/01/2016</a:t>
            </a:fld>
            <a:endParaRPr lang="es-SV">
              <a:solidFill>
                <a:prstClr val="black">
                  <a:tint val="75000"/>
                </a:prstClr>
              </a:solidFill>
            </a:endParaRPr>
          </a:p>
        </p:txBody>
      </p:sp>
      <p:sp>
        <p:nvSpPr>
          <p:cNvPr id="5" name="4 Marcador de pie de página"/>
          <p:cNvSpPr>
            <a:spLocks noGrp="1"/>
          </p:cNvSpPr>
          <p:nvPr>
            <p:ph type="ftr" sz="quarter" idx="3"/>
          </p:nvPr>
        </p:nvSpPr>
        <p:spPr>
          <a:xfrm>
            <a:off x="3124200" y="6356358"/>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cs typeface="+mn-cs"/>
              </a:defRPr>
            </a:lvl1pPr>
          </a:lstStyle>
          <a:p>
            <a:pPr>
              <a:defRPr/>
            </a:pPr>
            <a:endParaRPr lang="es-SV">
              <a:solidFill>
                <a:prstClr val="black">
                  <a:tint val="75000"/>
                </a:prstClr>
              </a:solidFill>
            </a:endParaRPr>
          </a:p>
        </p:txBody>
      </p:sp>
      <p:sp>
        <p:nvSpPr>
          <p:cNvPr id="6" name="5 Marcador de número de diapositiva"/>
          <p:cNvSpPr>
            <a:spLocks noGrp="1"/>
          </p:cNvSpPr>
          <p:nvPr>
            <p:ph type="sldNum" sz="quarter" idx="4"/>
          </p:nvPr>
        </p:nvSpPr>
        <p:spPr>
          <a:xfrm>
            <a:off x="6553200" y="6356358"/>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latin typeface="Calibri" pitchFamily="34" charset="0"/>
              </a:defRPr>
            </a:lvl1pPr>
          </a:lstStyle>
          <a:p>
            <a:pPr fontAlgn="base">
              <a:spcBef>
                <a:spcPct val="0"/>
              </a:spcBef>
              <a:spcAft>
                <a:spcPct val="0"/>
              </a:spcAft>
            </a:pPr>
            <a:fld id="{83D1D201-5FD5-4AB1-A4DF-FF220F7E36A0}" type="slidenum">
              <a:rPr lang="es-SV" altLang="es-SV" smtClean="0">
                <a:cs typeface="Arial" charset="0"/>
              </a:rPr>
              <a:pPr fontAlgn="base">
                <a:spcBef>
                  <a:spcPct val="0"/>
                </a:spcBef>
                <a:spcAft>
                  <a:spcPct val="0"/>
                </a:spcAft>
              </a:pPr>
              <a:t>‹Nº›</a:t>
            </a:fld>
            <a:endParaRPr lang="es-SV" altLang="es-SV" smtClean="0">
              <a:cs typeface="Arial" charset="0"/>
            </a:endParaRPr>
          </a:p>
        </p:txBody>
      </p:sp>
    </p:spTree>
    <p:extLst>
      <p:ext uri="{BB962C8B-B14F-4D97-AF65-F5344CB8AC3E}">
        <p14:creationId xmlns:p14="http://schemas.microsoft.com/office/powerpoint/2010/main" val="5125247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advClick="0" advTm="1000">
    <p:pull dir="ld"/>
  </p:transition>
  <p:txStyles>
    <p:titleStyle>
      <a:lvl1pPr algn="ctr" rtl="0" eaLnBrk="0" fontAlgn="base" hangingPunct="0">
        <a:spcBef>
          <a:spcPct val="0"/>
        </a:spcBef>
        <a:spcAft>
          <a:spcPct val="0"/>
        </a:spcAft>
        <a:defRPr sz="3300" kern="1200">
          <a:solidFill>
            <a:schemeClr val="tx1"/>
          </a:solidFill>
          <a:latin typeface="+mj-lt"/>
          <a:ea typeface="+mj-ea"/>
          <a:cs typeface="+mj-cs"/>
        </a:defRPr>
      </a:lvl1pPr>
      <a:lvl2pPr algn="ctr" rtl="0" eaLnBrk="0" fontAlgn="base" hangingPunct="0">
        <a:spcBef>
          <a:spcPct val="0"/>
        </a:spcBef>
        <a:spcAft>
          <a:spcPct val="0"/>
        </a:spcAft>
        <a:defRPr sz="3300">
          <a:solidFill>
            <a:schemeClr val="tx1"/>
          </a:solidFill>
          <a:latin typeface="Calibri" pitchFamily="34" charset="0"/>
        </a:defRPr>
      </a:lvl2pPr>
      <a:lvl3pPr algn="ctr" rtl="0" eaLnBrk="0" fontAlgn="base" hangingPunct="0">
        <a:spcBef>
          <a:spcPct val="0"/>
        </a:spcBef>
        <a:spcAft>
          <a:spcPct val="0"/>
        </a:spcAft>
        <a:defRPr sz="3300">
          <a:solidFill>
            <a:schemeClr val="tx1"/>
          </a:solidFill>
          <a:latin typeface="Calibri" pitchFamily="34" charset="0"/>
        </a:defRPr>
      </a:lvl3pPr>
      <a:lvl4pPr algn="ctr" rtl="0" eaLnBrk="0" fontAlgn="base" hangingPunct="0">
        <a:spcBef>
          <a:spcPct val="0"/>
        </a:spcBef>
        <a:spcAft>
          <a:spcPct val="0"/>
        </a:spcAft>
        <a:defRPr sz="3300">
          <a:solidFill>
            <a:schemeClr val="tx1"/>
          </a:solidFill>
          <a:latin typeface="Calibri" pitchFamily="34" charset="0"/>
        </a:defRPr>
      </a:lvl4pPr>
      <a:lvl5pPr algn="ctr" rtl="0" eaLnBrk="0" fontAlgn="base" hangingPunct="0">
        <a:spcBef>
          <a:spcPct val="0"/>
        </a:spcBef>
        <a:spcAft>
          <a:spcPct val="0"/>
        </a:spcAft>
        <a:defRPr sz="3300">
          <a:solidFill>
            <a:schemeClr val="tx1"/>
          </a:solidFill>
          <a:latin typeface="Calibri" pitchFamily="34" charset="0"/>
        </a:defRPr>
      </a:lvl5pPr>
      <a:lvl6pPr marL="342900" algn="ctr" rtl="0" fontAlgn="base">
        <a:spcBef>
          <a:spcPct val="0"/>
        </a:spcBef>
        <a:spcAft>
          <a:spcPct val="0"/>
        </a:spcAft>
        <a:defRPr sz="3300">
          <a:solidFill>
            <a:schemeClr val="tx1"/>
          </a:solidFill>
          <a:latin typeface="Calibri" pitchFamily="34" charset="0"/>
        </a:defRPr>
      </a:lvl6pPr>
      <a:lvl7pPr marL="685800" algn="ctr" rtl="0" fontAlgn="base">
        <a:spcBef>
          <a:spcPct val="0"/>
        </a:spcBef>
        <a:spcAft>
          <a:spcPct val="0"/>
        </a:spcAft>
        <a:defRPr sz="3300">
          <a:solidFill>
            <a:schemeClr val="tx1"/>
          </a:solidFill>
          <a:latin typeface="Calibri" pitchFamily="34" charset="0"/>
        </a:defRPr>
      </a:lvl7pPr>
      <a:lvl8pPr marL="1028700" algn="ctr" rtl="0" fontAlgn="base">
        <a:spcBef>
          <a:spcPct val="0"/>
        </a:spcBef>
        <a:spcAft>
          <a:spcPct val="0"/>
        </a:spcAft>
        <a:defRPr sz="3300">
          <a:solidFill>
            <a:schemeClr val="tx1"/>
          </a:solidFill>
          <a:latin typeface="Calibri" pitchFamily="34" charset="0"/>
        </a:defRPr>
      </a:lvl8pPr>
      <a:lvl9pPr marL="1371600" algn="ctr" rtl="0" fontAlgn="base">
        <a:spcBef>
          <a:spcPct val="0"/>
        </a:spcBef>
        <a:spcAft>
          <a:spcPct val="0"/>
        </a:spcAft>
        <a:defRPr sz="3300">
          <a:solidFill>
            <a:schemeClr val="tx1"/>
          </a:solidFill>
          <a:latin typeface="Calibri" pitchFamily="34" charset="0"/>
        </a:defRPr>
      </a:lvl9pPr>
    </p:titleStyle>
    <p:bodyStyle>
      <a:lvl1pPr marL="257175" indent="-257175"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557213" indent="-214313" algn="l" rtl="0" eaLnBrk="0" fontAlgn="base" hangingPunct="0">
        <a:spcBef>
          <a:spcPct val="20000"/>
        </a:spcBef>
        <a:spcAft>
          <a:spcPct val="0"/>
        </a:spcAft>
        <a:buFont typeface="Arial" charset="0"/>
        <a:buChar char="–"/>
        <a:defRPr sz="2100" kern="1200">
          <a:solidFill>
            <a:schemeClr val="tx1"/>
          </a:solidFill>
          <a:latin typeface="+mn-lt"/>
          <a:ea typeface="+mn-ea"/>
          <a:cs typeface="+mn-cs"/>
        </a:defRPr>
      </a:lvl2pPr>
      <a:lvl3pPr marL="857250" indent="-171450"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3pPr>
      <a:lvl4pPr marL="1200150" indent="-171450" algn="l" rtl="0" eaLnBrk="0" fontAlgn="base" hangingPunct="0">
        <a:spcBef>
          <a:spcPct val="20000"/>
        </a:spcBef>
        <a:spcAft>
          <a:spcPct val="0"/>
        </a:spcAft>
        <a:buFont typeface="Arial" charset="0"/>
        <a:buChar char="–"/>
        <a:defRPr sz="1500" kern="1200">
          <a:solidFill>
            <a:schemeClr val="tx1"/>
          </a:solidFill>
          <a:latin typeface="+mn-lt"/>
          <a:ea typeface="+mn-ea"/>
          <a:cs typeface="+mn-cs"/>
        </a:defRPr>
      </a:lvl4pPr>
      <a:lvl5pPr marL="1543050" indent="-171450" algn="l" rtl="0" eaLnBrk="0" fontAlgn="base" hangingPunct="0">
        <a:spcBef>
          <a:spcPct val="20000"/>
        </a:spcBef>
        <a:spcAft>
          <a:spcPct val="0"/>
        </a:spcAft>
        <a:buFont typeface="Arial"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s-SV"/>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dirty="0" smtClean="0"/>
              <a:t>Haga clic para modificar el estilo de título del patrón</a:t>
            </a:r>
            <a:endParaRPr lang="es-ES" dirty="0"/>
          </a:p>
        </p:txBody>
      </p:sp>
      <p:sp>
        <p:nvSpPr>
          <p:cNvPr id="3" name="2 Marcador de texto"/>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fecha"/>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ADD522B-734C-4158-AF22-ECD53C536201}" type="datetimeFigureOut">
              <a:rPr lang="es-ES" smtClean="0">
                <a:solidFill>
                  <a:prstClr val="black">
                    <a:tint val="75000"/>
                  </a:prstClr>
                </a:solidFill>
              </a:rPr>
              <a:pPr/>
              <a:t>13/01/2016</a:t>
            </a:fld>
            <a:endParaRPr lang="es-ES">
              <a:solidFill>
                <a:prstClr val="black">
                  <a:tint val="75000"/>
                </a:prstClr>
              </a:solidFill>
            </a:endParaRPr>
          </a:p>
        </p:txBody>
      </p:sp>
      <p:sp>
        <p:nvSpPr>
          <p:cNvPr id="5" name="4 Marcador de pie de página"/>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solidFill>
                <a:prstClr val="black">
                  <a:tint val="75000"/>
                </a:prstClr>
              </a:solidFill>
            </a:endParaRPr>
          </a:p>
        </p:txBody>
      </p:sp>
      <p:sp>
        <p:nvSpPr>
          <p:cNvPr id="6" name="5 Marcador de número de diapositiva"/>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650B0C4-AC0F-4D01-B69D-A22F61CAFCB5}"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42019039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s-E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hyperlink" Target="http://www.mcpelsalvador.com.org/" TargetMode="Externa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hyperlink" Target="http://www.facebook.com/MCPES2002"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7785894" y="290852"/>
            <a:ext cx="1225550" cy="223497"/>
          </a:xfrm>
        </p:spPr>
        <p:txBody>
          <a:bodyPr rtlCol="0">
            <a:normAutofit fontScale="62500" lnSpcReduction="20000"/>
          </a:bodyPr>
          <a:lstStyle/>
          <a:p>
            <a:pPr eaLnBrk="1" fontAlgn="auto" hangingPunct="1">
              <a:lnSpc>
                <a:spcPct val="90000"/>
              </a:lnSpc>
              <a:spcBef>
                <a:spcPts val="750"/>
              </a:spcBef>
              <a:spcAft>
                <a:spcPts val="0"/>
              </a:spcAft>
              <a:defRPr/>
            </a:pPr>
            <a:r>
              <a:rPr lang="es-SV" sz="1800" dirty="0" smtClean="0">
                <a:solidFill>
                  <a:sysClr val="windowText" lastClr="000000"/>
                </a:solidFill>
              </a:rPr>
              <a:t>14 de Enero 2016</a:t>
            </a:r>
            <a:endParaRPr lang="es-SV" sz="1800" dirty="0">
              <a:solidFill>
                <a:sysClr val="windowText" lastClr="000000"/>
              </a:solidFill>
            </a:endParaRPr>
          </a:p>
        </p:txBody>
      </p:sp>
      <p:sp>
        <p:nvSpPr>
          <p:cNvPr id="4" name="2 Subtítulo"/>
          <p:cNvSpPr txBox="1">
            <a:spLocks/>
          </p:cNvSpPr>
          <p:nvPr/>
        </p:nvSpPr>
        <p:spPr bwMode="auto">
          <a:xfrm>
            <a:off x="1476375" y="2100263"/>
            <a:ext cx="5761038" cy="323850"/>
          </a:xfrm>
          <a:prstGeom prst="rect">
            <a:avLst/>
          </a:prstGeom>
          <a:noFill/>
          <a:ln>
            <a:noFill/>
          </a:ln>
          <a:extLst/>
        </p:spPr>
        <p:txBody>
          <a:bodyPr>
            <a:normAutofit fontScale="92500" lnSpcReduction="20000"/>
          </a:bodyPr>
          <a:lstStyle>
            <a:lvl1pPr marL="0" indent="0" algn="ctr" rtl="0" eaLnBrk="0" fontAlgn="base" hangingPunct="0">
              <a:spcBef>
                <a:spcPct val="20000"/>
              </a:spcBef>
              <a:spcAft>
                <a:spcPct val="0"/>
              </a:spcAft>
              <a:buFont typeface="Arial"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eaLnBrk="1" fontAlgn="auto" hangingPunct="1">
              <a:spcAft>
                <a:spcPts val="0"/>
              </a:spcAft>
              <a:defRPr/>
            </a:pPr>
            <a:endParaRPr lang="es-SV" sz="1800" b="1" dirty="0">
              <a:solidFill>
                <a:srgbClr val="002060"/>
              </a:solidFill>
              <a:latin typeface="Arial" pitchFamily="34" charset="0"/>
              <a:cs typeface="Arial" pitchFamily="34" charset="0"/>
            </a:endParaRPr>
          </a:p>
        </p:txBody>
      </p:sp>
      <p:sp>
        <p:nvSpPr>
          <p:cNvPr id="154630" name="AutoShape 6" descr="data:image/jpeg;base64,/9j/4AAQSkZJRgABAQAAAQABAAD/2wCEAAkGBw8QDxANEA4QDQ8PDw8PDQ0PDw8ODQ0MFBEWFxQRFBUYHCggGholHRQUITEhJSkrLi4uFx8zODMsNygtLisBCgoKDg0OFxAQFywcFRwsLCwsLCwuKywsLCwsLCwsLCwsLCwsLSwsNywsLCwuLDcsLCwsLCwsLDcsNzcsLDcsLP/AABEIAMgAyAMBEQACEQEDEQH/xAAcAAACAgMBAQAAAAAAAAAAAAAAAQUHAgMGBAj/xABLEAABAgMBCAwMBAYABwAAAAABAAIDBBEhBQYSMTJRsbIHExQWM0FxcnORktEiIzVSYWJjZIGjweIkNFSCFUJEU5OhJUOzw+Hw8f/EABoBAQADAQEBAAAAAAAAAAAAAAABAgQFAwb/xAApEQEAAQMBBwUBAQEBAAAAAAAAAQIDETEEEhMUITNRBTJBQmEigVIj/9oADAMBAAIRAxEAPwC8UAgSCPn7sy8Gx8QYXmN8J3UvSi1XXpCk10wh4t+TBkwHO9LnhmgFaOTq+Zec3ohr35+7fO+xTyc+UcePA35+7/O+xOSnycePA35+7/O+xOSnycf8G/P3f532JyU+Tj/g35+7/O+xOSnycf8ABvz93+d9iclPk4/4N+fu/wA77E5KfJx/wb8/d/nfYnJT5OP+Dfn7v877E5KfJx/wb8/d/nfYnJT5OP8Ag35+7/O+xOSnycf8G/P3f532JyU+Tj/g35+7/O+xOSnycf8ABvz93+d9iclPk4/4N+fu3zvsTk58nHhshX5MOXAc0Z2vD/oFWdjq8p48JiQuzLx7GRBheY7wXdS8K7NdOsPSmumUgvNc1AFIECKDi74L5nEmDAOC0VDooNHOPGG5gt9jZoxvVM9y58QgpeUe+3JB4yLT8ONapriNHhiZe1kgwZ3cp4vgvOa5lbdiGZl4QxtaPjRRmo6Mdqg5mdpTmpPQbVBzM7SZqOg2qDmZ2kzUdBtUHMztJmo6DaoOZnaTNR0G1QczO0majoNqg5mdpM1HQbVBzM7SZqOg2qDmZ2kzUdBtUHMztJmo6DaoOZnaTNR0G1QczO0majoNqg5mdpM1HRk2XhHE1p5DVN6oxDB9z2HFVvprVTvybsPFHk3stHhAcYsI+Cvv7ymMJ69++ZzS2DHOE0mjYptc05jnCy3tnjG9S97d34l2YKwNBoEg5q/K6phwxAYaPi1LiDa2GMfX9CtOy2t6czo8bteOjl7nyooIjv2giymcrbcr+IeGMvVNTQYM7jib3qtNOUz0RUaae7GaegWBe0UxCkzlpqrYQKoCqAqgKoCqAqgKoCqAqgKoCqAqgKoCqYMt0Gae3E74G0Ku7CYqSspNh4sscMbV41UzEr5y8t0pb/mNHOHFTOr0T5Vqj5dTebdUxWGA81fCpgk2l0M931WLabW7OY0aLVeYw6VZXsxcbEFZ3fjmNNxBjo4Q2+gD/wBK6tmN2hjuTmp640QMaXcQFgzniCrEZlMziEFEiFxLjaTjWiIw85ljVSgVQFUBVAVQFUBVAVQFUBVAVRBtBJAAJJxACpKicRrKcZSUC4M2+0QHgZ3UZpXlN+3HyvFuZexl6M4eKG3lf3Lzna6IW4FTZvOms8LtHuTm6DgSxdefN+yP7z3JzlBwJQ09KvgxHQn0D20rQ1FoqveiqKo3oec04lphxC0hwxi1WnrCIlOwogiMrxOFCM2deFXSXo8l70wYU3DtxuMM8hs0gKb8b1stzipZrSuU2NUwaNKCsIds08+0iH4gldaPZDFrVLK68XJb+46O9TahFSNqvVUVQFUBVAVQFUBVAVQFUBVAVQSl79yHTcQtDsCGyhiPpU0OJo9JoV4Xr0W4/Xpbo3uqxLnXMgwG4MKGG2WuxvdynjXMruVVdZlqimIe1VWJAIBBWd9x/Gxv2aoXV2btsd33Ieq93kkrjxcpnIR9fovK5C9LA1E0zpYRHJhBKu3KY9y0pc1aCuQ2sJvJKmBWEA/ionPi6SurHbhij3S1XXPjBzRpKtb0RU8VV6qiqAqgKoCqAqgKoCqAqgKoMobXOIa0Vc4hrRncTQBVqmI6kRnota4lzWy0FsIWnHEdiw4hxlce5c36sttFO7GEgqLhAIBAIKwvwP42N+zUC6uzduGO77kNVaHm91yD4w806QvO5otS2Rj+Kh8+FrBUn2Sn7QtCVyQuS2lN5JUwKsgH8VE58XSV1Y7cMX2lruufGDmjSVa3orU8NV6oFUBVAVQOqAqgKoBA6oCqIdDeNKCJN4RFRBYX/vrQaSsu1VYox5e1mP6WQFy2s1IECJQQc3fZJw3FhiF5Fh2tpcAeVe9OzXJjOHnVdph5jfvJ5ovY/wDKvylavHpcVfBPsjzMSMyuC7BphChsbQ2LbZommnEvCuqJnKOqvZR7rkHxh5p0hedzRanVtjH8VD58LWCpPslP2hacrkBcltKbySpgVVAP4uJz42krqx24YvtLXdg+M/aNJV7eitTwVXoqKoCqB1QOqAqpBVAAoGgSDtdjZlsy7oW65XP22dIabEau4WFoCAUDmL/bouhS7YTTR0dxaSDQiG0VdpA+K17LRFVXX4eV6cQrmq6bHoKp0Cqh1FUHtuOfGHmnSF53NFqdW2MfxcPnwtYKk+yU/aFrSuQFyW4pvIPIVMIUjKzsQT8dtajbpiw22YZXXjtwx/Mtl2bptEUBwI8AWi0YyrW46K1NMOaY7E8H40K9MKt1UwCqBgqAVQFVIdUBVTOuEFhjOOsJ0TgYYzjrChDudjR1RNW1tg6Hrn7b7oadnnpLt1haQgSDgtkt9IksK/yRT/ti37FHSWa+4zDGcda3M4wxnHWpDwv/ALxKBqiTTG43DSUwN1x7pNMUhoJ8A2mwYwqXI6LUtUzORDPwG4WCNtl6gZsNuNVntyt9oXdK5AXHbSm8kpAomD5Rj9NM65XYjtwxfMvPfCPGjmDSVe3orUjKL2VbYcVzcTiOQmiD0MuhFHGHcoUYG9l1Dxs+IKYG5t0mZnDqTA2NnoXnU5QQmBsE3DP84TCJZbc3zm9YSTwuwScL+1D7De5cHeq8uhER4G44X9qH2G9yb1XlOI8NkKC1tcFrW1x4IAr1KJmZMNihIQKiDCJAY7KY11MWE0GnWpiZjRExEsNxwv7UPsN7k3qvJux4G44X9qH2G9yb1XkxClNkCy6Mw0WNBZRosaPAHEF2Nl624mWK77nN0WhRJ3vDxp5h0heV3Ral6Io/4hA6aW12qk9uU/aF6yuQFxm4pvJKQKKgj/iEfppnXK7EduGKNZee+AeNHMGkq9vRWpG0XsqEDCkOiBphBpgCnAThYkj6SC+cdGDRIQCAQCAQCBIKP2QvKczys/6YXZ2XtwxXfc5wrS80le/wp5h0heV3RanV6I3lCB00trtXnPblP2hekrkBcZuKbyT8UgUVA8oR+mmdcrsx24Yo90tF8HCjmDSVe1orUjV7KhAwgyClAQNSgAJgDhYonQfSAXzjpRoaJJA0AgEAoApCQUhsg+U5nlZqBdrZO1DFd9znCtDzSVwOFPMOkLyu6LUavRF8oQOmltdqpPblP2hecrkBcVuKbyT8UgUZA8oR+mmdcrsx24YvtLRfBwo5g0lelrRWpGL1VNEGFIaBoCilBgJgOimEQ9f8Umf1Ux/ni968uFT4Wmuryf8AFJn9VMf54vep4VHg36vKwdieaixBN7ZFiRaGXptj3PwaiJWlcWJc7b6aaZjENWz1TKwVz2gIEgrfZXm4sOLKCHFiQgYcbCEOI9gJDmUrQ2410dhoiqJyzX6piYw4T+KTX6qY/wA8XvXQ4VHhn36vI/is1+qmP88XvUTaozob8vLGiue4ve5z3HG5xLnHlJtV4pxHREzlrKCSuBwp5h0heV3RejVvjeUIHSy2u1ec9uU/aF5yuQFxW4pvJKQKMheUI/SzOuV2Y7cMP2lovg4UcwaSvS1orUjV7KmgalBgIHRA1KDQFFOA6JgFEwLG2IP6zll9ERcv1H3UtWzaSsZc1qCBIKy2X+FlOjj60NdT0/2yybTrCv10WYqKEkQgSCSuBwp5h0heV3RehvjeUIHSy2uF5z25T9oXlK5AXEbym8kpAo2D5Qj9NM65XaiP/OGH7S0XwcKOYNJXpa0VqRq9lcmiMmApGSYQKJgOiB0UwBSHRAUQWNsQ4pzll9ERcr1HWlq2bSVirmtQQCCstl3hZTo4+tDXU9P0qZNp1hX5C6WGYlGAJgIhQlI3A4U8w6QvK7ovQ3xfKEDpZbXavOe3KftC8ZXIC4jeJvJKmBRkLyhH6aZ13LtR24YftLTfBwo5g0lXtaK1I1eyjIBA1IYCIOikCBgIGAgasBBYuxH/AFnLL/8AcXJ9R1patm0lYi5rUEAgrLZd4WU6OPrQ11fTtKmTadYcCuizEgRCgJEpK4HCnmHSF5XdF6G6N5QgdLL67V5T25T9oXhK5AXElvE3klIFHQfKEfppjXK7cduGH7S0Xf4UcwaSr2tFakaF7KMkDVkGgYCBqwaBgIgUUhoLD2I8U5yy+iIuR6lrS17NpKxFzWoIEgrTZc4WU6OPrMXV9N9tTJtOsOBXTZRRQlioCIQSVweFPMOkLyu6L0at0b8/A6WX12rzq7UrfeF3yuQFwm8pvJKCj4P5+P00xrlduO3DD9paLvcKOYNJV7WitSOXsoyUoAUjIBIDU4DopDoiDU4DomAUTAsPYkxTnLL6Ii5PqWtLXs2krDXMaggSCtdlvhZTo42sxdX0321Mm06w4Ki6bKSjCWJTASgSNwOFPMOkLyu6L0at8X8/B6WX1wvOrtSt9oXdK5AXCbxN5JQUdB/Px+mmNdy7cduGGfdLTd4eNHMGkr0taKVI5eyhgIGpGQUwGpQyUgogYClB0QFESsPYlxTnLA0RFyPUtaf9a9m0lYS5jUECQVtstcLKdHG1mLq+m+2pk2nWHBLqMpUUJY0SQlUSNweFPMOkLyu6L0at0X8/B6WX1wvOrtSt9oXdK5AXCbymskpAo9hwboRQeOPGHxLiu5R24YZ6VMr4YWRE5WnSPqrWvCtcIZe6ksgpQyCBhWgMKUGEGQUhhEBSGgsLYm/q+WBoiLkep60/617NpKwVy2sIEgrbZZ4WU6ONrMXW9N9tTJtOsODK6bKSgYoEq4Sl73oWW/isaNJ+i8L3heiGAqboQ+OkxBA9ADmlRXiLUpj3rwlckci4LoHMCrSPQgpK+2AYE894swiIreIekf6XY2Wrft4Y70YqSMxBEVhbWxwBBzHiKtTOJRMZhysWE5ji1woRjWqJy8ZjBKyGQUjJTCDUhhBkFIYUgRBqRYWxR/V8sDREXH9T91P+tezaSsBctrCBIK32WeFlOjjazF1vTNKmTadYcEV1GUlUIoZOFCLnBrRUk2KszhMRl08CE2FDDeJgJJznjKyTO9L3jpCPvRljGnWOP8pMV1lLSbP9lRtdW7bwi1Ga11y48Eci4rczIsQV9f8A3FMRuG0eGypb6QcbVp2W7w6sfDyu0ZjLj7jXQFBBecVjHE2H1SurXT9oZaaviXun5FsUW2OFgdx8hVKa5hMxlATMnEhnwm2cTha0rTTVEvKYw0hXQyCnCDCnAyTCDCmIDCnAak6GmB77m3WmJbC2iKYWHTDoGnCpWmMekryuWLdyY3oyvRcmnSXt323Q/VP7LO5eXJWf+U8avyW+26H6p/ZZ3JyVn/lPGr8kb7bofqn9lnco5Kz/AMo41flH3TurHmS10eKYpYCGkhooDSuIegL1t2aLfSmFaq5q6zLwlXwqxKJhvlpKJEPgts842NXnNcQtFOU9IyLYQs8Jxxu+gWau5MvSIwj7tTwoYLDXieRi5qvbpx1lFU56Q7K8G4xhtw3Dw30LvQOILlbVe4lfTSGuzRiMu/aKLK9Qg8d0ZQRGkJkVPfFe25j3RIbcZJczP6Qujs21YjdqZrlrPWEXLXViQ/BiAuFlMLwXAfVbpppq6xLwzNPSYScG6kFwy8HOHAhUm3VGi29DIiWdb4o146tBUxFaOhbRK+y7Q71OazEGIErmhdsd6n+0YhltEt7LtDvU5rOg2mW9n2h3pms/k9plvZ9od6nerP5PaZb2fab3qd6tH8stolvZdod6b1Z/J7RLez7Q703riP5IwJb2XaHem9Wn+S2mW9l2h3pvVnRjtMt7PtDvUb1aY3RtMt7LtDvUZrI3S2mW9l2h3p/Z0FJZtvihTjq0qv8AZ0YxbpwWjKwsdA0E4k4dUrb0IyaunEi1YxpaDxNqXn48Svu00RmZV3pq6Qlb3b3HPe18QYiCGY6HOVz9p2ve/mnR727PzK1rnyghtAXNaXsUgQCDxTkg2ILQg5e6V7QPEHDMRVWiuqnSUTGXPx7021yKclQtFO13Y+XnNmmWreqPMd1lTztxHApMXqjzXdZTnbhwKRvVHmu6ynO3DgUjesPNd1lTztxHBpPeuPNd1lOeunApG9j1T1lTz104FJ72PVd1lOeup4FA3s+q7rKc/dOXoPe16p6yp5+6jgUDez6p6yo5+6nl6C3seq7rKc9dOXoLex6p6ynPXUcCkb1/Vd1lOeunApLesPNd1lRztw4NI3rDzHdZU87dTwaW2BeoK5FeUkqk7Xdn5TFmnLoLmXtAUsoPQKLwm5VVPWXpERHw6iSkWwxYF5pexSBAIBAIEWoNboDTxIFuZuZAbmZmQG5mZkBuZmZAbmZmQG5mZkBuZmZAbmZmQG5mZkBuZmZAbmZmQG5mZkBuZmZAbmZmQG5m5ggYgNzBBsAogaAQCD//2Q=="/>
          <p:cNvSpPr>
            <a:spLocks noChangeAspect="1" noChangeArrowheads="1"/>
          </p:cNvSpPr>
          <p:nvPr/>
        </p:nvSpPr>
        <p:spPr bwMode="auto">
          <a:xfrm>
            <a:off x="155575" y="748903"/>
            <a:ext cx="304800" cy="22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s-SV" altLang="es-SV" sz="1350">
              <a:solidFill>
                <a:srgbClr val="000000"/>
              </a:solidFill>
              <a:latin typeface="Arial" charset="0"/>
              <a:cs typeface="Arial" charset="0"/>
            </a:endParaRPr>
          </a:p>
        </p:txBody>
      </p:sp>
      <p:sp>
        <p:nvSpPr>
          <p:cNvPr id="154631" name="AutoShape 8" descr="data:image/jpeg;base64,/9j/4AAQSkZJRgABAQAAAQABAAD/2wCEAAkGBw8QDxANEA4QDQ8PDw8PDQ0PDw8ODQ0MFBEWFxQRFBUYHCggGholHRQUITEhJSkrLi4uFx8zODMsNygtLisBCgoKDg0OFxAQFywcFRwsLCwsLCwuKywsLCwsLCwsLCwsLCwsLSwsNywsLCwuLDcsLCwsLCwsLDcsNzcsLDcsLP/AABEIAMgAyAMBEQACEQEDEQH/xAAcAAACAgMBAQAAAAAAAAAAAAAAAQUHAgMGBAj/xABLEAABAgMBCAwMBAYABwAAAAABAAIDBBEhBQYSMTJRsbIHExQWM0FxcnORktEiIzVSYWJjZIGjweIkNFSCFUJEU5OhJUOzw+Hw8f/EABoBAQADAQEBAAAAAAAAAAAAAAABAgQFAwb/xAApEQEAAQMBBwUBAQEBAAAAAAAAAQIDETEEEhMUITNRBTJBQmEigVIj/9oADAMBAAIRAxEAPwC8UAgSCPn7sy8Gx8QYXmN8J3UvSi1XXpCk10wh4t+TBkwHO9LnhmgFaOTq+Zec3ohr35+7fO+xTyc+UcePA35+7/O+xOSnycePA35+7/O+xOSnycf8G/P3f532JyU+Tj/g35+7/O+xOSnycf8ABvz93+d9iclPk4/4N+fu/wA77E5KfJx/wb8/d/nfYnJT5OP+Dfn7v877E5KfJx/wb8/d/nfYnJT5OP8Ag35+7/O+xOSnycf8G/P3f532JyU+Tj/g35+7/O+xOSnycf8ABvz93+d9iclPk4/4N+fu3zvsTk58nHhshX5MOXAc0Z2vD/oFWdjq8p48JiQuzLx7GRBheY7wXdS8K7NdOsPSmumUgvNc1AFIECKDi74L5nEmDAOC0VDooNHOPGG5gt9jZoxvVM9y58QgpeUe+3JB4yLT8ONapriNHhiZe1kgwZ3cp4vgvOa5lbdiGZl4QxtaPjRRmo6Mdqg5mdpTmpPQbVBzM7SZqOg2qDmZ2kzUdBtUHMztJmo6DaoOZnaTNR0G1QczO0majoNqg5mdpM1HQbVBzM7SZqOg2qDmZ2kzUdBtUHMztJmo6DaoOZnaTNR0G1QczO0majoNqg5mdpM1HRk2XhHE1p5DVN6oxDB9z2HFVvprVTvybsPFHk3stHhAcYsI+Cvv7ymMJ69++ZzS2DHOE0mjYptc05jnCy3tnjG9S97d34l2YKwNBoEg5q/K6phwxAYaPi1LiDa2GMfX9CtOy2t6czo8bteOjl7nyooIjv2giymcrbcr+IeGMvVNTQYM7jib3qtNOUz0RUaae7GaegWBe0UxCkzlpqrYQKoCqAqgKoCqAqgKoCqAqgKoCqAqgKoCqYMt0Gae3E74G0Ku7CYqSspNh4sscMbV41UzEr5y8t0pb/mNHOHFTOr0T5Vqj5dTebdUxWGA81fCpgk2l0M931WLabW7OY0aLVeYw6VZXsxcbEFZ3fjmNNxBjo4Q2+gD/wBK6tmN2hjuTmp640QMaXcQFgzniCrEZlMziEFEiFxLjaTjWiIw85ljVSgVQFUBVAVQFUBVAVQFUBVAVRBtBJAAJJxACpKicRrKcZSUC4M2+0QHgZ3UZpXlN+3HyvFuZexl6M4eKG3lf3Lzna6IW4FTZvOms8LtHuTm6DgSxdefN+yP7z3JzlBwJQ09KvgxHQn0D20rQ1FoqveiqKo3oec04lphxC0hwxi1WnrCIlOwogiMrxOFCM2deFXSXo8l70wYU3DtxuMM8hs0gKb8b1stzipZrSuU2NUwaNKCsIds08+0iH4gldaPZDFrVLK68XJb+46O9TahFSNqvVUVQFUBVAVQFUBVAVQFUBVAVQSl79yHTcQtDsCGyhiPpU0OJo9JoV4Xr0W4/Xpbo3uqxLnXMgwG4MKGG2WuxvdynjXMruVVdZlqimIe1VWJAIBBWd9x/Gxv2aoXV2btsd33Ieq93kkrjxcpnIR9fovK5C9LA1E0zpYRHJhBKu3KY9y0pc1aCuQ2sJvJKmBWEA/ionPi6SurHbhij3S1XXPjBzRpKtb0RU8VV6qiqAqgKoCqAqgKoCqAqgKoMobXOIa0Vc4hrRncTQBVqmI6kRnota4lzWy0FsIWnHEdiw4hxlce5c36sttFO7GEgqLhAIBAIKwvwP42N+zUC6uzduGO77kNVaHm91yD4w806QvO5otS2Rj+Kh8+FrBUn2Sn7QtCVyQuS2lN5JUwKsgH8VE58XSV1Y7cMX2lruufGDmjSVa3orU8NV6oFUBVAVQOqAqgKoBA6oCqIdDeNKCJN4RFRBYX/vrQaSsu1VYox5e1mP6WQFy2s1IECJQQc3fZJw3FhiF5Fh2tpcAeVe9OzXJjOHnVdph5jfvJ5ovY/wDKvylavHpcVfBPsjzMSMyuC7BphChsbQ2LbZommnEvCuqJnKOqvZR7rkHxh5p0hedzRanVtjH8VD58LWCpPslP2hacrkBcltKbySpgVVAP4uJz42krqx24YvtLXdg+M/aNJV7eitTwVXoqKoCqB1QOqAqpBVAAoGgSDtdjZlsy7oW65XP22dIabEau4WFoCAUDmL/bouhS7YTTR0dxaSDQiG0VdpA+K17LRFVXX4eV6cQrmq6bHoKp0Cqh1FUHtuOfGHmnSF53NFqdW2MfxcPnwtYKk+yU/aFrSuQFyW4pvIPIVMIUjKzsQT8dtajbpiw22YZXXjtwx/Mtl2bptEUBwI8AWi0YyrW46K1NMOaY7E8H40K9MKt1UwCqBgqAVQFVIdUBVTOuEFhjOOsJ0TgYYzjrChDudjR1RNW1tg6Hrn7b7oadnnpLt1haQgSDgtkt9IksK/yRT/ti37FHSWa+4zDGcda3M4wxnHWpDwv/ALxKBqiTTG43DSUwN1x7pNMUhoJ8A2mwYwqXI6LUtUzORDPwG4WCNtl6gZsNuNVntyt9oXdK5AXHbSm8kpAomD5Rj9NM65XYjtwxfMvPfCPGjmDSVe3orUjKL2VbYcVzcTiOQmiD0MuhFHGHcoUYG9l1Dxs+IKYG5t0mZnDqTA2NnoXnU5QQmBsE3DP84TCJZbc3zm9YSTwuwScL+1D7De5cHeq8uhER4G44X9qH2G9yb1XlOI8NkKC1tcFrW1x4IAr1KJmZMNihIQKiDCJAY7KY11MWE0GnWpiZjRExEsNxwv7UPsN7k3qvJux4G44X9qH2G9yb1XkxClNkCy6Mw0WNBZRosaPAHEF2Nl624mWK77nN0WhRJ3vDxp5h0heV3Ral6Io/4hA6aW12qk9uU/aF6yuQFxm4pvJKQKKgj/iEfppnXK7EduGKNZee+AeNHMGkq9vRWpG0XsqEDCkOiBphBpgCnAThYkj6SC+cdGDRIQCAQCAQCBIKP2QvKczys/6YXZ2XtwxXfc5wrS80le/wp5h0heV3RanV6I3lCB00trtXnPblP2hekrkBcZuKbyT8UgUVA8oR+mmdcrsx24Yo90tF8HCjmDSVe1orUjV7KhAwgyClAQNSgAJgDhYonQfSAXzjpRoaJJA0AgEAoApCQUhsg+U5nlZqBdrZO1DFd9znCtDzSVwOFPMOkLyu6LUavRF8oQOmltdqpPblP2hecrkBcVuKbyT8UgUZA8oR+mmdcrsx24YvtLRfBwo5g0lelrRWpGL1VNEGFIaBoCilBgJgOimEQ9f8Umf1Ux/ni968uFT4Wmuryf8AFJn9VMf54vep4VHg36vKwdieaixBN7ZFiRaGXptj3PwaiJWlcWJc7b6aaZjENWz1TKwVz2gIEgrfZXm4sOLKCHFiQgYcbCEOI9gJDmUrQ2410dhoiqJyzX6piYw4T+KTX6qY/wA8XvXQ4VHhn36vI/is1+qmP88XvUTaozob8vLGiue4ve5z3HG5xLnHlJtV4pxHREzlrKCSuBwp5h0heV3RejVvjeUIHSy2u1ec9uU/aF5yuQFxW4pvJKQKMheUI/SzOuV2Y7cMP2lovg4UcwaSvS1orUjV7KmgalBgIHRA1KDQFFOA6JgFEwLG2IP6zll9ERcv1H3UtWzaSsZc1qCBIKy2X+FlOjj60NdT0/2yybTrCv10WYqKEkQgSCSuBwp5h0heV3RehvjeUIHSy2uF5z25T9oXlK5AXEbym8kpAo2D5Qj9NM65XaiP/OGH7S0XwcKOYNJXpa0VqRq9lcmiMmApGSYQKJgOiB0UwBSHRAUQWNsQ4pzll9ERcr1HWlq2bSVirmtQQCCstl3hZTo4+tDXU9P0qZNp1hX5C6WGYlGAJgIhQlI3A4U8w6QvK7ovQ3xfKEDpZbXavOe3KftC8ZXIC4jeJvJKmBRkLyhH6aZ13LtR24YftLTfBwo5g0lXtaK1I1eyjIBA1IYCIOikCBgIGAgasBBYuxH/AFnLL/8AcXJ9R1patm0lYi5rUEAgrLZd4WU6OPrQ11fTtKmTadYcCuizEgRCgJEpK4HCnmHSF5XdF6G6N5QgdLL67V5T25T9oXhK5AXElvE3klIFHQfKEfppjXK7cduGH7S0Xf4UcwaSr2tFakaF7KMkDVkGgYCBqwaBgIgUUhoLD2I8U5yy+iIuR6lrS17NpKxFzWoIEgrTZc4WU6OPrMXV9N9tTJtOsOBXTZRRQlioCIQSVweFPMOkLyu6L0at0b8/A6WX12rzq7UrfeF3yuQFwm8pvJKCj4P5+P00xrlduO3DD9paLvcKOYNJV7WitSOXsoyUoAUjIBIDU4DopDoiDU4DomAUTAsPYkxTnLL6Ii5PqWtLXs2krDXMaggSCtdlvhZTo42sxdX0321Mm06w4Ki6bKSjCWJTASgSNwOFPMOkLyu6L0at8X8/B6WX1wvOrtSt9oXdK5AXCbxN5JQUdB/Px+mmNdy7cduGGfdLTd4eNHMGkr0taKVI5eyhgIGpGQUwGpQyUgogYClB0QFESsPYlxTnLA0RFyPUtaf9a9m0lYS5jUECQVtstcLKdHG1mLq+m+2pk2nWHBLqMpUUJY0SQlUSNweFPMOkLyu6L0at0X8/B6WX1wvOrtSt9oXdK5AXCbymskpAo9hwboRQeOPGHxLiu5R24YZ6VMr4YWRE5WnSPqrWvCtcIZe6ksgpQyCBhWgMKUGEGQUhhEBSGgsLYm/q+WBoiLkep60/617NpKwVy2sIEgrbZZ4WU6ONrMXW9N9tTJtOsODK6bKSgYoEq4Sl73oWW/isaNJ+i8L3heiGAqboQ+OkxBA9ADmlRXiLUpj3rwlckci4LoHMCrSPQgpK+2AYE894swiIreIekf6XY2Wrft4Y70YqSMxBEVhbWxwBBzHiKtTOJRMZhysWE5ji1woRjWqJy8ZjBKyGQUjJTCDUhhBkFIYUgRBqRYWxR/V8sDREXH9T91P+tezaSsBctrCBIK32WeFlOjjazF1vTNKmTadYcEV1GUlUIoZOFCLnBrRUk2KszhMRl08CE2FDDeJgJJznjKyTO9L3jpCPvRljGnWOP8pMV1lLSbP9lRtdW7bwi1Ga11y48Eci4rczIsQV9f8A3FMRuG0eGypb6QcbVp2W7w6sfDyu0ZjLj7jXQFBBecVjHE2H1SurXT9oZaaviXun5FsUW2OFgdx8hVKa5hMxlATMnEhnwm2cTha0rTTVEvKYw0hXQyCnCDCnAyTCDCmIDCnAak6GmB77m3WmJbC2iKYWHTDoGnCpWmMekryuWLdyY3oyvRcmnSXt323Q/VP7LO5eXJWf+U8avyW+26H6p/ZZ3JyVn/lPGr8kb7bofqn9lnco5Kz/AMo41flH3TurHmS10eKYpYCGkhooDSuIegL1t2aLfSmFaq5q6zLwlXwqxKJhvlpKJEPgts842NXnNcQtFOU9IyLYQs8Jxxu+gWau5MvSIwj7tTwoYLDXieRi5qvbpx1lFU56Q7K8G4xhtw3Dw30LvQOILlbVe4lfTSGuzRiMu/aKLK9Qg8d0ZQRGkJkVPfFe25j3RIbcZJczP6Qujs21YjdqZrlrPWEXLXViQ/BiAuFlMLwXAfVbpppq6xLwzNPSYScG6kFwy8HOHAhUm3VGi29DIiWdb4o146tBUxFaOhbRK+y7Q71OazEGIErmhdsd6n+0YhltEt7LtDvU5rOg2mW9n2h3pms/k9plvZ9od6nerP5PaZb2fab3qd6tH8stolvZdod6b1Z/J7RLez7Q703riP5IwJb2XaHem9Wn+S2mW9l2h3pvVnRjtMt7PtDvUb1aY3RtMt7LtDvUZrI3S2mW9l2h3p/Z0FJZtvihTjq0qv8AZ0YxbpwWjKwsdA0E4k4dUrb0IyaunEi1YxpaDxNqXn48Svu00RmZV3pq6Qlb3b3HPe18QYiCGY6HOVz9p2ve/mnR727PzK1rnyghtAXNaXsUgQCDxTkg2ILQg5e6V7QPEHDMRVWiuqnSUTGXPx7021yKclQtFO13Y+XnNmmWreqPMd1lTztxHApMXqjzXdZTnbhwKRvVHmu6ynO3DgUjesPNd1lTztxHBpPeuPNd1lOeunApG9j1T1lTz104FJ72PVd1lOeup4FA3s+q7rKc/dOXoPe16p6yp5+6jgUDez6p6yo5+6nl6C3seq7rKc9dOXoLex6p6ynPXUcCkb1/Vd1lOeunApLesPNd1lRztw4NI3rDzHdZU87dTwaW2BeoK5FeUkqk7Xdn5TFmnLoLmXtAUsoPQKLwm5VVPWXpERHw6iSkWwxYF5pexSBAIBAIEWoNboDTxIFuZuZAbmZmQG5mZkBuZmZAbmZmQG5mZkBuZmZAbmZmQG5mZkBuZmZAbmZmQG5mZkBuZmZAbmZmQG5m5ggYgNzBBsAogaAQCD//2Q=="/>
          <p:cNvSpPr>
            <a:spLocks noChangeAspect="1" noChangeArrowheads="1"/>
          </p:cNvSpPr>
          <p:nvPr/>
        </p:nvSpPr>
        <p:spPr bwMode="auto">
          <a:xfrm>
            <a:off x="155575" y="748903"/>
            <a:ext cx="304800" cy="22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s-SV" altLang="es-SV" sz="1350">
              <a:solidFill>
                <a:srgbClr val="000000"/>
              </a:solidFill>
              <a:latin typeface="Arial" charset="0"/>
              <a:cs typeface="Arial" charset="0"/>
            </a:endParaRPr>
          </a:p>
        </p:txBody>
      </p:sp>
      <p:sp>
        <p:nvSpPr>
          <p:cNvPr id="154634" name="1 Rectángulo"/>
          <p:cNvSpPr>
            <a:spLocks noChangeArrowheads="1"/>
          </p:cNvSpPr>
          <p:nvPr/>
        </p:nvSpPr>
        <p:spPr bwMode="auto">
          <a:xfrm>
            <a:off x="788988" y="1169552"/>
            <a:ext cx="7135812"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r>
              <a:rPr lang="es-SV" sz="4800" dirty="0" smtClean="0">
                <a:solidFill>
                  <a:schemeClr val="tx1">
                    <a:lumMod val="75000"/>
                    <a:lumOff val="25000"/>
                  </a:schemeClr>
                </a:solidFill>
                <a:latin typeface="Berlin Sans FB Demi" pitchFamily="34" charset="0"/>
                <a:cs typeface="Aharoni" pitchFamily="2" charset="-79"/>
              </a:rPr>
              <a:t>Presentación de Modificaciones</a:t>
            </a:r>
          </a:p>
          <a:p>
            <a:pPr algn="ctr" fontAlgn="base">
              <a:spcBef>
                <a:spcPct val="0"/>
              </a:spcBef>
              <a:spcAft>
                <a:spcPct val="0"/>
              </a:spcAft>
            </a:pPr>
            <a:r>
              <a:rPr lang="es-SV" sz="4800" dirty="0" smtClean="0">
                <a:solidFill>
                  <a:schemeClr val="tx1">
                    <a:lumMod val="75000"/>
                    <a:lumOff val="25000"/>
                  </a:schemeClr>
                </a:solidFill>
                <a:latin typeface="Berlin Sans FB Demi" pitchFamily="34" charset="0"/>
                <a:cs typeface="Aharoni" pitchFamily="2" charset="-79"/>
              </a:rPr>
              <a:t> a los Estatutos</a:t>
            </a:r>
            <a:endParaRPr lang="es-ES" altLang="es-SV" sz="3200" b="1" dirty="0">
              <a:solidFill>
                <a:schemeClr val="tx1">
                  <a:lumMod val="75000"/>
                  <a:lumOff val="25000"/>
                </a:schemeClr>
              </a:solidFill>
              <a:latin typeface="Berlin Sans FB Demi" pitchFamily="34" charset="0"/>
              <a:cs typeface="Aharoni" pitchFamily="2" charset="-79"/>
            </a:endParaRPr>
          </a:p>
        </p:txBody>
      </p:sp>
      <p:sp>
        <p:nvSpPr>
          <p:cNvPr id="11" name="Subtítulo 2"/>
          <p:cNvSpPr txBox="1">
            <a:spLocks/>
          </p:cNvSpPr>
          <p:nvPr/>
        </p:nvSpPr>
        <p:spPr>
          <a:xfrm>
            <a:off x="2929561" y="4285479"/>
            <a:ext cx="2854665" cy="114649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defTabSz="685800">
              <a:spcBef>
                <a:spcPts val="750"/>
              </a:spcBef>
              <a:defRPr/>
            </a:pPr>
            <a:r>
              <a:rPr lang="es-SV" sz="1600" dirty="0">
                <a:solidFill>
                  <a:sysClr val="windowText" lastClr="000000"/>
                </a:solidFill>
                <a:latin typeface="Calibri"/>
              </a:rPr>
              <a:t>Presentado por </a:t>
            </a:r>
          </a:p>
          <a:p>
            <a:pPr defTabSz="685800">
              <a:spcBef>
                <a:spcPts val="750"/>
              </a:spcBef>
              <a:defRPr/>
            </a:pPr>
            <a:r>
              <a:rPr lang="es-SV" sz="1600" dirty="0" smtClean="0">
                <a:solidFill>
                  <a:sysClr val="windowText" lastClr="000000"/>
                </a:solidFill>
                <a:latin typeface="Calibri"/>
              </a:rPr>
              <a:t>Lcda. Marta Alicia de Magaña</a:t>
            </a:r>
            <a:endParaRPr lang="es-SV" sz="1600" dirty="0">
              <a:solidFill>
                <a:sysClr val="windowText" lastClr="000000"/>
              </a:solidFill>
              <a:latin typeface="Calibri"/>
            </a:endParaRPr>
          </a:p>
          <a:p>
            <a:pPr defTabSz="685800">
              <a:spcBef>
                <a:spcPts val="750"/>
              </a:spcBef>
              <a:defRPr/>
            </a:pPr>
            <a:r>
              <a:rPr lang="es-SV" sz="1600" dirty="0" smtClean="0">
                <a:solidFill>
                  <a:sysClr val="windowText" lastClr="000000"/>
                </a:solidFill>
                <a:latin typeface="Calibri"/>
              </a:rPr>
              <a:t>Directora Ejecutiva </a:t>
            </a:r>
            <a:endParaRPr lang="es-SV" sz="1600" dirty="0">
              <a:solidFill>
                <a:sysClr val="windowText" lastClr="000000"/>
              </a:solidFill>
              <a:latin typeface="Calibri"/>
            </a:endParaRPr>
          </a:p>
        </p:txBody>
      </p:sp>
    </p:spTree>
    <p:extLst>
      <p:ext uri="{BB962C8B-B14F-4D97-AF65-F5344CB8AC3E}">
        <p14:creationId xmlns:p14="http://schemas.microsoft.com/office/powerpoint/2010/main" val="2683418567"/>
      </p:ext>
    </p:extLst>
  </p:cSld>
  <p:clrMapOvr>
    <a:masterClrMapping/>
  </p:clrMapOvr>
  <p:transition spd="slow" advClick="0" advTm="1000">
    <p:pull dir="l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nodePh="1">
                                  <p:stCondLst>
                                    <p:cond delay="0"/>
                                  </p:stCondLst>
                                  <p:endCondLst>
                                    <p:cond evt="begin" delay="0">
                                      <p:tn val="5"/>
                                    </p:cond>
                                  </p:endCondLst>
                                  <p:childTnLst>
                                    <p:set>
                                      <p:cBhvr>
                                        <p:cTn id="6" dur="1" fill="hold">
                                          <p:stCondLst>
                                            <p:cond delay="499"/>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advAuto="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290361592"/>
              </p:ext>
            </p:extLst>
          </p:nvPr>
        </p:nvGraphicFramePr>
        <p:xfrm>
          <a:off x="158578" y="812816"/>
          <a:ext cx="8836700" cy="5736506"/>
        </p:xfrm>
        <a:graphic>
          <a:graphicData uri="http://schemas.openxmlformats.org/drawingml/2006/table">
            <a:tbl>
              <a:tblPr firstRow="1" bandRow="1">
                <a:tableStyleId>{5C22544A-7EE6-4342-B048-85BDC9FD1C3A}</a:tableStyleId>
              </a:tblPr>
              <a:tblGrid>
                <a:gridCol w="4418350"/>
                <a:gridCol w="4418350"/>
              </a:tblGrid>
              <a:tr h="524426">
                <a:tc>
                  <a:txBody>
                    <a:bodyPr/>
                    <a:lstStyle/>
                    <a:p>
                      <a:pPr algn="ctr"/>
                      <a:r>
                        <a:rPr lang="es-SV" dirty="0" smtClean="0"/>
                        <a:t>Estatutos  2012</a:t>
                      </a:r>
                      <a:endParaRPr lang="es-SV" dirty="0"/>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s-SV" dirty="0" smtClean="0"/>
                        <a:t>Modificaciones  2015</a:t>
                      </a:r>
                    </a:p>
                    <a:p>
                      <a:pPr algn="ctr"/>
                      <a:endParaRPr lang="es-SV" dirty="0"/>
                    </a:p>
                  </a:txBody>
                  <a:tcPr/>
                </a:tc>
              </a:tr>
              <a:tr h="1379325">
                <a:tc>
                  <a:txBody>
                    <a:bodyPr/>
                    <a:lstStyle/>
                    <a:p>
                      <a:r>
                        <a:rPr lang="es-ES_tradnl" sz="1200" b="1" kern="1200" dirty="0" smtClean="0">
                          <a:solidFill>
                            <a:schemeClr val="dk1"/>
                          </a:solidFill>
                          <a:effectLst/>
                          <a:latin typeface="+mn-lt"/>
                          <a:ea typeface="+mn-ea"/>
                          <a:cs typeface="+mn-cs"/>
                        </a:rPr>
                        <a:t>Artículo 16: Funciones </a:t>
                      </a:r>
                      <a:endParaRPr lang="es-SV"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dk1"/>
                          </a:solidFill>
                          <a:effectLst/>
                          <a:latin typeface="+mn-lt"/>
                          <a:ea typeface="+mn-ea"/>
                          <a:cs typeface="+mn-cs"/>
                        </a:rPr>
                        <a:t>Tomar la decisión de responder a las convocatorias del Fondo Mundial u otros financiadores para la presentación de propuestas;</a:t>
                      </a:r>
                      <a:endParaRPr lang="es-SV"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dk1"/>
                          </a:solidFill>
                          <a:effectLst/>
                          <a:latin typeface="+mn-lt"/>
                          <a:ea typeface="+mn-ea"/>
                          <a:cs typeface="+mn-cs"/>
                        </a:rPr>
                        <a:t>Definir la estrategia, los ejes prioritarios, designar el/los Receptores Principales, aprobar, firmar la propuesta y asegurar su envío al Fondo Mundial u otros financiadores;</a:t>
                      </a:r>
                      <a:endParaRPr lang="es-SV"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dk1"/>
                          </a:solidFill>
                          <a:effectLst/>
                          <a:latin typeface="+mn-lt"/>
                          <a:ea typeface="+mn-ea"/>
                          <a:cs typeface="+mn-cs"/>
                        </a:rPr>
                        <a:t>Solicitar al Fondo Mundial u otro(s) financiadores toda renovación de la financiación;</a:t>
                      </a:r>
                      <a:endParaRPr lang="es-SV"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dk1"/>
                          </a:solidFill>
                          <a:effectLst/>
                          <a:latin typeface="+mn-lt"/>
                          <a:ea typeface="+mn-ea"/>
                          <a:cs typeface="+mn-cs"/>
                        </a:rPr>
                        <a:t>Elaborar y poner en marcha las estrategias de comunicación y de movilización de recursos en lo referente a los programas de apoyo del Fondo Mundial o de otros financiadores;</a:t>
                      </a:r>
                      <a:endParaRPr lang="es-SV"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dk1"/>
                          </a:solidFill>
                          <a:effectLst/>
                          <a:latin typeface="+mn-lt"/>
                          <a:ea typeface="+mn-ea"/>
                          <a:cs typeface="+mn-cs"/>
                        </a:rPr>
                        <a:t>Aprobar el presupuesto e informe de gastos del MCP-ES</a:t>
                      </a:r>
                      <a:endParaRPr lang="es-SV"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dk1"/>
                          </a:solidFill>
                          <a:effectLst/>
                          <a:latin typeface="+mn-lt"/>
                          <a:ea typeface="+mn-ea"/>
                          <a:cs typeface="+mn-cs"/>
                        </a:rPr>
                        <a:t>Aprobar el programa de actividades e informe anual del MCP-ES;</a:t>
                      </a:r>
                      <a:endParaRPr lang="es-SV"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dk1"/>
                          </a:solidFill>
                          <a:effectLst/>
                          <a:latin typeface="+mn-lt"/>
                          <a:ea typeface="+mn-ea"/>
                          <a:cs typeface="+mn-cs"/>
                        </a:rPr>
                        <a:t>Fijar la sede del MCP-ES;</a:t>
                      </a:r>
                      <a:endParaRPr lang="es-SV"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dk1"/>
                          </a:solidFill>
                          <a:effectLst/>
                          <a:latin typeface="+mn-lt"/>
                          <a:ea typeface="+mn-ea"/>
                          <a:cs typeface="+mn-cs"/>
                        </a:rPr>
                        <a:t>Disolver el MCP-ES como consta en los presentes estatutos;</a:t>
                      </a:r>
                      <a:endParaRPr lang="es-SV"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dk1"/>
                          </a:solidFill>
                          <a:effectLst/>
                          <a:latin typeface="+mn-lt"/>
                          <a:ea typeface="+mn-ea"/>
                          <a:cs typeface="+mn-cs"/>
                        </a:rPr>
                        <a:t>Aprobar las  actas de las reuniones;</a:t>
                      </a:r>
                      <a:endParaRPr lang="es-SV"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dk1"/>
                          </a:solidFill>
                          <a:effectLst/>
                          <a:latin typeface="+mn-lt"/>
                          <a:ea typeface="+mn-ea"/>
                          <a:cs typeface="+mn-cs"/>
                        </a:rPr>
                        <a:t>Elegir y destituir al Presidente/a , vice-presidente/ay Secretario/a;</a:t>
                      </a:r>
                      <a:endParaRPr lang="es-SV"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dk1"/>
                          </a:solidFill>
                          <a:effectLst/>
                          <a:latin typeface="+mn-lt"/>
                          <a:ea typeface="+mn-ea"/>
                          <a:cs typeface="+mn-cs"/>
                        </a:rPr>
                        <a:t>Aprobar o rechazar toda propuesta o recomendación del Comité Ejecutivo y los Comités permanentes y ad hoc ;</a:t>
                      </a:r>
                      <a:endParaRPr lang="es-SV"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dk1"/>
                          </a:solidFill>
                          <a:effectLst/>
                          <a:latin typeface="+mn-lt"/>
                          <a:ea typeface="+mn-ea"/>
                          <a:cs typeface="+mn-cs"/>
                        </a:rPr>
                        <a:t>Tomar decisiones sobre la admisión o exclusión de miembros representantes según el procedimiento establecido en el Reglamento Interno.</a:t>
                      </a:r>
                      <a:endParaRPr lang="es-SV"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dk1"/>
                          </a:solidFill>
                          <a:effectLst/>
                          <a:latin typeface="+mn-lt"/>
                          <a:ea typeface="+mn-ea"/>
                          <a:cs typeface="+mn-cs"/>
                        </a:rPr>
                        <a:t>Nombrar y destituir al Director(a) Ejecutivo(a);</a:t>
                      </a:r>
                      <a:endParaRPr lang="es-SV"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dk1"/>
                          </a:solidFill>
                          <a:effectLst/>
                          <a:latin typeface="+mn-lt"/>
                          <a:ea typeface="+mn-ea"/>
                          <a:cs typeface="+mn-cs"/>
                        </a:rPr>
                        <a:t>Tomar cualquier decisión relativa a la gestión de las subvenciones del Fondo Mundial u otros financiadores.</a:t>
                      </a:r>
                      <a:endParaRPr lang="es-SV" sz="1200" kern="1200" dirty="0" smtClean="0">
                        <a:solidFill>
                          <a:schemeClr val="dk1"/>
                        </a:solidFill>
                        <a:effectLst/>
                        <a:latin typeface="+mn-lt"/>
                        <a:ea typeface="+mn-ea"/>
                        <a:cs typeface="+mn-cs"/>
                      </a:endParaRPr>
                    </a:p>
                    <a:p>
                      <a:r>
                        <a:rPr lang="es-ES_tradnl" sz="1200" kern="1200" dirty="0" smtClean="0">
                          <a:solidFill>
                            <a:schemeClr val="dk1"/>
                          </a:solidFill>
                          <a:effectLst/>
                          <a:latin typeface="+mn-lt"/>
                          <a:ea typeface="+mn-ea"/>
                          <a:cs typeface="+mn-cs"/>
                        </a:rPr>
                        <a:t> </a:t>
                      </a:r>
                      <a:endParaRPr lang="es-SV" sz="1200" kern="1200" dirty="0" smtClean="0">
                        <a:solidFill>
                          <a:schemeClr val="dk1"/>
                        </a:solidFill>
                        <a:effectLst/>
                        <a:latin typeface="+mn-lt"/>
                        <a:ea typeface="+mn-ea"/>
                        <a:cs typeface="+mn-cs"/>
                      </a:endParaRPr>
                    </a:p>
                    <a:p>
                      <a:endParaRPr lang="es-SV" sz="1200" dirty="0"/>
                    </a:p>
                  </a:txBody>
                  <a:tcPr/>
                </a:tc>
                <a:tc>
                  <a:txBody>
                    <a:bodyPr/>
                    <a:lstStyle/>
                    <a:p>
                      <a:r>
                        <a:rPr lang="es-ES_tradnl" sz="1200" b="1" kern="1200" dirty="0" smtClean="0">
                          <a:solidFill>
                            <a:schemeClr val="dk1"/>
                          </a:solidFill>
                          <a:effectLst/>
                          <a:latin typeface="+mn-lt"/>
                          <a:ea typeface="+mn-ea"/>
                          <a:cs typeface="+mn-cs"/>
                        </a:rPr>
                        <a:t>Artículo 16: Funciones </a:t>
                      </a:r>
                      <a:endParaRPr lang="es-SV"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dk1"/>
                          </a:solidFill>
                          <a:effectLst/>
                          <a:latin typeface="+mn-lt"/>
                          <a:ea typeface="+mn-ea"/>
                          <a:cs typeface="+mn-cs"/>
                        </a:rPr>
                        <a:t>Tomar la decisión de responder a las convocatorias del Fondo Mundial u otros financiadores para la presentación de propuestas;</a:t>
                      </a:r>
                      <a:endParaRPr lang="es-SV"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dk1"/>
                          </a:solidFill>
                          <a:effectLst/>
                          <a:latin typeface="+mn-lt"/>
                          <a:ea typeface="+mn-ea"/>
                          <a:cs typeface="+mn-cs"/>
                        </a:rPr>
                        <a:t>Definir la estrategia, los ejes prioritarios, designar el/los Receptores Principales, aprobar, firmar la propuesta y asegurar su envío al Fondo Mundial u otros financiadores;</a:t>
                      </a:r>
                      <a:endParaRPr lang="es-SV"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dk1"/>
                          </a:solidFill>
                          <a:effectLst/>
                          <a:latin typeface="+mn-lt"/>
                          <a:ea typeface="+mn-ea"/>
                          <a:cs typeface="+mn-cs"/>
                        </a:rPr>
                        <a:t>Solicitar al Fondo Mundial u otro(s) financiadores toda renovación de la financiación;</a:t>
                      </a:r>
                      <a:endParaRPr lang="es-SV"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dk1"/>
                          </a:solidFill>
                          <a:effectLst/>
                          <a:latin typeface="+mn-lt"/>
                          <a:ea typeface="+mn-ea"/>
                          <a:cs typeface="+mn-cs"/>
                        </a:rPr>
                        <a:t>Elaborar y poner en marcha las estrategias de comunicación y de movilización de recursos en lo referente a los programas de apoyo del Fondo Mundial o de otros financiadores;</a:t>
                      </a:r>
                      <a:endParaRPr lang="es-SV"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dk1"/>
                          </a:solidFill>
                          <a:effectLst/>
                          <a:latin typeface="+mn-lt"/>
                          <a:ea typeface="+mn-ea"/>
                          <a:cs typeface="+mn-cs"/>
                        </a:rPr>
                        <a:t>Aprobar el presupuesto e informe de gastos del MCP-ES</a:t>
                      </a:r>
                      <a:endParaRPr lang="es-SV"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dk1"/>
                          </a:solidFill>
                          <a:effectLst/>
                          <a:latin typeface="+mn-lt"/>
                          <a:ea typeface="+mn-ea"/>
                          <a:cs typeface="+mn-cs"/>
                        </a:rPr>
                        <a:t>Aprobar el programa de actividades e informe anual del MCP-ES;</a:t>
                      </a:r>
                      <a:endParaRPr lang="es-SV"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dk1"/>
                          </a:solidFill>
                          <a:effectLst/>
                          <a:latin typeface="+mn-lt"/>
                          <a:ea typeface="+mn-ea"/>
                          <a:cs typeface="+mn-cs"/>
                        </a:rPr>
                        <a:t>Fijar la sede del MCP-ES;</a:t>
                      </a:r>
                      <a:endParaRPr lang="es-SV"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dk1"/>
                          </a:solidFill>
                          <a:effectLst/>
                          <a:latin typeface="+mn-lt"/>
                          <a:ea typeface="+mn-ea"/>
                          <a:cs typeface="+mn-cs"/>
                        </a:rPr>
                        <a:t>Disolver el MCP-ES </a:t>
                      </a:r>
                      <a:endParaRPr lang="es-SV"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dk1"/>
                          </a:solidFill>
                          <a:effectLst/>
                          <a:latin typeface="+mn-lt"/>
                          <a:ea typeface="+mn-ea"/>
                          <a:cs typeface="+mn-cs"/>
                        </a:rPr>
                        <a:t>Aprobar las  actas de las reuniones;</a:t>
                      </a:r>
                      <a:endParaRPr lang="es-SV"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dk1"/>
                          </a:solidFill>
                          <a:effectLst/>
                          <a:latin typeface="+mn-lt"/>
                          <a:ea typeface="+mn-ea"/>
                          <a:cs typeface="+mn-cs"/>
                        </a:rPr>
                        <a:t>Elegir y destituir al Presidente/a , vice-presidente/a y Secretario/a;</a:t>
                      </a:r>
                      <a:endParaRPr lang="es-SV"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dk1"/>
                          </a:solidFill>
                          <a:effectLst/>
                          <a:latin typeface="+mn-lt"/>
                          <a:ea typeface="+mn-ea"/>
                          <a:cs typeface="+mn-cs"/>
                        </a:rPr>
                        <a:t>Aprobar o rechazar toda propuesta o recomendación del Comité Ejecutivo y los Comités permanentes y ad hoc;</a:t>
                      </a:r>
                      <a:endParaRPr lang="es-SV"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dk1"/>
                          </a:solidFill>
                          <a:effectLst/>
                          <a:latin typeface="+mn-lt"/>
                          <a:ea typeface="+mn-ea"/>
                          <a:cs typeface="+mn-cs"/>
                        </a:rPr>
                        <a:t>Tomar decisiones sobre la admisión o exclusión de miembros representantes según el procedimiento establecido en el Reglamento Interno. </a:t>
                      </a:r>
                      <a:endParaRPr lang="es-SV"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dk1"/>
                          </a:solidFill>
                          <a:effectLst/>
                          <a:latin typeface="+mn-lt"/>
                          <a:ea typeface="+mn-ea"/>
                          <a:cs typeface="+mn-cs"/>
                        </a:rPr>
                        <a:t>Nombrar y destituir al Director(a) Ejecutivo(a);</a:t>
                      </a:r>
                      <a:endParaRPr lang="es-SV"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dk1"/>
                          </a:solidFill>
                          <a:effectLst/>
                          <a:latin typeface="+mn-lt"/>
                          <a:ea typeface="+mn-ea"/>
                          <a:cs typeface="+mn-cs"/>
                        </a:rPr>
                        <a:t>Tomar cualquier decisión relativa a la gestión de las subvenciones del Fondo Mundial u otros financiadores.</a:t>
                      </a:r>
                      <a:endParaRPr lang="es-SV" sz="1200" kern="1200" dirty="0" smtClean="0">
                        <a:solidFill>
                          <a:schemeClr val="dk1"/>
                        </a:solidFill>
                        <a:effectLst/>
                        <a:latin typeface="+mn-lt"/>
                        <a:ea typeface="+mn-ea"/>
                        <a:cs typeface="+mn-cs"/>
                      </a:endParaRPr>
                    </a:p>
                    <a:p>
                      <a:endParaRPr lang="es-SV" sz="1200" dirty="0"/>
                    </a:p>
                  </a:txBody>
                  <a:tcPr/>
                </a:tc>
              </a:tr>
            </a:tbl>
          </a:graphicData>
        </a:graphic>
      </p:graphicFrame>
    </p:spTree>
    <p:extLst>
      <p:ext uri="{BB962C8B-B14F-4D97-AF65-F5344CB8AC3E}">
        <p14:creationId xmlns:p14="http://schemas.microsoft.com/office/powerpoint/2010/main" val="5512978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341175777"/>
              </p:ext>
            </p:extLst>
          </p:nvPr>
        </p:nvGraphicFramePr>
        <p:xfrm>
          <a:off x="209863" y="805521"/>
          <a:ext cx="8836700" cy="5850806"/>
        </p:xfrm>
        <a:graphic>
          <a:graphicData uri="http://schemas.openxmlformats.org/drawingml/2006/table">
            <a:tbl>
              <a:tblPr firstRow="1" bandRow="1">
                <a:tableStyleId>{5C22544A-7EE6-4342-B048-85BDC9FD1C3A}</a:tableStyleId>
              </a:tblPr>
              <a:tblGrid>
                <a:gridCol w="4418350"/>
                <a:gridCol w="4418350"/>
              </a:tblGrid>
              <a:tr h="524426">
                <a:tc>
                  <a:txBody>
                    <a:bodyPr/>
                    <a:lstStyle/>
                    <a:p>
                      <a:pPr algn="ctr"/>
                      <a:r>
                        <a:rPr lang="es-SV" dirty="0" smtClean="0"/>
                        <a:t>Estatutos  2012</a:t>
                      </a:r>
                      <a:endParaRPr lang="es-SV" dirty="0"/>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s-SV" dirty="0" smtClean="0"/>
                        <a:t>Modificaciones  2015</a:t>
                      </a:r>
                    </a:p>
                    <a:p>
                      <a:pPr algn="ctr"/>
                      <a:endParaRPr lang="es-SV" dirty="0"/>
                    </a:p>
                  </a:txBody>
                  <a:tcPr/>
                </a:tc>
              </a:tr>
              <a:tr h="1379325">
                <a:tc>
                  <a:txBody>
                    <a:bodyPr/>
                    <a:lstStyle/>
                    <a:p>
                      <a:r>
                        <a:rPr lang="es-ES_tradnl" sz="1350" b="1" kern="1200" dirty="0" smtClean="0">
                          <a:solidFill>
                            <a:schemeClr val="dk1"/>
                          </a:solidFill>
                          <a:effectLst/>
                          <a:latin typeface="+mn-lt"/>
                          <a:ea typeface="+mn-ea"/>
                          <a:cs typeface="+mn-cs"/>
                        </a:rPr>
                        <a:t>Artículo 19:</a:t>
                      </a:r>
                      <a:endParaRPr lang="es-SV" sz="1350" kern="1200" dirty="0" smtClean="0">
                        <a:solidFill>
                          <a:schemeClr val="dk1"/>
                        </a:solidFill>
                        <a:effectLst/>
                        <a:latin typeface="+mn-lt"/>
                        <a:ea typeface="+mn-ea"/>
                        <a:cs typeface="+mn-cs"/>
                      </a:endParaRPr>
                    </a:p>
                    <a:p>
                      <a:r>
                        <a:rPr lang="es-ES_tradnl" sz="1350" kern="1200" dirty="0" smtClean="0">
                          <a:solidFill>
                            <a:schemeClr val="dk1"/>
                          </a:solidFill>
                          <a:effectLst/>
                          <a:latin typeface="+mn-lt"/>
                          <a:ea typeface="+mn-ea"/>
                          <a:cs typeface="+mn-cs"/>
                        </a:rPr>
                        <a:t>La Asamblea en sesión ordinaria o extraordinaria, será presidida por el Presidente. En ausencia de éste, por el  Vice-Presidente/a y en ausencia de ambos,  el Secretario/. En caso de ausencia de los tres anteriores , la Asamblea decidirá quien presidirá la reunión de entre los miembros propietarios  presentes y  definirá el calendario de reuniones ordinarias  .</a:t>
                      </a:r>
                      <a:endParaRPr lang="es-SV" sz="1350" kern="1200" dirty="0" smtClean="0">
                        <a:solidFill>
                          <a:schemeClr val="dk1"/>
                        </a:solidFill>
                        <a:effectLst/>
                        <a:latin typeface="+mn-lt"/>
                        <a:ea typeface="+mn-ea"/>
                        <a:cs typeface="+mn-cs"/>
                      </a:endParaRPr>
                    </a:p>
                    <a:p>
                      <a:r>
                        <a:rPr lang="es-ES_tradnl" sz="1350" kern="1200" dirty="0" smtClean="0">
                          <a:solidFill>
                            <a:schemeClr val="dk1"/>
                          </a:solidFill>
                          <a:effectLst/>
                          <a:latin typeface="+mn-lt"/>
                          <a:ea typeface="+mn-ea"/>
                          <a:cs typeface="+mn-cs"/>
                        </a:rPr>
                        <a:t>Las sesiones ordinarias de la Asamblea se celebrarán al menos  una vez al mes bajo convocatoria del Comité Ejecutivo. La sesión tendrá lugar con un quórum de la mayoría simple de los miembros votantes. </a:t>
                      </a:r>
                      <a:endParaRPr lang="es-SV" sz="1350" kern="1200" dirty="0" smtClean="0">
                        <a:solidFill>
                          <a:schemeClr val="dk1"/>
                        </a:solidFill>
                        <a:effectLst/>
                        <a:latin typeface="+mn-lt"/>
                        <a:ea typeface="+mn-ea"/>
                        <a:cs typeface="+mn-cs"/>
                      </a:endParaRPr>
                    </a:p>
                    <a:p>
                      <a:endParaRPr lang="es-SV" dirty="0"/>
                    </a:p>
                  </a:txBody>
                  <a:tcPr/>
                </a:tc>
                <a:tc>
                  <a:txBody>
                    <a:bodyPr/>
                    <a:lstStyle/>
                    <a:p>
                      <a:r>
                        <a:rPr lang="es-ES_tradnl" sz="1350" b="1" kern="1200" dirty="0" smtClean="0">
                          <a:solidFill>
                            <a:schemeClr val="dk1"/>
                          </a:solidFill>
                          <a:effectLst/>
                          <a:latin typeface="+mn-lt"/>
                          <a:ea typeface="+mn-ea"/>
                          <a:cs typeface="+mn-cs"/>
                        </a:rPr>
                        <a:t>Artículo 19: </a:t>
                      </a:r>
                      <a:r>
                        <a:rPr lang="es-ES_tradnl" sz="1350" kern="1200" dirty="0" smtClean="0">
                          <a:solidFill>
                            <a:schemeClr val="dk1"/>
                          </a:solidFill>
                          <a:effectLst/>
                          <a:latin typeface="+mn-lt"/>
                          <a:ea typeface="+mn-ea"/>
                          <a:cs typeface="+mn-cs"/>
                        </a:rPr>
                        <a:t>La Asamblea en sesión ordinaria o extraordinaria, será presidida por el Presidente. En ausencia de éste, por el Vice-Presidente/a y en ausencia de ambos, el Secretario/. En caso de ausencia de los tres anteriores, la Asamblea decidirá quién presidirá la reunión de entre los miembros propietarios  presentes y  definirá el calendario de reuniones ordinarias.</a:t>
                      </a:r>
                      <a:endParaRPr lang="es-SV" sz="1350" kern="1200" dirty="0" smtClean="0">
                        <a:solidFill>
                          <a:schemeClr val="dk1"/>
                        </a:solidFill>
                        <a:effectLst/>
                        <a:latin typeface="+mn-lt"/>
                        <a:ea typeface="+mn-ea"/>
                        <a:cs typeface="+mn-cs"/>
                      </a:endParaRPr>
                    </a:p>
                    <a:p>
                      <a:r>
                        <a:rPr lang="es-ES_tradnl" sz="1350" kern="1200" dirty="0" smtClean="0">
                          <a:solidFill>
                            <a:schemeClr val="dk1"/>
                          </a:solidFill>
                          <a:effectLst/>
                          <a:latin typeface="+mn-lt"/>
                          <a:ea typeface="+mn-ea"/>
                          <a:cs typeface="+mn-cs"/>
                        </a:rPr>
                        <a:t>Las sesiones ordinarias de la Asamblea se celebrarán al menos  una vez al mes bajo convocatoria del Comité Ejecutivo. </a:t>
                      </a:r>
                      <a:r>
                        <a:rPr lang="es-ES_tradnl" sz="1350" kern="1200" dirty="0" smtClean="0">
                          <a:solidFill>
                            <a:srgbClr val="FF0000"/>
                          </a:solidFill>
                          <a:effectLst/>
                          <a:latin typeface="+mn-lt"/>
                          <a:ea typeface="+mn-ea"/>
                          <a:cs typeface="+mn-cs"/>
                        </a:rPr>
                        <a:t>La sesión tendrá lugar con un quórum de la  mitad más uno de los miembros votantes</a:t>
                      </a:r>
                      <a:r>
                        <a:rPr lang="es-ES_tradnl" sz="1350" kern="1200" dirty="0" smtClean="0">
                          <a:solidFill>
                            <a:schemeClr val="dk1"/>
                          </a:solidFill>
                          <a:effectLst/>
                          <a:latin typeface="+mn-lt"/>
                          <a:ea typeface="+mn-ea"/>
                          <a:cs typeface="+mn-cs"/>
                        </a:rPr>
                        <a:t>. </a:t>
                      </a:r>
                      <a:endParaRPr lang="es-SV" sz="1350" kern="1200" dirty="0" smtClean="0">
                        <a:solidFill>
                          <a:schemeClr val="dk1"/>
                        </a:solidFill>
                        <a:effectLst/>
                        <a:latin typeface="+mn-lt"/>
                        <a:ea typeface="+mn-ea"/>
                        <a:cs typeface="+mn-cs"/>
                      </a:endParaRPr>
                    </a:p>
                    <a:p>
                      <a:endParaRPr lang="es-SV" dirty="0"/>
                    </a:p>
                  </a:txBody>
                  <a:tcPr/>
                </a:tc>
              </a:tr>
              <a:tr h="787514">
                <a:tc>
                  <a:txBody>
                    <a:bodyPr/>
                    <a:lstStyle/>
                    <a:p>
                      <a:r>
                        <a:rPr lang="es-ES_tradnl" sz="1350" b="1" kern="1200" dirty="0" smtClean="0">
                          <a:solidFill>
                            <a:schemeClr val="dk1"/>
                          </a:solidFill>
                          <a:effectLst/>
                          <a:latin typeface="+mn-lt"/>
                          <a:ea typeface="+mn-ea"/>
                          <a:cs typeface="+mn-cs"/>
                        </a:rPr>
                        <a:t>Artículo 22:</a:t>
                      </a:r>
                      <a:endParaRPr lang="es-SV" sz="1350" kern="1200" dirty="0" smtClean="0">
                        <a:solidFill>
                          <a:schemeClr val="dk1"/>
                        </a:solidFill>
                        <a:effectLst/>
                        <a:latin typeface="+mn-lt"/>
                        <a:ea typeface="+mn-ea"/>
                        <a:cs typeface="+mn-cs"/>
                      </a:endParaRPr>
                    </a:p>
                    <a:p>
                      <a:r>
                        <a:rPr lang="es-ES_tradnl" sz="1350" kern="1200" dirty="0" smtClean="0">
                          <a:solidFill>
                            <a:schemeClr val="dk1"/>
                          </a:solidFill>
                          <a:effectLst/>
                          <a:latin typeface="+mn-lt"/>
                          <a:ea typeface="+mn-ea"/>
                          <a:cs typeface="+mn-cs"/>
                        </a:rPr>
                        <a:t>Los  miembros del Comité Ejecutivo   representarán diferentes  subsectores </a:t>
                      </a:r>
                      <a:endParaRPr lang="es-SV" sz="1350" kern="1200" dirty="0" smtClean="0">
                        <a:solidFill>
                          <a:schemeClr val="dk1"/>
                        </a:solidFill>
                        <a:effectLst/>
                        <a:latin typeface="+mn-lt"/>
                        <a:ea typeface="+mn-ea"/>
                        <a:cs typeface="+mn-cs"/>
                      </a:endParaRPr>
                    </a:p>
                    <a:p>
                      <a:r>
                        <a:rPr lang="es-ES_tradnl" sz="1350" kern="1200" dirty="0" smtClean="0">
                          <a:solidFill>
                            <a:schemeClr val="dk1"/>
                          </a:solidFill>
                          <a:effectLst/>
                          <a:latin typeface="+mn-lt"/>
                          <a:ea typeface="+mn-ea"/>
                          <a:cs typeface="+mn-cs"/>
                        </a:rPr>
                        <a:t> </a:t>
                      </a:r>
                      <a:endParaRPr lang="es-SV" sz="1350" kern="1200" dirty="0" smtClean="0">
                        <a:solidFill>
                          <a:schemeClr val="dk1"/>
                        </a:solidFill>
                        <a:effectLst/>
                        <a:latin typeface="+mn-lt"/>
                        <a:ea typeface="+mn-ea"/>
                        <a:cs typeface="+mn-cs"/>
                      </a:endParaRPr>
                    </a:p>
                    <a:p>
                      <a:r>
                        <a:rPr lang="es-SV" sz="1350" b="1" kern="1200" dirty="0" smtClean="0">
                          <a:solidFill>
                            <a:schemeClr val="dk1"/>
                          </a:solidFill>
                          <a:effectLst/>
                          <a:latin typeface="+mn-lt"/>
                          <a:ea typeface="+mn-ea"/>
                          <a:cs typeface="+mn-cs"/>
                        </a:rPr>
                        <a:t>Artículo 23</a:t>
                      </a:r>
                      <a:r>
                        <a:rPr lang="es-SV" sz="1350" b="1" kern="1200" dirty="0" smtClean="0">
                          <a:solidFill>
                            <a:schemeClr val="dk1"/>
                          </a:solidFill>
                          <a:effectLst/>
                          <a:latin typeface="+mn-lt"/>
                          <a:ea typeface="+mn-ea"/>
                          <a:cs typeface="+mn-cs"/>
                          <a:sym typeface="Wingdings" panose="05000000000000000000" pitchFamily="2" charset="2"/>
                        </a:rPr>
                        <a:t></a:t>
                      </a:r>
                      <a:r>
                        <a:rPr lang="es-SV" sz="1350" b="1" kern="1200" dirty="0" smtClean="0">
                          <a:solidFill>
                            <a:schemeClr val="dk1"/>
                          </a:solidFill>
                          <a:effectLst/>
                          <a:latin typeface="+mn-lt"/>
                          <a:ea typeface="+mn-ea"/>
                          <a:cs typeface="+mn-cs"/>
                        </a:rPr>
                        <a:t>acta 06-2015</a:t>
                      </a:r>
                      <a:endParaRPr lang="es-SV" sz="1350" kern="1200" dirty="0" smtClean="0">
                        <a:solidFill>
                          <a:schemeClr val="dk1"/>
                        </a:solidFill>
                        <a:effectLst/>
                        <a:latin typeface="+mn-lt"/>
                        <a:ea typeface="+mn-ea"/>
                        <a:cs typeface="+mn-cs"/>
                      </a:endParaRPr>
                    </a:p>
                    <a:p>
                      <a:r>
                        <a:rPr lang="es-SV" sz="1350" kern="1200" dirty="0" smtClean="0">
                          <a:solidFill>
                            <a:schemeClr val="dk1"/>
                          </a:solidFill>
                          <a:effectLst/>
                          <a:latin typeface="+mn-lt"/>
                          <a:ea typeface="+mn-ea"/>
                          <a:cs typeface="+mn-cs"/>
                        </a:rPr>
                        <a:t>Los cargos de Presidente/a, Vicepresidente/a y Secretario/a serán ostentados por la persona y no por la institución que representa. Para los cargos de Presidente/a y Vicepresidente/a únicamente serán elegibles los miembros propietarios. Pudiendo el pleno elegir al Secretario/a entre los miembros propietarios o suplentes.</a:t>
                      </a:r>
                    </a:p>
                    <a:p>
                      <a:endParaRPr lang="es-SV" dirty="0"/>
                    </a:p>
                  </a:txBody>
                  <a:tcPr/>
                </a:tc>
                <a:tc>
                  <a:txBody>
                    <a:bodyPr/>
                    <a:lstStyle/>
                    <a:p>
                      <a:r>
                        <a:rPr lang="es-ES_tradnl" sz="1350" b="1" kern="1200" dirty="0" smtClean="0">
                          <a:solidFill>
                            <a:srgbClr val="FF0000"/>
                          </a:solidFill>
                          <a:effectLst/>
                          <a:latin typeface="+mn-lt"/>
                          <a:ea typeface="+mn-ea"/>
                          <a:cs typeface="+mn-cs"/>
                        </a:rPr>
                        <a:t>Artículo 22: </a:t>
                      </a:r>
                      <a:r>
                        <a:rPr lang="es-ES_tradnl" sz="1350" kern="1200" dirty="0" smtClean="0">
                          <a:solidFill>
                            <a:srgbClr val="FF0000"/>
                          </a:solidFill>
                          <a:effectLst/>
                          <a:latin typeface="+mn-lt"/>
                          <a:ea typeface="+mn-ea"/>
                          <a:cs typeface="+mn-cs"/>
                        </a:rPr>
                        <a:t>Los miembros del Comité Ejecutivo representarán diferentes subsectores; Los cargos de Presidente/a, Vicepresidente/a y Secretario/a serán ostentados por la persona y no por la institución que representa. Para los cargos de Presidente/a y Vicepresidente/a únicamente serán elegibles los miembros propietarios. El pleno podrá elegir al Secretario/a entre los miembros propietarios o suplentes</a:t>
                      </a:r>
                      <a:r>
                        <a:rPr lang="es-ES_tradnl" sz="1350" kern="1200" dirty="0" smtClean="0">
                          <a:solidFill>
                            <a:schemeClr val="dk1"/>
                          </a:solidFill>
                          <a:effectLst/>
                          <a:latin typeface="+mn-lt"/>
                          <a:ea typeface="+mn-ea"/>
                          <a:cs typeface="+mn-cs"/>
                        </a:rPr>
                        <a:t>.</a:t>
                      </a:r>
                      <a:endParaRPr lang="es-SV" sz="1350" kern="1200" dirty="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13844942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587823256"/>
              </p:ext>
            </p:extLst>
          </p:nvPr>
        </p:nvGraphicFramePr>
        <p:xfrm>
          <a:off x="116008" y="119724"/>
          <a:ext cx="8931936" cy="6621169"/>
        </p:xfrm>
        <a:graphic>
          <a:graphicData uri="http://schemas.openxmlformats.org/drawingml/2006/table">
            <a:tbl>
              <a:tblPr firstRow="1" bandRow="1">
                <a:tableStyleId>{5C22544A-7EE6-4342-B048-85BDC9FD1C3A}</a:tableStyleId>
              </a:tblPr>
              <a:tblGrid>
                <a:gridCol w="4465968"/>
                <a:gridCol w="4465968"/>
              </a:tblGrid>
              <a:tr h="433729">
                <a:tc>
                  <a:txBody>
                    <a:bodyPr/>
                    <a:lstStyle/>
                    <a:p>
                      <a:pPr algn="ctr"/>
                      <a:r>
                        <a:rPr lang="es-SV" sz="1400" dirty="0" smtClean="0"/>
                        <a:t>Estatutos  2012</a:t>
                      </a:r>
                      <a:endParaRPr lang="es-SV" sz="1400" dirty="0"/>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s-SV" sz="1400" dirty="0" smtClean="0"/>
                        <a:t>Modificaciones  2015</a:t>
                      </a:r>
                      <a:endParaRPr lang="es-SV" sz="1400" dirty="0"/>
                    </a:p>
                  </a:txBody>
                  <a:tcPr/>
                </a:tc>
              </a:tr>
              <a:tr h="5375805">
                <a:tc>
                  <a:txBody>
                    <a:bodyPr/>
                    <a:lstStyle/>
                    <a:p>
                      <a:r>
                        <a:rPr lang="es-ES_tradnl" sz="1400" b="1" kern="1200" dirty="0" smtClean="0">
                          <a:solidFill>
                            <a:schemeClr val="dk1"/>
                          </a:solidFill>
                          <a:effectLst/>
                          <a:latin typeface="+mn-lt"/>
                          <a:ea typeface="+mn-ea"/>
                          <a:cs typeface="+mn-cs"/>
                        </a:rPr>
                        <a:t>Artículo 30:</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Tiene como tareas principales:</a:t>
                      </a:r>
                      <a:endParaRPr lang="es-SV" sz="1400" kern="1200" dirty="0" smtClean="0">
                        <a:solidFill>
                          <a:schemeClr val="dk1"/>
                        </a:solidFill>
                        <a:effectLst/>
                        <a:latin typeface="+mn-lt"/>
                        <a:ea typeface="+mn-ea"/>
                        <a:cs typeface="+mn-cs"/>
                      </a:endParaRPr>
                    </a:p>
                    <a:p>
                      <a:r>
                        <a:rPr lang="es-ES_tradnl" sz="1400" b="1" kern="1200" dirty="0" smtClean="0">
                          <a:solidFill>
                            <a:schemeClr val="dk1"/>
                          </a:solidFill>
                          <a:effectLst/>
                          <a:latin typeface="+mn-lt"/>
                          <a:ea typeface="+mn-ea"/>
                          <a:cs typeface="+mn-cs"/>
                        </a:rPr>
                        <a:t> </a:t>
                      </a:r>
                      <a:endParaRPr lang="es-SV" sz="14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200" kern="1200" dirty="0" smtClean="0">
                          <a:solidFill>
                            <a:schemeClr val="dk1"/>
                          </a:solidFill>
                          <a:effectLst/>
                          <a:latin typeface="+mn-lt"/>
                          <a:ea typeface="+mn-ea"/>
                          <a:cs typeface="+mn-cs"/>
                        </a:rPr>
                        <a:t>Convocar, preparar y coordinar junto con la Presidencia, las reuniones ordinarias y extraordinarias del MCP-ES y de sus órganos;</a:t>
                      </a:r>
                      <a:endParaRPr lang="es-SV" sz="12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200" kern="1200" dirty="0" smtClean="0">
                          <a:solidFill>
                            <a:schemeClr val="dk1"/>
                          </a:solidFill>
                          <a:effectLst/>
                          <a:latin typeface="+mn-lt"/>
                          <a:ea typeface="+mn-ea"/>
                          <a:cs typeface="+mn-cs"/>
                        </a:rPr>
                        <a:t>Preparar las minutas y las actas de las sesiones de la Asamblea, del Comité Ejecutivo y de los comités permanentes y </a:t>
                      </a:r>
                      <a:r>
                        <a:rPr lang="es-ES_tradnl" sz="1200" i="1" kern="1200" dirty="0" smtClean="0">
                          <a:solidFill>
                            <a:schemeClr val="dk1"/>
                          </a:solidFill>
                          <a:effectLst/>
                          <a:latin typeface="+mn-lt"/>
                          <a:ea typeface="+mn-ea"/>
                          <a:cs typeface="+mn-cs"/>
                        </a:rPr>
                        <a:t>ad hoc</a:t>
                      </a:r>
                      <a:r>
                        <a:rPr lang="es-ES_tradnl" sz="1200" kern="1200" dirty="0" smtClean="0">
                          <a:solidFill>
                            <a:schemeClr val="dk1"/>
                          </a:solidFill>
                          <a:effectLst/>
                          <a:latin typeface="+mn-lt"/>
                          <a:ea typeface="+mn-ea"/>
                          <a:cs typeface="+mn-cs"/>
                        </a:rPr>
                        <a:t>, y difundirlos a la membresía del MCP-ES y toda otra persona que corresponda.</a:t>
                      </a:r>
                      <a:endParaRPr lang="es-SV" sz="12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200" kern="1200" dirty="0" smtClean="0">
                          <a:solidFill>
                            <a:schemeClr val="dk1"/>
                          </a:solidFill>
                          <a:effectLst/>
                          <a:latin typeface="+mn-lt"/>
                          <a:ea typeface="+mn-ea"/>
                          <a:cs typeface="+mn-cs"/>
                        </a:rPr>
                        <a:t>Brindar asistencia exclusiva y permanente al MCP-ES y sus comités para el desarrollo efectivo de su Plan Estratégico, Plan Operativo Anual, Plan de Monitoreo y Evaluación Mantener y actualizar las listas de distribución, así como el libro de actas del MCP-ES;</a:t>
                      </a:r>
                      <a:endParaRPr lang="es-SV" sz="12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200" kern="1200" dirty="0" smtClean="0">
                          <a:solidFill>
                            <a:schemeClr val="dk1"/>
                          </a:solidFill>
                          <a:effectLst/>
                          <a:latin typeface="+mn-lt"/>
                          <a:ea typeface="+mn-ea"/>
                          <a:cs typeface="+mn-cs"/>
                        </a:rPr>
                        <a:t>Facilitar el proceso de preparación de propuestas a enviar al Fondo Mundial, y asegurar su seguimiento hasta el envío y aprobación final.</a:t>
                      </a:r>
                      <a:endParaRPr lang="es-SV" sz="12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200" kern="1200" dirty="0" smtClean="0">
                          <a:solidFill>
                            <a:schemeClr val="dk1"/>
                          </a:solidFill>
                          <a:effectLst/>
                          <a:latin typeface="+mn-lt"/>
                          <a:ea typeface="+mn-ea"/>
                          <a:cs typeface="+mn-cs"/>
                        </a:rPr>
                        <a:t>Preparar los informes de actividades del MCP-ES y presentarlos al FM.</a:t>
                      </a:r>
                      <a:endParaRPr lang="es-SV" sz="12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200" kern="1200" dirty="0" smtClean="0">
                          <a:solidFill>
                            <a:schemeClr val="dk1"/>
                          </a:solidFill>
                          <a:effectLst/>
                          <a:latin typeface="+mn-lt"/>
                          <a:ea typeface="+mn-ea"/>
                          <a:cs typeface="+mn-cs"/>
                        </a:rPr>
                        <a:t>Asegurarse de que el MCP-ES cuenta con Información estratégica, confiable y oportuna, relacionada con su gestión para la toma objetiva de decisiones. Establecer mecanismos  de coordinación y comunicación efectivos  con el     Secretariado    del Fondo Mundial,  la instancia coordinadora de la respuesta multisectorial al VIH definida por el país, con los Programas Nacionales de VIH, Tuberculosis y Malaria , con los Receptores Principales , con el Agente Local del Fondo y otros actores, instituciones y organizaciones involucradas con el FM y el MCP en El Salvador;</a:t>
                      </a:r>
                      <a:endParaRPr lang="es-SV" sz="1200" kern="1200" dirty="0" smtClean="0">
                        <a:solidFill>
                          <a:schemeClr val="dk1"/>
                        </a:solidFill>
                        <a:effectLst/>
                        <a:latin typeface="+mn-lt"/>
                        <a:ea typeface="+mn-ea"/>
                        <a:cs typeface="+mn-cs"/>
                      </a:endParaRPr>
                    </a:p>
                    <a:p>
                      <a:pPr marL="285750" indent="-285750">
                        <a:buFont typeface="Arial" panose="020B0604020202020204" pitchFamily="34" charset="0"/>
                        <a:buChar char="•"/>
                      </a:pPr>
                      <a:r>
                        <a:rPr lang="es-ES_tradnl" sz="1200" kern="1200" dirty="0" smtClean="0">
                          <a:solidFill>
                            <a:schemeClr val="dk1"/>
                          </a:solidFill>
                          <a:effectLst/>
                          <a:latin typeface="+mn-lt"/>
                          <a:ea typeface="+mn-ea"/>
                          <a:cs typeface="+mn-cs"/>
                        </a:rPr>
                        <a:t>Asegurar la gestión del equipo de la Dirección Ejecutiva</a:t>
                      </a:r>
                      <a:endParaRPr lang="es-SV" sz="1200" dirty="0"/>
                    </a:p>
                  </a:txBody>
                  <a:tcPr/>
                </a:tc>
                <a:tc>
                  <a:txBody>
                    <a:bodyPr/>
                    <a:lstStyle/>
                    <a:p>
                      <a:r>
                        <a:rPr lang="es-ES_tradnl" sz="1400" b="1" kern="1200" dirty="0" smtClean="0">
                          <a:solidFill>
                            <a:schemeClr val="dk1"/>
                          </a:solidFill>
                          <a:effectLst/>
                          <a:latin typeface="+mn-lt"/>
                          <a:ea typeface="+mn-ea"/>
                          <a:cs typeface="+mn-cs"/>
                        </a:rPr>
                        <a:t>Artículo 29: </a:t>
                      </a:r>
                      <a:r>
                        <a:rPr lang="es-ES_tradnl" sz="1400" kern="1200" dirty="0" smtClean="0">
                          <a:solidFill>
                            <a:schemeClr val="dk1"/>
                          </a:solidFill>
                          <a:effectLst/>
                          <a:latin typeface="+mn-lt"/>
                          <a:ea typeface="+mn-ea"/>
                          <a:cs typeface="+mn-cs"/>
                        </a:rPr>
                        <a:t>Tiene como tareas principales:</a:t>
                      </a:r>
                      <a:endParaRPr lang="es-SV" sz="1400" kern="1200" dirty="0" smtClean="0">
                        <a:solidFill>
                          <a:schemeClr val="dk1"/>
                        </a:solidFill>
                        <a:effectLst/>
                        <a:latin typeface="+mn-lt"/>
                        <a:ea typeface="+mn-ea"/>
                        <a:cs typeface="+mn-cs"/>
                      </a:endParaRPr>
                    </a:p>
                    <a:p>
                      <a:r>
                        <a:rPr lang="es-ES_tradnl" sz="1400" b="1" kern="1200" dirty="0" smtClean="0">
                          <a:solidFill>
                            <a:schemeClr val="dk1"/>
                          </a:solidFill>
                          <a:effectLst/>
                          <a:latin typeface="+mn-lt"/>
                          <a:ea typeface="+mn-ea"/>
                          <a:cs typeface="+mn-cs"/>
                        </a:rPr>
                        <a:t> </a:t>
                      </a:r>
                      <a:endParaRPr lang="es-SV" sz="14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200" kern="1200" dirty="0" smtClean="0">
                          <a:solidFill>
                            <a:schemeClr val="dk1"/>
                          </a:solidFill>
                          <a:effectLst/>
                          <a:latin typeface="+mn-lt"/>
                          <a:ea typeface="+mn-ea"/>
                          <a:cs typeface="+mn-cs"/>
                        </a:rPr>
                        <a:t>Convocar, preparar y coordinar junto con la Presidencia, las reuniones ordinarias y extraordinarias del MCP-ES y de sus órganos;</a:t>
                      </a:r>
                      <a:endParaRPr lang="es-SV" sz="12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200" kern="1200" dirty="0" smtClean="0">
                          <a:solidFill>
                            <a:schemeClr val="dk1"/>
                          </a:solidFill>
                          <a:effectLst/>
                          <a:latin typeface="+mn-lt"/>
                          <a:ea typeface="+mn-ea"/>
                          <a:cs typeface="+mn-cs"/>
                        </a:rPr>
                        <a:t>Preparar las minutas y las actas de las sesiones de la Asamblea, del Comité Ejecutivo y de los comités permanentes y </a:t>
                      </a:r>
                      <a:r>
                        <a:rPr lang="es-ES_tradnl" sz="1200" i="1" kern="1200" dirty="0" smtClean="0">
                          <a:solidFill>
                            <a:schemeClr val="dk1"/>
                          </a:solidFill>
                          <a:effectLst/>
                          <a:latin typeface="+mn-lt"/>
                          <a:ea typeface="+mn-ea"/>
                          <a:cs typeface="+mn-cs"/>
                        </a:rPr>
                        <a:t>ad hoc</a:t>
                      </a:r>
                      <a:r>
                        <a:rPr lang="es-ES_tradnl" sz="1200" kern="1200" dirty="0" smtClean="0">
                          <a:solidFill>
                            <a:schemeClr val="dk1"/>
                          </a:solidFill>
                          <a:effectLst/>
                          <a:latin typeface="+mn-lt"/>
                          <a:ea typeface="+mn-ea"/>
                          <a:cs typeface="+mn-cs"/>
                        </a:rPr>
                        <a:t>, y difundirlos a la membresía del MCP-ES y toda otra persona que corresponda.</a:t>
                      </a:r>
                      <a:endParaRPr lang="es-SV" sz="12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200" kern="1200" dirty="0" smtClean="0">
                          <a:solidFill>
                            <a:schemeClr val="dk1"/>
                          </a:solidFill>
                          <a:effectLst/>
                          <a:latin typeface="+mn-lt"/>
                          <a:ea typeface="+mn-ea"/>
                          <a:cs typeface="+mn-cs"/>
                        </a:rPr>
                        <a:t>Brindar asistencia exclusiva y permanente al MCP-ES y sus comités para el desarrollo efectivo de su Plan Estratégico, Plan Operativo Anual, Plan de Monitoreo y Evaluación Mantener y actualizar las listas de distribución, así como el libro de actas del MCP-ES;</a:t>
                      </a:r>
                      <a:endParaRPr lang="es-SV" sz="12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200" kern="1200" dirty="0" smtClean="0">
                          <a:solidFill>
                            <a:schemeClr val="dk1"/>
                          </a:solidFill>
                          <a:effectLst/>
                          <a:latin typeface="+mn-lt"/>
                          <a:ea typeface="+mn-ea"/>
                          <a:cs typeface="+mn-cs"/>
                        </a:rPr>
                        <a:t>Facilitar el proceso de preparación de propuestas a enviar al Fondo Mundial, y asegurar su seguimiento hasta el envío y aprobación final.</a:t>
                      </a:r>
                      <a:endParaRPr lang="es-SV" sz="12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200" kern="1200" dirty="0" smtClean="0">
                          <a:solidFill>
                            <a:schemeClr val="dk1"/>
                          </a:solidFill>
                          <a:effectLst/>
                          <a:latin typeface="+mn-lt"/>
                          <a:ea typeface="+mn-ea"/>
                          <a:cs typeface="+mn-cs"/>
                        </a:rPr>
                        <a:t>Preparar los informes de actividades del MCP-ES y presentarlos al FM </a:t>
                      </a:r>
                      <a:r>
                        <a:rPr lang="es-ES_tradnl" sz="1200" kern="1200" dirty="0" smtClean="0">
                          <a:solidFill>
                            <a:srgbClr val="FF0000"/>
                          </a:solidFill>
                          <a:effectLst/>
                          <a:latin typeface="+mn-lt"/>
                          <a:ea typeface="+mn-ea"/>
                          <a:cs typeface="+mn-cs"/>
                        </a:rPr>
                        <a:t>y otros cooperantes de asistencia técnica y financiera</a:t>
                      </a:r>
                      <a:r>
                        <a:rPr lang="es-ES_tradnl" sz="1200" kern="1200" dirty="0" smtClean="0">
                          <a:solidFill>
                            <a:schemeClr val="dk1"/>
                          </a:solidFill>
                          <a:effectLst/>
                          <a:latin typeface="+mn-lt"/>
                          <a:ea typeface="+mn-ea"/>
                          <a:cs typeface="+mn-cs"/>
                        </a:rPr>
                        <a:t>.</a:t>
                      </a:r>
                      <a:endParaRPr lang="es-SV" sz="12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200" kern="1200" dirty="0" smtClean="0">
                          <a:solidFill>
                            <a:schemeClr val="dk1"/>
                          </a:solidFill>
                          <a:effectLst/>
                          <a:latin typeface="+mn-lt"/>
                          <a:ea typeface="+mn-ea"/>
                          <a:cs typeface="+mn-cs"/>
                        </a:rPr>
                        <a:t>Asegurarse de que el MCP-ES cuenta con Información estratégica, confiable y oportuna, relacionada con su gestión para la toma objetiva de decisiones. Establecer mecanismos  de coordinación y comunicación efectivos con el Secretariado del Fondo Mundial </a:t>
                      </a:r>
                      <a:r>
                        <a:rPr lang="es-ES_tradnl" sz="1200" kern="1200" dirty="0" smtClean="0">
                          <a:solidFill>
                            <a:srgbClr val="FF0000"/>
                          </a:solidFill>
                          <a:effectLst/>
                          <a:latin typeface="+mn-lt"/>
                          <a:ea typeface="+mn-ea"/>
                          <a:cs typeface="+mn-cs"/>
                        </a:rPr>
                        <a:t>y otros Cooperantes,</a:t>
                      </a:r>
                      <a:r>
                        <a:rPr lang="es-ES_tradnl" sz="1200" kern="1200" dirty="0" smtClean="0">
                          <a:solidFill>
                            <a:schemeClr val="dk1"/>
                          </a:solidFill>
                          <a:effectLst/>
                          <a:latin typeface="+mn-lt"/>
                          <a:ea typeface="+mn-ea"/>
                          <a:cs typeface="+mn-cs"/>
                        </a:rPr>
                        <a:t> la instancia coordinadora de la respuesta multisectorial al VIH definida por el país, con los Programas Nacionales de VIH, Tuberculosis y Malaria , con los Receptores Principales , con el Agente Local del Fondo y otros actores, instituciones y organizaciones involucradas con el FM y el MCP en El Salvador;</a:t>
                      </a:r>
                      <a:endParaRPr lang="es-SV" sz="12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200" kern="1200" dirty="0" smtClean="0">
                          <a:solidFill>
                            <a:schemeClr val="dk1"/>
                          </a:solidFill>
                          <a:effectLst/>
                          <a:latin typeface="+mn-lt"/>
                          <a:ea typeface="+mn-ea"/>
                          <a:cs typeface="+mn-cs"/>
                        </a:rPr>
                        <a:t>Asegurar la gestión del equipo de la Dirección Ejecutiva;</a:t>
                      </a:r>
                      <a:endParaRPr lang="es-SV" sz="12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s-ES_tradnl" sz="1200" kern="1200" dirty="0" smtClean="0">
                          <a:solidFill>
                            <a:srgbClr val="FF0000"/>
                          </a:solidFill>
                          <a:effectLst/>
                          <a:latin typeface="+mn-lt"/>
                          <a:ea typeface="+mn-ea"/>
                          <a:cs typeface="+mn-cs"/>
                        </a:rPr>
                        <a:t>Ser el enlace permanente, continuo entre el FM, otros cooperantes y los representantes de los sectores. </a:t>
                      </a:r>
                      <a:endParaRPr lang="es-SV" sz="1200" kern="1200" dirty="0" smtClean="0">
                        <a:solidFill>
                          <a:srgbClr val="FF0000"/>
                        </a:solidFill>
                        <a:effectLst/>
                        <a:latin typeface="+mn-lt"/>
                        <a:ea typeface="+mn-ea"/>
                        <a:cs typeface="+mn-cs"/>
                      </a:endParaRPr>
                    </a:p>
                    <a:p>
                      <a:pPr marL="285750" lvl="0" indent="-285750">
                        <a:buFont typeface="Arial" panose="020B0604020202020204" pitchFamily="34" charset="0"/>
                        <a:buChar char="•"/>
                      </a:pPr>
                      <a:r>
                        <a:rPr lang="es-ES_tradnl" sz="1200" kern="1200" dirty="0" smtClean="0">
                          <a:solidFill>
                            <a:srgbClr val="FF0000"/>
                          </a:solidFill>
                          <a:effectLst/>
                          <a:latin typeface="+mn-lt"/>
                          <a:ea typeface="+mn-ea"/>
                          <a:cs typeface="+mn-cs"/>
                        </a:rPr>
                        <a:t>Y otras definidas en el Reglamento Interno</a:t>
                      </a:r>
                      <a:r>
                        <a:rPr lang="es-ES_tradnl" sz="1200" kern="1200" dirty="0" smtClean="0">
                          <a:solidFill>
                            <a:schemeClr val="dk1"/>
                          </a:solidFill>
                          <a:effectLst/>
                          <a:latin typeface="+mn-lt"/>
                          <a:ea typeface="+mn-ea"/>
                          <a:cs typeface="+mn-cs"/>
                        </a:rPr>
                        <a:t>.</a:t>
                      </a:r>
                      <a:endParaRPr lang="es-SV" sz="1400" dirty="0"/>
                    </a:p>
                  </a:txBody>
                  <a:tcPr/>
                </a:tc>
              </a:tr>
            </a:tbl>
          </a:graphicData>
        </a:graphic>
      </p:graphicFrame>
    </p:spTree>
    <p:extLst>
      <p:ext uri="{BB962C8B-B14F-4D97-AF65-F5344CB8AC3E}">
        <p14:creationId xmlns:p14="http://schemas.microsoft.com/office/powerpoint/2010/main" val="40593695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577983724"/>
              </p:ext>
            </p:extLst>
          </p:nvPr>
        </p:nvGraphicFramePr>
        <p:xfrm>
          <a:off x="182642" y="1318154"/>
          <a:ext cx="8836700" cy="4145280"/>
        </p:xfrm>
        <a:graphic>
          <a:graphicData uri="http://schemas.openxmlformats.org/drawingml/2006/table">
            <a:tbl>
              <a:tblPr firstRow="1" bandRow="1">
                <a:tableStyleId>{5C22544A-7EE6-4342-B048-85BDC9FD1C3A}</a:tableStyleId>
              </a:tblPr>
              <a:tblGrid>
                <a:gridCol w="4418350"/>
                <a:gridCol w="4418350"/>
              </a:tblGrid>
              <a:tr h="524426">
                <a:tc>
                  <a:txBody>
                    <a:bodyPr/>
                    <a:lstStyle/>
                    <a:p>
                      <a:pPr algn="ctr"/>
                      <a:r>
                        <a:rPr lang="es-SV" sz="2000" dirty="0" smtClean="0"/>
                        <a:t>Estatutos  2012</a:t>
                      </a:r>
                      <a:endParaRPr lang="es-SV" sz="2000" dirty="0"/>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s-SV" sz="2000" dirty="0" smtClean="0"/>
                        <a:t>Modificaciones  2015</a:t>
                      </a:r>
                    </a:p>
                    <a:p>
                      <a:pPr algn="ctr"/>
                      <a:endParaRPr lang="es-SV" sz="2000" dirty="0"/>
                    </a:p>
                  </a:txBody>
                  <a:tcPr/>
                </a:tc>
              </a:tr>
              <a:tr h="787514">
                <a:tc>
                  <a:txBody>
                    <a:bodyPr/>
                    <a:lstStyle/>
                    <a:p>
                      <a:r>
                        <a:rPr lang="es-ES" sz="2000" b="1" kern="1200" dirty="0" smtClean="0">
                          <a:solidFill>
                            <a:schemeClr val="dk1"/>
                          </a:solidFill>
                          <a:effectLst/>
                          <a:latin typeface="+mn-lt"/>
                          <a:ea typeface="+mn-ea"/>
                          <a:cs typeface="+mn-cs"/>
                        </a:rPr>
                        <a:t>Artículo 35:</a:t>
                      </a:r>
                      <a:endParaRPr lang="es-SV" sz="2000" kern="1200" dirty="0" smtClean="0">
                        <a:solidFill>
                          <a:schemeClr val="dk1"/>
                        </a:solidFill>
                        <a:effectLst/>
                        <a:latin typeface="+mn-lt"/>
                        <a:ea typeface="+mn-ea"/>
                        <a:cs typeface="+mn-cs"/>
                      </a:endParaRPr>
                    </a:p>
                    <a:p>
                      <a:r>
                        <a:rPr lang="es-ES" sz="2000" kern="1200" dirty="0" smtClean="0">
                          <a:solidFill>
                            <a:schemeClr val="dk1"/>
                          </a:solidFill>
                          <a:effectLst/>
                          <a:latin typeface="+mn-lt"/>
                          <a:ea typeface="+mn-ea"/>
                          <a:cs typeface="+mn-cs"/>
                        </a:rPr>
                        <a:t>Los comités permanentes no tienen poder decisional. Su rol se limita a la ejecución de responsabilidades y tareas que les son atribuidas por el MCP-ES. Los comités formulan y presentan sus análisis, informes y recomendaciones a la Asamblea del MCP-ES para la toma de decisiones.</a:t>
                      </a:r>
                      <a:endParaRPr lang="es-SV" sz="2000" kern="1200" dirty="0" smtClean="0">
                        <a:solidFill>
                          <a:schemeClr val="dk1"/>
                        </a:solidFill>
                        <a:effectLst/>
                        <a:latin typeface="+mn-lt"/>
                        <a:ea typeface="+mn-ea"/>
                        <a:cs typeface="+mn-cs"/>
                      </a:endParaRPr>
                    </a:p>
                    <a:p>
                      <a:r>
                        <a:rPr lang="es-ES" sz="2000" kern="1200" dirty="0" smtClean="0">
                          <a:solidFill>
                            <a:schemeClr val="dk1"/>
                          </a:solidFill>
                          <a:effectLst/>
                          <a:latin typeface="+mn-lt"/>
                          <a:ea typeface="+mn-ea"/>
                          <a:cs typeface="+mn-cs"/>
                        </a:rPr>
                        <a:t> </a:t>
                      </a:r>
                      <a:endParaRPr lang="es-SV" sz="2000" kern="1200" dirty="0" smtClean="0">
                        <a:solidFill>
                          <a:schemeClr val="dk1"/>
                        </a:solidFill>
                        <a:effectLst/>
                        <a:latin typeface="+mn-lt"/>
                        <a:ea typeface="+mn-ea"/>
                        <a:cs typeface="+mn-cs"/>
                      </a:endParaRPr>
                    </a:p>
                    <a:p>
                      <a:endParaRPr lang="es-SV" sz="2000" dirty="0"/>
                    </a:p>
                  </a:txBody>
                  <a:tcPr/>
                </a:tc>
                <a:tc>
                  <a:txBody>
                    <a:bodyPr/>
                    <a:lstStyle/>
                    <a:p>
                      <a:r>
                        <a:rPr lang="es-ES" sz="2000" b="1" kern="1200" dirty="0" smtClean="0">
                          <a:solidFill>
                            <a:schemeClr val="dk1"/>
                          </a:solidFill>
                          <a:effectLst/>
                          <a:latin typeface="+mn-lt"/>
                          <a:ea typeface="+mn-ea"/>
                          <a:cs typeface="+mn-cs"/>
                        </a:rPr>
                        <a:t>Artículo 34: </a:t>
                      </a:r>
                      <a:r>
                        <a:rPr lang="es-ES" sz="2000" kern="1200" dirty="0" smtClean="0">
                          <a:solidFill>
                            <a:schemeClr val="dk1"/>
                          </a:solidFill>
                          <a:effectLst/>
                          <a:latin typeface="+mn-lt"/>
                          <a:ea typeface="+mn-ea"/>
                          <a:cs typeface="+mn-cs"/>
                        </a:rPr>
                        <a:t>Los comités permanentes, c</a:t>
                      </a:r>
                      <a:r>
                        <a:rPr lang="es-ES" sz="2000" kern="1200" dirty="0" smtClean="0">
                          <a:solidFill>
                            <a:srgbClr val="FF0000"/>
                          </a:solidFill>
                          <a:effectLst/>
                          <a:latin typeface="+mn-lt"/>
                          <a:ea typeface="+mn-ea"/>
                          <a:cs typeface="+mn-cs"/>
                        </a:rPr>
                        <a:t>uyos miembros formen parte o no de la asamblea </a:t>
                      </a:r>
                      <a:r>
                        <a:rPr lang="es-ES" sz="2000" kern="1200" dirty="0" smtClean="0">
                          <a:solidFill>
                            <a:schemeClr val="dk1"/>
                          </a:solidFill>
                          <a:effectLst/>
                          <a:latin typeface="+mn-lt"/>
                          <a:ea typeface="+mn-ea"/>
                          <a:cs typeface="+mn-cs"/>
                        </a:rPr>
                        <a:t>no tienen poder decisional. Su rol se limita a la ejecución de responsabilidades y tareas que les son atribuidas por el MCP-ES. Los comités formulan y presentan sus análisis, informes y recomendaciones a la Asamblea del MCP-ES para la toma de decisiones.</a:t>
                      </a:r>
                      <a:endParaRPr lang="es-SV" sz="2000" kern="1200" dirty="0" smtClean="0">
                        <a:solidFill>
                          <a:schemeClr val="dk1"/>
                        </a:solidFill>
                        <a:effectLst/>
                        <a:latin typeface="+mn-lt"/>
                        <a:ea typeface="+mn-ea"/>
                        <a:cs typeface="+mn-cs"/>
                      </a:endParaRPr>
                    </a:p>
                    <a:p>
                      <a:r>
                        <a:rPr lang="es-ES" sz="2000" kern="1200" dirty="0" smtClean="0">
                          <a:solidFill>
                            <a:schemeClr val="dk1"/>
                          </a:solidFill>
                          <a:effectLst/>
                          <a:latin typeface="+mn-lt"/>
                          <a:ea typeface="+mn-ea"/>
                          <a:cs typeface="+mn-cs"/>
                        </a:rPr>
                        <a:t> </a:t>
                      </a:r>
                      <a:endParaRPr lang="es-SV" sz="2000" kern="1200" dirty="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11489741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138232980"/>
              </p:ext>
            </p:extLst>
          </p:nvPr>
        </p:nvGraphicFramePr>
        <p:xfrm>
          <a:off x="158578" y="897034"/>
          <a:ext cx="8836700" cy="5638800"/>
        </p:xfrm>
        <a:graphic>
          <a:graphicData uri="http://schemas.openxmlformats.org/drawingml/2006/table">
            <a:tbl>
              <a:tblPr firstRow="1" bandRow="1">
                <a:tableStyleId>{5C22544A-7EE6-4342-B048-85BDC9FD1C3A}</a:tableStyleId>
              </a:tblPr>
              <a:tblGrid>
                <a:gridCol w="4418350"/>
                <a:gridCol w="4418350"/>
              </a:tblGrid>
              <a:tr h="524426">
                <a:tc>
                  <a:txBody>
                    <a:bodyPr/>
                    <a:lstStyle/>
                    <a:p>
                      <a:pPr algn="ctr"/>
                      <a:r>
                        <a:rPr lang="es-SV" sz="1600" dirty="0" smtClean="0"/>
                        <a:t>Estatutos  2012</a:t>
                      </a:r>
                      <a:endParaRPr lang="es-SV" sz="1600" dirty="0"/>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s-SV" sz="1600" dirty="0" smtClean="0"/>
                        <a:t>Modificaciones  2015</a:t>
                      </a:r>
                    </a:p>
                    <a:p>
                      <a:pPr algn="ctr"/>
                      <a:endParaRPr lang="es-SV" sz="1600" dirty="0"/>
                    </a:p>
                  </a:txBody>
                  <a:tcPr/>
                </a:tc>
              </a:tr>
              <a:tr h="1379325">
                <a:tc>
                  <a:txBody>
                    <a:bodyPr/>
                    <a:lstStyle/>
                    <a:p>
                      <a:r>
                        <a:rPr lang="es-ES" sz="1600" b="1" kern="1200" dirty="0" smtClean="0">
                          <a:solidFill>
                            <a:schemeClr val="dk1"/>
                          </a:solidFill>
                          <a:effectLst/>
                          <a:latin typeface="+mn-lt"/>
                          <a:ea typeface="+mn-ea"/>
                          <a:cs typeface="+mn-cs"/>
                        </a:rPr>
                        <a:t>Artículo 36 . DEFINICIÓN.</a:t>
                      </a:r>
                      <a:endParaRPr lang="es-SV" sz="1600" kern="1200" dirty="0" smtClean="0">
                        <a:solidFill>
                          <a:schemeClr val="dk1"/>
                        </a:solidFill>
                        <a:effectLst/>
                        <a:latin typeface="+mn-lt"/>
                        <a:ea typeface="+mn-ea"/>
                        <a:cs typeface="+mn-cs"/>
                      </a:endParaRPr>
                    </a:p>
                    <a:p>
                      <a:r>
                        <a:rPr lang="es-ES" sz="1600" kern="1200" dirty="0" smtClean="0">
                          <a:solidFill>
                            <a:schemeClr val="dk1"/>
                          </a:solidFill>
                          <a:effectLst/>
                          <a:latin typeface="+mn-lt"/>
                          <a:ea typeface="+mn-ea"/>
                          <a:cs typeface="+mn-cs"/>
                        </a:rPr>
                        <a:t>El Receptor Principal es una </a:t>
                      </a:r>
                      <a:r>
                        <a:rPr lang="es-ES" sz="1600" kern="1200" dirty="0" err="1" smtClean="0">
                          <a:solidFill>
                            <a:schemeClr val="dk1"/>
                          </a:solidFill>
                          <a:effectLst/>
                          <a:latin typeface="+mn-lt"/>
                          <a:ea typeface="+mn-ea"/>
                          <a:cs typeface="+mn-cs"/>
                        </a:rPr>
                        <a:t>ó</a:t>
                      </a:r>
                      <a:r>
                        <a:rPr lang="es-ES" sz="1600" kern="1200" dirty="0" smtClean="0">
                          <a:solidFill>
                            <a:schemeClr val="dk1"/>
                          </a:solidFill>
                          <a:effectLst/>
                          <a:latin typeface="+mn-lt"/>
                          <a:ea typeface="+mn-ea"/>
                          <a:cs typeface="+mn-cs"/>
                        </a:rPr>
                        <a:t> varias instituciones que a solicitud del MCP-ES y aprobado por el Fondo Mundial recibe y administra los recursos financieros del Fondo Mundial. Tiene la</a:t>
                      </a:r>
                      <a:endParaRPr lang="es-SV" sz="1600" kern="1200" dirty="0" smtClean="0">
                        <a:solidFill>
                          <a:schemeClr val="dk1"/>
                        </a:solidFill>
                        <a:effectLst/>
                        <a:latin typeface="+mn-lt"/>
                        <a:ea typeface="+mn-ea"/>
                        <a:cs typeface="+mn-cs"/>
                      </a:endParaRPr>
                    </a:p>
                    <a:p>
                      <a:r>
                        <a:rPr lang="es-ES" sz="1600" kern="1200" dirty="0" smtClean="0">
                          <a:solidFill>
                            <a:schemeClr val="dk1"/>
                          </a:solidFill>
                          <a:effectLst/>
                          <a:latin typeface="+mn-lt"/>
                          <a:ea typeface="+mn-ea"/>
                          <a:cs typeface="+mn-cs"/>
                        </a:rPr>
                        <a:t>responsabilidad de la ejecución técnica, financiera y del cumplimiento de los objetivos y metas de la propuesta de país, así como de los planes operativos aprobados por el Fondo Mundial, bajo la orientación y lineamientos estratégicos provenientes del MCP-ES. </a:t>
                      </a:r>
                      <a:endParaRPr lang="es-SV" sz="1600" kern="1200" dirty="0" smtClean="0">
                        <a:solidFill>
                          <a:schemeClr val="dk1"/>
                        </a:solidFill>
                        <a:effectLst/>
                        <a:latin typeface="+mn-lt"/>
                        <a:ea typeface="+mn-ea"/>
                        <a:cs typeface="+mn-cs"/>
                      </a:endParaRPr>
                    </a:p>
                    <a:p>
                      <a:endParaRPr lang="es-SV" sz="1600" dirty="0"/>
                    </a:p>
                  </a:txBody>
                  <a:tcPr/>
                </a:tc>
                <a:tc>
                  <a:txBody>
                    <a:bodyPr/>
                    <a:lstStyle/>
                    <a:p>
                      <a:r>
                        <a:rPr lang="es-ES" sz="1600" b="1" kern="1200" dirty="0" smtClean="0">
                          <a:solidFill>
                            <a:schemeClr val="dk1"/>
                          </a:solidFill>
                          <a:effectLst/>
                          <a:latin typeface="+mn-lt"/>
                          <a:ea typeface="+mn-ea"/>
                          <a:cs typeface="+mn-cs"/>
                        </a:rPr>
                        <a:t>Artículo 35: Definición</a:t>
                      </a:r>
                      <a:endParaRPr lang="es-SV" sz="1600" kern="1200" dirty="0" smtClean="0">
                        <a:solidFill>
                          <a:schemeClr val="dk1"/>
                        </a:solidFill>
                        <a:effectLst/>
                        <a:latin typeface="+mn-lt"/>
                        <a:ea typeface="+mn-ea"/>
                        <a:cs typeface="+mn-cs"/>
                      </a:endParaRPr>
                    </a:p>
                    <a:p>
                      <a:r>
                        <a:rPr lang="es-ES" sz="1600" b="1" kern="1200" dirty="0" smtClean="0">
                          <a:solidFill>
                            <a:schemeClr val="dk1"/>
                          </a:solidFill>
                          <a:effectLst/>
                          <a:latin typeface="+mn-lt"/>
                          <a:ea typeface="+mn-ea"/>
                          <a:cs typeface="+mn-cs"/>
                        </a:rPr>
                        <a:t> </a:t>
                      </a:r>
                      <a:endParaRPr lang="es-SV" sz="1600" kern="1200" dirty="0" smtClean="0">
                        <a:solidFill>
                          <a:schemeClr val="dk1"/>
                        </a:solidFill>
                        <a:effectLst/>
                        <a:latin typeface="+mn-lt"/>
                        <a:ea typeface="+mn-ea"/>
                        <a:cs typeface="+mn-cs"/>
                      </a:endParaRPr>
                    </a:p>
                    <a:p>
                      <a:r>
                        <a:rPr lang="es-ES" sz="1600" kern="1200" dirty="0" smtClean="0">
                          <a:solidFill>
                            <a:schemeClr val="dk1"/>
                          </a:solidFill>
                          <a:effectLst/>
                          <a:latin typeface="+mn-lt"/>
                          <a:ea typeface="+mn-ea"/>
                          <a:cs typeface="+mn-cs"/>
                        </a:rPr>
                        <a:t>El Receptor Principal es una o varias instituciones que a solicitud del MCP-ES y aprobado por el Fondo Mundial recibe y administra los recursos financieros </a:t>
                      </a:r>
                      <a:r>
                        <a:rPr lang="es-ES" sz="1600" kern="1200" dirty="0" smtClean="0">
                          <a:solidFill>
                            <a:srgbClr val="FF0000"/>
                          </a:solidFill>
                          <a:effectLst/>
                          <a:latin typeface="+mn-lt"/>
                          <a:ea typeface="+mn-ea"/>
                          <a:cs typeface="+mn-cs"/>
                        </a:rPr>
                        <a:t>de las subvenciones</a:t>
                      </a:r>
                      <a:r>
                        <a:rPr lang="es-ES" sz="1600" kern="1200" dirty="0" smtClean="0">
                          <a:solidFill>
                            <a:schemeClr val="dk1"/>
                          </a:solidFill>
                          <a:effectLst/>
                          <a:latin typeface="+mn-lt"/>
                          <a:ea typeface="+mn-ea"/>
                          <a:cs typeface="+mn-cs"/>
                        </a:rPr>
                        <a:t> del Fondo Mundial. Tiene la responsabilidad de la ejecución técnica, financiera y del cumplimiento de los objetivos y metas de la propuesta de país, así como de los planes operativos aprobados por el Fondo Mundial, bajo la orientación y lineamientos estratégicos provenientes del MCP-ES</a:t>
                      </a:r>
                      <a:endParaRPr lang="es-SV" sz="1600" dirty="0"/>
                    </a:p>
                  </a:txBody>
                  <a:tcPr/>
                </a:tc>
              </a:tr>
              <a:tr h="787514">
                <a:tc>
                  <a:txBody>
                    <a:bodyPr/>
                    <a:lstStyle/>
                    <a:p>
                      <a:r>
                        <a:rPr lang="es-ES" sz="1600" b="1" kern="1200" dirty="0" smtClean="0">
                          <a:solidFill>
                            <a:schemeClr val="dk1"/>
                          </a:solidFill>
                          <a:effectLst/>
                          <a:latin typeface="+mn-lt"/>
                          <a:ea typeface="+mn-ea"/>
                          <a:cs typeface="+mn-cs"/>
                        </a:rPr>
                        <a:t>Artículo 37 - RELACIÓN ENTRE EL MCP-ES Y EL RECEPTOR PRINCIPAL</a:t>
                      </a:r>
                      <a:r>
                        <a:rPr lang="es-ES" sz="1600" kern="1200" dirty="0" smtClean="0">
                          <a:solidFill>
                            <a:schemeClr val="dk1"/>
                          </a:solidFill>
                          <a:effectLst/>
                          <a:latin typeface="+mn-lt"/>
                          <a:ea typeface="+mn-ea"/>
                          <a:cs typeface="+mn-cs"/>
                        </a:rPr>
                        <a:t>.</a:t>
                      </a:r>
                      <a:endParaRPr lang="es-SV" sz="1600" kern="1200" dirty="0" smtClean="0">
                        <a:solidFill>
                          <a:schemeClr val="dk1"/>
                        </a:solidFill>
                        <a:effectLst/>
                        <a:latin typeface="+mn-lt"/>
                        <a:ea typeface="+mn-ea"/>
                        <a:cs typeface="+mn-cs"/>
                      </a:endParaRPr>
                    </a:p>
                    <a:p>
                      <a:r>
                        <a:rPr lang="es-ES" sz="1600" kern="1200" dirty="0" smtClean="0">
                          <a:solidFill>
                            <a:schemeClr val="dk1"/>
                          </a:solidFill>
                          <a:effectLst/>
                          <a:latin typeface="+mn-lt"/>
                          <a:ea typeface="+mn-ea"/>
                          <a:cs typeface="+mn-cs"/>
                        </a:rPr>
                        <a:t>La relación entre el MCP-ES y el o los Receptores Principales será regulada por  el acuerdo firmado entre el RP y el FM. Art, 7  t.</a:t>
                      </a:r>
                      <a:endParaRPr lang="es-SV" sz="1600" kern="1200" dirty="0" smtClean="0">
                        <a:solidFill>
                          <a:schemeClr val="dk1"/>
                        </a:solidFill>
                        <a:effectLst/>
                        <a:latin typeface="+mn-lt"/>
                        <a:ea typeface="+mn-ea"/>
                        <a:cs typeface="+mn-cs"/>
                      </a:endParaRPr>
                    </a:p>
                    <a:p>
                      <a:r>
                        <a:rPr lang="es-ES_tradnl" sz="1600" b="1" kern="1200" dirty="0" smtClean="0">
                          <a:solidFill>
                            <a:schemeClr val="dk1"/>
                          </a:solidFill>
                          <a:effectLst/>
                          <a:latin typeface="+mn-lt"/>
                          <a:ea typeface="+mn-ea"/>
                          <a:cs typeface="+mn-cs"/>
                        </a:rPr>
                        <a:t> </a:t>
                      </a:r>
                      <a:endParaRPr lang="es-SV" sz="1600" kern="1200" dirty="0" smtClean="0">
                        <a:solidFill>
                          <a:schemeClr val="dk1"/>
                        </a:solidFill>
                        <a:effectLst/>
                        <a:latin typeface="+mn-lt"/>
                        <a:ea typeface="+mn-ea"/>
                        <a:cs typeface="+mn-cs"/>
                      </a:endParaRPr>
                    </a:p>
                    <a:p>
                      <a:endParaRPr lang="es-SV" sz="1600" dirty="0"/>
                    </a:p>
                  </a:txBody>
                  <a:tcPr/>
                </a:tc>
                <a:tc>
                  <a:txBody>
                    <a:bodyPr/>
                    <a:lstStyle/>
                    <a:p>
                      <a:r>
                        <a:rPr lang="es-ES" sz="1600" b="1" kern="1200" dirty="0" smtClean="0">
                          <a:solidFill>
                            <a:schemeClr val="dk1"/>
                          </a:solidFill>
                          <a:effectLst/>
                          <a:latin typeface="+mn-lt"/>
                          <a:ea typeface="+mn-ea"/>
                          <a:cs typeface="+mn-cs"/>
                        </a:rPr>
                        <a:t>Artículo 36: Relación entre el MCP-ES y el Receptor Principal</a:t>
                      </a:r>
                      <a:r>
                        <a:rPr lang="es-ES" sz="1600" kern="1200" dirty="0" smtClean="0">
                          <a:solidFill>
                            <a:schemeClr val="dk1"/>
                          </a:solidFill>
                          <a:effectLst/>
                          <a:latin typeface="+mn-lt"/>
                          <a:ea typeface="+mn-ea"/>
                          <a:cs typeface="+mn-cs"/>
                        </a:rPr>
                        <a:t>.</a:t>
                      </a:r>
                      <a:endParaRPr lang="es-SV" sz="1600" kern="1200" dirty="0" smtClean="0">
                        <a:solidFill>
                          <a:schemeClr val="dk1"/>
                        </a:solidFill>
                        <a:effectLst/>
                        <a:latin typeface="+mn-lt"/>
                        <a:ea typeface="+mn-ea"/>
                        <a:cs typeface="+mn-cs"/>
                      </a:endParaRPr>
                    </a:p>
                    <a:p>
                      <a:r>
                        <a:rPr lang="es-ES" sz="1600" kern="1200" dirty="0" smtClean="0">
                          <a:solidFill>
                            <a:schemeClr val="dk1"/>
                          </a:solidFill>
                          <a:effectLst/>
                          <a:latin typeface="+mn-lt"/>
                          <a:ea typeface="+mn-ea"/>
                          <a:cs typeface="+mn-cs"/>
                        </a:rPr>
                        <a:t> </a:t>
                      </a:r>
                      <a:endParaRPr lang="es-SV" sz="1600" kern="1200" dirty="0" smtClean="0">
                        <a:solidFill>
                          <a:schemeClr val="dk1"/>
                        </a:solidFill>
                        <a:effectLst/>
                        <a:latin typeface="+mn-lt"/>
                        <a:ea typeface="+mn-ea"/>
                        <a:cs typeface="+mn-cs"/>
                      </a:endParaRPr>
                    </a:p>
                    <a:p>
                      <a:r>
                        <a:rPr lang="es-ES" sz="1600" kern="1200" dirty="0" smtClean="0">
                          <a:solidFill>
                            <a:schemeClr val="dk1"/>
                          </a:solidFill>
                          <a:effectLst/>
                          <a:latin typeface="+mn-lt"/>
                          <a:ea typeface="+mn-ea"/>
                          <a:cs typeface="+mn-cs"/>
                        </a:rPr>
                        <a:t>La relación entre el MCP-ES y el o los Receptores Principales será regulada </a:t>
                      </a:r>
                      <a:r>
                        <a:rPr lang="es-ES" sz="1600" kern="1200" dirty="0" smtClean="0">
                          <a:solidFill>
                            <a:srgbClr val="FF0000"/>
                          </a:solidFill>
                          <a:effectLst/>
                          <a:latin typeface="+mn-lt"/>
                          <a:ea typeface="+mn-ea"/>
                          <a:cs typeface="+mn-cs"/>
                        </a:rPr>
                        <a:t>por el artículo 7 de  los  Términos y Condiciones Estándar del acuerdo  </a:t>
                      </a:r>
                      <a:r>
                        <a:rPr lang="es-ES" sz="1600" kern="1200" dirty="0" smtClean="0">
                          <a:solidFill>
                            <a:schemeClr val="dk1"/>
                          </a:solidFill>
                          <a:effectLst/>
                          <a:latin typeface="+mn-lt"/>
                          <a:ea typeface="+mn-ea"/>
                          <a:cs typeface="+mn-cs"/>
                        </a:rPr>
                        <a:t>firmado entre el RP y el FM.</a:t>
                      </a:r>
                      <a:endParaRPr lang="es-SV" sz="1600" kern="1200" dirty="0" smtClean="0">
                        <a:solidFill>
                          <a:schemeClr val="dk1"/>
                        </a:solidFill>
                        <a:effectLst/>
                        <a:latin typeface="+mn-lt"/>
                        <a:ea typeface="+mn-ea"/>
                        <a:cs typeface="+mn-cs"/>
                      </a:endParaRPr>
                    </a:p>
                    <a:p>
                      <a:endParaRPr lang="es-SV" sz="1600" dirty="0"/>
                    </a:p>
                  </a:txBody>
                  <a:tcPr/>
                </a:tc>
              </a:tr>
            </a:tbl>
          </a:graphicData>
        </a:graphic>
      </p:graphicFrame>
    </p:spTree>
    <p:extLst>
      <p:ext uri="{BB962C8B-B14F-4D97-AF65-F5344CB8AC3E}">
        <p14:creationId xmlns:p14="http://schemas.microsoft.com/office/powerpoint/2010/main" val="29574040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940877124"/>
              </p:ext>
            </p:extLst>
          </p:nvPr>
        </p:nvGraphicFramePr>
        <p:xfrm>
          <a:off x="158579" y="175141"/>
          <a:ext cx="8836700" cy="6370320"/>
        </p:xfrm>
        <a:graphic>
          <a:graphicData uri="http://schemas.openxmlformats.org/drawingml/2006/table">
            <a:tbl>
              <a:tblPr firstRow="1" bandRow="1">
                <a:tableStyleId>{5C22544A-7EE6-4342-B048-85BDC9FD1C3A}</a:tableStyleId>
              </a:tblPr>
              <a:tblGrid>
                <a:gridCol w="4418350"/>
                <a:gridCol w="4418350"/>
              </a:tblGrid>
              <a:tr h="524426">
                <a:tc>
                  <a:txBody>
                    <a:bodyPr/>
                    <a:lstStyle/>
                    <a:p>
                      <a:pPr algn="ctr"/>
                      <a:r>
                        <a:rPr lang="es-SV" sz="1600" dirty="0" smtClean="0"/>
                        <a:t>Estatutos  2012</a:t>
                      </a:r>
                      <a:endParaRPr lang="es-SV" sz="1600" dirty="0"/>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s-SV" sz="1600" dirty="0" smtClean="0"/>
                        <a:t>Modificaciones  2015</a:t>
                      </a:r>
                    </a:p>
                    <a:p>
                      <a:pPr algn="ctr"/>
                      <a:endParaRPr lang="es-SV" sz="1600" dirty="0"/>
                    </a:p>
                  </a:txBody>
                  <a:tcPr/>
                </a:tc>
              </a:tr>
              <a:tr h="1379325">
                <a:tc>
                  <a:txBody>
                    <a:bodyPr/>
                    <a:lstStyle/>
                    <a:p>
                      <a:r>
                        <a:rPr lang="es-ES" sz="1600" b="1" kern="1200" dirty="0" smtClean="0">
                          <a:solidFill>
                            <a:schemeClr val="dk1"/>
                          </a:solidFill>
                          <a:effectLst/>
                          <a:latin typeface="+mn-lt"/>
                          <a:ea typeface="+mn-ea"/>
                          <a:cs typeface="+mn-cs"/>
                        </a:rPr>
                        <a:t>Artículo 38:</a:t>
                      </a:r>
                      <a:endParaRPr lang="es-SV" sz="1600" kern="1200" dirty="0" smtClean="0">
                        <a:solidFill>
                          <a:schemeClr val="dk1"/>
                        </a:solidFill>
                        <a:effectLst/>
                        <a:latin typeface="+mn-lt"/>
                        <a:ea typeface="+mn-ea"/>
                        <a:cs typeface="+mn-cs"/>
                      </a:endParaRPr>
                    </a:p>
                    <a:p>
                      <a:r>
                        <a:rPr lang="es-ES" sz="1600" kern="1200" dirty="0" smtClean="0">
                          <a:solidFill>
                            <a:schemeClr val="dk1"/>
                          </a:solidFill>
                          <a:effectLst/>
                          <a:latin typeface="+mn-lt"/>
                          <a:ea typeface="+mn-ea"/>
                          <a:cs typeface="+mn-cs"/>
                        </a:rPr>
                        <a:t>Los recursos del MCP-ES consisten en:</a:t>
                      </a:r>
                      <a:endParaRPr lang="es-SV" sz="1600" kern="1200" dirty="0" smtClean="0">
                        <a:solidFill>
                          <a:schemeClr val="dk1"/>
                        </a:solidFill>
                        <a:effectLst/>
                        <a:latin typeface="+mn-lt"/>
                        <a:ea typeface="+mn-ea"/>
                        <a:cs typeface="+mn-cs"/>
                      </a:endParaRPr>
                    </a:p>
                    <a:p>
                      <a:pPr lvl="0"/>
                      <a:r>
                        <a:rPr lang="es-ES" sz="1600" kern="1200" dirty="0" smtClean="0">
                          <a:solidFill>
                            <a:schemeClr val="dk1"/>
                          </a:solidFill>
                          <a:effectLst/>
                          <a:latin typeface="+mn-lt"/>
                          <a:ea typeface="+mn-ea"/>
                          <a:cs typeface="+mn-cs"/>
                        </a:rPr>
                        <a:t>Subvención del Fondo Mundial </a:t>
                      </a:r>
                      <a:r>
                        <a:rPr lang="es-ES" sz="1600" b="1" kern="1200" dirty="0" smtClean="0">
                          <a:solidFill>
                            <a:schemeClr val="dk1"/>
                          </a:solidFill>
                          <a:effectLst/>
                          <a:latin typeface="+mn-lt"/>
                          <a:ea typeface="+mn-ea"/>
                          <a:cs typeface="+mn-cs"/>
                        </a:rPr>
                        <a:t>d</a:t>
                      </a:r>
                      <a:r>
                        <a:rPr lang="es-ES" sz="1600" kern="1200" dirty="0" smtClean="0">
                          <a:solidFill>
                            <a:schemeClr val="dk1"/>
                          </a:solidFill>
                          <a:effectLst/>
                          <a:latin typeface="+mn-lt"/>
                          <a:ea typeface="+mn-ea"/>
                          <a:cs typeface="+mn-cs"/>
                        </a:rPr>
                        <a:t>e lucha contra el SIDA, la tuberculosis y la malaria para los MCP;</a:t>
                      </a:r>
                      <a:endParaRPr lang="es-SV" sz="1600" kern="1200" dirty="0" smtClean="0">
                        <a:solidFill>
                          <a:schemeClr val="dk1"/>
                        </a:solidFill>
                        <a:effectLst/>
                        <a:latin typeface="+mn-lt"/>
                        <a:ea typeface="+mn-ea"/>
                        <a:cs typeface="+mn-cs"/>
                      </a:endParaRPr>
                    </a:p>
                    <a:p>
                      <a:pPr lvl="0"/>
                      <a:r>
                        <a:rPr lang="es-ES" sz="1600" kern="1200" dirty="0" smtClean="0">
                          <a:solidFill>
                            <a:schemeClr val="dk1"/>
                          </a:solidFill>
                          <a:effectLst/>
                          <a:latin typeface="+mn-lt"/>
                          <a:ea typeface="+mn-ea"/>
                          <a:cs typeface="+mn-cs"/>
                        </a:rPr>
                        <a:t>Recursos provenientes de otras fuentes de financiación públicas y privadas nacionales e internacionales.</a:t>
                      </a:r>
                      <a:endParaRPr lang="es-SV" sz="1600" kern="1200" dirty="0" smtClean="0">
                        <a:solidFill>
                          <a:schemeClr val="dk1"/>
                        </a:solidFill>
                        <a:effectLst/>
                        <a:latin typeface="+mn-lt"/>
                        <a:ea typeface="+mn-ea"/>
                        <a:cs typeface="+mn-cs"/>
                      </a:endParaRPr>
                    </a:p>
                    <a:p>
                      <a:r>
                        <a:rPr lang="es-ES" sz="1600" kern="1200" dirty="0" smtClean="0">
                          <a:solidFill>
                            <a:schemeClr val="dk1"/>
                          </a:solidFill>
                          <a:effectLst/>
                          <a:latin typeface="+mn-lt"/>
                          <a:ea typeface="+mn-ea"/>
                          <a:cs typeface="+mn-cs"/>
                        </a:rPr>
                        <a:t> </a:t>
                      </a:r>
                      <a:endParaRPr lang="es-SV" sz="1600" kern="1200" dirty="0" smtClean="0">
                        <a:solidFill>
                          <a:schemeClr val="dk1"/>
                        </a:solidFill>
                        <a:effectLst/>
                        <a:latin typeface="+mn-lt"/>
                        <a:ea typeface="+mn-ea"/>
                        <a:cs typeface="+mn-cs"/>
                      </a:endParaRPr>
                    </a:p>
                    <a:p>
                      <a:r>
                        <a:rPr lang="es-ES" sz="1600" kern="1200" dirty="0" smtClean="0">
                          <a:solidFill>
                            <a:schemeClr val="dk1"/>
                          </a:solidFill>
                          <a:effectLst/>
                          <a:latin typeface="+mn-lt"/>
                          <a:ea typeface="+mn-ea"/>
                          <a:cs typeface="+mn-cs"/>
                        </a:rPr>
                        <a:t>En todo caso, el Comité Ejecutivo del MCP-ES deberá garantizar el origen lícito de los fondos, así como su eficiente utilización.</a:t>
                      </a:r>
                      <a:endParaRPr lang="es-SV" sz="1600" kern="1200" dirty="0" smtClean="0">
                        <a:solidFill>
                          <a:schemeClr val="dk1"/>
                        </a:solidFill>
                        <a:effectLst/>
                        <a:latin typeface="+mn-lt"/>
                        <a:ea typeface="+mn-ea"/>
                        <a:cs typeface="+mn-cs"/>
                      </a:endParaRPr>
                    </a:p>
                    <a:p>
                      <a:endParaRPr lang="es-SV" sz="1600" dirty="0"/>
                    </a:p>
                  </a:txBody>
                  <a:tcPr/>
                </a:tc>
                <a:tc>
                  <a:txBody>
                    <a:bodyPr/>
                    <a:lstStyle/>
                    <a:p>
                      <a:r>
                        <a:rPr lang="es-ES" sz="1600" b="1" kern="1200" dirty="0" smtClean="0">
                          <a:solidFill>
                            <a:schemeClr val="dk1"/>
                          </a:solidFill>
                          <a:effectLst/>
                          <a:latin typeface="+mn-lt"/>
                          <a:ea typeface="+mn-ea"/>
                          <a:cs typeface="+mn-cs"/>
                        </a:rPr>
                        <a:t>Artículo 37: </a:t>
                      </a:r>
                      <a:r>
                        <a:rPr lang="es-ES" sz="1600" kern="1200" dirty="0" smtClean="0">
                          <a:solidFill>
                            <a:schemeClr val="dk1"/>
                          </a:solidFill>
                          <a:effectLst/>
                          <a:latin typeface="+mn-lt"/>
                          <a:ea typeface="+mn-ea"/>
                          <a:cs typeface="+mn-cs"/>
                        </a:rPr>
                        <a:t>Los recursos del MCP-ES provienen de:</a:t>
                      </a:r>
                      <a:endParaRPr lang="es-SV" sz="1600" kern="1200" dirty="0" smtClean="0">
                        <a:solidFill>
                          <a:schemeClr val="dk1"/>
                        </a:solidFill>
                        <a:effectLst/>
                        <a:latin typeface="+mn-lt"/>
                        <a:ea typeface="+mn-ea"/>
                        <a:cs typeface="+mn-cs"/>
                      </a:endParaRPr>
                    </a:p>
                    <a:p>
                      <a:pPr lvl="0"/>
                      <a:r>
                        <a:rPr lang="es-ES" sz="1600" kern="1200" dirty="0" smtClean="0">
                          <a:solidFill>
                            <a:schemeClr val="dk1"/>
                          </a:solidFill>
                          <a:effectLst/>
                          <a:latin typeface="+mn-lt"/>
                          <a:ea typeface="+mn-ea"/>
                          <a:cs typeface="+mn-cs"/>
                        </a:rPr>
                        <a:t>Subvención del Fondo Mundial de lucha contra el SIDA, la tuberculosis y la malaria para los </a:t>
                      </a:r>
                      <a:r>
                        <a:rPr lang="es-ES" sz="1600" kern="1200" dirty="0" smtClean="0">
                          <a:solidFill>
                            <a:srgbClr val="FF0000"/>
                          </a:solidFill>
                          <a:effectLst/>
                          <a:latin typeface="+mn-lt"/>
                          <a:ea typeface="+mn-ea"/>
                          <a:cs typeface="+mn-cs"/>
                        </a:rPr>
                        <a:t>MCP-ES</a:t>
                      </a:r>
                      <a:r>
                        <a:rPr lang="es-ES" sz="1600" kern="1200" dirty="0" smtClean="0">
                          <a:solidFill>
                            <a:schemeClr val="dk1"/>
                          </a:solidFill>
                          <a:effectLst/>
                          <a:latin typeface="+mn-lt"/>
                          <a:ea typeface="+mn-ea"/>
                          <a:cs typeface="+mn-cs"/>
                        </a:rPr>
                        <a:t>;</a:t>
                      </a:r>
                      <a:endParaRPr lang="es-SV" sz="1600" kern="1200" dirty="0" smtClean="0">
                        <a:solidFill>
                          <a:schemeClr val="dk1"/>
                        </a:solidFill>
                        <a:effectLst/>
                        <a:latin typeface="+mn-lt"/>
                        <a:ea typeface="+mn-ea"/>
                        <a:cs typeface="+mn-cs"/>
                      </a:endParaRPr>
                    </a:p>
                    <a:p>
                      <a:pPr lvl="0"/>
                      <a:r>
                        <a:rPr lang="es-ES" sz="1600" kern="1200" dirty="0" smtClean="0">
                          <a:solidFill>
                            <a:srgbClr val="FF0000"/>
                          </a:solidFill>
                          <a:effectLst/>
                          <a:latin typeface="+mn-lt"/>
                          <a:ea typeface="+mn-ea"/>
                          <a:cs typeface="+mn-cs"/>
                        </a:rPr>
                        <a:t>Otras fuentes de financiación pública y privada, nacional e internacional.</a:t>
                      </a:r>
                      <a:endParaRPr lang="es-SV" sz="1600" kern="1200" dirty="0" smtClean="0">
                        <a:solidFill>
                          <a:srgbClr val="FF0000"/>
                        </a:solidFill>
                        <a:effectLst/>
                        <a:latin typeface="+mn-lt"/>
                        <a:ea typeface="+mn-ea"/>
                        <a:cs typeface="+mn-cs"/>
                      </a:endParaRPr>
                    </a:p>
                    <a:p>
                      <a:r>
                        <a:rPr lang="es-ES" sz="1600" kern="1200" dirty="0" smtClean="0">
                          <a:solidFill>
                            <a:schemeClr val="dk1"/>
                          </a:solidFill>
                          <a:effectLst/>
                          <a:latin typeface="+mn-lt"/>
                          <a:ea typeface="+mn-ea"/>
                          <a:cs typeface="+mn-cs"/>
                        </a:rPr>
                        <a:t> </a:t>
                      </a:r>
                      <a:endParaRPr lang="es-SV" sz="1600" kern="1200" dirty="0" smtClean="0">
                        <a:solidFill>
                          <a:schemeClr val="dk1"/>
                        </a:solidFill>
                        <a:effectLst/>
                        <a:latin typeface="+mn-lt"/>
                        <a:ea typeface="+mn-ea"/>
                        <a:cs typeface="+mn-cs"/>
                      </a:endParaRPr>
                    </a:p>
                    <a:p>
                      <a:r>
                        <a:rPr lang="es-ES" sz="1600" kern="1200" dirty="0" smtClean="0">
                          <a:solidFill>
                            <a:schemeClr val="dk1"/>
                          </a:solidFill>
                          <a:effectLst/>
                          <a:latin typeface="+mn-lt"/>
                          <a:ea typeface="+mn-ea"/>
                          <a:cs typeface="+mn-cs"/>
                        </a:rPr>
                        <a:t>En todo caso, el Comité Ejecutivo del MCP-ES deberá garantizar el origen lícito de los fondos, así como su eficiente utilización</a:t>
                      </a:r>
                      <a:endParaRPr lang="es-SV" sz="1600" dirty="0"/>
                    </a:p>
                  </a:txBody>
                  <a:tcPr/>
                </a:tc>
              </a:tr>
              <a:tr h="787514">
                <a:tc>
                  <a:txBody>
                    <a:bodyPr/>
                    <a:lstStyle/>
                    <a:p>
                      <a:r>
                        <a:rPr lang="es-ES" sz="1600" b="1" kern="1200" dirty="0" smtClean="0">
                          <a:solidFill>
                            <a:schemeClr val="dk1"/>
                          </a:solidFill>
                          <a:effectLst/>
                          <a:latin typeface="+mn-lt"/>
                          <a:ea typeface="+mn-ea"/>
                          <a:cs typeface="+mn-cs"/>
                        </a:rPr>
                        <a:t>Artículo 43:</a:t>
                      </a:r>
                      <a:endParaRPr lang="es-SV" sz="1600" kern="1200" dirty="0" smtClean="0">
                        <a:solidFill>
                          <a:schemeClr val="dk1"/>
                        </a:solidFill>
                        <a:effectLst/>
                        <a:latin typeface="+mn-lt"/>
                        <a:ea typeface="+mn-ea"/>
                        <a:cs typeface="+mn-cs"/>
                      </a:endParaRPr>
                    </a:p>
                    <a:p>
                      <a:r>
                        <a:rPr lang="es-ES" sz="1600" kern="1200" dirty="0" smtClean="0">
                          <a:solidFill>
                            <a:schemeClr val="dk1"/>
                          </a:solidFill>
                          <a:effectLst/>
                          <a:latin typeface="+mn-lt"/>
                          <a:ea typeface="+mn-ea"/>
                          <a:cs typeface="+mn-cs"/>
                        </a:rPr>
                        <a:t>Es una obligación de todas las personas representantes firmar un documento de aceptación de la política de gestión de conflictos de interés para su </a:t>
                      </a:r>
                      <a:r>
                        <a:rPr lang="es-ES" sz="1600" kern="1200" dirty="0" smtClean="0">
                          <a:solidFill>
                            <a:srgbClr val="FF0000"/>
                          </a:solidFill>
                          <a:effectLst/>
                          <a:latin typeface="+mn-lt"/>
                          <a:ea typeface="+mn-ea"/>
                          <a:cs typeface="+mn-cs"/>
                        </a:rPr>
                        <a:t>admisión</a:t>
                      </a:r>
                      <a:r>
                        <a:rPr lang="es-ES" sz="1600" kern="1200" dirty="0" smtClean="0">
                          <a:solidFill>
                            <a:schemeClr val="dk1"/>
                          </a:solidFill>
                          <a:effectLst/>
                          <a:latin typeface="+mn-lt"/>
                          <a:ea typeface="+mn-ea"/>
                          <a:cs typeface="+mn-cs"/>
                        </a:rPr>
                        <a:t> </a:t>
                      </a:r>
                      <a:r>
                        <a:rPr lang="es-ES" sz="1600" kern="1200" dirty="0" smtClean="0">
                          <a:solidFill>
                            <a:srgbClr val="FF0000"/>
                          </a:solidFill>
                          <a:effectLst/>
                          <a:latin typeface="+mn-lt"/>
                          <a:ea typeface="+mn-ea"/>
                          <a:cs typeface="+mn-cs"/>
                        </a:rPr>
                        <a:t>como miembros del MCP-ES,</a:t>
                      </a:r>
                      <a:r>
                        <a:rPr lang="es-ES" sz="1600" kern="1200" dirty="0" smtClean="0">
                          <a:solidFill>
                            <a:schemeClr val="dk1"/>
                          </a:solidFill>
                          <a:effectLst/>
                          <a:latin typeface="+mn-lt"/>
                          <a:ea typeface="+mn-ea"/>
                          <a:cs typeface="+mn-cs"/>
                        </a:rPr>
                        <a:t> así como un formulario de declaración de conflictos de interés, previa su participación en la primera reunión anual y/o cada vez que se encontrase en situación real o percibida de conflicto de interés. </a:t>
                      </a:r>
                      <a:r>
                        <a:rPr lang="es-ES" sz="1600" b="1" kern="1200" dirty="0" smtClean="0">
                          <a:solidFill>
                            <a:schemeClr val="dk1"/>
                          </a:solidFill>
                          <a:effectLst/>
                          <a:latin typeface="+mn-lt"/>
                          <a:ea typeface="+mn-ea"/>
                          <a:cs typeface="+mn-cs"/>
                        </a:rPr>
                        <a:t>Ref. Art. 4 de la Política de gestión de </a:t>
                      </a:r>
                      <a:r>
                        <a:rPr lang="es-ES" sz="1600" b="1" kern="1200" dirty="0" err="1" smtClean="0">
                          <a:solidFill>
                            <a:schemeClr val="dk1"/>
                          </a:solidFill>
                          <a:effectLst/>
                          <a:latin typeface="+mn-lt"/>
                          <a:ea typeface="+mn-ea"/>
                          <a:cs typeface="+mn-cs"/>
                        </a:rPr>
                        <a:t>CdI</a:t>
                      </a:r>
                      <a:endParaRPr lang="es-SV" sz="16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s-ES" sz="1600" b="1" kern="1200" dirty="0" smtClean="0">
                          <a:solidFill>
                            <a:schemeClr val="dk1"/>
                          </a:solidFill>
                          <a:effectLst/>
                          <a:latin typeface="+mn-lt"/>
                          <a:ea typeface="+mn-ea"/>
                          <a:cs typeface="+mn-cs"/>
                        </a:rPr>
                        <a:t>Artículo 42: </a:t>
                      </a:r>
                      <a:r>
                        <a:rPr lang="es-ES" sz="1600" kern="1200" dirty="0" smtClean="0">
                          <a:solidFill>
                            <a:schemeClr val="dk1"/>
                          </a:solidFill>
                          <a:effectLst/>
                          <a:latin typeface="+mn-lt"/>
                          <a:ea typeface="+mn-ea"/>
                          <a:cs typeface="+mn-cs"/>
                        </a:rPr>
                        <a:t>Es una obligación de todas las personas representantes de los sectores i</a:t>
                      </a:r>
                      <a:r>
                        <a:rPr lang="es-ES" sz="1600" kern="1200" dirty="0" smtClean="0">
                          <a:solidFill>
                            <a:srgbClr val="FF0000"/>
                          </a:solidFill>
                          <a:effectLst/>
                          <a:latin typeface="+mn-lt"/>
                          <a:ea typeface="+mn-ea"/>
                          <a:cs typeface="+mn-cs"/>
                        </a:rPr>
                        <a:t>ntegrados</a:t>
                      </a:r>
                      <a:r>
                        <a:rPr lang="es-ES" sz="1600" kern="1200" dirty="0" smtClean="0">
                          <a:solidFill>
                            <a:schemeClr val="dk1"/>
                          </a:solidFill>
                          <a:effectLst/>
                          <a:latin typeface="+mn-lt"/>
                          <a:ea typeface="+mn-ea"/>
                          <a:cs typeface="+mn-cs"/>
                        </a:rPr>
                        <a:t> en el MCP-ES, firmar un documento de aceptación de la política de gestión de conflictos de interés así como su respectivo formulario de declaración, </a:t>
                      </a:r>
                      <a:r>
                        <a:rPr lang="es-ES" sz="1600" kern="1200" dirty="0" smtClean="0">
                          <a:solidFill>
                            <a:srgbClr val="FF0000"/>
                          </a:solidFill>
                          <a:effectLst/>
                          <a:latin typeface="+mn-lt"/>
                          <a:ea typeface="+mn-ea"/>
                          <a:cs typeface="+mn-cs"/>
                        </a:rPr>
                        <a:t>para su admisión como miembros del MCP-ES. Esto debe de darse previo a su participación en la primera reunión anual</a:t>
                      </a:r>
                      <a:r>
                        <a:rPr lang="es-ES" sz="1600" kern="1200" dirty="0" smtClean="0">
                          <a:solidFill>
                            <a:schemeClr val="dk1"/>
                          </a:solidFill>
                          <a:effectLst/>
                          <a:latin typeface="+mn-lt"/>
                          <a:ea typeface="+mn-ea"/>
                          <a:cs typeface="+mn-cs"/>
                        </a:rPr>
                        <a:t>.  Según lo establece el </a:t>
                      </a:r>
                      <a:r>
                        <a:rPr lang="es-ES" sz="1600" b="1" kern="1200" dirty="0" smtClean="0">
                          <a:solidFill>
                            <a:schemeClr val="dk1"/>
                          </a:solidFill>
                          <a:effectLst/>
                          <a:latin typeface="+mn-lt"/>
                          <a:ea typeface="+mn-ea"/>
                          <a:cs typeface="+mn-cs"/>
                        </a:rPr>
                        <a:t> </a:t>
                      </a:r>
                      <a:r>
                        <a:rPr lang="es-ES" sz="1600" kern="1200" dirty="0" smtClean="0">
                          <a:solidFill>
                            <a:schemeClr val="dk1"/>
                          </a:solidFill>
                          <a:effectLst/>
                          <a:latin typeface="+mn-lt"/>
                          <a:ea typeface="+mn-ea"/>
                          <a:cs typeface="+mn-cs"/>
                        </a:rPr>
                        <a:t>Art. 4 de la Política de gestión de Conflicto de conflicto Interés</a:t>
                      </a:r>
                      <a:endParaRPr lang="es-SV" sz="1600" dirty="0"/>
                    </a:p>
                  </a:txBody>
                  <a:tcPr/>
                </a:tc>
              </a:tr>
            </a:tbl>
          </a:graphicData>
        </a:graphic>
      </p:graphicFrame>
    </p:spTree>
    <p:extLst>
      <p:ext uri="{BB962C8B-B14F-4D97-AF65-F5344CB8AC3E}">
        <p14:creationId xmlns:p14="http://schemas.microsoft.com/office/powerpoint/2010/main" val="27521493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315068942"/>
              </p:ext>
            </p:extLst>
          </p:nvPr>
        </p:nvGraphicFramePr>
        <p:xfrm>
          <a:off x="158581" y="127023"/>
          <a:ext cx="8836700" cy="6559466"/>
        </p:xfrm>
        <a:graphic>
          <a:graphicData uri="http://schemas.openxmlformats.org/drawingml/2006/table">
            <a:tbl>
              <a:tblPr firstRow="1" bandRow="1">
                <a:tableStyleId>{5C22544A-7EE6-4342-B048-85BDC9FD1C3A}</a:tableStyleId>
              </a:tblPr>
              <a:tblGrid>
                <a:gridCol w="4418350"/>
                <a:gridCol w="4418350"/>
              </a:tblGrid>
              <a:tr h="524426">
                <a:tc>
                  <a:txBody>
                    <a:bodyPr/>
                    <a:lstStyle/>
                    <a:p>
                      <a:pPr algn="ctr"/>
                      <a:r>
                        <a:rPr lang="es-SV" dirty="0" smtClean="0"/>
                        <a:t>Estatutos  2012</a:t>
                      </a:r>
                      <a:endParaRPr lang="es-SV" dirty="0"/>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s-SV" dirty="0" smtClean="0"/>
                        <a:t>Modificaciones  2015</a:t>
                      </a:r>
                    </a:p>
                    <a:p>
                      <a:pPr algn="ctr"/>
                      <a:endParaRPr lang="es-SV" dirty="0"/>
                    </a:p>
                  </a:txBody>
                  <a:tcPr/>
                </a:tc>
              </a:tr>
              <a:tr h="1379325">
                <a:tc>
                  <a:txBody>
                    <a:bodyPr/>
                    <a:lstStyle/>
                    <a:p>
                      <a:r>
                        <a:rPr lang="es-ES" sz="1350" b="1" kern="1200" dirty="0" smtClean="0">
                          <a:solidFill>
                            <a:schemeClr val="dk1"/>
                          </a:solidFill>
                          <a:effectLst/>
                          <a:latin typeface="+mn-lt"/>
                          <a:ea typeface="+mn-ea"/>
                          <a:cs typeface="+mn-cs"/>
                        </a:rPr>
                        <a:t>Artículo 44:</a:t>
                      </a:r>
                      <a:endParaRPr lang="es-SV" sz="1350" kern="1200" dirty="0" smtClean="0">
                        <a:solidFill>
                          <a:schemeClr val="dk1"/>
                        </a:solidFill>
                        <a:effectLst/>
                        <a:latin typeface="+mn-lt"/>
                        <a:ea typeface="+mn-ea"/>
                        <a:cs typeface="+mn-cs"/>
                      </a:endParaRPr>
                    </a:p>
                    <a:p>
                      <a:r>
                        <a:rPr lang="es-ES" sz="1350" kern="1200" dirty="0" smtClean="0">
                          <a:solidFill>
                            <a:schemeClr val="dk1"/>
                          </a:solidFill>
                          <a:effectLst/>
                          <a:latin typeface="+mn-lt"/>
                          <a:ea typeface="+mn-ea"/>
                          <a:cs typeface="+mn-cs"/>
                        </a:rPr>
                        <a:t>Una vez recibida la agenda, o en cualquier otro momento, las personas representantes propietarias y/o suplentes, deberán declarar un posible conflicto de interés ante los temas que serán debatidos. </a:t>
                      </a:r>
                      <a:endParaRPr lang="es-SV" sz="1350" kern="1200" dirty="0" smtClean="0">
                        <a:solidFill>
                          <a:schemeClr val="dk1"/>
                        </a:solidFill>
                        <a:effectLst/>
                        <a:latin typeface="+mn-lt"/>
                        <a:ea typeface="+mn-ea"/>
                        <a:cs typeface="+mn-cs"/>
                      </a:endParaRPr>
                    </a:p>
                    <a:p>
                      <a:r>
                        <a:rPr lang="es-ES" sz="1350" b="1" kern="1200" dirty="0" smtClean="0">
                          <a:solidFill>
                            <a:schemeClr val="dk1"/>
                          </a:solidFill>
                          <a:effectLst/>
                          <a:latin typeface="+mn-lt"/>
                          <a:ea typeface="+mn-ea"/>
                          <a:cs typeface="+mn-cs"/>
                        </a:rPr>
                        <a:t>Ref. Art. 6 de la Política de gestión de </a:t>
                      </a:r>
                      <a:r>
                        <a:rPr lang="es-ES" sz="1350" b="1" kern="1200" dirty="0" err="1" smtClean="0">
                          <a:solidFill>
                            <a:schemeClr val="dk1"/>
                          </a:solidFill>
                          <a:effectLst/>
                          <a:latin typeface="+mn-lt"/>
                          <a:ea typeface="+mn-ea"/>
                          <a:cs typeface="+mn-cs"/>
                        </a:rPr>
                        <a:t>CdI</a:t>
                      </a:r>
                      <a:r>
                        <a:rPr lang="es-ES" sz="1350" b="1" kern="1200" dirty="0" smtClean="0">
                          <a:solidFill>
                            <a:schemeClr val="dk1"/>
                          </a:solidFill>
                          <a:effectLst/>
                          <a:latin typeface="+mn-lt"/>
                          <a:ea typeface="+mn-ea"/>
                          <a:cs typeface="+mn-cs"/>
                        </a:rPr>
                        <a:t>  </a:t>
                      </a:r>
                      <a:endParaRPr lang="es-SV" sz="1350" kern="1200" dirty="0" smtClean="0">
                        <a:solidFill>
                          <a:schemeClr val="dk1"/>
                        </a:solidFill>
                        <a:effectLst/>
                        <a:latin typeface="+mn-lt"/>
                        <a:ea typeface="+mn-ea"/>
                        <a:cs typeface="+mn-cs"/>
                      </a:endParaRPr>
                    </a:p>
                    <a:p>
                      <a:endParaRPr lang="es-SV" dirty="0"/>
                    </a:p>
                  </a:txBody>
                  <a:tcPr/>
                </a:tc>
                <a:tc>
                  <a:txBody>
                    <a:bodyPr/>
                    <a:lstStyle/>
                    <a:p>
                      <a:r>
                        <a:rPr lang="es-ES" sz="1350" b="1" kern="1200" dirty="0" smtClean="0">
                          <a:solidFill>
                            <a:schemeClr val="dk1"/>
                          </a:solidFill>
                          <a:effectLst/>
                          <a:latin typeface="+mn-lt"/>
                          <a:ea typeface="+mn-ea"/>
                          <a:cs typeface="+mn-cs"/>
                        </a:rPr>
                        <a:t>Artículo 43: </a:t>
                      </a:r>
                      <a:r>
                        <a:rPr lang="es-ES" sz="1350" kern="1200" dirty="0" smtClean="0">
                          <a:solidFill>
                            <a:schemeClr val="dk1"/>
                          </a:solidFill>
                          <a:effectLst/>
                          <a:latin typeface="+mn-lt"/>
                          <a:ea typeface="+mn-ea"/>
                          <a:cs typeface="+mn-cs"/>
                        </a:rPr>
                        <a:t>Una vez recibida </a:t>
                      </a:r>
                      <a:r>
                        <a:rPr lang="es-ES" sz="1350" kern="1200" dirty="0" smtClean="0">
                          <a:solidFill>
                            <a:srgbClr val="FF0000"/>
                          </a:solidFill>
                          <a:effectLst/>
                          <a:latin typeface="+mn-lt"/>
                          <a:ea typeface="+mn-ea"/>
                          <a:cs typeface="+mn-cs"/>
                        </a:rPr>
                        <a:t>la agenda de la reunión plenaria del MCP-ES</a:t>
                      </a:r>
                      <a:r>
                        <a:rPr lang="es-ES" sz="1350" kern="1200" dirty="0" smtClean="0">
                          <a:solidFill>
                            <a:schemeClr val="dk1"/>
                          </a:solidFill>
                          <a:effectLst/>
                          <a:latin typeface="+mn-lt"/>
                          <a:ea typeface="+mn-ea"/>
                          <a:cs typeface="+mn-cs"/>
                        </a:rPr>
                        <a:t>, o en cualquier otro momento </a:t>
                      </a:r>
                      <a:r>
                        <a:rPr lang="es-ES" sz="1350" kern="1200" dirty="0" smtClean="0">
                          <a:solidFill>
                            <a:srgbClr val="FF0000"/>
                          </a:solidFill>
                          <a:effectLst/>
                          <a:latin typeface="+mn-lt"/>
                          <a:ea typeface="+mn-ea"/>
                          <a:cs typeface="+mn-cs"/>
                        </a:rPr>
                        <a:t>del desarrollo de la misma</a:t>
                      </a:r>
                      <a:r>
                        <a:rPr lang="es-ES" sz="1350" kern="1200" dirty="0" smtClean="0">
                          <a:solidFill>
                            <a:schemeClr val="dk1"/>
                          </a:solidFill>
                          <a:effectLst/>
                          <a:latin typeface="+mn-lt"/>
                          <a:ea typeface="+mn-ea"/>
                          <a:cs typeface="+mn-cs"/>
                        </a:rPr>
                        <a:t>, las personas representantes propietarias y/o suplentes, deberán declarar un posible conflicto de interés ante los temas que serán debatidos, </a:t>
                      </a:r>
                      <a:r>
                        <a:rPr lang="es-ES" sz="1350" kern="1200" dirty="0" smtClean="0">
                          <a:solidFill>
                            <a:srgbClr val="FF0000"/>
                          </a:solidFill>
                          <a:effectLst/>
                          <a:latin typeface="+mn-lt"/>
                          <a:ea typeface="+mn-ea"/>
                          <a:cs typeface="+mn-cs"/>
                        </a:rPr>
                        <a:t>según lo establece el Art</a:t>
                      </a:r>
                      <a:r>
                        <a:rPr lang="es-ES" sz="1350" b="1" kern="1200" dirty="0" smtClean="0">
                          <a:solidFill>
                            <a:srgbClr val="FF0000"/>
                          </a:solidFill>
                          <a:effectLst/>
                          <a:latin typeface="+mn-lt"/>
                          <a:ea typeface="+mn-ea"/>
                          <a:cs typeface="+mn-cs"/>
                        </a:rPr>
                        <a:t>. </a:t>
                      </a:r>
                      <a:r>
                        <a:rPr lang="es-ES" sz="1350" kern="1200" dirty="0" smtClean="0">
                          <a:solidFill>
                            <a:srgbClr val="FF0000"/>
                          </a:solidFill>
                          <a:effectLst/>
                          <a:latin typeface="+mn-lt"/>
                          <a:ea typeface="+mn-ea"/>
                          <a:cs typeface="+mn-cs"/>
                        </a:rPr>
                        <a:t>6 de la Política de gestión de Conflicto de Interés </a:t>
                      </a:r>
                      <a:endParaRPr lang="es-SV" dirty="0">
                        <a:solidFill>
                          <a:srgbClr val="FF0000"/>
                        </a:solidFill>
                      </a:endParaRPr>
                    </a:p>
                  </a:txBody>
                  <a:tcPr/>
                </a:tc>
              </a:tr>
              <a:tr h="787514">
                <a:tc>
                  <a:txBody>
                    <a:bodyPr/>
                    <a:lstStyle/>
                    <a:p>
                      <a:r>
                        <a:rPr lang="es-ES" sz="1350" b="1" kern="1200" dirty="0" smtClean="0">
                          <a:solidFill>
                            <a:schemeClr val="dk1"/>
                          </a:solidFill>
                          <a:effectLst/>
                          <a:latin typeface="+mn-lt"/>
                          <a:ea typeface="+mn-ea"/>
                          <a:cs typeface="+mn-cs"/>
                        </a:rPr>
                        <a:t>Artículo 45:</a:t>
                      </a:r>
                      <a:endParaRPr lang="es-SV" sz="1350" kern="1200" dirty="0" smtClean="0">
                        <a:solidFill>
                          <a:schemeClr val="dk1"/>
                        </a:solidFill>
                        <a:effectLst/>
                        <a:latin typeface="+mn-lt"/>
                        <a:ea typeface="+mn-ea"/>
                        <a:cs typeface="+mn-cs"/>
                      </a:endParaRPr>
                    </a:p>
                    <a:p>
                      <a:r>
                        <a:rPr lang="es-ES" sz="1350" kern="1200" dirty="0" smtClean="0">
                          <a:solidFill>
                            <a:schemeClr val="dk1"/>
                          </a:solidFill>
                          <a:effectLst/>
                          <a:latin typeface="+mn-lt"/>
                          <a:ea typeface="+mn-ea"/>
                          <a:cs typeface="+mn-cs"/>
                        </a:rPr>
                        <a:t>En el caso en que una persona representante del MCP-ES no cumpliera con su obligación de declarar un conflicto de interés, el MCP-ES adoptaría las medidas necesarias para asegurar que la persona en cuestión no obtiene beneficio alguno.</a:t>
                      </a:r>
                      <a:endParaRPr lang="es-SV" sz="1350" kern="1200" dirty="0" smtClean="0">
                        <a:solidFill>
                          <a:schemeClr val="dk1"/>
                        </a:solidFill>
                        <a:effectLst/>
                        <a:latin typeface="+mn-lt"/>
                        <a:ea typeface="+mn-ea"/>
                        <a:cs typeface="+mn-cs"/>
                      </a:endParaRPr>
                    </a:p>
                    <a:p>
                      <a:endParaRPr lang="es-SV" sz="1350" kern="1200" dirty="0" smtClean="0">
                        <a:solidFill>
                          <a:schemeClr val="dk1"/>
                        </a:solidFill>
                        <a:effectLst/>
                        <a:latin typeface="+mn-lt"/>
                        <a:ea typeface="+mn-ea"/>
                        <a:cs typeface="+mn-cs"/>
                      </a:endParaRPr>
                    </a:p>
                    <a:p>
                      <a:r>
                        <a:rPr lang="es-ES" sz="1350" kern="1200" dirty="0" smtClean="0">
                          <a:solidFill>
                            <a:schemeClr val="dk1"/>
                          </a:solidFill>
                          <a:effectLst/>
                          <a:latin typeface="+mn-lt"/>
                          <a:ea typeface="+mn-ea"/>
                          <a:cs typeface="+mn-cs"/>
                        </a:rPr>
                        <a:t> </a:t>
                      </a:r>
                      <a:endParaRPr lang="es-SV" sz="1350" kern="1200" dirty="0" smtClean="0">
                        <a:solidFill>
                          <a:schemeClr val="dk1"/>
                        </a:solidFill>
                        <a:effectLst/>
                        <a:latin typeface="+mn-lt"/>
                        <a:ea typeface="+mn-ea"/>
                        <a:cs typeface="+mn-cs"/>
                      </a:endParaRPr>
                    </a:p>
                    <a:p>
                      <a:endParaRPr lang="es-SV"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s-ES" sz="1350" b="1" kern="1200" dirty="0" smtClean="0">
                          <a:solidFill>
                            <a:srgbClr val="FF0000"/>
                          </a:solidFill>
                          <a:effectLst/>
                          <a:latin typeface="+mn-lt"/>
                          <a:ea typeface="+mn-ea"/>
                          <a:cs typeface="+mn-cs"/>
                        </a:rPr>
                        <a:t>Artículo 44: </a:t>
                      </a:r>
                      <a:r>
                        <a:rPr lang="es-ES" sz="1350" kern="1200" dirty="0" smtClean="0">
                          <a:solidFill>
                            <a:srgbClr val="FF0000"/>
                          </a:solidFill>
                          <a:effectLst/>
                          <a:latin typeface="+mn-lt"/>
                          <a:ea typeface="+mn-ea"/>
                          <a:cs typeface="+mn-cs"/>
                        </a:rPr>
                        <a:t>Si una persona representante se encontrase en una situación de conflicto de interés real o potencial, deberá indicarlo y abstenerse de participar en cualquier reunión o deliberación sobre el tema so pena de sanciones previstas por el Reglamento Interno o la anulación de decisiones tomadas en ese momento.</a:t>
                      </a:r>
                      <a:endParaRPr lang="es-SV" sz="1350" kern="1200" dirty="0" smtClean="0">
                        <a:solidFill>
                          <a:srgbClr val="FF0000"/>
                        </a:solidFill>
                        <a:effectLst/>
                        <a:latin typeface="+mn-lt"/>
                        <a:ea typeface="+mn-ea"/>
                        <a:cs typeface="+mn-cs"/>
                      </a:endParaRPr>
                    </a:p>
                    <a:p>
                      <a:endParaRPr lang="es-SV" dirty="0"/>
                    </a:p>
                  </a:txBody>
                  <a:tcPr/>
                </a:tc>
              </a:tr>
              <a:tr h="386698">
                <a:tc>
                  <a:txBody>
                    <a:bodyPr/>
                    <a:lstStyle/>
                    <a:p>
                      <a:r>
                        <a:rPr lang="es-ES" sz="1350" b="1" kern="1200" dirty="0" smtClean="0">
                          <a:solidFill>
                            <a:schemeClr val="dk1"/>
                          </a:solidFill>
                          <a:effectLst/>
                          <a:latin typeface="+mn-lt"/>
                          <a:ea typeface="+mn-ea"/>
                          <a:cs typeface="+mn-cs"/>
                        </a:rPr>
                        <a:t>Artículo 46:</a:t>
                      </a:r>
                      <a:endParaRPr lang="es-SV" sz="1350" kern="1200" dirty="0" smtClean="0">
                        <a:solidFill>
                          <a:schemeClr val="dk1"/>
                        </a:solidFill>
                        <a:effectLst/>
                        <a:latin typeface="+mn-lt"/>
                        <a:ea typeface="+mn-ea"/>
                        <a:cs typeface="+mn-cs"/>
                      </a:endParaRPr>
                    </a:p>
                    <a:p>
                      <a:r>
                        <a:rPr lang="es-ES" sz="1350" kern="1200" dirty="0" smtClean="0">
                          <a:solidFill>
                            <a:schemeClr val="dk1"/>
                          </a:solidFill>
                          <a:effectLst/>
                          <a:latin typeface="+mn-lt"/>
                          <a:ea typeface="+mn-ea"/>
                          <a:cs typeface="+mn-cs"/>
                        </a:rPr>
                        <a:t>El procedimiento para la identificación y gestión de los conflictos de interés se detalla en el Reglamento Interno y su anexo.</a:t>
                      </a:r>
                      <a:endParaRPr lang="es-SV" sz="1350" kern="1200" dirty="0" smtClean="0">
                        <a:solidFill>
                          <a:schemeClr val="dk1"/>
                        </a:solidFill>
                        <a:effectLst/>
                        <a:latin typeface="+mn-lt"/>
                        <a:ea typeface="+mn-ea"/>
                        <a:cs typeface="+mn-cs"/>
                      </a:endParaRPr>
                    </a:p>
                    <a:p>
                      <a:r>
                        <a:rPr lang="es-ES" sz="1350" kern="1200" dirty="0" smtClean="0">
                          <a:solidFill>
                            <a:schemeClr val="dk1"/>
                          </a:solidFill>
                          <a:effectLst/>
                          <a:latin typeface="+mn-lt"/>
                          <a:ea typeface="+mn-ea"/>
                          <a:cs typeface="+mn-cs"/>
                        </a:rPr>
                        <a:t> </a:t>
                      </a:r>
                      <a:endParaRPr lang="es-SV" sz="1350" kern="1200" dirty="0" smtClean="0">
                        <a:solidFill>
                          <a:schemeClr val="dk1"/>
                        </a:solidFill>
                        <a:effectLst/>
                        <a:latin typeface="+mn-lt"/>
                        <a:ea typeface="+mn-ea"/>
                        <a:cs typeface="+mn-cs"/>
                      </a:endParaRPr>
                    </a:p>
                    <a:p>
                      <a:r>
                        <a:rPr lang="es-ES" sz="1350" kern="1200" dirty="0" smtClean="0">
                          <a:solidFill>
                            <a:schemeClr val="dk1"/>
                          </a:solidFill>
                          <a:effectLst/>
                          <a:latin typeface="+mn-lt"/>
                          <a:ea typeface="+mn-ea"/>
                          <a:cs typeface="+mn-cs"/>
                        </a:rPr>
                        <a:t>En cualquier caso, si una persona representante se encontrase en una situación de conflicto de interés real o percibido, debería indicarlo y abstenerse de participar en cualquier reunión o deliberación sobre el tema so pena de sanciones previstas por el Reglamento Interno o la anulación de decisiones tomadas en ese momento.</a:t>
                      </a:r>
                      <a:endParaRPr lang="es-SV" sz="1350" kern="1200" dirty="0" smtClean="0">
                        <a:solidFill>
                          <a:schemeClr val="dk1"/>
                        </a:solidFill>
                        <a:effectLst/>
                        <a:latin typeface="+mn-lt"/>
                        <a:ea typeface="+mn-ea"/>
                        <a:cs typeface="+mn-cs"/>
                      </a:endParaRPr>
                    </a:p>
                    <a:p>
                      <a:endParaRPr lang="es-SV"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s-ES" sz="1350" b="1" kern="1200" dirty="0" smtClean="0">
                          <a:solidFill>
                            <a:schemeClr val="dk1"/>
                          </a:solidFill>
                          <a:effectLst/>
                          <a:latin typeface="+mn-lt"/>
                          <a:ea typeface="+mn-ea"/>
                          <a:cs typeface="+mn-cs"/>
                        </a:rPr>
                        <a:t>Artículo 45: </a:t>
                      </a:r>
                      <a:r>
                        <a:rPr lang="es-ES" sz="1350" kern="1200" dirty="0" smtClean="0">
                          <a:solidFill>
                            <a:schemeClr val="dk1"/>
                          </a:solidFill>
                          <a:effectLst/>
                          <a:latin typeface="+mn-lt"/>
                          <a:ea typeface="+mn-ea"/>
                          <a:cs typeface="+mn-cs"/>
                        </a:rPr>
                        <a:t>En el caso en que una persona representante del MCP-ES no cumpliera con su obligación de declarar un conflicto de interés, y otro miembro lo declarara justificadamente en su contra, el MCP-ES adoptaría las medidas necesarias para asegurar que la persona en cuestión no obtiene beneficio alguno.</a:t>
                      </a:r>
                      <a:endParaRPr lang="es-SV" sz="1350" kern="1200" dirty="0" smtClean="0">
                        <a:solidFill>
                          <a:schemeClr val="dk1"/>
                        </a:solidFill>
                        <a:effectLst/>
                        <a:latin typeface="+mn-lt"/>
                        <a:ea typeface="+mn-ea"/>
                        <a:cs typeface="+mn-cs"/>
                      </a:endParaRPr>
                    </a:p>
                    <a:p>
                      <a:endParaRPr lang="es-SV" dirty="0"/>
                    </a:p>
                  </a:txBody>
                  <a:tcPr/>
                </a:tc>
              </a:tr>
            </a:tbl>
          </a:graphicData>
        </a:graphic>
      </p:graphicFrame>
    </p:spTree>
    <p:extLst>
      <p:ext uri="{BB962C8B-B14F-4D97-AF65-F5344CB8AC3E}">
        <p14:creationId xmlns:p14="http://schemas.microsoft.com/office/powerpoint/2010/main" val="7155316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959751614"/>
              </p:ext>
            </p:extLst>
          </p:nvPr>
        </p:nvGraphicFramePr>
        <p:xfrm>
          <a:off x="170613" y="151086"/>
          <a:ext cx="8836700" cy="6370320"/>
        </p:xfrm>
        <a:graphic>
          <a:graphicData uri="http://schemas.openxmlformats.org/drawingml/2006/table">
            <a:tbl>
              <a:tblPr firstRow="1" bandRow="1">
                <a:tableStyleId>{5C22544A-7EE6-4342-B048-85BDC9FD1C3A}</a:tableStyleId>
              </a:tblPr>
              <a:tblGrid>
                <a:gridCol w="4418350"/>
                <a:gridCol w="4418350"/>
              </a:tblGrid>
              <a:tr h="524426">
                <a:tc>
                  <a:txBody>
                    <a:bodyPr/>
                    <a:lstStyle/>
                    <a:p>
                      <a:pPr algn="ctr"/>
                      <a:r>
                        <a:rPr lang="es-SV" sz="1600" dirty="0" smtClean="0"/>
                        <a:t>Estatutos  2012</a:t>
                      </a:r>
                      <a:endParaRPr lang="es-SV" sz="1600" dirty="0"/>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s-SV" sz="1600" dirty="0" smtClean="0"/>
                        <a:t>Modificaciones  2015</a:t>
                      </a:r>
                    </a:p>
                    <a:p>
                      <a:pPr algn="ctr"/>
                      <a:endParaRPr lang="es-SV" sz="1600" dirty="0"/>
                    </a:p>
                  </a:txBody>
                  <a:tcPr/>
                </a:tc>
              </a:tr>
              <a:tr h="1379325">
                <a:tc>
                  <a:txBody>
                    <a:bodyPr/>
                    <a:lstStyle/>
                    <a:p>
                      <a:r>
                        <a:rPr lang="es-ES_tradnl" sz="1600" b="1" kern="1200" dirty="0" smtClean="0">
                          <a:solidFill>
                            <a:schemeClr val="dk1"/>
                          </a:solidFill>
                          <a:effectLst/>
                          <a:latin typeface="+mn-lt"/>
                          <a:ea typeface="+mn-ea"/>
                          <a:cs typeface="+mn-cs"/>
                        </a:rPr>
                        <a:t>Artículo 47: </a:t>
                      </a:r>
                      <a:endParaRPr lang="es-SV" sz="1600" kern="1200" dirty="0" smtClean="0">
                        <a:solidFill>
                          <a:schemeClr val="dk1"/>
                        </a:solidFill>
                        <a:effectLst/>
                        <a:latin typeface="+mn-lt"/>
                        <a:ea typeface="+mn-ea"/>
                        <a:cs typeface="+mn-cs"/>
                      </a:endParaRPr>
                    </a:p>
                    <a:p>
                      <a:r>
                        <a:rPr lang="es-ES_tradnl" sz="1600" kern="1200" dirty="0" smtClean="0">
                          <a:solidFill>
                            <a:schemeClr val="dk1"/>
                          </a:solidFill>
                          <a:effectLst/>
                          <a:latin typeface="+mn-lt"/>
                          <a:ea typeface="+mn-ea"/>
                          <a:cs typeface="+mn-cs"/>
                        </a:rPr>
                        <a:t>Los presentes estatutos pueden ser únicamente modificados por la Asamblea reunida en sesión </a:t>
                      </a:r>
                      <a:r>
                        <a:rPr lang="es-ES_tradnl" sz="1600" kern="1200" dirty="0" smtClean="0">
                          <a:solidFill>
                            <a:schemeClr val="accent2"/>
                          </a:solidFill>
                          <a:effectLst/>
                          <a:latin typeface="+mn-lt"/>
                          <a:ea typeface="+mn-ea"/>
                          <a:cs typeface="+mn-cs"/>
                        </a:rPr>
                        <a:t>extraordinaria y exclusivamente </a:t>
                      </a:r>
                      <a:r>
                        <a:rPr lang="es-ES_tradnl" sz="1600" kern="1200" dirty="0" smtClean="0">
                          <a:solidFill>
                            <a:schemeClr val="dk1"/>
                          </a:solidFill>
                          <a:effectLst/>
                          <a:latin typeface="+mn-lt"/>
                          <a:ea typeface="+mn-ea"/>
                          <a:cs typeface="+mn-cs"/>
                        </a:rPr>
                        <a:t>para este efecto. Toda propuesta de modificación de los estatutos deberá ser presentada por el Comité Ejecutivo o por la Asamblea .. Para tal efecto se constituirá una comisión </a:t>
                      </a:r>
                      <a:r>
                        <a:rPr lang="es-ES_tradnl" sz="1600" kern="1200" dirty="0" smtClean="0">
                          <a:solidFill>
                            <a:schemeClr val="accent2"/>
                          </a:solidFill>
                          <a:effectLst/>
                          <a:latin typeface="+mn-lt"/>
                          <a:ea typeface="+mn-ea"/>
                          <a:cs typeface="+mn-cs"/>
                        </a:rPr>
                        <a:t>especial </a:t>
                      </a:r>
                      <a:r>
                        <a:rPr lang="es-ES_tradnl" sz="1600" kern="1200" dirty="0" smtClean="0">
                          <a:solidFill>
                            <a:schemeClr val="dk1"/>
                          </a:solidFill>
                          <a:effectLst/>
                          <a:latin typeface="+mn-lt"/>
                          <a:ea typeface="+mn-ea"/>
                          <a:cs typeface="+mn-cs"/>
                        </a:rPr>
                        <a:t>de revisión, cuyo mandato será definido por la Asamblea.</a:t>
                      </a:r>
                      <a:endParaRPr lang="es-SV" sz="1600" kern="1200" dirty="0" smtClean="0">
                        <a:solidFill>
                          <a:schemeClr val="dk1"/>
                        </a:solidFill>
                        <a:effectLst/>
                        <a:latin typeface="+mn-lt"/>
                        <a:ea typeface="+mn-ea"/>
                        <a:cs typeface="+mn-cs"/>
                      </a:endParaRPr>
                    </a:p>
                    <a:p>
                      <a:r>
                        <a:rPr lang="es-ES" sz="1600" kern="1200" dirty="0" smtClean="0">
                          <a:solidFill>
                            <a:schemeClr val="dk1"/>
                          </a:solidFill>
                          <a:effectLst/>
                          <a:latin typeface="+mn-lt"/>
                          <a:ea typeface="+mn-ea"/>
                          <a:cs typeface="+mn-cs"/>
                        </a:rPr>
                        <a:t> </a:t>
                      </a:r>
                      <a:endParaRPr lang="es-SV" sz="1600" kern="1200" dirty="0" smtClean="0">
                        <a:solidFill>
                          <a:schemeClr val="dk1"/>
                        </a:solidFill>
                        <a:effectLst/>
                        <a:latin typeface="+mn-lt"/>
                        <a:ea typeface="+mn-ea"/>
                        <a:cs typeface="+mn-cs"/>
                      </a:endParaRPr>
                    </a:p>
                    <a:p>
                      <a:r>
                        <a:rPr lang="es-ES" sz="1600" kern="1200" dirty="0" smtClean="0">
                          <a:solidFill>
                            <a:schemeClr val="dk1"/>
                          </a:solidFill>
                          <a:effectLst/>
                          <a:latin typeface="+mn-lt"/>
                          <a:ea typeface="+mn-ea"/>
                          <a:cs typeface="+mn-cs"/>
                        </a:rPr>
                        <a:t>Cuando se trate de la modificación de los estatutos del MCP-ES o </a:t>
                      </a:r>
                      <a:r>
                        <a:rPr lang="es-ES" sz="1600" kern="1200" dirty="0" smtClean="0">
                          <a:solidFill>
                            <a:schemeClr val="accent2"/>
                          </a:solidFill>
                          <a:effectLst/>
                          <a:latin typeface="+mn-lt"/>
                          <a:ea typeface="+mn-ea"/>
                          <a:cs typeface="+mn-cs"/>
                        </a:rPr>
                        <a:t>de su disolución</a:t>
                      </a:r>
                      <a:r>
                        <a:rPr lang="es-ES" sz="1600" kern="1200" dirty="0" smtClean="0">
                          <a:solidFill>
                            <a:schemeClr val="dk1"/>
                          </a:solidFill>
                          <a:effectLst/>
                          <a:latin typeface="+mn-lt"/>
                          <a:ea typeface="+mn-ea"/>
                          <a:cs typeface="+mn-cs"/>
                        </a:rPr>
                        <a:t>, la Asamblea reunida en sesión e</a:t>
                      </a:r>
                      <a:r>
                        <a:rPr lang="es-ES" sz="1600" kern="1200" dirty="0" smtClean="0">
                          <a:solidFill>
                            <a:schemeClr val="accent2"/>
                          </a:solidFill>
                          <a:effectLst/>
                          <a:latin typeface="+mn-lt"/>
                          <a:ea typeface="+mn-ea"/>
                          <a:cs typeface="+mn-cs"/>
                        </a:rPr>
                        <a:t>xtraordinaria </a:t>
                      </a:r>
                      <a:r>
                        <a:rPr lang="es-ES" sz="1600" kern="1200" dirty="0" smtClean="0">
                          <a:solidFill>
                            <a:schemeClr val="dk1"/>
                          </a:solidFill>
                          <a:effectLst/>
                          <a:latin typeface="+mn-lt"/>
                          <a:ea typeface="+mn-ea"/>
                          <a:cs typeface="+mn-cs"/>
                        </a:rPr>
                        <a:t>solo es legítima si dos terceras partes de sus miembros votantes están presentes.</a:t>
                      </a:r>
                      <a:endParaRPr lang="es-SV" sz="1600" kern="1200" dirty="0" smtClean="0">
                        <a:solidFill>
                          <a:schemeClr val="dk1"/>
                        </a:solidFill>
                        <a:effectLst/>
                        <a:latin typeface="+mn-lt"/>
                        <a:ea typeface="+mn-ea"/>
                        <a:cs typeface="+mn-cs"/>
                      </a:endParaRPr>
                    </a:p>
                    <a:p>
                      <a:r>
                        <a:rPr lang="es-ES" sz="1600" kern="1200" dirty="0" smtClean="0">
                          <a:solidFill>
                            <a:schemeClr val="dk1"/>
                          </a:solidFill>
                          <a:effectLst/>
                          <a:latin typeface="+mn-lt"/>
                          <a:ea typeface="+mn-ea"/>
                          <a:cs typeface="+mn-cs"/>
                        </a:rPr>
                        <a:t> </a:t>
                      </a:r>
                      <a:endParaRPr lang="es-SV" sz="1600" kern="1200" dirty="0" smtClean="0">
                        <a:solidFill>
                          <a:schemeClr val="dk1"/>
                        </a:solidFill>
                        <a:effectLst/>
                        <a:latin typeface="+mn-lt"/>
                        <a:ea typeface="+mn-ea"/>
                        <a:cs typeface="+mn-cs"/>
                      </a:endParaRPr>
                    </a:p>
                    <a:p>
                      <a:endParaRPr lang="es-SV" sz="1600" dirty="0"/>
                    </a:p>
                  </a:txBody>
                  <a:tcPr/>
                </a:tc>
                <a:tc>
                  <a:txBody>
                    <a:bodyPr/>
                    <a:lstStyle/>
                    <a:p>
                      <a:r>
                        <a:rPr lang="es-ES_tradnl" sz="1600" b="1" kern="1200" dirty="0" smtClean="0">
                          <a:solidFill>
                            <a:schemeClr val="dk1"/>
                          </a:solidFill>
                          <a:effectLst/>
                          <a:latin typeface="+mn-lt"/>
                          <a:ea typeface="+mn-ea"/>
                          <a:cs typeface="+mn-cs"/>
                        </a:rPr>
                        <a:t>Artículo 46: </a:t>
                      </a:r>
                      <a:r>
                        <a:rPr lang="es-ES_tradnl" sz="1600" kern="1200" dirty="0" smtClean="0">
                          <a:solidFill>
                            <a:schemeClr val="dk1"/>
                          </a:solidFill>
                          <a:effectLst/>
                          <a:latin typeface="+mn-lt"/>
                          <a:ea typeface="+mn-ea"/>
                          <a:cs typeface="+mn-cs"/>
                        </a:rPr>
                        <a:t>Los presentes estatutos pueden ser modificados por la Asamblea reunida para este efecto. Toda propuesta de modificación de los estatutos deberá ser presentada por el Comité Ejecutivo o por la Asamblea. Para tal efecto se constituirá una comisión de revisión, cuyo mandato será definido por la Asamblea.</a:t>
                      </a:r>
                      <a:endParaRPr lang="es-SV" sz="1600" kern="1200" dirty="0" smtClean="0">
                        <a:solidFill>
                          <a:schemeClr val="dk1"/>
                        </a:solidFill>
                        <a:effectLst/>
                        <a:latin typeface="+mn-lt"/>
                        <a:ea typeface="+mn-ea"/>
                        <a:cs typeface="+mn-cs"/>
                      </a:endParaRPr>
                    </a:p>
                    <a:p>
                      <a:r>
                        <a:rPr lang="es-ES_tradnl" sz="1600" kern="1200" dirty="0" smtClean="0">
                          <a:solidFill>
                            <a:schemeClr val="dk1"/>
                          </a:solidFill>
                          <a:effectLst/>
                          <a:latin typeface="+mn-lt"/>
                          <a:ea typeface="+mn-ea"/>
                          <a:cs typeface="+mn-cs"/>
                        </a:rPr>
                        <a:t> </a:t>
                      </a:r>
                      <a:endParaRPr lang="es-SV" sz="1600" kern="1200" dirty="0" smtClean="0">
                        <a:solidFill>
                          <a:schemeClr val="dk1"/>
                        </a:solidFill>
                        <a:effectLst/>
                        <a:latin typeface="+mn-lt"/>
                        <a:ea typeface="+mn-ea"/>
                        <a:cs typeface="+mn-cs"/>
                      </a:endParaRPr>
                    </a:p>
                    <a:p>
                      <a:r>
                        <a:rPr lang="es-ES" sz="1600" kern="1200" dirty="0" smtClean="0">
                          <a:solidFill>
                            <a:schemeClr val="dk1"/>
                          </a:solidFill>
                          <a:effectLst/>
                          <a:latin typeface="+mn-lt"/>
                          <a:ea typeface="+mn-ea"/>
                          <a:cs typeface="+mn-cs"/>
                        </a:rPr>
                        <a:t>Cuando se trate de la modificación de los estatutos del MCP-ES, la Asamblea solo es legítima si dos terceras partes de sus miembros votantes están presentes.</a:t>
                      </a:r>
                      <a:endParaRPr lang="es-SV" sz="1600" kern="1200" dirty="0" smtClean="0">
                        <a:solidFill>
                          <a:schemeClr val="dk1"/>
                        </a:solidFill>
                        <a:effectLst/>
                        <a:latin typeface="+mn-lt"/>
                        <a:ea typeface="+mn-ea"/>
                        <a:cs typeface="+mn-cs"/>
                      </a:endParaRPr>
                    </a:p>
                    <a:p>
                      <a:r>
                        <a:rPr lang="es-ES" sz="1600" kern="1200" dirty="0" smtClean="0">
                          <a:solidFill>
                            <a:schemeClr val="dk1"/>
                          </a:solidFill>
                          <a:effectLst/>
                          <a:latin typeface="+mn-lt"/>
                          <a:ea typeface="+mn-ea"/>
                          <a:cs typeface="+mn-cs"/>
                        </a:rPr>
                        <a:t>.</a:t>
                      </a:r>
                      <a:endParaRPr lang="es-SV" sz="1600" kern="1200" dirty="0" smtClean="0">
                        <a:solidFill>
                          <a:schemeClr val="dk1"/>
                        </a:solidFill>
                        <a:effectLst/>
                        <a:latin typeface="+mn-lt"/>
                        <a:ea typeface="+mn-ea"/>
                        <a:cs typeface="+mn-cs"/>
                      </a:endParaRPr>
                    </a:p>
                    <a:p>
                      <a:endParaRPr lang="es-SV" sz="1600" dirty="0"/>
                    </a:p>
                  </a:txBody>
                  <a:tcPr/>
                </a:tc>
              </a:tr>
              <a:tr h="787514">
                <a:tc>
                  <a:txBody>
                    <a:bodyPr/>
                    <a:lstStyle/>
                    <a:p>
                      <a:r>
                        <a:rPr lang="es-ES_tradnl" sz="1600" b="1" kern="1200" dirty="0" smtClean="0">
                          <a:solidFill>
                            <a:schemeClr val="dk1"/>
                          </a:solidFill>
                          <a:effectLst/>
                          <a:latin typeface="+mn-lt"/>
                          <a:ea typeface="+mn-ea"/>
                          <a:cs typeface="+mn-cs"/>
                        </a:rPr>
                        <a:t>Artículo 49:</a:t>
                      </a:r>
                      <a:endParaRPr lang="es-SV" sz="1600" kern="1200" dirty="0" smtClean="0">
                        <a:solidFill>
                          <a:schemeClr val="dk1"/>
                        </a:solidFill>
                        <a:effectLst/>
                        <a:latin typeface="+mn-lt"/>
                        <a:ea typeface="+mn-ea"/>
                        <a:cs typeface="+mn-cs"/>
                      </a:endParaRPr>
                    </a:p>
                    <a:p>
                      <a:r>
                        <a:rPr lang="es-ES_tradnl" sz="1600" kern="1200" dirty="0" smtClean="0">
                          <a:solidFill>
                            <a:schemeClr val="dk1"/>
                          </a:solidFill>
                          <a:effectLst/>
                          <a:latin typeface="+mn-lt"/>
                          <a:ea typeface="+mn-ea"/>
                          <a:cs typeface="+mn-cs"/>
                        </a:rPr>
                        <a:t>La disolución se decidirá con el voto de las dos terceras partes de los miembros con derecho a voto, reunidos en sesión extraordinaria para tal efecto.</a:t>
                      </a:r>
                      <a:endParaRPr lang="es-SV" sz="1600" kern="1200" dirty="0" smtClean="0">
                        <a:solidFill>
                          <a:schemeClr val="dk1"/>
                        </a:solidFill>
                        <a:effectLst/>
                        <a:latin typeface="+mn-lt"/>
                        <a:ea typeface="+mn-ea"/>
                        <a:cs typeface="+mn-cs"/>
                      </a:endParaRPr>
                    </a:p>
                    <a:p>
                      <a:endParaRPr lang="es-SV" sz="1600" dirty="0"/>
                    </a:p>
                  </a:txBody>
                  <a:tcPr/>
                </a:tc>
                <a:tc>
                  <a:txBody>
                    <a:bodyPr/>
                    <a:lstStyle/>
                    <a:p>
                      <a:r>
                        <a:rPr lang="es-ES_tradnl" sz="1600" b="1" kern="1200" dirty="0" smtClean="0">
                          <a:solidFill>
                            <a:schemeClr val="dk1"/>
                          </a:solidFill>
                          <a:effectLst/>
                          <a:latin typeface="+mn-lt"/>
                          <a:ea typeface="+mn-ea"/>
                          <a:cs typeface="+mn-cs"/>
                        </a:rPr>
                        <a:t>Artículo 48: </a:t>
                      </a:r>
                      <a:r>
                        <a:rPr lang="es-ES_tradnl" sz="1600" kern="1200" dirty="0" smtClean="0">
                          <a:solidFill>
                            <a:schemeClr val="dk1"/>
                          </a:solidFill>
                          <a:effectLst/>
                          <a:latin typeface="+mn-lt"/>
                          <a:ea typeface="+mn-ea"/>
                          <a:cs typeface="+mn-cs"/>
                        </a:rPr>
                        <a:t>La disolución se decidirá con el voto de las </a:t>
                      </a:r>
                      <a:r>
                        <a:rPr lang="es-ES_tradnl" sz="1600" kern="1200" dirty="0" smtClean="0">
                          <a:solidFill>
                            <a:schemeClr val="accent2"/>
                          </a:solidFill>
                          <a:effectLst/>
                          <a:latin typeface="+mn-lt"/>
                          <a:ea typeface="+mn-ea"/>
                          <a:cs typeface="+mn-cs"/>
                        </a:rPr>
                        <a:t>tres cuartas partes </a:t>
                      </a:r>
                      <a:r>
                        <a:rPr lang="es-ES_tradnl" sz="1600" kern="1200" dirty="0" smtClean="0">
                          <a:solidFill>
                            <a:schemeClr val="dk1"/>
                          </a:solidFill>
                          <a:effectLst/>
                          <a:latin typeface="+mn-lt"/>
                          <a:ea typeface="+mn-ea"/>
                          <a:cs typeface="+mn-cs"/>
                        </a:rPr>
                        <a:t>de los miembros con derecho a voto, reunidos en sesión extraordinaria para tal efecto</a:t>
                      </a:r>
                      <a:endParaRPr lang="es-SV" sz="1600" dirty="0"/>
                    </a:p>
                  </a:txBody>
                  <a:tcPr/>
                </a:tc>
              </a:tr>
            </a:tbl>
          </a:graphicData>
        </a:graphic>
      </p:graphicFrame>
    </p:spTree>
    <p:extLst>
      <p:ext uri="{BB962C8B-B14F-4D97-AF65-F5344CB8AC3E}">
        <p14:creationId xmlns:p14="http://schemas.microsoft.com/office/powerpoint/2010/main" val="33016152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180443592"/>
              </p:ext>
            </p:extLst>
          </p:nvPr>
        </p:nvGraphicFramePr>
        <p:xfrm>
          <a:off x="146550" y="163117"/>
          <a:ext cx="8836700" cy="6583680"/>
        </p:xfrm>
        <a:graphic>
          <a:graphicData uri="http://schemas.openxmlformats.org/drawingml/2006/table">
            <a:tbl>
              <a:tblPr firstRow="1" bandRow="1">
                <a:tableStyleId>{5C22544A-7EE6-4342-B048-85BDC9FD1C3A}</a:tableStyleId>
              </a:tblPr>
              <a:tblGrid>
                <a:gridCol w="4418350"/>
                <a:gridCol w="4418350"/>
              </a:tblGrid>
              <a:tr h="524426">
                <a:tc>
                  <a:txBody>
                    <a:bodyPr/>
                    <a:lstStyle/>
                    <a:p>
                      <a:pPr algn="ctr"/>
                      <a:r>
                        <a:rPr lang="es-SV" sz="1800" dirty="0" smtClean="0"/>
                        <a:t>Estatutos  2012</a:t>
                      </a:r>
                      <a:endParaRPr lang="es-SV" sz="1800" dirty="0"/>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s-SV" sz="1800" dirty="0" smtClean="0"/>
                        <a:t>Modificaciones  2015</a:t>
                      </a:r>
                    </a:p>
                    <a:p>
                      <a:pPr algn="ctr"/>
                      <a:endParaRPr lang="es-SV" sz="1800" dirty="0"/>
                    </a:p>
                  </a:txBody>
                  <a:tcPr/>
                </a:tc>
              </a:tr>
              <a:tr h="787514">
                <a:tc>
                  <a:txBody>
                    <a:bodyPr/>
                    <a:lstStyle/>
                    <a:p>
                      <a:r>
                        <a:rPr lang="es-ES_tradnl" sz="1800" b="1" kern="1200" dirty="0" smtClean="0">
                          <a:solidFill>
                            <a:schemeClr val="dk1"/>
                          </a:solidFill>
                          <a:effectLst/>
                          <a:latin typeface="+mn-lt"/>
                          <a:ea typeface="+mn-ea"/>
                          <a:cs typeface="+mn-cs"/>
                        </a:rPr>
                        <a:t>Artículo 53:</a:t>
                      </a:r>
                      <a:endParaRPr lang="es-SV" sz="1800" kern="1200" dirty="0" smtClean="0">
                        <a:solidFill>
                          <a:schemeClr val="dk1"/>
                        </a:solidFill>
                        <a:effectLst/>
                        <a:latin typeface="+mn-lt"/>
                        <a:ea typeface="+mn-ea"/>
                        <a:cs typeface="+mn-cs"/>
                      </a:endParaRPr>
                    </a:p>
                    <a:p>
                      <a:r>
                        <a:rPr lang="es-ES_tradnl" sz="1800" kern="1200" dirty="0" smtClean="0">
                          <a:solidFill>
                            <a:schemeClr val="dk1"/>
                          </a:solidFill>
                          <a:effectLst/>
                          <a:latin typeface="+mn-lt"/>
                          <a:ea typeface="+mn-ea"/>
                          <a:cs typeface="+mn-cs"/>
                        </a:rPr>
                        <a:t>Los órganos actuales del MCP-ES liderarán todo el proceso de aprobación y puesta en marcha de los órganos del MCP ES establecidos por los presentes estatutos.</a:t>
                      </a:r>
                      <a:endParaRPr lang="es-SV" sz="1800" kern="1200" dirty="0">
                        <a:solidFill>
                          <a:schemeClr val="dk1"/>
                        </a:solidFill>
                        <a:effectLst/>
                        <a:latin typeface="+mn-lt"/>
                        <a:ea typeface="+mn-ea"/>
                        <a:cs typeface="+mn-cs"/>
                      </a:endParaRPr>
                    </a:p>
                  </a:txBody>
                  <a:tcPr/>
                </a:tc>
                <a:tc>
                  <a:txBody>
                    <a:bodyPr/>
                    <a:lstStyle/>
                    <a:p>
                      <a:r>
                        <a:rPr lang="es-ES_tradnl" sz="1800" b="1" kern="1200" dirty="0" smtClean="0">
                          <a:solidFill>
                            <a:schemeClr val="accent2"/>
                          </a:solidFill>
                          <a:effectLst/>
                          <a:latin typeface="+mn-lt"/>
                          <a:ea typeface="+mn-ea"/>
                          <a:cs typeface="+mn-cs"/>
                        </a:rPr>
                        <a:t>Artículo 52: </a:t>
                      </a:r>
                      <a:r>
                        <a:rPr lang="es-ES_tradnl" sz="1800" kern="1200" dirty="0" smtClean="0">
                          <a:solidFill>
                            <a:schemeClr val="accent2"/>
                          </a:solidFill>
                          <a:effectLst/>
                          <a:latin typeface="+mn-lt"/>
                          <a:ea typeface="+mn-ea"/>
                          <a:cs typeface="+mn-cs"/>
                        </a:rPr>
                        <a:t>Los órganos actuales del MCP-ES, establecidos por los presentes estatutos en el artículo 14 del capítulo III, liderarán todo el proceso de aprobación y puesta en marcha del funcionamiento del mecanismo</a:t>
                      </a:r>
                      <a:endParaRPr lang="es-SV" sz="1800" dirty="0">
                        <a:solidFill>
                          <a:schemeClr val="accent2"/>
                        </a:solidFill>
                      </a:endParaRPr>
                    </a:p>
                  </a:txBody>
                  <a:tcPr/>
                </a:tc>
              </a:tr>
              <a:tr h="386698">
                <a:tc>
                  <a:txBody>
                    <a:bodyPr/>
                    <a:lstStyle/>
                    <a:p>
                      <a:r>
                        <a:rPr lang="es-ES_tradnl" sz="1800" b="1" kern="1200" dirty="0" smtClean="0">
                          <a:solidFill>
                            <a:schemeClr val="dk1"/>
                          </a:solidFill>
                          <a:effectLst/>
                          <a:latin typeface="+mn-lt"/>
                          <a:ea typeface="+mn-ea"/>
                          <a:cs typeface="+mn-cs"/>
                        </a:rPr>
                        <a:t>Artículo 55:</a:t>
                      </a:r>
                      <a:endParaRPr lang="es-SV" sz="1800" kern="1200" dirty="0" smtClean="0">
                        <a:solidFill>
                          <a:schemeClr val="dk1"/>
                        </a:solidFill>
                        <a:effectLst/>
                        <a:latin typeface="+mn-lt"/>
                        <a:ea typeface="+mn-ea"/>
                        <a:cs typeface="+mn-cs"/>
                      </a:endParaRPr>
                    </a:p>
                    <a:p>
                      <a:r>
                        <a:rPr lang="es-ES_tradnl" sz="1800" kern="1200" dirty="0" smtClean="0">
                          <a:solidFill>
                            <a:schemeClr val="dk1"/>
                          </a:solidFill>
                          <a:effectLst/>
                          <a:latin typeface="+mn-lt"/>
                          <a:ea typeface="+mn-ea"/>
                          <a:cs typeface="+mn-cs"/>
                        </a:rPr>
                        <a:t>El Reglamento Interno es establecido y aprobado por la Asamblea. El Reglamento interno complementa y precisa las disposiciones estatutarias de funcionamiento de la institución. Permite así mismo concretar la relación entre el MCP-ES en tanto que institución y sus miembros, así como la relación entre los miembros. El Reglamento Interno permite además la resolución de dificultades de funcionamiento. </a:t>
                      </a:r>
                      <a:endParaRPr lang="es-SV" sz="1800" kern="1200" dirty="0" smtClean="0">
                        <a:solidFill>
                          <a:schemeClr val="dk1"/>
                        </a:solidFill>
                        <a:effectLst/>
                        <a:latin typeface="+mn-lt"/>
                        <a:ea typeface="+mn-ea"/>
                        <a:cs typeface="+mn-cs"/>
                      </a:endParaRPr>
                    </a:p>
                    <a:p>
                      <a:r>
                        <a:rPr lang="es-ES_tradnl" sz="1800" kern="1200" dirty="0" smtClean="0">
                          <a:solidFill>
                            <a:schemeClr val="dk1"/>
                          </a:solidFill>
                          <a:effectLst/>
                          <a:latin typeface="+mn-lt"/>
                          <a:ea typeface="+mn-ea"/>
                          <a:cs typeface="+mn-cs"/>
                        </a:rPr>
                        <a:t> </a:t>
                      </a:r>
                      <a:endParaRPr lang="es-SV" sz="1800" kern="1200" dirty="0" smtClean="0">
                        <a:solidFill>
                          <a:schemeClr val="dk1"/>
                        </a:solidFill>
                        <a:effectLst/>
                        <a:latin typeface="+mn-lt"/>
                        <a:ea typeface="+mn-ea"/>
                        <a:cs typeface="+mn-cs"/>
                      </a:endParaRPr>
                    </a:p>
                    <a:p>
                      <a:r>
                        <a:rPr lang="es-ES_tradnl" sz="1800" kern="1200" dirty="0" smtClean="0">
                          <a:solidFill>
                            <a:schemeClr val="dk1"/>
                          </a:solidFill>
                          <a:effectLst/>
                          <a:latin typeface="+mn-lt"/>
                          <a:ea typeface="+mn-ea"/>
                          <a:cs typeface="+mn-cs"/>
                        </a:rPr>
                        <a:t>El Reglamento interno puede ser modificado según la necesidad. En ningún caso podrá ser contrario a las disposiciones estatutarias.</a:t>
                      </a:r>
                      <a:endParaRPr lang="es-SV" sz="1800" dirty="0"/>
                    </a:p>
                  </a:txBody>
                  <a:tcPr/>
                </a:tc>
                <a:tc>
                  <a:txBody>
                    <a:bodyPr/>
                    <a:lstStyle/>
                    <a:p>
                      <a:r>
                        <a:rPr lang="es-ES_tradnl" sz="1800" b="1" kern="1200" dirty="0" smtClean="0">
                          <a:solidFill>
                            <a:schemeClr val="dk1"/>
                          </a:solidFill>
                          <a:effectLst/>
                          <a:latin typeface="+mn-lt"/>
                          <a:ea typeface="+mn-ea"/>
                          <a:cs typeface="+mn-cs"/>
                        </a:rPr>
                        <a:t>Artículo 54: </a:t>
                      </a:r>
                      <a:r>
                        <a:rPr lang="es-ES_tradnl" sz="1800" kern="1200" dirty="0" smtClean="0">
                          <a:solidFill>
                            <a:schemeClr val="dk1"/>
                          </a:solidFill>
                          <a:effectLst/>
                          <a:latin typeface="+mn-lt"/>
                          <a:ea typeface="+mn-ea"/>
                          <a:cs typeface="+mn-cs"/>
                        </a:rPr>
                        <a:t>El Reglamento Interno es establecido y aprobado por la Asamblea. El Reglamento interno complementa y precisa las disposiciones estatutarias de funcionamiento del </a:t>
                      </a:r>
                      <a:r>
                        <a:rPr lang="es-ES_tradnl" sz="1800" kern="1200" dirty="0" smtClean="0">
                          <a:solidFill>
                            <a:schemeClr val="accent2"/>
                          </a:solidFill>
                          <a:effectLst/>
                          <a:latin typeface="+mn-lt"/>
                          <a:ea typeface="+mn-ea"/>
                          <a:cs typeface="+mn-cs"/>
                        </a:rPr>
                        <a:t>mecanism</a:t>
                      </a:r>
                      <a:r>
                        <a:rPr lang="es-ES_tradnl" sz="1800" kern="1200" dirty="0" smtClean="0">
                          <a:solidFill>
                            <a:schemeClr val="dk1"/>
                          </a:solidFill>
                          <a:effectLst/>
                          <a:latin typeface="+mn-lt"/>
                          <a:ea typeface="+mn-ea"/>
                          <a:cs typeface="+mn-cs"/>
                        </a:rPr>
                        <a:t>o. Permite así mismo concretar la relación entre el MCP-ES </a:t>
                      </a:r>
                      <a:r>
                        <a:rPr lang="es-ES_tradnl" sz="1800" kern="1200" dirty="0" smtClean="0">
                          <a:solidFill>
                            <a:schemeClr val="accent2"/>
                          </a:solidFill>
                          <a:effectLst/>
                          <a:latin typeface="+mn-lt"/>
                          <a:ea typeface="+mn-ea"/>
                          <a:cs typeface="+mn-cs"/>
                        </a:rPr>
                        <a:t>y sus miembros</a:t>
                      </a:r>
                      <a:r>
                        <a:rPr lang="es-ES_tradnl" sz="1800" kern="1200" dirty="0" smtClean="0">
                          <a:solidFill>
                            <a:schemeClr val="dk1"/>
                          </a:solidFill>
                          <a:effectLst/>
                          <a:latin typeface="+mn-lt"/>
                          <a:ea typeface="+mn-ea"/>
                          <a:cs typeface="+mn-cs"/>
                        </a:rPr>
                        <a:t>, así como la relación entre los miembros y la resolución de dificultades de funcionamiento. </a:t>
                      </a:r>
                      <a:endParaRPr lang="es-SV" sz="1800" kern="1200" dirty="0" smtClean="0">
                        <a:solidFill>
                          <a:schemeClr val="dk1"/>
                        </a:solidFill>
                        <a:effectLst/>
                        <a:latin typeface="+mn-lt"/>
                        <a:ea typeface="+mn-ea"/>
                        <a:cs typeface="+mn-cs"/>
                      </a:endParaRPr>
                    </a:p>
                    <a:p>
                      <a:r>
                        <a:rPr lang="es-ES_tradnl" sz="1800" kern="1200" dirty="0" smtClean="0">
                          <a:solidFill>
                            <a:schemeClr val="dk1"/>
                          </a:solidFill>
                          <a:effectLst/>
                          <a:latin typeface="+mn-lt"/>
                          <a:ea typeface="+mn-ea"/>
                          <a:cs typeface="+mn-cs"/>
                        </a:rPr>
                        <a:t> </a:t>
                      </a:r>
                      <a:endParaRPr lang="es-SV" sz="1800" kern="1200" dirty="0" smtClean="0">
                        <a:solidFill>
                          <a:schemeClr val="dk1"/>
                        </a:solidFill>
                        <a:effectLst/>
                        <a:latin typeface="+mn-lt"/>
                        <a:ea typeface="+mn-ea"/>
                        <a:cs typeface="+mn-cs"/>
                      </a:endParaRPr>
                    </a:p>
                    <a:p>
                      <a:r>
                        <a:rPr lang="es-ES_tradnl" sz="1800" kern="1200" dirty="0" smtClean="0">
                          <a:solidFill>
                            <a:schemeClr val="accent2"/>
                          </a:solidFill>
                          <a:effectLst/>
                          <a:latin typeface="+mn-lt"/>
                          <a:ea typeface="+mn-ea"/>
                          <a:cs typeface="+mn-cs"/>
                        </a:rPr>
                        <a:t>El Reglamento interno puede ser reformado  según sea necesario,  bajo previo acuerdo tomado en Asamblea  Y en ningún caso podrá ser contrario a las disposiciones estatutarias</a:t>
                      </a:r>
                      <a:r>
                        <a:rPr lang="es-ES_tradnl" sz="1800" kern="1200" dirty="0" smtClean="0">
                          <a:solidFill>
                            <a:schemeClr val="dk1"/>
                          </a:solidFill>
                          <a:effectLst/>
                          <a:latin typeface="+mn-lt"/>
                          <a:ea typeface="+mn-ea"/>
                          <a:cs typeface="+mn-cs"/>
                        </a:rPr>
                        <a:t> </a:t>
                      </a:r>
                      <a:endParaRPr lang="es-SV" sz="1800" dirty="0"/>
                    </a:p>
                  </a:txBody>
                  <a:tcPr/>
                </a:tc>
              </a:tr>
            </a:tbl>
          </a:graphicData>
        </a:graphic>
      </p:graphicFrame>
    </p:spTree>
    <p:extLst>
      <p:ext uri="{BB962C8B-B14F-4D97-AF65-F5344CB8AC3E}">
        <p14:creationId xmlns:p14="http://schemas.microsoft.com/office/powerpoint/2010/main" val="12128182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txBox="1">
            <a:spLocks/>
          </p:cNvSpPr>
          <p:nvPr/>
        </p:nvSpPr>
        <p:spPr>
          <a:xfrm>
            <a:off x="611561" y="2024086"/>
            <a:ext cx="3456384" cy="3349130"/>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endParaRPr lang="es-SV" sz="2400" dirty="0">
              <a:solidFill>
                <a:prstClr val="black"/>
              </a:solidFill>
            </a:endParaRPr>
          </a:p>
        </p:txBody>
      </p:sp>
      <p:sp>
        <p:nvSpPr>
          <p:cNvPr id="4" name="AutoShape 4" descr="Resultado de imagen para derechos humanos en el salvador"/>
          <p:cNvSpPr>
            <a:spLocks noChangeAspect="1" noChangeArrowheads="1"/>
          </p:cNvSpPr>
          <p:nvPr/>
        </p:nvSpPr>
        <p:spPr bwMode="auto">
          <a:xfrm>
            <a:off x="0" y="101457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s-SV" sz="1350"/>
          </a:p>
        </p:txBody>
      </p:sp>
      <p:sp>
        <p:nvSpPr>
          <p:cNvPr id="6" name="AutoShape 6" descr="Resultado de imagen para derechos humanos en el salvador"/>
          <p:cNvSpPr>
            <a:spLocks noChangeAspect="1" noChangeArrowheads="1"/>
          </p:cNvSpPr>
          <p:nvPr/>
        </p:nvSpPr>
        <p:spPr bwMode="auto">
          <a:xfrm>
            <a:off x="114300" y="112887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s-SV" sz="1350"/>
          </a:p>
        </p:txBody>
      </p:sp>
      <p:sp>
        <p:nvSpPr>
          <p:cNvPr id="11" name="Marcador de contenido 2"/>
          <p:cNvSpPr txBox="1">
            <a:spLocks/>
          </p:cNvSpPr>
          <p:nvPr/>
        </p:nvSpPr>
        <p:spPr>
          <a:xfrm>
            <a:off x="1263316" y="2241800"/>
            <a:ext cx="5917817" cy="24384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SV" sz="7200" b="1"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¡Muchas Gracias!</a:t>
            </a:r>
          </a:p>
        </p:txBody>
      </p:sp>
    </p:spTree>
    <p:extLst>
      <p:ext uri="{BB962C8B-B14F-4D97-AF65-F5344CB8AC3E}">
        <p14:creationId xmlns:p14="http://schemas.microsoft.com/office/powerpoint/2010/main" val="2857078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CuadroTexto"/>
          <p:cNvSpPr txBox="1"/>
          <p:nvPr/>
        </p:nvSpPr>
        <p:spPr>
          <a:xfrm>
            <a:off x="1259009" y="1854249"/>
            <a:ext cx="6553495" cy="2308324"/>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s-SV" sz="3600" dirty="0" smtClean="0"/>
              <a:t>Revisión final a ser </a:t>
            </a:r>
            <a:r>
              <a:rPr lang="es-SV" sz="3600" dirty="0"/>
              <a:t>p</a:t>
            </a:r>
            <a:r>
              <a:rPr lang="es-SV" sz="3600" dirty="0" smtClean="0"/>
              <a:t>resentado al Pleno del MCP-ES para aprobación del pleno del MCP-ES en Sesión Plenaria  01-2016</a:t>
            </a:r>
            <a:endParaRPr lang="en-US" sz="3600" dirty="0"/>
          </a:p>
        </p:txBody>
      </p:sp>
    </p:spTree>
    <p:extLst>
      <p:ext uri="{BB962C8B-B14F-4D97-AF65-F5344CB8AC3E}">
        <p14:creationId xmlns:p14="http://schemas.microsoft.com/office/powerpoint/2010/main" val="22979605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7667626" y="1107281"/>
            <a:ext cx="1225550" cy="323850"/>
          </a:xfrm>
        </p:spPr>
        <p:txBody>
          <a:bodyPr rtlCol="0">
            <a:normAutofit fontScale="92500" lnSpcReduction="20000"/>
          </a:bodyPr>
          <a:lstStyle/>
          <a:p>
            <a:pPr eaLnBrk="1" fontAlgn="auto" hangingPunct="1">
              <a:spcAft>
                <a:spcPts val="0"/>
              </a:spcAft>
              <a:defRPr/>
            </a:pPr>
            <a:endParaRPr lang="es-SV" sz="1800" b="1" dirty="0">
              <a:solidFill>
                <a:srgbClr val="002060"/>
              </a:solidFill>
              <a:latin typeface="Arial" pitchFamily="34" charset="0"/>
              <a:cs typeface="Arial" pitchFamily="34" charset="0"/>
            </a:endParaRPr>
          </a:p>
          <a:p>
            <a:pPr eaLnBrk="1" fontAlgn="auto" hangingPunct="1">
              <a:spcAft>
                <a:spcPts val="0"/>
              </a:spcAft>
              <a:defRPr/>
            </a:pPr>
            <a:endParaRPr lang="es-SV" b="1" dirty="0" smtClean="0">
              <a:solidFill>
                <a:srgbClr val="002060"/>
              </a:solidFill>
              <a:latin typeface="Arial" pitchFamily="34" charset="0"/>
              <a:cs typeface="Arial" pitchFamily="34" charset="0"/>
            </a:endParaRPr>
          </a:p>
        </p:txBody>
      </p:sp>
      <p:sp>
        <p:nvSpPr>
          <p:cNvPr id="4" name="2 Subtítulo"/>
          <p:cNvSpPr txBox="1">
            <a:spLocks/>
          </p:cNvSpPr>
          <p:nvPr/>
        </p:nvSpPr>
        <p:spPr bwMode="auto">
          <a:xfrm>
            <a:off x="1476375" y="2100263"/>
            <a:ext cx="5761038" cy="323850"/>
          </a:xfrm>
          <a:prstGeom prst="rect">
            <a:avLst/>
          </a:prstGeom>
          <a:noFill/>
          <a:ln>
            <a:noFill/>
          </a:ln>
          <a:extLst/>
        </p:spPr>
        <p:txBody>
          <a:bodyPr>
            <a:normAutofit fontScale="92500" lnSpcReduction="20000"/>
          </a:bodyPr>
          <a:lstStyle>
            <a:lvl1pPr marL="0" indent="0" algn="ctr" rtl="0" eaLnBrk="0" fontAlgn="base" hangingPunct="0">
              <a:spcBef>
                <a:spcPct val="20000"/>
              </a:spcBef>
              <a:spcAft>
                <a:spcPct val="0"/>
              </a:spcAft>
              <a:buFont typeface="Arial"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eaLnBrk="1" fontAlgn="auto" hangingPunct="1">
              <a:spcAft>
                <a:spcPts val="0"/>
              </a:spcAft>
              <a:defRPr/>
            </a:pPr>
            <a:endParaRPr lang="es-SV" sz="1800" b="1" dirty="0">
              <a:solidFill>
                <a:srgbClr val="002060"/>
              </a:solidFill>
              <a:latin typeface="Arial" pitchFamily="34" charset="0"/>
              <a:cs typeface="Arial" pitchFamily="34" charset="0"/>
            </a:endParaRPr>
          </a:p>
        </p:txBody>
      </p:sp>
      <p:sp>
        <p:nvSpPr>
          <p:cNvPr id="154628" name="4 CuadroTexto"/>
          <p:cNvSpPr txBox="1">
            <a:spLocks noChangeArrowheads="1"/>
          </p:cNvSpPr>
          <p:nvPr/>
        </p:nvSpPr>
        <p:spPr bwMode="auto">
          <a:xfrm>
            <a:off x="1893890" y="3795713"/>
            <a:ext cx="54006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pPr>
            <a:r>
              <a:rPr lang="es-SV" altLang="es-SV" sz="1800" b="1">
                <a:solidFill>
                  <a:srgbClr val="000000"/>
                </a:solidFill>
                <a:latin typeface="Arial" charset="0"/>
                <a:cs typeface="Arial" charset="0"/>
                <a:hlinkClick r:id="rId3"/>
              </a:rPr>
              <a:t>www.mcpelsalvador.com.org</a:t>
            </a:r>
            <a:r>
              <a:rPr lang="es-SV" altLang="es-SV" sz="2400">
                <a:solidFill>
                  <a:srgbClr val="000000"/>
                </a:solidFill>
                <a:latin typeface="Arial" charset="0"/>
                <a:cs typeface="Arial" charset="0"/>
              </a:rPr>
              <a:t> </a:t>
            </a:r>
          </a:p>
        </p:txBody>
      </p:sp>
      <p:sp>
        <p:nvSpPr>
          <p:cNvPr id="154629" name="5 CuadroTexto"/>
          <p:cNvSpPr txBox="1">
            <a:spLocks noChangeArrowheads="1"/>
          </p:cNvSpPr>
          <p:nvPr/>
        </p:nvSpPr>
        <p:spPr bwMode="auto">
          <a:xfrm>
            <a:off x="3035305" y="4354117"/>
            <a:ext cx="2723887" cy="1131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pPr>
            <a:r>
              <a:rPr lang="es-SV" altLang="es-SV" sz="1350">
                <a:solidFill>
                  <a:srgbClr val="000000"/>
                </a:solidFill>
                <a:latin typeface="Arial" charset="0"/>
                <a:cs typeface="Arial" charset="0"/>
                <a:hlinkClick r:id="rId4"/>
              </a:rPr>
              <a:t>www.facebook.com/MCPES2002</a:t>
            </a:r>
            <a:endParaRPr lang="es-SV" altLang="es-SV" sz="1350">
              <a:solidFill>
                <a:srgbClr val="000000"/>
              </a:solidFill>
              <a:latin typeface="Arial" charset="0"/>
              <a:cs typeface="Arial" charset="0"/>
            </a:endParaRPr>
          </a:p>
          <a:p>
            <a:pPr fontAlgn="base">
              <a:spcBef>
                <a:spcPct val="0"/>
              </a:spcBef>
              <a:spcAft>
                <a:spcPct val="0"/>
              </a:spcAft>
            </a:pPr>
            <a:endParaRPr lang="es-SV" altLang="es-SV" sz="1350">
              <a:solidFill>
                <a:srgbClr val="000000"/>
              </a:solidFill>
              <a:latin typeface="Arial" charset="0"/>
              <a:cs typeface="Arial" charset="0"/>
            </a:endParaRPr>
          </a:p>
          <a:p>
            <a:pPr fontAlgn="base">
              <a:spcBef>
                <a:spcPct val="0"/>
              </a:spcBef>
              <a:spcAft>
                <a:spcPct val="0"/>
              </a:spcAft>
            </a:pPr>
            <a:endParaRPr lang="es-SV" altLang="es-SV" sz="1350">
              <a:solidFill>
                <a:srgbClr val="000000"/>
              </a:solidFill>
              <a:latin typeface="Arial" charset="0"/>
              <a:cs typeface="Arial" charset="0"/>
            </a:endParaRPr>
          </a:p>
          <a:p>
            <a:pPr fontAlgn="base">
              <a:spcBef>
                <a:spcPct val="0"/>
              </a:spcBef>
              <a:spcAft>
                <a:spcPct val="0"/>
              </a:spcAft>
            </a:pPr>
            <a:r>
              <a:rPr lang="es-SV" altLang="es-SV" sz="1350">
                <a:solidFill>
                  <a:srgbClr val="000000"/>
                </a:solidFill>
                <a:latin typeface="Arial" charset="0"/>
                <a:cs typeface="Arial" charset="0"/>
              </a:rPr>
              <a:t>@MCPElSalvador</a:t>
            </a:r>
          </a:p>
          <a:p>
            <a:pPr fontAlgn="base">
              <a:spcBef>
                <a:spcPct val="0"/>
              </a:spcBef>
              <a:spcAft>
                <a:spcPct val="0"/>
              </a:spcAft>
            </a:pPr>
            <a:endParaRPr lang="es-SV" altLang="es-SV" sz="1350">
              <a:solidFill>
                <a:srgbClr val="000000"/>
              </a:solidFill>
              <a:latin typeface="Arial" charset="0"/>
              <a:cs typeface="Arial" charset="0"/>
            </a:endParaRPr>
          </a:p>
        </p:txBody>
      </p:sp>
      <p:sp>
        <p:nvSpPr>
          <p:cNvPr id="154630" name="AutoShape 6" descr="data:image/jpeg;base64,/9j/4AAQSkZJRgABAQAAAQABAAD/2wCEAAkGBw8QDxANEA4QDQ8PDw8PDQ0PDw8ODQ0MFBEWFxQRFBUYHCggGholHRQUITEhJSkrLi4uFx8zODMsNygtLisBCgoKDg0OFxAQFywcFRwsLCwsLCwuKywsLCwsLCwsLCwsLCwsLSwsNywsLCwuLDcsLCwsLCwsLDcsNzcsLDcsLP/AABEIAMgAyAMBEQACEQEDEQH/xAAcAAACAgMBAQAAAAAAAAAAAAAAAQUHAgMGBAj/xABLEAABAgMBCAwMBAYABwAAAAABAAIDBBEhBQYSMTJRsbIHExQWM0FxcnORktEiIzVSYWJjZIGjweIkNFSCFUJEU5OhJUOzw+Hw8f/EABoBAQADAQEBAAAAAAAAAAAAAAABAgQFAwb/xAApEQEAAQMBBwUBAQEBAAAAAAAAAQIDETEEEhMUITNRBTJBQmEigVIj/9oADAMBAAIRAxEAPwC8UAgSCPn7sy8Gx8QYXmN8J3UvSi1XXpCk10wh4t+TBkwHO9LnhmgFaOTq+Zec3ohr35+7fO+xTyc+UcePA35+7/O+xOSnycePA35+7/O+xOSnycf8G/P3f532JyU+Tj/g35+7/O+xOSnycf8ABvz93+d9iclPk4/4N+fu/wA77E5KfJx/wb8/d/nfYnJT5OP+Dfn7v877E5KfJx/wb8/d/nfYnJT5OP8Ag35+7/O+xOSnycf8G/P3f532JyU+Tj/g35+7/O+xOSnycf8ABvz93+d9iclPk4/4N+fu3zvsTk58nHhshX5MOXAc0Z2vD/oFWdjq8p48JiQuzLx7GRBheY7wXdS8K7NdOsPSmumUgvNc1AFIECKDi74L5nEmDAOC0VDooNHOPGG5gt9jZoxvVM9y58QgpeUe+3JB4yLT8ONapriNHhiZe1kgwZ3cp4vgvOa5lbdiGZl4QxtaPjRRmo6Mdqg5mdpTmpPQbVBzM7SZqOg2qDmZ2kzUdBtUHMztJmo6DaoOZnaTNR0G1QczO0majoNqg5mdpM1HQbVBzM7SZqOg2qDmZ2kzUdBtUHMztJmo6DaoOZnaTNR0G1QczO0majoNqg5mdpM1HRk2XhHE1p5DVN6oxDB9z2HFVvprVTvybsPFHk3stHhAcYsI+Cvv7ymMJ69++ZzS2DHOE0mjYptc05jnCy3tnjG9S97d34l2YKwNBoEg5q/K6phwxAYaPi1LiDa2GMfX9CtOy2t6czo8bteOjl7nyooIjv2giymcrbcr+IeGMvVNTQYM7jib3qtNOUz0RUaae7GaegWBe0UxCkzlpqrYQKoCqAqgKoCqAqgKoCqAqgKoCqAqgKoCqYMt0Gae3E74G0Ku7CYqSspNh4sscMbV41UzEr5y8t0pb/mNHOHFTOr0T5Vqj5dTebdUxWGA81fCpgk2l0M931WLabW7OY0aLVeYw6VZXsxcbEFZ3fjmNNxBjo4Q2+gD/wBK6tmN2hjuTmp640QMaXcQFgzniCrEZlMziEFEiFxLjaTjWiIw85ljVSgVQFUBVAVQFUBVAVQFUBVAVRBtBJAAJJxACpKicRrKcZSUC4M2+0QHgZ3UZpXlN+3HyvFuZexl6M4eKG3lf3Lzna6IW4FTZvOms8LtHuTm6DgSxdefN+yP7z3JzlBwJQ09KvgxHQn0D20rQ1FoqveiqKo3oec04lphxC0hwxi1WnrCIlOwogiMrxOFCM2deFXSXo8l70wYU3DtxuMM8hs0gKb8b1stzipZrSuU2NUwaNKCsIds08+0iH4gldaPZDFrVLK68XJb+46O9TahFSNqvVUVQFUBVAVQFUBVAVQFUBVAVQSl79yHTcQtDsCGyhiPpU0OJo9JoV4Xr0W4/Xpbo3uqxLnXMgwG4MKGG2WuxvdynjXMruVVdZlqimIe1VWJAIBBWd9x/Gxv2aoXV2btsd33Ieq93kkrjxcpnIR9fovK5C9LA1E0zpYRHJhBKu3KY9y0pc1aCuQ2sJvJKmBWEA/ionPi6SurHbhij3S1XXPjBzRpKtb0RU8VV6qiqAqgKoCqAqgKoCqAqgKoMobXOIa0Vc4hrRncTQBVqmI6kRnota4lzWy0FsIWnHEdiw4hxlce5c36sttFO7GEgqLhAIBAIKwvwP42N+zUC6uzduGO77kNVaHm91yD4w806QvO5otS2Rj+Kh8+FrBUn2Sn7QtCVyQuS2lN5JUwKsgH8VE58XSV1Y7cMX2lruufGDmjSVa3orU8NV6oFUBVAVQOqAqgKoBA6oCqIdDeNKCJN4RFRBYX/vrQaSsu1VYox5e1mP6WQFy2s1IECJQQc3fZJw3FhiF5Fh2tpcAeVe9OzXJjOHnVdph5jfvJ5ovY/wDKvylavHpcVfBPsjzMSMyuC7BphChsbQ2LbZommnEvCuqJnKOqvZR7rkHxh5p0hedzRanVtjH8VD58LWCpPslP2hacrkBcltKbySpgVVAP4uJz42krqx24YvtLXdg+M/aNJV7eitTwVXoqKoCqB1QOqAqpBVAAoGgSDtdjZlsy7oW65XP22dIabEau4WFoCAUDmL/bouhS7YTTR0dxaSDQiG0VdpA+K17LRFVXX4eV6cQrmq6bHoKp0Cqh1FUHtuOfGHmnSF53NFqdW2MfxcPnwtYKk+yU/aFrSuQFyW4pvIPIVMIUjKzsQT8dtajbpiw22YZXXjtwx/Mtl2bptEUBwI8AWi0YyrW46K1NMOaY7E8H40K9MKt1UwCqBgqAVQFVIdUBVTOuEFhjOOsJ0TgYYzjrChDudjR1RNW1tg6Hrn7b7oadnnpLt1haQgSDgtkt9IksK/yRT/ti37FHSWa+4zDGcda3M4wxnHWpDwv/ALxKBqiTTG43DSUwN1x7pNMUhoJ8A2mwYwqXI6LUtUzORDPwG4WCNtl6gZsNuNVntyt9oXdK5AXHbSm8kpAomD5Rj9NM65XYjtwxfMvPfCPGjmDSVe3orUjKL2VbYcVzcTiOQmiD0MuhFHGHcoUYG9l1Dxs+IKYG5t0mZnDqTA2NnoXnU5QQmBsE3DP84TCJZbc3zm9YSTwuwScL+1D7De5cHeq8uhER4G44X9qH2G9yb1XlOI8NkKC1tcFrW1x4IAr1KJmZMNihIQKiDCJAY7KY11MWE0GnWpiZjRExEsNxwv7UPsN7k3qvJux4G44X9qH2G9yb1XkxClNkCy6Mw0WNBZRosaPAHEF2Nl624mWK77nN0WhRJ3vDxp5h0heV3Ral6Io/4hA6aW12qk9uU/aF6yuQFxm4pvJKQKKgj/iEfppnXK7EduGKNZee+AeNHMGkq9vRWpG0XsqEDCkOiBphBpgCnAThYkj6SC+cdGDRIQCAQCAQCBIKP2QvKczys/6YXZ2XtwxXfc5wrS80le/wp5h0heV3RanV6I3lCB00trtXnPblP2hekrkBcZuKbyT8UgUVA8oR+mmdcrsx24Yo90tF8HCjmDSVe1orUjV7KhAwgyClAQNSgAJgDhYonQfSAXzjpRoaJJA0AgEAoApCQUhsg+U5nlZqBdrZO1DFd9znCtDzSVwOFPMOkLyu6LUavRF8oQOmltdqpPblP2hecrkBcVuKbyT8UgUZA8oR+mmdcrsx24YvtLRfBwo5g0lelrRWpGL1VNEGFIaBoCilBgJgOimEQ9f8Umf1Ux/ni968uFT4Wmuryf8AFJn9VMf54vep4VHg36vKwdieaixBN7ZFiRaGXptj3PwaiJWlcWJc7b6aaZjENWz1TKwVz2gIEgrfZXm4sOLKCHFiQgYcbCEOI9gJDmUrQ2410dhoiqJyzX6piYw4T+KTX6qY/wA8XvXQ4VHhn36vI/is1+qmP88XvUTaozob8vLGiue4ve5z3HG5xLnHlJtV4pxHREzlrKCSuBwp5h0heV3RejVvjeUIHSy2u1ec9uU/aF5yuQFxW4pvJKQKMheUI/SzOuV2Y7cMP2lovg4UcwaSvS1orUjV7KmgalBgIHRA1KDQFFOA6JgFEwLG2IP6zll9ERcv1H3UtWzaSsZc1qCBIKy2X+FlOjj60NdT0/2yybTrCv10WYqKEkQgSCSuBwp5h0heV3RehvjeUIHSy2uF5z25T9oXlK5AXEbym8kpAo2D5Qj9NM65XaiP/OGH7S0XwcKOYNJXpa0VqRq9lcmiMmApGSYQKJgOiB0UwBSHRAUQWNsQ4pzll9ERcr1HWlq2bSVirmtQQCCstl3hZTo4+tDXU9P0qZNp1hX5C6WGYlGAJgIhQlI3A4U8w6QvK7ovQ3xfKEDpZbXavOe3KftC8ZXIC4jeJvJKmBRkLyhH6aZ13LtR24YftLTfBwo5g0lXtaK1I1eyjIBA1IYCIOikCBgIGAgasBBYuxH/AFnLL/8AcXJ9R1patm0lYi5rUEAgrLZd4WU6OPrQ11fTtKmTadYcCuizEgRCgJEpK4HCnmHSF5XdF6G6N5QgdLL67V5T25T9oXhK5AXElvE3klIFHQfKEfppjXK7cduGH7S0Xf4UcwaSr2tFakaF7KMkDVkGgYCBqwaBgIgUUhoLD2I8U5yy+iIuR6lrS17NpKxFzWoIEgrTZc4WU6OPrMXV9N9tTJtOsOBXTZRRQlioCIQSVweFPMOkLyu6L0at0b8/A6WX12rzq7UrfeF3yuQFwm8pvJKCj4P5+P00xrlduO3DD9paLvcKOYNJV7WitSOXsoyUoAUjIBIDU4DopDoiDU4DomAUTAsPYkxTnLL6Ii5PqWtLXs2krDXMaggSCtdlvhZTo42sxdX0321Mm06w4Ki6bKSjCWJTASgSNwOFPMOkLyu6L0at8X8/B6WX1wvOrtSt9oXdK5AXCbxN5JQUdB/Px+mmNdy7cduGGfdLTd4eNHMGkr0taKVI5eyhgIGpGQUwGpQyUgogYClB0QFESsPYlxTnLA0RFyPUtaf9a9m0lYS5jUECQVtstcLKdHG1mLq+m+2pk2nWHBLqMpUUJY0SQlUSNweFPMOkLyu6L0at0X8/B6WX1wvOrtSt9oXdK5AXCbymskpAo9hwboRQeOPGHxLiu5R24YZ6VMr4YWRE5WnSPqrWvCtcIZe6ksgpQyCBhWgMKUGEGQUhhEBSGgsLYm/q+WBoiLkep60/617NpKwVy2sIEgrbZZ4WU6ONrMXW9N9tTJtOsODK6bKSgYoEq4Sl73oWW/isaNJ+i8L3heiGAqboQ+OkxBA9ADmlRXiLUpj3rwlckci4LoHMCrSPQgpK+2AYE894swiIreIekf6XY2Wrft4Y70YqSMxBEVhbWxwBBzHiKtTOJRMZhysWE5ji1woRjWqJy8ZjBKyGQUjJTCDUhhBkFIYUgRBqRYWxR/V8sDREXH9T91P+tezaSsBctrCBIK32WeFlOjjazF1vTNKmTadYcEV1GUlUIoZOFCLnBrRUk2KszhMRl08CE2FDDeJgJJznjKyTO9L3jpCPvRljGnWOP8pMV1lLSbP9lRtdW7bwi1Ga11y48Eci4rczIsQV9f8A3FMRuG0eGypb6QcbVp2W7w6sfDyu0ZjLj7jXQFBBecVjHE2H1SurXT9oZaaviXun5FsUW2OFgdx8hVKa5hMxlATMnEhnwm2cTha0rTTVEvKYw0hXQyCnCDCnAyTCDCmIDCnAak6GmB77m3WmJbC2iKYWHTDoGnCpWmMekryuWLdyY3oyvRcmnSXt323Q/VP7LO5eXJWf+U8avyW+26H6p/ZZ3JyVn/lPGr8kb7bofqn9lnco5Kz/AMo41flH3TurHmS10eKYpYCGkhooDSuIegL1t2aLfSmFaq5q6zLwlXwqxKJhvlpKJEPgts842NXnNcQtFOU9IyLYQs8Jxxu+gWau5MvSIwj7tTwoYLDXieRi5qvbpx1lFU56Q7K8G4xhtw3Dw30LvQOILlbVe4lfTSGuzRiMu/aKLK9Qg8d0ZQRGkJkVPfFe25j3RIbcZJczP6Qujs21YjdqZrlrPWEXLXViQ/BiAuFlMLwXAfVbpppq6xLwzNPSYScG6kFwy8HOHAhUm3VGi29DIiWdb4o146tBUxFaOhbRK+y7Q71OazEGIErmhdsd6n+0YhltEt7LtDvU5rOg2mW9n2h3pms/k9plvZ9od6nerP5PaZb2fab3qd6tH8stolvZdod6b1Z/J7RLez7Q703riP5IwJb2XaHem9Wn+S2mW9l2h3pvVnRjtMt7PtDvUb1aY3RtMt7LtDvUZrI3S2mW9l2h3p/Z0FJZtvihTjq0qv8AZ0YxbpwWjKwsdA0E4k4dUrb0IyaunEi1YxpaDxNqXn48Svu00RmZV3pq6Qlb3b3HPe18QYiCGY6HOVz9p2ve/mnR727PzK1rnyghtAXNaXsUgQCDxTkg2ILQg5e6V7QPEHDMRVWiuqnSUTGXPx7021yKclQtFO13Y+XnNmmWreqPMd1lTztxHApMXqjzXdZTnbhwKRvVHmu6ynO3DgUjesPNd1lTztxHBpPeuPNd1lOeunApG9j1T1lTz104FJ72PVd1lOeup4FA3s+q7rKc/dOXoPe16p6yp5+6jgUDez6p6yo5+6nl6C3seq7rKc9dOXoLex6p6ynPXUcCkb1/Vd1lOeunApLesPNd1lRztw4NI3rDzHdZU87dTwaW2BeoK5FeUkqk7Xdn5TFmnLoLmXtAUsoPQKLwm5VVPWXpERHw6iSkWwxYF5pexSBAIBAIEWoNboDTxIFuZuZAbmZmQG5mZkBuZmZAbmZmQG5mZkBuZmZAbmZmQG5mZkBuZmZAbmZmQG5mZkBuZmZAbmZmQG5m5ggYgNzBBsAogaAQCD//2Q=="/>
          <p:cNvSpPr>
            <a:spLocks noChangeAspect="1" noChangeArrowheads="1"/>
          </p:cNvSpPr>
          <p:nvPr/>
        </p:nvSpPr>
        <p:spPr bwMode="auto">
          <a:xfrm>
            <a:off x="155575" y="748903"/>
            <a:ext cx="304800" cy="22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s-SV" altLang="es-SV" sz="1350">
              <a:solidFill>
                <a:srgbClr val="000000"/>
              </a:solidFill>
              <a:latin typeface="Arial" charset="0"/>
              <a:cs typeface="Arial" charset="0"/>
            </a:endParaRPr>
          </a:p>
        </p:txBody>
      </p:sp>
      <p:sp>
        <p:nvSpPr>
          <p:cNvPr id="154631" name="AutoShape 8" descr="data:image/jpeg;base64,/9j/4AAQSkZJRgABAQAAAQABAAD/2wCEAAkGBw8QDxANEA4QDQ8PDw8PDQ0PDw8ODQ0MFBEWFxQRFBUYHCggGholHRQUITEhJSkrLi4uFx8zODMsNygtLisBCgoKDg0OFxAQFywcFRwsLCwsLCwuKywsLCwsLCwsLCwsLCwsLSwsNywsLCwuLDcsLCwsLCwsLDcsNzcsLDcsLP/AABEIAMgAyAMBEQACEQEDEQH/xAAcAAACAgMBAQAAAAAAAAAAAAAAAQUHAgMGBAj/xABLEAABAgMBCAwMBAYABwAAAAABAAIDBBEhBQYSMTJRsbIHExQWM0FxcnORktEiIzVSYWJjZIGjweIkNFSCFUJEU5OhJUOzw+Hw8f/EABoBAQADAQEBAAAAAAAAAAAAAAABAgQFAwb/xAApEQEAAQMBBwUBAQEBAAAAAAAAAQIDETEEEhMUITNRBTJBQmEigVIj/9oADAMBAAIRAxEAPwC8UAgSCPn7sy8Gx8QYXmN8J3UvSi1XXpCk10wh4t+TBkwHO9LnhmgFaOTq+Zec3ohr35+7fO+xTyc+UcePA35+7/O+xOSnycePA35+7/O+xOSnycf8G/P3f532JyU+Tj/g35+7/O+xOSnycf8ABvz93+d9iclPk4/4N+fu/wA77E5KfJx/wb8/d/nfYnJT5OP+Dfn7v877E5KfJx/wb8/d/nfYnJT5OP8Ag35+7/O+xOSnycf8G/P3f532JyU+Tj/g35+7/O+xOSnycf8ABvz93+d9iclPk4/4N+fu3zvsTk58nHhshX5MOXAc0Z2vD/oFWdjq8p48JiQuzLx7GRBheY7wXdS8K7NdOsPSmumUgvNc1AFIECKDi74L5nEmDAOC0VDooNHOPGG5gt9jZoxvVM9y58QgpeUe+3JB4yLT8ONapriNHhiZe1kgwZ3cp4vgvOa5lbdiGZl4QxtaPjRRmo6Mdqg5mdpTmpPQbVBzM7SZqOg2qDmZ2kzUdBtUHMztJmo6DaoOZnaTNR0G1QczO0majoNqg5mdpM1HQbVBzM7SZqOg2qDmZ2kzUdBtUHMztJmo6DaoOZnaTNR0G1QczO0majoNqg5mdpM1HRk2XhHE1p5DVN6oxDB9z2HFVvprVTvybsPFHk3stHhAcYsI+Cvv7ymMJ69++ZzS2DHOE0mjYptc05jnCy3tnjG9S97d34l2YKwNBoEg5q/K6phwxAYaPi1LiDa2GMfX9CtOy2t6czo8bteOjl7nyooIjv2giymcrbcr+IeGMvVNTQYM7jib3qtNOUz0RUaae7GaegWBe0UxCkzlpqrYQKoCqAqgKoCqAqgKoCqAqgKoCqAqgKoCqYMt0Gae3E74G0Ku7CYqSspNh4sscMbV41UzEr5y8t0pb/mNHOHFTOr0T5Vqj5dTebdUxWGA81fCpgk2l0M931WLabW7OY0aLVeYw6VZXsxcbEFZ3fjmNNxBjo4Q2+gD/wBK6tmN2hjuTmp640QMaXcQFgzniCrEZlMziEFEiFxLjaTjWiIw85ljVSgVQFUBVAVQFUBVAVQFUBVAVRBtBJAAJJxACpKicRrKcZSUC4M2+0QHgZ3UZpXlN+3HyvFuZexl6M4eKG3lf3Lzna6IW4FTZvOms8LtHuTm6DgSxdefN+yP7z3JzlBwJQ09KvgxHQn0D20rQ1FoqveiqKo3oec04lphxC0hwxi1WnrCIlOwogiMrxOFCM2deFXSXo8l70wYU3DtxuMM8hs0gKb8b1stzipZrSuU2NUwaNKCsIds08+0iH4gldaPZDFrVLK68XJb+46O9TahFSNqvVUVQFUBVAVQFUBVAVQFUBVAVQSl79yHTcQtDsCGyhiPpU0OJo9JoV4Xr0W4/Xpbo3uqxLnXMgwG4MKGG2WuxvdynjXMruVVdZlqimIe1VWJAIBBWd9x/Gxv2aoXV2btsd33Ieq93kkrjxcpnIR9fovK5C9LA1E0zpYRHJhBKu3KY9y0pc1aCuQ2sJvJKmBWEA/ionPi6SurHbhij3S1XXPjBzRpKtb0RU8VV6qiqAqgKoCqAqgKoCqAqgKoMobXOIa0Vc4hrRncTQBVqmI6kRnota4lzWy0FsIWnHEdiw4hxlce5c36sttFO7GEgqLhAIBAIKwvwP42N+zUC6uzduGO77kNVaHm91yD4w806QvO5otS2Rj+Kh8+FrBUn2Sn7QtCVyQuS2lN5JUwKsgH8VE58XSV1Y7cMX2lruufGDmjSVa3orU8NV6oFUBVAVQOqAqgKoBA6oCqIdDeNKCJN4RFRBYX/vrQaSsu1VYox5e1mP6WQFy2s1IECJQQc3fZJw3FhiF5Fh2tpcAeVe9OzXJjOHnVdph5jfvJ5ovY/wDKvylavHpcVfBPsjzMSMyuC7BphChsbQ2LbZommnEvCuqJnKOqvZR7rkHxh5p0hedzRanVtjH8VD58LWCpPslP2hacrkBcltKbySpgVVAP4uJz42krqx24YvtLXdg+M/aNJV7eitTwVXoqKoCqB1QOqAqpBVAAoGgSDtdjZlsy7oW65XP22dIabEau4WFoCAUDmL/bouhS7YTTR0dxaSDQiG0VdpA+K17LRFVXX4eV6cQrmq6bHoKp0Cqh1FUHtuOfGHmnSF53NFqdW2MfxcPnwtYKk+yU/aFrSuQFyW4pvIPIVMIUjKzsQT8dtajbpiw22YZXXjtwx/Mtl2bptEUBwI8AWi0YyrW46K1NMOaY7E8H40K9MKt1UwCqBgqAVQFVIdUBVTOuEFhjOOsJ0TgYYzjrChDudjR1RNW1tg6Hrn7b7oadnnpLt1haQgSDgtkt9IksK/yRT/ti37FHSWa+4zDGcda3M4wxnHWpDwv/ALxKBqiTTG43DSUwN1x7pNMUhoJ8A2mwYwqXI6LUtUzORDPwG4WCNtl6gZsNuNVntyt9oXdK5AXHbSm8kpAomD5Rj9NM65XYjtwxfMvPfCPGjmDSVe3orUjKL2VbYcVzcTiOQmiD0MuhFHGHcoUYG9l1Dxs+IKYG5t0mZnDqTA2NnoXnU5QQmBsE3DP84TCJZbc3zm9YSTwuwScL+1D7De5cHeq8uhER4G44X9qH2G9yb1XlOI8NkKC1tcFrW1x4IAr1KJmZMNihIQKiDCJAY7KY11MWE0GnWpiZjRExEsNxwv7UPsN7k3qvJux4G44X9qH2G9yb1XkxClNkCy6Mw0WNBZRosaPAHEF2Nl624mWK77nN0WhRJ3vDxp5h0heV3Ral6Io/4hA6aW12qk9uU/aF6yuQFxm4pvJKQKKgj/iEfppnXK7EduGKNZee+AeNHMGkq9vRWpG0XsqEDCkOiBphBpgCnAThYkj6SC+cdGDRIQCAQCAQCBIKP2QvKczys/6YXZ2XtwxXfc5wrS80le/wp5h0heV3RanV6I3lCB00trtXnPblP2hekrkBcZuKbyT8UgUVA8oR+mmdcrsx24Yo90tF8HCjmDSVe1orUjV7KhAwgyClAQNSgAJgDhYonQfSAXzjpRoaJJA0AgEAoApCQUhsg+U5nlZqBdrZO1DFd9znCtDzSVwOFPMOkLyu6LUavRF8oQOmltdqpPblP2hecrkBcVuKbyT8UgUZA8oR+mmdcrsx24YvtLRfBwo5g0lelrRWpGL1VNEGFIaBoCilBgJgOimEQ9f8Umf1Ux/ni968uFT4Wmuryf8AFJn9VMf54vep4VHg36vKwdieaixBN7ZFiRaGXptj3PwaiJWlcWJc7b6aaZjENWz1TKwVz2gIEgrfZXm4sOLKCHFiQgYcbCEOI9gJDmUrQ2410dhoiqJyzX6piYw4T+KTX6qY/wA8XvXQ4VHhn36vI/is1+qmP88XvUTaozob8vLGiue4ve5z3HG5xLnHlJtV4pxHREzlrKCSuBwp5h0heV3RejVvjeUIHSy2u1ec9uU/aF5yuQFxW4pvJKQKMheUI/SzOuV2Y7cMP2lovg4UcwaSvS1orUjV7KmgalBgIHRA1KDQFFOA6JgFEwLG2IP6zll9ERcv1H3UtWzaSsZc1qCBIKy2X+FlOjj60NdT0/2yybTrCv10WYqKEkQgSCSuBwp5h0heV3RehvjeUIHSy2uF5z25T9oXlK5AXEbym8kpAo2D5Qj9NM65XaiP/OGH7S0XwcKOYNJXpa0VqRq9lcmiMmApGSYQKJgOiB0UwBSHRAUQWNsQ4pzll9ERcr1HWlq2bSVirmtQQCCstl3hZTo4+tDXU9P0qZNp1hX5C6WGYlGAJgIhQlI3A4U8w6QvK7ovQ3xfKEDpZbXavOe3KftC8ZXIC4jeJvJKmBRkLyhH6aZ13LtR24YftLTfBwo5g0lXtaK1I1eyjIBA1IYCIOikCBgIGAgasBBYuxH/AFnLL/8AcXJ9R1patm0lYi5rUEAgrLZd4WU6OPrQ11fTtKmTadYcCuizEgRCgJEpK4HCnmHSF5XdF6G6N5QgdLL67V5T25T9oXhK5AXElvE3klIFHQfKEfppjXK7cduGH7S0Xf4UcwaSr2tFakaF7KMkDVkGgYCBqwaBgIgUUhoLD2I8U5yy+iIuR6lrS17NpKxFzWoIEgrTZc4WU6OPrMXV9N9tTJtOsOBXTZRRQlioCIQSVweFPMOkLyu6L0at0b8/A6WX12rzq7UrfeF3yuQFwm8pvJKCj4P5+P00xrlduO3DD9paLvcKOYNJV7WitSOXsoyUoAUjIBIDU4DopDoiDU4DomAUTAsPYkxTnLL6Ii5PqWtLXs2krDXMaggSCtdlvhZTo42sxdX0321Mm06w4Ki6bKSjCWJTASgSNwOFPMOkLyu6L0at8X8/B6WX1wvOrtSt9oXdK5AXCbxN5JQUdB/Px+mmNdy7cduGGfdLTd4eNHMGkr0taKVI5eyhgIGpGQUwGpQyUgogYClB0QFESsPYlxTnLA0RFyPUtaf9a9m0lYS5jUECQVtstcLKdHG1mLq+m+2pk2nWHBLqMpUUJY0SQlUSNweFPMOkLyu6L0at0X8/B6WX1wvOrtSt9oXdK5AXCbymskpAo9hwboRQeOPGHxLiu5R24YZ6VMr4YWRE5WnSPqrWvCtcIZe6ksgpQyCBhWgMKUGEGQUhhEBSGgsLYm/q+WBoiLkep60/617NpKwVy2sIEgrbZZ4WU6ONrMXW9N9tTJtOsODK6bKSgYoEq4Sl73oWW/isaNJ+i8L3heiGAqboQ+OkxBA9ADmlRXiLUpj3rwlckci4LoHMCrSPQgpK+2AYE894swiIreIekf6XY2Wrft4Y70YqSMxBEVhbWxwBBzHiKtTOJRMZhysWE5ji1woRjWqJy8ZjBKyGQUjJTCDUhhBkFIYUgRBqRYWxR/V8sDREXH9T91P+tezaSsBctrCBIK32WeFlOjjazF1vTNKmTadYcEV1GUlUIoZOFCLnBrRUk2KszhMRl08CE2FDDeJgJJznjKyTO9L3jpCPvRljGnWOP8pMV1lLSbP9lRtdW7bwi1Ga11y48Eci4rczIsQV9f8A3FMRuG0eGypb6QcbVp2W7w6sfDyu0ZjLj7jXQFBBecVjHE2H1SurXT9oZaaviXun5FsUW2OFgdx8hVKa5hMxlATMnEhnwm2cTha0rTTVEvKYw0hXQyCnCDCnAyTCDCmIDCnAak6GmB77m3WmJbC2iKYWHTDoGnCpWmMekryuWLdyY3oyvRcmnSXt323Q/VP7LO5eXJWf+U8avyW+26H6p/ZZ3JyVn/lPGr8kb7bofqn9lnco5Kz/AMo41flH3TurHmS10eKYpYCGkhooDSuIegL1t2aLfSmFaq5q6zLwlXwqxKJhvlpKJEPgts842NXnNcQtFOU9IyLYQs8Jxxu+gWau5MvSIwj7tTwoYLDXieRi5qvbpx1lFU56Q7K8G4xhtw3Dw30LvQOILlbVe4lfTSGuzRiMu/aKLK9Qg8d0ZQRGkJkVPfFe25j3RIbcZJczP6Qujs21YjdqZrlrPWEXLXViQ/BiAuFlMLwXAfVbpppq6xLwzNPSYScG6kFwy8HOHAhUm3VGi29DIiWdb4o146tBUxFaOhbRK+y7Q71OazEGIErmhdsd6n+0YhltEt7LtDvU5rOg2mW9n2h3pms/k9plvZ9od6nerP5PaZb2fab3qd6tH8stolvZdod6b1Z/J7RLez7Q703riP5IwJb2XaHem9Wn+S2mW9l2h3pvVnRjtMt7PtDvUb1aY3RtMt7LtDvUZrI3S2mW9l2h3p/Z0FJZtvihTjq0qv8AZ0YxbpwWjKwsdA0E4k4dUrb0IyaunEi1YxpaDxNqXn48Svu00RmZV3pq6Qlb3b3HPe18QYiCGY6HOVz9p2ve/mnR727PzK1rnyghtAXNaXsUgQCDxTkg2ILQg5e6V7QPEHDMRVWiuqnSUTGXPx7021yKclQtFO13Y+XnNmmWreqPMd1lTztxHApMXqjzXdZTnbhwKRvVHmu6ynO3DgUjesPNd1lTztxHBpPeuPNd1lOeunApG9j1T1lTz104FJ72PVd1lOeup4FA3s+q7rKc/dOXoPe16p6yp5+6jgUDez6p6yo5+6nl6C3seq7rKc9dOXoLex6p6ynPXUcCkb1/Vd1lOeunApLesPNd1lRztw4NI3rDzHdZU87dTwaW2BeoK5FeUkqk7Xdn5TFmnLoLmXtAUsoPQKLwm5VVPWXpERHw6iSkWwxYF5pexSBAIBAIEWoNboDTxIFuZuZAbmZmQG5mZkBuZmZAbmZmQG5mZkBuZmZAbmZmQG5mZkBuZmZAbmZmQG5mZkBuZmZAbmZmQG5m5ggYgNzBBsAogaAQCD//2Q=="/>
          <p:cNvSpPr>
            <a:spLocks noChangeAspect="1" noChangeArrowheads="1"/>
          </p:cNvSpPr>
          <p:nvPr/>
        </p:nvSpPr>
        <p:spPr bwMode="auto">
          <a:xfrm>
            <a:off x="155575" y="748903"/>
            <a:ext cx="304800" cy="22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s-SV" altLang="es-SV" sz="1350">
              <a:solidFill>
                <a:srgbClr val="000000"/>
              </a:solidFill>
              <a:latin typeface="Arial" charset="0"/>
              <a:cs typeface="Arial" charset="0"/>
            </a:endParaRPr>
          </a:p>
        </p:txBody>
      </p:sp>
      <p:pic>
        <p:nvPicPr>
          <p:cNvPr id="154632" name="8 Imagen" descr="facebbok.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190755" y="4224345"/>
            <a:ext cx="830263" cy="622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633" name="9 Imagen" descr="twitter.jp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224093" y="4847042"/>
            <a:ext cx="738187" cy="554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4634" name="1 Rectángulo"/>
          <p:cNvSpPr>
            <a:spLocks noChangeArrowheads="1"/>
          </p:cNvSpPr>
          <p:nvPr/>
        </p:nvSpPr>
        <p:spPr bwMode="auto">
          <a:xfrm>
            <a:off x="788988" y="1646635"/>
            <a:ext cx="7135812" cy="161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r>
              <a:rPr lang="es-ES" altLang="es-SV" sz="2700" b="1">
                <a:solidFill>
                  <a:srgbClr val="000000"/>
                </a:solidFill>
                <a:latin typeface="Arial Black" pitchFamily="34" charset="0"/>
                <a:cs typeface="Arial" charset="0"/>
              </a:rPr>
              <a:t>MCP-ES</a:t>
            </a:r>
          </a:p>
          <a:p>
            <a:pPr algn="ctr" fontAlgn="base">
              <a:spcBef>
                <a:spcPct val="0"/>
              </a:spcBef>
              <a:spcAft>
                <a:spcPct val="0"/>
              </a:spcAft>
            </a:pPr>
            <a:endParaRPr lang="es-ES" altLang="es-SV" b="1">
              <a:solidFill>
                <a:srgbClr val="000000"/>
              </a:solidFill>
              <a:latin typeface="Arial Black" pitchFamily="34" charset="0"/>
              <a:cs typeface="Arial" charset="0"/>
            </a:endParaRPr>
          </a:p>
          <a:p>
            <a:pPr algn="ctr" fontAlgn="base">
              <a:spcBef>
                <a:spcPct val="0"/>
              </a:spcBef>
              <a:spcAft>
                <a:spcPct val="0"/>
              </a:spcAft>
            </a:pPr>
            <a:r>
              <a:rPr lang="es-ES" altLang="es-SV" b="1">
                <a:solidFill>
                  <a:srgbClr val="000000"/>
                </a:solidFill>
                <a:latin typeface="Arial Black" pitchFamily="34" charset="0"/>
                <a:cs typeface="Arial" charset="0"/>
              </a:rPr>
              <a:t>Contribuyendo a la reducción significativa y sostenible del VIH Sida,  Tuberculosis y Malaria a través de las subvenciones del Fondo Mundial </a:t>
            </a:r>
          </a:p>
        </p:txBody>
      </p:sp>
    </p:spTree>
    <p:extLst>
      <p:ext uri="{BB962C8B-B14F-4D97-AF65-F5344CB8AC3E}">
        <p14:creationId xmlns:p14="http://schemas.microsoft.com/office/powerpoint/2010/main" val="2189520815"/>
      </p:ext>
    </p:extLst>
  </p:cSld>
  <p:clrMapOvr>
    <a:masterClrMapping/>
  </p:clrMapOvr>
  <p:transition spd="slow" advClick="0" advTm="1000">
    <p:pull dir="l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nodePh="1">
                                  <p:stCondLst>
                                    <p:cond delay="0"/>
                                  </p:stCondLst>
                                  <p:endCondLst>
                                    <p:cond evt="begin" delay="0">
                                      <p:tn val="5"/>
                                    </p:cond>
                                  </p:endCondLst>
                                  <p:childTnLst>
                                    <p:set>
                                      <p:cBhvr>
                                        <p:cTn id="6" dur="1" fill="hold">
                                          <p:stCondLst>
                                            <p:cond delay="499"/>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817102172"/>
              </p:ext>
            </p:extLst>
          </p:nvPr>
        </p:nvGraphicFramePr>
        <p:xfrm>
          <a:off x="133946" y="1244803"/>
          <a:ext cx="8836700" cy="4663440"/>
        </p:xfrm>
        <a:graphic>
          <a:graphicData uri="http://schemas.openxmlformats.org/drawingml/2006/table">
            <a:tbl>
              <a:tblPr firstRow="1" bandRow="1">
                <a:tableStyleId>{5C22544A-7EE6-4342-B048-85BDC9FD1C3A}</a:tableStyleId>
              </a:tblPr>
              <a:tblGrid>
                <a:gridCol w="4418350"/>
                <a:gridCol w="4418350"/>
              </a:tblGrid>
              <a:tr h="506460">
                <a:tc>
                  <a:txBody>
                    <a:bodyPr/>
                    <a:lstStyle/>
                    <a:p>
                      <a:pPr algn="ctr"/>
                      <a:r>
                        <a:rPr lang="es-SV" sz="1800" dirty="0" smtClean="0"/>
                        <a:t>Estatutos  2012</a:t>
                      </a:r>
                      <a:endParaRPr lang="es-SV" sz="1800" dirty="0"/>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s-SV" sz="1800" dirty="0" smtClean="0"/>
                        <a:t>Modificaciones  2015</a:t>
                      </a:r>
                    </a:p>
                    <a:p>
                      <a:pPr algn="ctr"/>
                      <a:endParaRPr lang="es-SV" sz="1800" dirty="0"/>
                    </a:p>
                  </a:txBody>
                  <a:tcPr/>
                </a:tc>
              </a:tr>
              <a:tr h="1479149">
                <a:tc>
                  <a:txBody>
                    <a:bodyPr/>
                    <a:lstStyle/>
                    <a:p>
                      <a:r>
                        <a:rPr lang="es-ES_tradnl" sz="1800" b="1" kern="1200" dirty="0" smtClean="0">
                          <a:solidFill>
                            <a:schemeClr val="dk1"/>
                          </a:solidFill>
                          <a:effectLst/>
                          <a:latin typeface="+mn-lt"/>
                          <a:ea typeface="+mn-ea"/>
                          <a:cs typeface="+mn-cs"/>
                        </a:rPr>
                        <a:t>Artículo 1:</a:t>
                      </a:r>
                      <a:endParaRPr lang="es-SV" sz="1800" b="1" kern="1200" dirty="0" smtClean="0">
                        <a:solidFill>
                          <a:schemeClr val="dk1"/>
                        </a:solidFill>
                        <a:effectLst/>
                        <a:latin typeface="+mn-lt"/>
                        <a:ea typeface="+mn-ea"/>
                        <a:cs typeface="+mn-cs"/>
                      </a:endParaRPr>
                    </a:p>
                    <a:p>
                      <a:r>
                        <a:rPr lang="es-ES_tradnl" sz="1800" kern="1200" dirty="0" smtClean="0">
                          <a:solidFill>
                            <a:schemeClr val="dk1"/>
                          </a:solidFill>
                          <a:effectLst/>
                          <a:latin typeface="+mn-lt"/>
                          <a:ea typeface="+mn-ea"/>
                          <a:cs typeface="+mn-cs"/>
                        </a:rPr>
                        <a:t>Se constituye, entre los firmantes y entre aquellos que se adhieran a los presentes estatutos, una instancia sin ánimo de lucro, el Mecanismo de Coordinación de País - El Salvador (MCP- ES) para la lucha contra el VIH-</a:t>
                      </a:r>
                      <a:r>
                        <a:rPr lang="es-ES_tradnl" sz="1800" kern="1200" dirty="0" smtClean="0">
                          <a:solidFill>
                            <a:schemeClr val="accent2"/>
                          </a:solidFill>
                          <a:effectLst/>
                          <a:latin typeface="+mn-lt"/>
                          <a:ea typeface="+mn-ea"/>
                          <a:cs typeface="+mn-cs"/>
                        </a:rPr>
                        <a:t>sida</a:t>
                      </a:r>
                      <a:r>
                        <a:rPr lang="es-ES_tradnl" sz="1800" kern="1200" dirty="0" smtClean="0">
                          <a:solidFill>
                            <a:schemeClr val="dk1"/>
                          </a:solidFill>
                          <a:effectLst/>
                          <a:latin typeface="+mn-lt"/>
                          <a:ea typeface="+mn-ea"/>
                          <a:cs typeface="+mn-cs"/>
                        </a:rPr>
                        <a:t>, la tuberculosis y malaria, que en lo sucesivo se denominará ‘MCP-ES’.</a:t>
                      </a:r>
                      <a:endParaRPr lang="es-SV" sz="1800" dirty="0"/>
                    </a:p>
                  </a:txBody>
                  <a:tcPr/>
                </a:tc>
                <a:tc>
                  <a:txBody>
                    <a:bodyPr/>
                    <a:lstStyle/>
                    <a:p>
                      <a:r>
                        <a:rPr lang="es-ES_tradnl" sz="1800" kern="1200" dirty="0" smtClean="0">
                          <a:solidFill>
                            <a:schemeClr val="dk1"/>
                          </a:solidFill>
                          <a:effectLst/>
                          <a:latin typeface="+mn-lt"/>
                          <a:ea typeface="+mn-ea"/>
                          <a:cs typeface="+mn-cs"/>
                        </a:rPr>
                        <a:t>Artículo 1</a:t>
                      </a:r>
                      <a:r>
                        <a:rPr lang="es-ES_tradnl" sz="1800" b="1" kern="1200" dirty="0" smtClean="0">
                          <a:solidFill>
                            <a:schemeClr val="dk1"/>
                          </a:solidFill>
                          <a:effectLst/>
                          <a:latin typeface="+mn-lt"/>
                          <a:ea typeface="+mn-ea"/>
                          <a:cs typeface="+mn-cs"/>
                        </a:rPr>
                        <a:t>: Se constituye, entre los firmantes y entre aquellos que se adhieran a los presentes estatutos, una instancia sin ánimo de lucro, el Mecanismo de Coordinación de País - El Salvador (MCP- ES) para la lucha contra el VIH, la tuberculosis y malaria, que en lo sucesivo se denominará ‘MCP-ES’</a:t>
                      </a:r>
                      <a:endParaRPr lang="es-SV" sz="1800" dirty="0"/>
                    </a:p>
                  </a:txBody>
                  <a:tcPr/>
                </a:tc>
              </a:tr>
              <a:tr h="1081766">
                <a:tc>
                  <a:txBody>
                    <a:bodyPr/>
                    <a:lstStyle/>
                    <a:p>
                      <a:r>
                        <a:rPr lang="es-ES_tradnl" sz="1800" b="1" kern="1200" dirty="0" smtClean="0">
                          <a:solidFill>
                            <a:schemeClr val="dk1"/>
                          </a:solidFill>
                          <a:effectLst/>
                          <a:latin typeface="+mn-lt"/>
                          <a:ea typeface="+mn-ea"/>
                          <a:cs typeface="+mn-cs"/>
                        </a:rPr>
                        <a:t>Artículo 2: </a:t>
                      </a:r>
                      <a:endParaRPr lang="es-SV" sz="1800" kern="1200" dirty="0" smtClean="0">
                        <a:solidFill>
                          <a:schemeClr val="dk1"/>
                        </a:solidFill>
                        <a:effectLst/>
                        <a:latin typeface="+mn-lt"/>
                        <a:ea typeface="+mn-ea"/>
                        <a:cs typeface="+mn-cs"/>
                      </a:endParaRPr>
                    </a:p>
                    <a:p>
                      <a:r>
                        <a:rPr lang="es-ES_tradnl" sz="1800" kern="1200" dirty="0" smtClean="0">
                          <a:solidFill>
                            <a:schemeClr val="dk1"/>
                          </a:solidFill>
                          <a:effectLst/>
                          <a:latin typeface="+mn-lt"/>
                          <a:ea typeface="+mn-ea"/>
                          <a:cs typeface="+mn-cs"/>
                        </a:rPr>
                        <a:t>El MCP- ES se rige por las leyes vigentes de El Salvador, los presentes Estatutos y el Reglamento Interno.</a:t>
                      </a:r>
                      <a:endParaRPr lang="es-SV" sz="18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s-ES_tradnl" sz="1800" b="1" kern="1200" dirty="0" smtClean="0">
                          <a:solidFill>
                            <a:schemeClr val="dk1"/>
                          </a:solidFill>
                          <a:effectLst/>
                          <a:latin typeface="+mn-lt"/>
                          <a:ea typeface="+mn-ea"/>
                          <a:cs typeface="+mn-cs"/>
                        </a:rPr>
                        <a:t>Artículo 2: </a:t>
                      </a:r>
                      <a:r>
                        <a:rPr lang="es-ES_tradnl" sz="1800" kern="1200" dirty="0" smtClean="0">
                          <a:solidFill>
                            <a:schemeClr val="accent2"/>
                          </a:solidFill>
                          <a:effectLst/>
                          <a:latin typeface="+mn-lt"/>
                          <a:ea typeface="+mn-ea"/>
                          <a:cs typeface="+mn-cs"/>
                        </a:rPr>
                        <a:t>El MCP- ES se rige por las leyes vigentes de El Salvador, los presentes Estatutos, el Reglamento Interno, la Política de Conflictos de Interés, el Código de Ética y demás normativas vigentes aprobados por el MCP-ES.</a:t>
                      </a:r>
                      <a:endParaRPr lang="es-SV" sz="1800" dirty="0"/>
                    </a:p>
                  </a:txBody>
                  <a:tcPr/>
                </a:tc>
              </a:tr>
            </a:tbl>
          </a:graphicData>
        </a:graphic>
      </p:graphicFrame>
    </p:spTree>
    <p:extLst>
      <p:ext uri="{BB962C8B-B14F-4D97-AF65-F5344CB8AC3E}">
        <p14:creationId xmlns:p14="http://schemas.microsoft.com/office/powerpoint/2010/main" val="37880826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3608467647"/>
              </p:ext>
            </p:extLst>
          </p:nvPr>
        </p:nvGraphicFramePr>
        <p:xfrm>
          <a:off x="132347" y="1299411"/>
          <a:ext cx="8836700" cy="4968240"/>
        </p:xfrm>
        <a:graphic>
          <a:graphicData uri="http://schemas.openxmlformats.org/drawingml/2006/table">
            <a:tbl>
              <a:tblPr firstRow="1" bandRow="1">
                <a:tableStyleId>{5C22544A-7EE6-4342-B048-85BDC9FD1C3A}</a:tableStyleId>
              </a:tblPr>
              <a:tblGrid>
                <a:gridCol w="4418350"/>
                <a:gridCol w="4418350"/>
              </a:tblGrid>
              <a:tr h="4391526">
                <a:tc>
                  <a:txBody>
                    <a:bodyPr/>
                    <a:lstStyle/>
                    <a:p>
                      <a:r>
                        <a:rPr lang="es-ES_tradnl" sz="1600" b="0" kern="1200" dirty="0" smtClean="0">
                          <a:solidFill>
                            <a:schemeClr val="dk1"/>
                          </a:solidFill>
                          <a:effectLst/>
                          <a:latin typeface="+mn-lt"/>
                          <a:ea typeface="+mn-ea"/>
                          <a:cs typeface="+mn-cs"/>
                        </a:rPr>
                        <a:t>Artículo 3: El Fondo Mundial</a:t>
                      </a:r>
                      <a:endParaRPr lang="es-SV" sz="1600" b="0" kern="1200" dirty="0" smtClean="0">
                        <a:solidFill>
                          <a:schemeClr val="dk1"/>
                        </a:solidFill>
                        <a:effectLst/>
                        <a:latin typeface="+mn-lt"/>
                        <a:ea typeface="+mn-ea"/>
                        <a:cs typeface="+mn-cs"/>
                      </a:endParaRPr>
                    </a:p>
                    <a:p>
                      <a:r>
                        <a:rPr lang="es-ES_tradnl" sz="1600" b="0" kern="1200" dirty="0" smtClean="0">
                          <a:solidFill>
                            <a:schemeClr val="dk1"/>
                          </a:solidFill>
                          <a:effectLst/>
                          <a:latin typeface="+mn-lt"/>
                          <a:ea typeface="+mn-ea"/>
                          <a:cs typeface="+mn-cs"/>
                        </a:rPr>
                        <a:t>Para todos los efectos de los presentes estatutos y los relativos a las acciones del MCP-ES se entenderá como Fondo Mundial, a la Fundación sin fines de lucro establecida a instancias del Secretario General de Naciones Unidas en 1999 y creada en enero 2002, bajo las leyes de Suiza y con sede en Ginebra, cuyo objetivo es “atraer, gestionar y asignar recursos adicionales a través de una nueva alianza público-privada que contribuya a reducir, de forma sostenible y significativa, las infecciones, las enfermedades y las muertes y, de ese modo, atenuar las repercusiones del VIH/</a:t>
                      </a:r>
                      <a:r>
                        <a:rPr lang="es-ES_tradnl" sz="1600" b="0" kern="1200" dirty="0" smtClean="0">
                          <a:solidFill>
                            <a:schemeClr val="accent2"/>
                          </a:solidFill>
                          <a:effectLst/>
                          <a:latin typeface="+mn-lt"/>
                          <a:ea typeface="+mn-ea"/>
                          <a:cs typeface="+mn-cs"/>
                        </a:rPr>
                        <a:t>SIDA, </a:t>
                      </a:r>
                      <a:r>
                        <a:rPr lang="es-ES_tradnl" sz="1600" b="0" kern="1200" dirty="0" smtClean="0">
                          <a:solidFill>
                            <a:schemeClr val="dk1"/>
                          </a:solidFill>
                          <a:effectLst/>
                          <a:latin typeface="+mn-lt"/>
                          <a:ea typeface="+mn-ea"/>
                          <a:cs typeface="+mn-cs"/>
                        </a:rPr>
                        <a:t>la tuberculosis y la malaria en los países necesitados, y ayudar a reducir la pobreza, en el marco de los Objetivos de Desarrollo del Milenio (ODM)”. </a:t>
                      </a:r>
                      <a:endParaRPr lang="es-SV" sz="1600" b="0" kern="1200" dirty="0" smtClean="0">
                        <a:solidFill>
                          <a:schemeClr val="dk1"/>
                        </a:solidFill>
                        <a:effectLst/>
                        <a:latin typeface="+mn-lt"/>
                        <a:ea typeface="+mn-ea"/>
                        <a:cs typeface="+mn-cs"/>
                      </a:endParaRPr>
                    </a:p>
                    <a:p>
                      <a:r>
                        <a:rPr lang="es-ES" sz="1600" b="0" kern="1200" dirty="0" smtClean="0">
                          <a:solidFill>
                            <a:schemeClr val="dk1"/>
                          </a:solidFill>
                          <a:effectLst/>
                          <a:latin typeface="+mn-lt"/>
                          <a:ea typeface="+mn-ea"/>
                          <a:cs typeface="+mn-cs"/>
                        </a:rPr>
                        <a:t>Documento Marco del Fondo Mundial De lucha contra el SIDA, la tuberculosis, y la malaria (Sección II: Propósito. </a:t>
                      </a:r>
                      <a:r>
                        <a:rPr lang="es-ES" sz="1600" b="0" i="1" kern="1200" dirty="0" smtClean="0">
                          <a:solidFill>
                            <a:schemeClr val="dk1"/>
                          </a:solidFill>
                          <a:effectLst/>
                          <a:latin typeface="+mn-lt"/>
                          <a:ea typeface="+mn-ea"/>
                          <a:cs typeface="+mn-cs"/>
                        </a:rPr>
                        <a:t>P</a:t>
                      </a:r>
                      <a:r>
                        <a:rPr lang="es-ES_tradnl" sz="1600" b="0" i="1" kern="1200" dirty="0" err="1" smtClean="0">
                          <a:solidFill>
                            <a:schemeClr val="dk1"/>
                          </a:solidFill>
                          <a:effectLst/>
                          <a:latin typeface="+mn-lt"/>
                          <a:ea typeface="+mn-ea"/>
                          <a:cs typeface="+mn-cs"/>
                        </a:rPr>
                        <a:t>ág</a:t>
                      </a:r>
                      <a:r>
                        <a:rPr lang="en-US" sz="1600" b="0" i="1" kern="1200" dirty="0" smtClean="0">
                          <a:solidFill>
                            <a:schemeClr val="dk1"/>
                          </a:solidFill>
                          <a:effectLst/>
                          <a:latin typeface="+mn-lt"/>
                          <a:ea typeface="+mn-ea"/>
                          <a:cs typeface="+mn-cs"/>
                        </a:rPr>
                        <a:t> 1</a:t>
                      </a:r>
                      <a:r>
                        <a:rPr lang="en-US" sz="1600" b="0" kern="1200" dirty="0" smtClean="0">
                          <a:solidFill>
                            <a:schemeClr val="dk1"/>
                          </a:solidFill>
                          <a:effectLst/>
                          <a:latin typeface="+mn-lt"/>
                          <a:ea typeface="+mn-ea"/>
                          <a:cs typeface="+mn-cs"/>
                        </a:rPr>
                        <a:t>)</a:t>
                      </a:r>
                      <a:endParaRPr lang="es-SV" sz="1600" b="0" kern="1200" dirty="0" smtClean="0">
                        <a:solidFill>
                          <a:schemeClr val="dk1"/>
                        </a:solidFill>
                        <a:effectLst/>
                        <a:latin typeface="+mn-lt"/>
                        <a:ea typeface="+mn-ea"/>
                        <a:cs typeface="+mn-cs"/>
                      </a:endParaRPr>
                    </a:p>
                  </a:txBody>
                  <a:tcPr>
                    <a:solidFill>
                      <a:schemeClr val="accent1">
                        <a:lumMod val="20000"/>
                        <a:lumOff val="80000"/>
                      </a:schemeClr>
                    </a:solidFill>
                  </a:tcPr>
                </a:tc>
                <a:tc>
                  <a:txBody>
                    <a:bodyPr/>
                    <a:lstStyle/>
                    <a:p>
                      <a:r>
                        <a:rPr lang="es-ES_tradnl" sz="1600" b="0" kern="1200" dirty="0" smtClean="0">
                          <a:solidFill>
                            <a:schemeClr val="dk1"/>
                          </a:solidFill>
                          <a:effectLst/>
                          <a:latin typeface="+mn-lt"/>
                          <a:ea typeface="+mn-ea"/>
                          <a:cs typeface="+mn-cs"/>
                        </a:rPr>
                        <a:t>Artículo 3: El Fondo Mundial</a:t>
                      </a:r>
                      <a:endParaRPr lang="es-SV" sz="1600" b="0" kern="1200" dirty="0" smtClean="0">
                        <a:solidFill>
                          <a:schemeClr val="dk1"/>
                        </a:solidFill>
                        <a:effectLst/>
                        <a:latin typeface="+mn-lt"/>
                        <a:ea typeface="+mn-ea"/>
                        <a:cs typeface="+mn-cs"/>
                      </a:endParaRPr>
                    </a:p>
                    <a:p>
                      <a:r>
                        <a:rPr lang="es-ES_tradnl" sz="1600" b="0" kern="1200" dirty="0" smtClean="0">
                          <a:solidFill>
                            <a:schemeClr val="dk1"/>
                          </a:solidFill>
                          <a:effectLst/>
                          <a:latin typeface="+mn-lt"/>
                          <a:ea typeface="+mn-ea"/>
                          <a:cs typeface="+mn-cs"/>
                        </a:rPr>
                        <a:t>Para todos los efectos de los presentes estatutos y los relativos a las acciones del MCP-ES se entenderá como Fondo Mundial, a la Fundación sin fines de lucro establecida a instancias del Secretario General de Naciones Unidas en 1999 y creada en enero 2002, bajo las leyes de Suiza y con sede en Ginebra, cuyo objetivo es “atraer, gestionar y asignar recursos adicionales a través de una nueva alianza público-privada que contribuya a reducir, de forma sostenible y significativa, las infecciones, las enfermedades y las muertes y, de ese modo, atenuar las repercusiones del VIH, la tuberculosis y la malaria en los países necesitados, y ayudar a reducir la pobreza, en el marco de los Objetivos de Desarrollo del Milenio (ODM)”. </a:t>
                      </a:r>
                      <a:endParaRPr lang="es-SV" sz="1600" b="0" kern="1200" dirty="0" smtClean="0">
                        <a:solidFill>
                          <a:schemeClr val="dk1"/>
                        </a:solidFill>
                        <a:effectLst/>
                        <a:latin typeface="+mn-lt"/>
                        <a:ea typeface="+mn-ea"/>
                        <a:cs typeface="+mn-cs"/>
                      </a:endParaRPr>
                    </a:p>
                    <a:p>
                      <a:r>
                        <a:rPr lang="es-ES_tradnl" sz="1600" b="0" kern="1200" dirty="0" smtClean="0">
                          <a:solidFill>
                            <a:schemeClr val="dk1"/>
                          </a:solidFill>
                          <a:effectLst/>
                          <a:latin typeface="+mn-lt"/>
                          <a:ea typeface="+mn-ea"/>
                          <a:cs typeface="+mn-cs"/>
                        </a:rPr>
                        <a:t> </a:t>
                      </a:r>
                      <a:r>
                        <a:rPr lang="es-ES" sz="1600" b="0" kern="1200" dirty="0" smtClean="0">
                          <a:solidFill>
                            <a:schemeClr val="dk1"/>
                          </a:solidFill>
                          <a:effectLst/>
                          <a:latin typeface="+mn-lt"/>
                          <a:ea typeface="+mn-ea"/>
                          <a:cs typeface="+mn-cs"/>
                        </a:rPr>
                        <a:t>Documento Marco del Fondo Mundial De lucha contra el SIDA, la tuberculosis, y la malaria (Sección II: Propósito. </a:t>
                      </a:r>
                      <a:r>
                        <a:rPr lang="es-ES" sz="1600" b="0" i="1" kern="1200" dirty="0" smtClean="0">
                          <a:solidFill>
                            <a:schemeClr val="dk1"/>
                          </a:solidFill>
                          <a:effectLst/>
                          <a:latin typeface="+mn-lt"/>
                          <a:ea typeface="+mn-ea"/>
                          <a:cs typeface="+mn-cs"/>
                        </a:rPr>
                        <a:t>P</a:t>
                      </a:r>
                      <a:r>
                        <a:rPr lang="es-ES_tradnl" sz="1600" b="0" i="1" kern="1200" dirty="0" err="1" smtClean="0">
                          <a:solidFill>
                            <a:schemeClr val="dk1"/>
                          </a:solidFill>
                          <a:effectLst/>
                          <a:latin typeface="+mn-lt"/>
                          <a:ea typeface="+mn-ea"/>
                          <a:cs typeface="+mn-cs"/>
                        </a:rPr>
                        <a:t>ág</a:t>
                      </a:r>
                      <a:r>
                        <a:rPr lang="es-SV" sz="1600" b="0" i="1" kern="1200" dirty="0" smtClean="0">
                          <a:solidFill>
                            <a:schemeClr val="dk1"/>
                          </a:solidFill>
                          <a:effectLst/>
                          <a:latin typeface="+mn-lt"/>
                          <a:ea typeface="+mn-ea"/>
                          <a:cs typeface="+mn-cs"/>
                        </a:rPr>
                        <a:t> 1</a:t>
                      </a:r>
                      <a:r>
                        <a:rPr lang="es-SV" sz="1600" b="0" kern="1200" dirty="0" smtClean="0">
                          <a:solidFill>
                            <a:schemeClr val="dk1"/>
                          </a:solidFill>
                          <a:effectLst/>
                          <a:latin typeface="+mn-lt"/>
                          <a:ea typeface="+mn-ea"/>
                          <a:cs typeface="+mn-cs"/>
                        </a:rPr>
                        <a:t>)</a:t>
                      </a:r>
                      <a:endParaRPr lang="es-SV" sz="1600" b="0" dirty="0"/>
                    </a:p>
                  </a:txBody>
                  <a:tcPr>
                    <a:solidFill>
                      <a:schemeClr val="accent1">
                        <a:lumMod val="20000"/>
                        <a:lumOff val="80000"/>
                      </a:schemeClr>
                    </a:solidFill>
                  </a:tcPr>
                </a:tc>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3735165275"/>
              </p:ext>
            </p:extLst>
          </p:nvPr>
        </p:nvGraphicFramePr>
        <p:xfrm>
          <a:off x="132347" y="792951"/>
          <a:ext cx="8836700" cy="506460"/>
        </p:xfrm>
        <a:graphic>
          <a:graphicData uri="http://schemas.openxmlformats.org/drawingml/2006/table">
            <a:tbl>
              <a:tblPr firstRow="1" bandRow="1">
                <a:tableStyleId>{5C22544A-7EE6-4342-B048-85BDC9FD1C3A}</a:tableStyleId>
              </a:tblPr>
              <a:tblGrid>
                <a:gridCol w="4418350"/>
                <a:gridCol w="4418350"/>
              </a:tblGrid>
              <a:tr h="506460">
                <a:tc>
                  <a:txBody>
                    <a:bodyPr/>
                    <a:lstStyle/>
                    <a:p>
                      <a:pPr algn="ctr"/>
                      <a:r>
                        <a:rPr lang="es-SV" dirty="0" smtClean="0"/>
                        <a:t>Estatutos  2012</a:t>
                      </a:r>
                      <a:endParaRPr lang="es-SV" dirty="0"/>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s-SV" dirty="0" smtClean="0"/>
                        <a:t>Modificaciones  2015</a:t>
                      </a:r>
                    </a:p>
                    <a:p>
                      <a:pPr algn="ctr"/>
                      <a:endParaRPr lang="es-SV" dirty="0"/>
                    </a:p>
                  </a:txBody>
                  <a:tcPr/>
                </a:tc>
              </a:tr>
            </a:tbl>
          </a:graphicData>
        </a:graphic>
      </p:graphicFrame>
    </p:spTree>
    <p:extLst>
      <p:ext uri="{BB962C8B-B14F-4D97-AF65-F5344CB8AC3E}">
        <p14:creationId xmlns:p14="http://schemas.microsoft.com/office/powerpoint/2010/main" val="9169797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139022327"/>
              </p:ext>
            </p:extLst>
          </p:nvPr>
        </p:nvGraphicFramePr>
        <p:xfrm>
          <a:off x="158582" y="897043"/>
          <a:ext cx="8836700" cy="5285325"/>
        </p:xfrm>
        <a:graphic>
          <a:graphicData uri="http://schemas.openxmlformats.org/drawingml/2006/table">
            <a:tbl>
              <a:tblPr firstRow="1" bandRow="1">
                <a:tableStyleId>{5C22544A-7EE6-4342-B048-85BDC9FD1C3A}</a:tableStyleId>
              </a:tblPr>
              <a:tblGrid>
                <a:gridCol w="4418350"/>
                <a:gridCol w="4418350"/>
              </a:tblGrid>
              <a:tr h="804765">
                <a:tc>
                  <a:txBody>
                    <a:bodyPr/>
                    <a:lstStyle/>
                    <a:p>
                      <a:pPr algn="ctr"/>
                      <a:r>
                        <a:rPr lang="es-SV" sz="1800" dirty="0" smtClean="0"/>
                        <a:t>Estatutos  2012</a:t>
                      </a:r>
                      <a:endParaRPr lang="es-SV" sz="1800" dirty="0"/>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s-SV" sz="1800" dirty="0" smtClean="0"/>
                        <a:t>Modificaciones  2015</a:t>
                      </a:r>
                    </a:p>
                    <a:p>
                      <a:pPr algn="ctr"/>
                      <a:endParaRPr lang="es-SV" sz="1800" dirty="0"/>
                    </a:p>
                  </a:txBody>
                  <a:tcPr/>
                </a:tc>
              </a:tr>
              <a:tr h="3928971">
                <a:tc>
                  <a:txBody>
                    <a:bodyPr/>
                    <a:lstStyle/>
                    <a:p>
                      <a:r>
                        <a:rPr lang="es-ES_tradnl" sz="1800" b="1" kern="1200" dirty="0" smtClean="0">
                          <a:solidFill>
                            <a:schemeClr val="dk1"/>
                          </a:solidFill>
                          <a:effectLst/>
                          <a:latin typeface="+mn-lt"/>
                          <a:ea typeface="+mn-ea"/>
                          <a:cs typeface="+mn-cs"/>
                        </a:rPr>
                        <a:t>Artículo 4: El MCP-ES</a:t>
                      </a:r>
                      <a:endParaRPr lang="es-SV" sz="1800" kern="1200" dirty="0" smtClean="0">
                        <a:solidFill>
                          <a:schemeClr val="dk1"/>
                        </a:solidFill>
                        <a:effectLst/>
                        <a:latin typeface="+mn-lt"/>
                        <a:ea typeface="+mn-ea"/>
                        <a:cs typeface="+mn-cs"/>
                      </a:endParaRPr>
                    </a:p>
                    <a:p>
                      <a:r>
                        <a:rPr lang="es-ES_tradnl" sz="1800" kern="1200" dirty="0" smtClean="0">
                          <a:solidFill>
                            <a:schemeClr val="dk1"/>
                          </a:solidFill>
                          <a:effectLst/>
                          <a:latin typeface="+mn-lt"/>
                          <a:ea typeface="+mn-ea"/>
                          <a:cs typeface="+mn-cs"/>
                        </a:rPr>
                        <a:t>El MCP-ES, es una instancia colegiada, de composición multisectorial público-privado, responsable de coordinar los esfuerzos conjuntos en materia de financiamiento del Fondo Mundial u otra instancia financiadora en el tema de VIH/</a:t>
                      </a:r>
                      <a:r>
                        <a:rPr lang="es-ES_tradnl" sz="1800" kern="1200" dirty="0" smtClean="0">
                          <a:solidFill>
                            <a:schemeClr val="accent2"/>
                          </a:solidFill>
                          <a:effectLst/>
                          <a:latin typeface="+mn-lt"/>
                          <a:ea typeface="+mn-ea"/>
                          <a:cs typeface="+mn-cs"/>
                        </a:rPr>
                        <a:t>Sida</a:t>
                      </a:r>
                      <a:r>
                        <a:rPr lang="es-ES_tradnl" sz="1800" kern="1200" dirty="0" smtClean="0">
                          <a:solidFill>
                            <a:schemeClr val="dk1"/>
                          </a:solidFill>
                          <a:effectLst/>
                          <a:latin typeface="+mn-lt"/>
                          <a:ea typeface="+mn-ea"/>
                          <a:cs typeface="+mn-cs"/>
                        </a:rPr>
                        <a:t>, tuberculosis y malaria.  El MCP-ES habrá de garantizar el uso eficiente, equitativo y transparente de los recursos asignados, buscar otros recursos, y promover una amplia participación de los diversos sectores de la población salvadoreña, a fin de incidir en la reducción del VIH/</a:t>
                      </a:r>
                      <a:r>
                        <a:rPr lang="es-ES_tradnl" sz="1800" kern="1200" dirty="0" smtClean="0">
                          <a:solidFill>
                            <a:schemeClr val="accent2"/>
                          </a:solidFill>
                          <a:effectLst/>
                          <a:latin typeface="+mn-lt"/>
                          <a:ea typeface="+mn-ea"/>
                          <a:cs typeface="+mn-cs"/>
                        </a:rPr>
                        <a:t>Sida, </a:t>
                      </a:r>
                      <a:r>
                        <a:rPr lang="es-ES_tradnl" sz="1800" kern="1200" dirty="0" smtClean="0">
                          <a:solidFill>
                            <a:schemeClr val="dk1"/>
                          </a:solidFill>
                          <a:effectLst/>
                          <a:latin typeface="+mn-lt"/>
                          <a:ea typeface="+mn-ea"/>
                          <a:cs typeface="+mn-cs"/>
                        </a:rPr>
                        <a:t>tuberculosis y malaria, </a:t>
                      </a:r>
                      <a:r>
                        <a:rPr lang="es-ES_tradnl" sz="1800" b="1" kern="1200" dirty="0" smtClean="0">
                          <a:solidFill>
                            <a:schemeClr val="dk1"/>
                          </a:solidFill>
                          <a:effectLst/>
                          <a:latin typeface="+mn-lt"/>
                          <a:ea typeface="+mn-ea"/>
                          <a:cs typeface="+mn-cs"/>
                        </a:rPr>
                        <a:t>y </a:t>
                      </a:r>
                      <a:r>
                        <a:rPr lang="es-ES_tradnl" sz="1800" kern="1200" dirty="0" smtClean="0">
                          <a:solidFill>
                            <a:schemeClr val="dk1"/>
                          </a:solidFill>
                          <a:effectLst/>
                          <a:latin typeface="+mn-lt"/>
                          <a:ea typeface="+mn-ea"/>
                          <a:cs typeface="+mn-cs"/>
                        </a:rPr>
                        <a:t>del ambiente de discriminación y estigmatización causado por estas epidemias</a:t>
                      </a:r>
                      <a:endParaRPr lang="es-SV" sz="1800" dirty="0"/>
                    </a:p>
                  </a:txBody>
                  <a:tcPr/>
                </a:tc>
                <a:tc>
                  <a:txBody>
                    <a:bodyPr/>
                    <a:lstStyle/>
                    <a:p>
                      <a:r>
                        <a:rPr lang="es-ES_tradnl" sz="1800" b="1" kern="1200" dirty="0" smtClean="0">
                          <a:solidFill>
                            <a:schemeClr val="dk1"/>
                          </a:solidFill>
                          <a:effectLst/>
                          <a:latin typeface="+mn-lt"/>
                          <a:ea typeface="+mn-ea"/>
                          <a:cs typeface="+mn-cs"/>
                        </a:rPr>
                        <a:t>Artículo 4: El MCP-ES</a:t>
                      </a:r>
                      <a:endParaRPr lang="es-SV" sz="1800" kern="1200" dirty="0" smtClean="0">
                        <a:solidFill>
                          <a:schemeClr val="dk1"/>
                        </a:solidFill>
                        <a:effectLst/>
                        <a:latin typeface="+mn-lt"/>
                        <a:ea typeface="+mn-ea"/>
                        <a:cs typeface="+mn-cs"/>
                      </a:endParaRPr>
                    </a:p>
                    <a:p>
                      <a:r>
                        <a:rPr lang="es-ES_tradnl" sz="1800" kern="1200" dirty="0" smtClean="0">
                          <a:solidFill>
                            <a:schemeClr val="dk1"/>
                          </a:solidFill>
                          <a:effectLst/>
                          <a:latin typeface="+mn-lt"/>
                          <a:ea typeface="+mn-ea"/>
                          <a:cs typeface="+mn-cs"/>
                        </a:rPr>
                        <a:t>El MCP-ES, es una instancia colegiada, de composición multisectorial público-privado, responsable de coordinar los esfuerzos conjuntos en materia de financiamiento del Fondo Mundial u otra instancia financiadora en el tema de VIH, tuberculosis y malaria.  El MCP-ES habrá de garantizar el uso eficiente, equitativo y transparente de los recursos asignados, buscar otros recursos, y promover una amplia participación de los diversos sectores de la población salvadoreña, a fin de incidir en la reducción del VIH, tuberculosis y malaria, </a:t>
                      </a:r>
                      <a:r>
                        <a:rPr lang="es-ES_tradnl" sz="1800" b="1" kern="1200" dirty="0" smtClean="0">
                          <a:solidFill>
                            <a:schemeClr val="dk1"/>
                          </a:solidFill>
                          <a:effectLst/>
                          <a:latin typeface="+mn-lt"/>
                          <a:ea typeface="+mn-ea"/>
                          <a:cs typeface="+mn-cs"/>
                        </a:rPr>
                        <a:t>y </a:t>
                      </a:r>
                      <a:r>
                        <a:rPr lang="es-ES_tradnl" sz="1800" kern="1200" dirty="0" smtClean="0">
                          <a:solidFill>
                            <a:schemeClr val="dk1"/>
                          </a:solidFill>
                          <a:effectLst/>
                          <a:latin typeface="+mn-lt"/>
                          <a:ea typeface="+mn-ea"/>
                          <a:cs typeface="+mn-cs"/>
                        </a:rPr>
                        <a:t>del ambiente de </a:t>
                      </a:r>
                      <a:r>
                        <a:rPr lang="es-ES_tradnl" sz="1800" kern="1200" dirty="0" smtClean="0">
                          <a:solidFill>
                            <a:schemeClr val="accent2"/>
                          </a:solidFill>
                          <a:effectLst/>
                          <a:latin typeface="+mn-lt"/>
                          <a:ea typeface="+mn-ea"/>
                          <a:cs typeface="+mn-cs"/>
                        </a:rPr>
                        <a:t>estigma y discriminación</a:t>
                      </a:r>
                      <a:r>
                        <a:rPr lang="es-ES_tradnl" sz="1800" kern="1200" dirty="0" smtClean="0">
                          <a:solidFill>
                            <a:schemeClr val="dk1"/>
                          </a:solidFill>
                          <a:effectLst/>
                          <a:latin typeface="+mn-lt"/>
                          <a:ea typeface="+mn-ea"/>
                          <a:cs typeface="+mn-cs"/>
                        </a:rPr>
                        <a:t> causado por estas epidemias</a:t>
                      </a:r>
                      <a:endParaRPr lang="es-SV" sz="1800" dirty="0"/>
                    </a:p>
                  </a:txBody>
                  <a:tcPr/>
                </a:tc>
              </a:tr>
            </a:tbl>
          </a:graphicData>
        </a:graphic>
      </p:graphicFrame>
    </p:spTree>
    <p:extLst>
      <p:ext uri="{BB962C8B-B14F-4D97-AF65-F5344CB8AC3E}">
        <p14:creationId xmlns:p14="http://schemas.microsoft.com/office/powerpoint/2010/main" val="37476903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378562768"/>
              </p:ext>
            </p:extLst>
          </p:nvPr>
        </p:nvGraphicFramePr>
        <p:xfrm>
          <a:off x="228599" y="836885"/>
          <a:ext cx="8710864" cy="5791200"/>
        </p:xfrm>
        <a:graphic>
          <a:graphicData uri="http://schemas.openxmlformats.org/drawingml/2006/table">
            <a:tbl>
              <a:tblPr firstRow="1" bandRow="1">
                <a:tableStyleId>{5C22544A-7EE6-4342-B048-85BDC9FD1C3A}</a:tableStyleId>
              </a:tblPr>
              <a:tblGrid>
                <a:gridCol w="4355432"/>
                <a:gridCol w="4355432"/>
              </a:tblGrid>
              <a:tr h="519142">
                <a:tc>
                  <a:txBody>
                    <a:bodyPr/>
                    <a:lstStyle/>
                    <a:p>
                      <a:pPr algn="ctr"/>
                      <a:r>
                        <a:rPr lang="es-SV" sz="1600" dirty="0" smtClean="0"/>
                        <a:t>Estatutos  2012</a:t>
                      </a:r>
                      <a:endParaRPr lang="es-SV" sz="1600" dirty="0"/>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s-SV" sz="1600" dirty="0" smtClean="0"/>
                        <a:t>Modificaciones  2015</a:t>
                      </a:r>
                    </a:p>
                    <a:p>
                      <a:pPr algn="ctr"/>
                      <a:endParaRPr lang="es-SV" sz="1600" dirty="0"/>
                    </a:p>
                  </a:txBody>
                  <a:tcPr/>
                </a:tc>
              </a:tr>
              <a:tr h="3552857">
                <a:tc>
                  <a:txBody>
                    <a:bodyPr/>
                    <a:lstStyle/>
                    <a:p>
                      <a:r>
                        <a:rPr lang="es-ES_tradnl" sz="1600" b="1" kern="1200" dirty="0" smtClean="0">
                          <a:solidFill>
                            <a:schemeClr val="dk1"/>
                          </a:solidFill>
                          <a:effectLst/>
                          <a:latin typeface="+mn-lt"/>
                          <a:ea typeface="+mn-ea"/>
                          <a:cs typeface="+mn-cs"/>
                        </a:rPr>
                        <a:t>Artículo 6: </a:t>
                      </a:r>
                      <a:endParaRPr lang="es-SV" sz="1600" kern="1200" dirty="0" smtClean="0">
                        <a:solidFill>
                          <a:schemeClr val="dk1"/>
                        </a:solidFill>
                        <a:effectLst/>
                        <a:latin typeface="+mn-lt"/>
                        <a:ea typeface="+mn-ea"/>
                        <a:cs typeface="+mn-cs"/>
                      </a:endParaRPr>
                    </a:p>
                    <a:p>
                      <a:r>
                        <a:rPr lang="es-ES_tradnl" sz="1600" kern="1200" dirty="0" smtClean="0">
                          <a:solidFill>
                            <a:schemeClr val="dk1"/>
                          </a:solidFill>
                          <a:effectLst/>
                          <a:latin typeface="+mn-lt"/>
                          <a:ea typeface="+mn-ea"/>
                          <a:cs typeface="+mn-cs"/>
                        </a:rPr>
                        <a:t>Los objetivos del MCP-ES, alineados con las estrategias y políticas nacionales de salud, son los siguientes:</a:t>
                      </a:r>
                      <a:endParaRPr lang="es-SV" sz="1600" kern="1200" dirty="0" smtClean="0">
                        <a:solidFill>
                          <a:schemeClr val="dk1"/>
                        </a:solidFill>
                        <a:effectLst/>
                        <a:latin typeface="+mn-lt"/>
                        <a:ea typeface="+mn-ea"/>
                        <a:cs typeface="+mn-cs"/>
                      </a:endParaRPr>
                    </a:p>
                    <a:p>
                      <a:pPr lvl="0"/>
                      <a:r>
                        <a:rPr lang="es-ES_tradnl" sz="1600" kern="1200" dirty="0" smtClean="0">
                          <a:solidFill>
                            <a:schemeClr val="dk1"/>
                          </a:solidFill>
                          <a:effectLst/>
                          <a:latin typeface="+mn-lt"/>
                          <a:ea typeface="+mn-ea"/>
                          <a:cs typeface="+mn-cs"/>
                        </a:rPr>
                        <a:t>1. Contribuir a mejorar la salud de la población salvadoreña a través de la disminución del impacto del VIH-s</a:t>
                      </a:r>
                      <a:r>
                        <a:rPr lang="es-ES_tradnl" sz="1600" kern="1200" dirty="0" smtClean="0">
                          <a:solidFill>
                            <a:schemeClr val="accent2"/>
                          </a:solidFill>
                          <a:effectLst/>
                          <a:latin typeface="+mn-lt"/>
                          <a:ea typeface="+mn-ea"/>
                          <a:cs typeface="+mn-cs"/>
                        </a:rPr>
                        <a:t>ida</a:t>
                      </a:r>
                      <a:r>
                        <a:rPr lang="es-ES_tradnl" sz="1600" kern="1200" dirty="0" smtClean="0">
                          <a:solidFill>
                            <a:schemeClr val="dk1"/>
                          </a:solidFill>
                          <a:effectLst/>
                          <a:latin typeface="+mn-lt"/>
                          <a:ea typeface="+mn-ea"/>
                          <a:cs typeface="+mn-cs"/>
                        </a:rPr>
                        <a:t>, la tuberculosis y la malaria.</a:t>
                      </a:r>
                      <a:endParaRPr lang="es-SV" sz="1600" kern="1200" dirty="0" smtClean="0">
                        <a:solidFill>
                          <a:schemeClr val="dk1"/>
                        </a:solidFill>
                        <a:effectLst/>
                        <a:latin typeface="+mn-lt"/>
                        <a:ea typeface="+mn-ea"/>
                        <a:cs typeface="+mn-cs"/>
                      </a:endParaRPr>
                    </a:p>
                    <a:p>
                      <a:pPr lvl="0"/>
                      <a:r>
                        <a:rPr lang="es-ES_tradnl" sz="1600" kern="1200" dirty="0" smtClean="0">
                          <a:solidFill>
                            <a:schemeClr val="dk1"/>
                          </a:solidFill>
                          <a:effectLst/>
                          <a:latin typeface="+mn-lt"/>
                          <a:ea typeface="+mn-ea"/>
                          <a:cs typeface="+mn-cs"/>
                        </a:rPr>
                        <a:t>3. Procurar la participación activa de los diferentes sectores de la sociedad salvadoreña en el marco de la implementación de los programas de país relacionados con VIH-s</a:t>
                      </a:r>
                      <a:r>
                        <a:rPr lang="es-ES_tradnl" sz="1600" kern="1200" dirty="0" smtClean="0">
                          <a:solidFill>
                            <a:schemeClr val="accent2"/>
                          </a:solidFill>
                          <a:effectLst/>
                          <a:latin typeface="+mn-lt"/>
                          <a:ea typeface="+mn-ea"/>
                          <a:cs typeface="+mn-cs"/>
                        </a:rPr>
                        <a:t>ida</a:t>
                      </a:r>
                      <a:r>
                        <a:rPr lang="es-ES_tradnl" sz="1600" kern="1200" dirty="0" smtClean="0">
                          <a:solidFill>
                            <a:schemeClr val="dk1"/>
                          </a:solidFill>
                          <a:effectLst/>
                          <a:latin typeface="+mn-lt"/>
                          <a:ea typeface="+mn-ea"/>
                          <a:cs typeface="+mn-cs"/>
                        </a:rPr>
                        <a:t>, tuberculosis y malaria, para lograr una mayor coordinación interinstitucional, intersectorial e interdisciplinaria.</a:t>
                      </a:r>
                      <a:endParaRPr lang="es-SV" sz="1600" kern="1200" dirty="0" smtClean="0">
                        <a:solidFill>
                          <a:schemeClr val="dk1"/>
                        </a:solidFill>
                        <a:effectLst/>
                        <a:latin typeface="+mn-lt"/>
                        <a:ea typeface="+mn-ea"/>
                        <a:cs typeface="+mn-cs"/>
                      </a:endParaRPr>
                    </a:p>
                    <a:p>
                      <a:pPr lvl="0"/>
                      <a:r>
                        <a:rPr lang="es-ES_tradnl" sz="1600" kern="1200" dirty="0" smtClean="0">
                          <a:solidFill>
                            <a:schemeClr val="dk1"/>
                          </a:solidFill>
                          <a:effectLst/>
                          <a:latin typeface="+mn-lt"/>
                          <a:ea typeface="+mn-ea"/>
                          <a:cs typeface="+mn-cs"/>
                        </a:rPr>
                        <a:t>4. Promover y defender los derechos humanos, a fin de eliminar la estigmatización y exclusión social de las personas afectadas por el VIH-sida, la tuberculosis y/o malaria, en el marco de la implementación de los programas de país gestionados a través del MCP-ES.</a:t>
                      </a:r>
                      <a:endParaRPr lang="es-SV" sz="1600" kern="1200" dirty="0" smtClean="0">
                        <a:solidFill>
                          <a:schemeClr val="dk1"/>
                        </a:solidFill>
                        <a:effectLst/>
                        <a:latin typeface="+mn-lt"/>
                        <a:ea typeface="+mn-ea"/>
                        <a:cs typeface="+mn-cs"/>
                      </a:endParaRPr>
                    </a:p>
                    <a:p>
                      <a:pPr lvl="0"/>
                      <a:endParaRPr lang="es-SV" sz="1600" dirty="0"/>
                    </a:p>
                  </a:txBody>
                  <a:tcPr/>
                </a:tc>
                <a:tc>
                  <a:txBody>
                    <a:bodyPr/>
                    <a:lstStyle/>
                    <a:p>
                      <a:r>
                        <a:rPr lang="es-ES_tradnl" sz="1600" b="1" kern="1200" dirty="0" smtClean="0">
                          <a:solidFill>
                            <a:schemeClr val="dk1"/>
                          </a:solidFill>
                          <a:effectLst/>
                          <a:latin typeface="+mn-lt"/>
                          <a:ea typeface="+mn-ea"/>
                          <a:cs typeface="+mn-cs"/>
                        </a:rPr>
                        <a:t>Artículo 6: </a:t>
                      </a:r>
                      <a:r>
                        <a:rPr lang="es-ES_tradnl" sz="1600" kern="1200" dirty="0" smtClean="0">
                          <a:solidFill>
                            <a:schemeClr val="dk1"/>
                          </a:solidFill>
                          <a:effectLst/>
                          <a:latin typeface="+mn-lt"/>
                          <a:ea typeface="+mn-ea"/>
                          <a:cs typeface="+mn-cs"/>
                        </a:rPr>
                        <a:t>Los objetivos del MCP-ES, alineados con las estrategias y políticas nacionales de salud, son los siguientes:</a:t>
                      </a:r>
                      <a:endParaRPr lang="es-SV" sz="1600" kern="1200" dirty="0" smtClean="0">
                        <a:solidFill>
                          <a:schemeClr val="dk1"/>
                        </a:solidFill>
                        <a:effectLst/>
                        <a:latin typeface="+mn-lt"/>
                        <a:ea typeface="+mn-ea"/>
                        <a:cs typeface="+mn-cs"/>
                      </a:endParaRPr>
                    </a:p>
                    <a:p>
                      <a:pPr lvl="0"/>
                      <a:r>
                        <a:rPr lang="es-ES_tradnl" sz="1600" kern="1200" dirty="0" smtClean="0">
                          <a:solidFill>
                            <a:schemeClr val="dk1"/>
                          </a:solidFill>
                          <a:effectLst/>
                          <a:latin typeface="+mn-lt"/>
                          <a:ea typeface="+mn-ea"/>
                          <a:cs typeface="+mn-cs"/>
                        </a:rPr>
                        <a:t>1. Contribuir a mejorar la salud de la población salvadoreña a través de la disminución del impacto del VIH, la tuberculosis y la malaria.</a:t>
                      </a:r>
                      <a:endParaRPr lang="es-SV" sz="1600" kern="1200" dirty="0" smtClean="0">
                        <a:solidFill>
                          <a:schemeClr val="dk1"/>
                        </a:solidFill>
                        <a:effectLst/>
                        <a:latin typeface="+mn-lt"/>
                        <a:ea typeface="+mn-ea"/>
                        <a:cs typeface="+mn-cs"/>
                      </a:endParaRPr>
                    </a:p>
                    <a:p>
                      <a:pPr lvl="0"/>
                      <a:r>
                        <a:rPr lang="es-ES_tradnl" sz="1600" kern="1200" dirty="0" smtClean="0">
                          <a:solidFill>
                            <a:schemeClr val="dk1"/>
                          </a:solidFill>
                          <a:effectLst/>
                          <a:latin typeface="+mn-lt"/>
                          <a:ea typeface="+mn-ea"/>
                          <a:cs typeface="+mn-cs"/>
                        </a:rPr>
                        <a:t>3. Procurar la participación activa de los diferentes sectores de la sociedad salvadoreña en el marco de la implementación de los programas de país relacionados con VIH, tuberculosis y malaria, para lograr una mayor coordinación interinstitucional, intersectorial e interdisciplinaria.</a:t>
                      </a:r>
                      <a:endParaRPr lang="es-SV" sz="1600" kern="1200" dirty="0" smtClean="0">
                        <a:solidFill>
                          <a:schemeClr val="dk1"/>
                        </a:solidFill>
                        <a:effectLst/>
                        <a:latin typeface="+mn-lt"/>
                        <a:ea typeface="+mn-ea"/>
                        <a:cs typeface="+mn-cs"/>
                      </a:endParaRPr>
                    </a:p>
                    <a:p>
                      <a:pPr lvl="0"/>
                      <a:r>
                        <a:rPr lang="es-ES_tradnl" sz="1600" kern="1200" dirty="0" smtClean="0">
                          <a:solidFill>
                            <a:schemeClr val="dk1"/>
                          </a:solidFill>
                          <a:effectLst/>
                          <a:latin typeface="+mn-lt"/>
                          <a:ea typeface="+mn-ea"/>
                          <a:cs typeface="+mn-cs"/>
                        </a:rPr>
                        <a:t>4. </a:t>
                      </a:r>
                      <a:r>
                        <a:rPr lang="es-ES_tradnl" sz="1600" kern="1200" dirty="0" smtClean="0">
                          <a:solidFill>
                            <a:schemeClr val="accent2"/>
                          </a:solidFill>
                          <a:effectLst/>
                          <a:latin typeface="+mn-lt"/>
                          <a:ea typeface="+mn-ea"/>
                          <a:cs typeface="+mn-cs"/>
                        </a:rPr>
                        <a:t>Promover y defender los derechos humanos, a fin de eliminar el estigma y la discriminación de las personas afectadas por el VIH, la tuberculosis y/o malaria, </a:t>
                      </a:r>
                      <a:r>
                        <a:rPr lang="es-ES_tradnl" sz="1600" kern="1200" dirty="0" smtClean="0">
                          <a:solidFill>
                            <a:schemeClr val="tx1"/>
                          </a:solidFill>
                          <a:effectLst/>
                          <a:latin typeface="+mn-lt"/>
                          <a:ea typeface="+mn-ea"/>
                          <a:cs typeface="+mn-cs"/>
                        </a:rPr>
                        <a:t>en el marco de la implementación de los programas de país gestionados a través del MCP-ES.</a:t>
                      </a:r>
                      <a:endParaRPr lang="es-SV" sz="1600" kern="1200" dirty="0" smtClean="0">
                        <a:solidFill>
                          <a:schemeClr val="tx1"/>
                        </a:solidFill>
                        <a:effectLst/>
                        <a:latin typeface="+mn-lt"/>
                        <a:ea typeface="+mn-ea"/>
                        <a:cs typeface="+mn-cs"/>
                      </a:endParaRPr>
                    </a:p>
                    <a:p>
                      <a:pPr lvl="0"/>
                      <a:endParaRPr lang="es-SV" sz="1600" dirty="0"/>
                    </a:p>
                  </a:txBody>
                  <a:tcPr/>
                </a:tc>
              </a:tr>
            </a:tbl>
          </a:graphicData>
        </a:graphic>
      </p:graphicFrame>
    </p:spTree>
    <p:extLst>
      <p:ext uri="{BB962C8B-B14F-4D97-AF65-F5344CB8AC3E}">
        <p14:creationId xmlns:p14="http://schemas.microsoft.com/office/powerpoint/2010/main" val="16199502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944966355"/>
              </p:ext>
            </p:extLst>
          </p:nvPr>
        </p:nvGraphicFramePr>
        <p:xfrm>
          <a:off x="134519" y="788759"/>
          <a:ext cx="8836700" cy="5523146"/>
        </p:xfrm>
        <a:graphic>
          <a:graphicData uri="http://schemas.openxmlformats.org/drawingml/2006/table">
            <a:tbl>
              <a:tblPr firstRow="1" bandRow="1">
                <a:tableStyleId>{5C22544A-7EE6-4342-B048-85BDC9FD1C3A}</a:tableStyleId>
              </a:tblPr>
              <a:tblGrid>
                <a:gridCol w="4418350"/>
                <a:gridCol w="4418350"/>
              </a:tblGrid>
              <a:tr h="524426">
                <a:tc>
                  <a:txBody>
                    <a:bodyPr/>
                    <a:lstStyle/>
                    <a:p>
                      <a:pPr algn="ctr"/>
                      <a:r>
                        <a:rPr lang="es-SV" sz="1400" dirty="0" smtClean="0"/>
                        <a:t>Estatutos  2012</a:t>
                      </a:r>
                      <a:endParaRPr lang="es-SV" sz="1400" dirty="0"/>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s-SV" sz="1400" dirty="0" smtClean="0"/>
                        <a:t>Modificaciones  2015</a:t>
                      </a:r>
                    </a:p>
                    <a:p>
                      <a:pPr algn="ctr"/>
                      <a:endParaRPr lang="es-SV" sz="1400" dirty="0"/>
                    </a:p>
                  </a:txBody>
                  <a:tcPr/>
                </a:tc>
              </a:tr>
              <a:tr h="1379325">
                <a:tc>
                  <a:txBody>
                    <a:bodyPr/>
                    <a:lstStyle/>
                    <a:p>
                      <a:r>
                        <a:rPr lang="es-ES_tradnl" sz="1400" b="1" kern="1200" dirty="0" smtClean="0">
                          <a:solidFill>
                            <a:schemeClr val="dk1"/>
                          </a:solidFill>
                          <a:effectLst/>
                          <a:latin typeface="+mn-lt"/>
                          <a:ea typeface="+mn-ea"/>
                          <a:cs typeface="+mn-cs"/>
                        </a:rPr>
                        <a:t>Artículo 10:</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El MCP-ES está compuesto por representantes de los tres (3) sectores siguientes:</a:t>
                      </a:r>
                      <a:endParaRPr lang="es-SV" sz="1400" kern="1200" dirty="0" smtClean="0">
                        <a:solidFill>
                          <a:schemeClr val="dk1"/>
                        </a:solidFill>
                        <a:effectLst/>
                        <a:latin typeface="+mn-lt"/>
                        <a:ea typeface="+mn-ea"/>
                        <a:cs typeface="+mn-cs"/>
                      </a:endParaRPr>
                    </a:p>
                    <a:p>
                      <a:pPr lvl="0"/>
                      <a:r>
                        <a:rPr lang="es-ES_tradnl" sz="1400" kern="1200" dirty="0" smtClean="0">
                          <a:solidFill>
                            <a:schemeClr val="dk1"/>
                          </a:solidFill>
                          <a:effectLst/>
                          <a:latin typeface="+mn-lt"/>
                          <a:ea typeface="+mn-ea"/>
                          <a:cs typeface="+mn-cs"/>
                        </a:rPr>
                        <a:t>Sector gubernamental</a:t>
                      </a:r>
                      <a:endParaRPr lang="es-SV" sz="1400" kern="1200" dirty="0" smtClean="0">
                        <a:solidFill>
                          <a:schemeClr val="dk1"/>
                        </a:solidFill>
                        <a:effectLst/>
                        <a:latin typeface="+mn-lt"/>
                        <a:ea typeface="+mn-ea"/>
                        <a:cs typeface="+mn-cs"/>
                      </a:endParaRPr>
                    </a:p>
                    <a:p>
                      <a:pPr lvl="0"/>
                      <a:r>
                        <a:rPr lang="es-ES_tradnl" sz="1400" kern="1200" dirty="0" smtClean="0">
                          <a:solidFill>
                            <a:schemeClr val="dk1"/>
                          </a:solidFill>
                          <a:effectLst/>
                          <a:latin typeface="+mn-lt"/>
                          <a:ea typeface="+mn-ea"/>
                          <a:cs typeface="+mn-cs"/>
                        </a:rPr>
                        <a:t>Sector no gubernamental:</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 </a:t>
                      </a:r>
                      <a:endParaRPr lang="es-SV" sz="1400" kern="1200" dirty="0" smtClean="0">
                        <a:solidFill>
                          <a:schemeClr val="dk1"/>
                        </a:solidFill>
                        <a:effectLst/>
                        <a:latin typeface="+mn-lt"/>
                        <a:ea typeface="+mn-ea"/>
                        <a:cs typeface="+mn-cs"/>
                      </a:endParaRPr>
                    </a:p>
                    <a:p>
                      <a:pPr lvl="0"/>
                      <a:r>
                        <a:rPr lang="es-ES_tradnl" sz="1400" strike="sngStrike" kern="1200" dirty="0" smtClean="0">
                          <a:solidFill>
                            <a:schemeClr val="accent2"/>
                          </a:solidFill>
                          <a:effectLst/>
                          <a:latin typeface="+mn-lt"/>
                          <a:ea typeface="+mn-ea"/>
                          <a:cs typeface="+mn-cs"/>
                        </a:rPr>
                        <a:t>Organizaciones de la Sociedad civil </a:t>
                      </a:r>
                      <a:r>
                        <a:rPr lang="es-ES_tradnl" sz="1400" kern="1200" dirty="0" smtClean="0">
                          <a:solidFill>
                            <a:schemeClr val="dk1"/>
                          </a:solidFill>
                          <a:effectLst/>
                          <a:latin typeface="+mn-lt"/>
                          <a:ea typeface="+mn-ea"/>
                          <a:cs typeface="+mn-cs"/>
                        </a:rPr>
                        <a:t>Organizaciones No Gubernamentales Nacionales e Internacionales</a:t>
                      </a:r>
                      <a:endParaRPr lang="es-SV" sz="1400" kern="1200" dirty="0" smtClean="0">
                        <a:solidFill>
                          <a:schemeClr val="dk1"/>
                        </a:solidFill>
                        <a:effectLst/>
                        <a:latin typeface="+mn-lt"/>
                        <a:ea typeface="+mn-ea"/>
                        <a:cs typeface="+mn-cs"/>
                      </a:endParaRPr>
                    </a:p>
                    <a:p>
                      <a:pPr lvl="0"/>
                      <a:r>
                        <a:rPr lang="es-ES_tradnl" sz="1400" kern="1200" dirty="0" smtClean="0">
                          <a:solidFill>
                            <a:schemeClr val="dk1"/>
                          </a:solidFill>
                          <a:effectLst/>
                          <a:latin typeface="+mn-lt"/>
                          <a:ea typeface="+mn-ea"/>
                          <a:cs typeface="+mn-cs"/>
                        </a:rPr>
                        <a:t>Personas con/afectadas por el VIH y o tuberculosis; las asociaciones, u organizaciones de la sociedad civil que representan a las personas </a:t>
                      </a:r>
                      <a:r>
                        <a:rPr lang="es-ES_tradnl" sz="1400" b="1" kern="1200" dirty="0" smtClean="0">
                          <a:solidFill>
                            <a:schemeClr val="dk1"/>
                          </a:solidFill>
                          <a:effectLst/>
                          <a:latin typeface="+mn-lt"/>
                          <a:ea typeface="+mn-ea"/>
                          <a:cs typeface="+mn-cs"/>
                        </a:rPr>
                        <a:t>con</a:t>
                      </a:r>
                      <a:r>
                        <a:rPr lang="es-ES_tradnl" sz="1400" kern="1200" dirty="0" smtClean="0">
                          <a:solidFill>
                            <a:schemeClr val="dk1"/>
                          </a:solidFill>
                          <a:effectLst/>
                          <a:latin typeface="+mn-lt"/>
                          <a:ea typeface="+mn-ea"/>
                          <a:cs typeface="+mn-cs"/>
                        </a:rPr>
                        <a:t>/afectadas por VIH/Sida, tuberculosis y/o malaria;</a:t>
                      </a:r>
                      <a:endParaRPr lang="es-SV" sz="1400" kern="1200" dirty="0" smtClean="0">
                        <a:solidFill>
                          <a:schemeClr val="dk1"/>
                        </a:solidFill>
                        <a:effectLst/>
                        <a:latin typeface="+mn-lt"/>
                        <a:ea typeface="+mn-ea"/>
                        <a:cs typeface="+mn-cs"/>
                      </a:endParaRPr>
                    </a:p>
                    <a:p>
                      <a:pPr lvl="0"/>
                      <a:r>
                        <a:rPr lang="es-ES_tradnl" sz="1400" kern="1200" dirty="0" smtClean="0">
                          <a:solidFill>
                            <a:schemeClr val="dk1"/>
                          </a:solidFill>
                          <a:effectLst/>
                          <a:latin typeface="+mn-lt"/>
                          <a:ea typeface="+mn-ea"/>
                          <a:cs typeface="+mn-cs"/>
                        </a:rPr>
                        <a:t>Poblaciones Clave  HSH, </a:t>
                      </a:r>
                      <a:r>
                        <a:rPr lang="es-ES_tradnl" sz="1400" kern="1200" dirty="0" err="1" smtClean="0">
                          <a:solidFill>
                            <a:schemeClr val="dk1"/>
                          </a:solidFill>
                          <a:effectLst/>
                          <a:latin typeface="+mn-lt"/>
                          <a:ea typeface="+mn-ea"/>
                          <a:cs typeface="+mn-cs"/>
                        </a:rPr>
                        <a:t>Trans</a:t>
                      </a:r>
                      <a:r>
                        <a:rPr lang="es-ES_tradnl" sz="1400" kern="1200" dirty="0" smtClean="0">
                          <a:solidFill>
                            <a:schemeClr val="dk1"/>
                          </a:solidFill>
                          <a:effectLst/>
                          <a:latin typeface="+mn-lt"/>
                          <a:ea typeface="+mn-ea"/>
                          <a:cs typeface="+mn-cs"/>
                        </a:rPr>
                        <a:t> y Trabajadoras Sexuales</a:t>
                      </a:r>
                      <a:endParaRPr lang="es-SV" sz="1400" kern="1200" dirty="0" smtClean="0">
                        <a:solidFill>
                          <a:schemeClr val="dk1"/>
                        </a:solidFill>
                        <a:effectLst/>
                        <a:latin typeface="+mn-lt"/>
                        <a:ea typeface="+mn-ea"/>
                        <a:cs typeface="+mn-cs"/>
                      </a:endParaRPr>
                    </a:p>
                    <a:p>
                      <a:pPr lvl="0"/>
                      <a:r>
                        <a:rPr lang="es-ES_tradnl" sz="1400" kern="1200" dirty="0" smtClean="0">
                          <a:solidFill>
                            <a:schemeClr val="dk1"/>
                          </a:solidFill>
                          <a:effectLst/>
                          <a:latin typeface="+mn-lt"/>
                          <a:ea typeface="+mn-ea"/>
                          <a:cs typeface="+mn-cs"/>
                        </a:rPr>
                        <a:t>las organizaciones basadas en la fe;</a:t>
                      </a:r>
                      <a:endParaRPr lang="es-SV" sz="1400" kern="1200" dirty="0" smtClean="0">
                        <a:solidFill>
                          <a:schemeClr val="dk1"/>
                        </a:solidFill>
                        <a:effectLst/>
                        <a:latin typeface="+mn-lt"/>
                        <a:ea typeface="+mn-ea"/>
                        <a:cs typeface="+mn-cs"/>
                      </a:endParaRPr>
                    </a:p>
                    <a:p>
                      <a:pPr lvl="0"/>
                      <a:r>
                        <a:rPr lang="es-ES_tradnl" sz="1400" kern="1200" dirty="0" smtClean="0">
                          <a:solidFill>
                            <a:schemeClr val="dk1"/>
                          </a:solidFill>
                          <a:effectLst/>
                          <a:latin typeface="+mn-lt"/>
                          <a:ea typeface="+mn-ea"/>
                          <a:cs typeface="+mn-cs"/>
                        </a:rPr>
                        <a:t>el sector privado, incluidos organismos médicos y no médicos, organizaciones e instancias que representan a entidades con ánimo de lucro;</a:t>
                      </a:r>
                      <a:endParaRPr lang="es-SV" sz="1400" kern="1200" dirty="0" smtClean="0">
                        <a:solidFill>
                          <a:schemeClr val="dk1"/>
                        </a:solidFill>
                        <a:effectLst/>
                        <a:latin typeface="+mn-lt"/>
                        <a:ea typeface="+mn-ea"/>
                        <a:cs typeface="+mn-cs"/>
                      </a:endParaRPr>
                    </a:p>
                    <a:p>
                      <a:pPr lvl="0"/>
                      <a:r>
                        <a:rPr lang="es-ES_tradnl" sz="1400" kern="1200" dirty="0" smtClean="0">
                          <a:solidFill>
                            <a:schemeClr val="dk1"/>
                          </a:solidFill>
                          <a:effectLst/>
                          <a:latin typeface="+mn-lt"/>
                          <a:ea typeface="+mn-ea"/>
                          <a:cs typeface="+mn-cs"/>
                        </a:rPr>
                        <a:t>Instituciones académicas</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 </a:t>
                      </a:r>
                      <a:endParaRPr lang="es-SV" sz="1400" kern="1200" dirty="0" smtClean="0">
                        <a:solidFill>
                          <a:schemeClr val="dk1"/>
                        </a:solidFill>
                        <a:effectLst/>
                        <a:latin typeface="+mn-lt"/>
                        <a:ea typeface="+mn-ea"/>
                        <a:cs typeface="+mn-cs"/>
                      </a:endParaRPr>
                    </a:p>
                    <a:p>
                      <a:pPr lvl="0"/>
                      <a:r>
                        <a:rPr lang="es-ES_tradnl" sz="1400" kern="1200" dirty="0" smtClean="0">
                          <a:solidFill>
                            <a:schemeClr val="dk1"/>
                          </a:solidFill>
                          <a:effectLst/>
                          <a:latin typeface="+mn-lt"/>
                          <a:ea typeface="+mn-ea"/>
                          <a:cs typeface="+mn-cs"/>
                        </a:rPr>
                        <a:t>Organismos internacionales de cooperación multilaterales y bilaterales que trabajen en el país. </a:t>
                      </a:r>
                      <a:endParaRPr lang="es-SV" sz="1400" kern="1200" dirty="0" smtClean="0">
                        <a:solidFill>
                          <a:schemeClr val="dk1"/>
                        </a:solidFill>
                        <a:effectLst/>
                        <a:latin typeface="+mn-lt"/>
                        <a:ea typeface="+mn-ea"/>
                        <a:cs typeface="+mn-cs"/>
                      </a:endParaRPr>
                    </a:p>
                    <a:p>
                      <a:endParaRPr lang="es-SV" sz="1400" dirty="0"/>
                    </a:p>
                  </a:txBody>
                  <a:tcPr/>
                </a:tc>
                <a:tc>
                  <a:txBody>
                    <a:bodyPr/>
                    <a:lstStyle/>
                    <a:p>
                      <a:r>
                        <a:rPr lang="es-ES_tradnl" sz="1400" b="1" kern="1200" dirty="0" smtClean="0">
                          <a:solidFill>
                            <a:schemeClr val="dk1"/>
                          </a:solidFill>
                          <a:effectLst/>
                          <a:latin typeface="+mn-lt"/>
                          <a:ea typeface="+mn-ea"/>
                          <a:cs typeface="+mn-cs"/>
                        </a:rPr>
                        <a:t>Artículo 10: </a:t>
                      </a:r>
                      <a:r>
                        <a:rPr lang="es-ES_tradnl" sz="1400" kern="1200" dirty="0" smtClean="0">
                          <a:solidFill>
                            <a:schemeClr val="dk1"/>
                          </a:solidFill>
                          <a:effectLst/>
                          <a:latin typeface="+mn-lt"/>
                          <a:ea typeface="+mn-ea"/>
                          <a:cs typeface="+mn-cs"/>
                        </a:rPr>
                        <a:t>El MCP-ES está compuesto por representantes de los tres (3) sectores siguientes:</a:t>
                      </a:r>
                      <a:endParaRPr lang="es-SV" sz="1400" kern="1200" dirty="0" smtClean="0">
                        <a:solidFill>
                          <a:schemeClr val="dk1"/>
                        </a:solidFill>
                        <a:effectLst/>
                        <a:latin typeface="+mn-lt"/>
                        <a:ea typeface="+mn-ea"/>
                        <a:cs typeface="+mn-cs"/>
                      </a:endParaRPr>
                    </a:p>
                    <a:p>
                      <a:pPr lvl="0"/>
                      <a:r>
                        <a:rPr lang="es-ES_tradnl" sz="1400" kern="1200" dirty="0" smtClean="0">
                          <a:solidFill>
                            <a:schemeClr val="dk1"/>
                          </a:solidFill>
                          <a:effectLst/>
                          <a:latin typeface="+mn-lt"/>
                          <a:ea typeface="+mn-ea"/>
                          <a:cs typeface="+mn-cs"/>
                        </a:rPr>
                        <a:t>Sector gubernamental</a:t>
                      </a:r>
                      <a:endParaRPr lang="es-SV" sz="1400" kern="1200" dirty="0" smtClean="0">
                        <a:solidFill>
                          <a:schemeClr val="dk1"/>
                        </a:solidFill>
                        <a:effectLst/>
                        <a:latin typeface="+mn-lt"/>
                        <a:ea typeface="+mn-ea"/>
                        <a:cs typeface="+mn-cs"/>
                      </a:endParaRPr>
                    </a:p>
                    <a:p>
                      <a:pPr lvl="0"/>
                      <a:r>
                        <a:rPr lang="es-ES_tradnl" sz="1400" kern="1200" dirty="0" smtClean="0">
                          <a:solidFill>
                            <a:schemeClr val="dk1"/>
                          </a:solidFill>
                          <a:effectLst/>
                          <a:latin typeface="+mn-lt"/>
                          <a:ea typeface="+mn-ea"/>
                          <a:cs typeface="+mn-cs"/>
                        </a:rPr>
                        <a:t>Sector no gubernamental:</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 </a:t>
                      </a:r>
                      <a:endParaRPr lang="es-SV" sz="1400" kern="1200" dirty="0" smtClean="0">
                        <a:solidFill>
                          <a:schemeClr val="dk1"/>
                        </a:solidFill>
                        <a:effectLst/>
                        <a:latin typeface="+mn-lt"/>
                        <a:ea typeface="+mn-ea"/>
                        <a:cs typeface="+mn-cs"/>
                      </a:endParaRPr>
                    </a:p>
                    <a:p>
                      <a:pPr lvl="0"/>
                      <a:r>
                        <a:rPr lang="es-ES_tradnl" sz="1400" kern="1200" dirty="0" smtClean="0">
                          <a:solidFill>
                            <a:schemeClr val="accent2"/>
                          </a:solidFill>
                          <a:effectLst/>
                          <a:latin typeface="+mn-lt"/>
                          <a:ea typeface="+mn-ea"/>
                          <a:cs typeface="+mn-cs"/>
                        </a:rPr>
                        <a:t>Asociaciones y/o Fundaciones sin ánimo de lucro, nacionales e internacionales afines con la respuesta nacional para las tres enfermedades; </a:t>
                      </a:r>
                      <a:endParaRPr lang="es-SV" sz="1400" kern="1200" dirty="0" smtClean="0">
                        <a:solidFill>
                          <a:schemeClr val="accent2"/>
                        </a:solidFill>
                        <a:effectLst/>
                        <a:latin typeface="+mn-lt"/>
                        <a:ea typeface="+mn-ea"/>
                        <a:cs typeface="+mn-cs"/>
                      </a:endParaRPr>
                    </a:p>
                    <a:p>
                      <a:pPr lvl="0"/>
                      <a:r>
                        <a:rPr lang="es-ES_tradnl" sz="1400" kern="1200" dirty="0" smtClean="0">
                          <a:solidFill>
                            <a:schemeClr val="accent2"/>
                          </a:solidFill>
                          <a:effectLst/>
                          <a:latin typeface="+mn-lt"/>
                          <a:ea typeface="+mn-ea"/>
                          <a:cs typeface="+mn-cs"/>
                        </a:rPr>
                        <a:t>Asociaciones u organizaciones de la sociedad civil que representan a las personas afectadas por VIH;</a:t>
                      </a:r>
                      <a:endParaRPr lang="es-SV" sz="1400" kern="1200" dirty="0" smtClean="0">
                        <a:solidFill>
                          <a:schemeClr val="accent2"/>
                        </a:solidFill>
                        <a:effectLst/>
                        <a:latin typeface="+mn-lt"/>
                        <a:ea typeface="+mn-ea"/>
                        <a:cs typeface="+mn-cs"/>
                      </a:endParaRPr>
                    </a:p>
                    <a:p>
                      <a:pPr lvl="0"/>
                      <a:r>
                        <a:rPr lang="es-ES_tradnl" sz="1400" kern="1200" dirty="0" smtClean="0">
                          <a:solidFill>
                            <a:schemeClr val="accent2"/>
                          </a:solidFill>
                          <a:effectLst/>
                          <a:latin typeface="+mn-lt"/>
                          <a:ea typeface="+mn-ea"/>
                          <a:cs typeface="+mn-cs"/>
                        </a:rPr>
                        <a:t>Personas afectadas por tuberculosis y/o malaria;</a:t>
                      </a:r>
                      <a:endParaRPr lang="es-SV" sz="1400" kern="1200" dirty="0" smtClean="0">
                        <a:solidFill>
                          <a:schemeClr val="accent2"/>
                        </a:solidFill>
                        <a:effectLst/>
                        <a:latin typeface="+mn-lt"/>
                        <a:ea typeface="+mn-ea"/>
                        <a:cs typeface="+mn-cs"/>
                      </a:endParaRPr>
                    </a:p>
                    <a:p>
                      <a:pPr lvl="0"/>
                      <a:r>
                        <a:rPr lang="es-ES_tradnl" sz="1400" kern="1200" dirty="0" smtClean="0">
                          <a:solidFill>
                            <a:schemeClr val="accent2"/>
                          </a:solidFill>
                          <a:effectLst/>
                          <a:latin typeface="+mn-lt"/>
                          <a:ea typeface="+mn-ea"/>
                          <a:cs typeface="+mn-cs"/>
                        </a:rPr>
                        <a:t>Poblaciones Clave: Hombres que tienen sexo con Hombres (HSH), Mujeres </a:t>
                      </a:r>
                      <a:r>
                        <a:rPr lang="es-ES_tradnl" sz="1400" kern="1200" dirty="0" err="1" smtClean="0">
                          <a:solidFill>
                            <a:schemeClr val="accent2"/>
                          </a:solidFill>
                          <a:effectLst/>
                          <a:latin typeface="+mn-lt"/>
                          <a:ea typeface="+mn-ea"/>
                          <a:cs typeface="+mn-cs"/>
                        </a:rPr>
                        <a:t>Trans</a:t>
                      </a:r>
                      <a:r>
                        <a:rPr lang="es-ES_tradnl" sz="1400" kern="1200" dirty="0" smtClean="0">
                          <a:solidFill>
                            <a:schemeClr val="accent2"/>
                          </a:solidFill>
                          <a:effectLst/>
                          <a:latin typeface="+mn-lt"/>
                          <a:ea typeface="+mn-ea"/>
                          <a:cs typeface="+mn-cs"/>
                        </a:rPr>
                        <a:t>, Trabajadoras Sexuales, Personas Privados de Libertad, Mujeres, Niños, Niñas, Adolescentes y otras según la situación epidemiológica de cada enfermedad.</a:t>
                      </a:r>
                      <a:endParaRPr lang="es-SV" sz="1400" kern="1200" dirty="0" smtClean="0">
                        <a:solidFill>
                          <a:schemeClr val="accent2"/>
                        </a:solidFill>
                        <a:effectLst/>
                        <a:latin typeface="+mn-lt"/>
                        <a:ea typeface="+mn-ea"/>
                        <a:cs typeface="+mn-cs"/>
                      </a:endParaRPr>
                    </a:p>
                    <a:p>
                      <a:pPr lvl="0"/>
                      <a:r>
                        <a:rPr lang="es-ES_tradnl" sz="1400" kern="1200" dirty="0" smtClean="0">
                          <a:solidFill>
                            <a:schemeClr val="accent2"/>
                          </a:solidFill>
                          <a:effectLst/>
                          <a:latin typeface="+mn-lt"/>
                          <a:ea typeface="+mn-ea"/>
                          <a:cs typeface="+mn-cs"/>
                        </a:rPr>
                        <a:t>Las organizaciones basadas en la fe;</a:t>
                      </a:r>
                      <a:endParaRPr lang="es-SV" sz="1400" kern="1200" dirty="0" smtClean="0">
                        <a:solidFill>
                          <a:schemeClr val="accent2"/>
                        </a:solidFill>
                        <a:effectLst/>
                        <a:latin typeface="+mn-lt"/>
                        <a:ea typeface="+mn-ea"/>
                        <a:cs typeface="+mn-cs"/>
                      </a:endParaRPr>
                    </a:p>
                    <a:p>
                      <a:pPr lvl="0"/>
                      <a:r>
                        <a:rPr lang="es-ES_tradnl" sz="1400" kern="1200" dirty="0" smtClean="0">
                          <a:solidFill>
                            <a:schemeClr val="accent2"/>
                          </a:solidFill>
                          <a:effectLst/>
                          <a:latin typeface="+mn-lt"/>
                          <a:ea typeface="+mn-ea"/>
                          <a:cs typeface="+mn-cs"/>
                        </a:rPr>
                        <a:t>Empresa privada, incluidos, gremiales empresariales, Asociaciones médicas y/u otras relacionadas a la salud;</a:t>
                      </a:r>
                      <a:endParaRPr lang="es-SV" sz="1400" kern="1200" dirty="0" smtClean="0">
                        <a:solidFill>
                          <a:schemeClr val="accent2"/>
                        </a:solidFill>
                        <a:effectLst/>
                        <a:latin typeface="+mn-lt"/>
                        <a:ea typeface="+mn-ea"/>
                        <a:cs typeface="+mn-cs"/>
                      </a:endParaRPr>
                    </a:p>
                    <a:p>
                      <a:pPr lvl="0"/>
                      <a:r>
                        <a:rPr lang="es-ES_tradnl" sz="1400" kern="1200" dirty="0" smtClean="0">
                          <a:solidFill>
                            <a:schemeClr val="accent2"/>
                          </a:solidFill>
                          <a:effectLst/>
                          <a:latin typeface="+mn-lt"/>
                          <a:ea typeface="+mn-ea"/>
                          <a:cs typeface="+mn-cs"/>
                        </a:rPr>
                        <a:t>Instituciones académicas.</a:t>
                      </a:r>
                      <a:endParaRPr lang="es-SV" sz="1400" kern="1200" dirty="0" smtClean="0">
                        <a:solidFill>
                          <a:schemeClr val="accent2"/>
                        </a:solidFill>
                        <a:effectLst/>
                        <a:latin typeface="+mn-lt"/>
                        <a:ea typeface="+mn-ea"/>
                        <a:cs typeface="+mn-cs"/>
                      </a:endParaRPr>
                    </a:p>
                    <a:p>
                      <a:r>
                        <a:rPr lang="es-ES_tradnl" sz="1400" kern="1200" dirty="0" smtClean="0">
                          <a:solidFill>
                            <a:schemeClr val="dk1"/>
                          </a:solidFill>
                          <a:effectLst/>
                          <a:latin typeface="+mn-lt"/>
                          <a:ea typeface="+mn-ea"/>
                          <a:cs typeface="+mn-cs"/>
                        </a:rPr>
                        <a:t> </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Organismos internacionales de cooperación multilaterales y bilaterales que trabajen en el país</a:t>
                      </a:r>
                      <a:endParaRPr lang="es-SV" sz="1400" dirty="0"/>
                    </a:p>
                  </a:txBody>
                  <a:tcPr/>
                </a:tc>
              </a:tr>
            </a:tbl>
          </a:graphicData>
        </a:graphic>
      </p:graphicFrame>
    </p:spTree>
    <p:extLst>
      <p:ext uri="{BB962C8B-B14F-4D97-AF65-F5344CB8AC3E}">
        <p14:creationId xmlns:p14="http://schemas.microsoft.com/office/powerpoint/2010/main" val="22539075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48845894"/>
              </p:ext>
            </p:extLst>
          </p:nvPr>
        </p:nvGraphicFramePr>
        <p:xfrm>
          <a:off x="134518" y="332945"/>
          <a:ext cx="8836700" cy="5827946"/>
        </p:xfrm>
        <a:graphic>
          <a:graphicData uri="http://schemas.openxmlformats.org/drawingml/2006/table">
            <a:tbl>
              <a:tblPr firstRow="1" bandRow="1">
                <a:tableStyleId>{5C22544A-7EE6-4342-B048-85BDC9FD1C3A}</a:tableStyleId>
              </a:tblPr>
              <a:tblGrid>
                <a:gridCol w="4418350"/>
                <a:gridCol w="4418350"/>
              </a:tblGrid>
              <a:tr h="524426">
                <a:tc>
                  <a:txBody>
                    <a:bodyPr/>
                    <a:lstStyle/>
                    <a:p>
                      <a:pPr algn="ctr"/>
                      <a:r>
                        <a:rPr lang="es-SV" sz="1400" dirty="0" smtClean="0"/>
                        <a:t>Estatutos  2012</a:t>
                      </a:r>
                      <a:endParaRPr lang="es-SV" sz="1400" dirty="0"/>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s-SV" sz="1400" dirty="0" smtClean="0"/>
                        <a:t>Modificaciones  2015</a:t>
                      </a:r>
                    </a:p>
                    <a:p>
                      <a:pPr algn="ctr"/>
                      <a:endParaRPr lang="es-SV" sz="1400" dirty="0"/>
                    </a:p>
                  </a:txBody>
                  <a:tcPr/>
                </a:tc>
              </a:tr>
              <a:tr h="1379325">
                <a:tc>
                  <a:txBody>
                    <a:bodyPr/>
                    <a:lstStyle/>
                    <a:p>
                      <a:r>
                        <a:rPr lang="es-ES_tradnl" sz="1400" b="1" kern="1200" dirty="0" smtClean="0">
                          <a:solidFill>
                            <a:schemeClr val="dk1"/>
                          </a:solidFill>
                          <a:effectLst/>
                          <a:latin typeface="+mn-lt"/>
                          <a:ea typeface="+mn-ea"/>
                          <a:cs typeface="+mn-cs"/>
                        </a:rPr>
                        <a:t>Artículo 13:</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Cada sector y subsector representado en el MCP-ES contará con miembros propietarios y suplentes. En el proceso de selección de las organizaciones o instituciones representando al sector o subsector, como propietaria y suplente, éste deberá asegurar que cada uno de ellos provenga de organizaciones/instituciones diferentes.</a:t>
                      </a:r>
                      <a:endParaRPr lang="es-SV" sz="1400" kern="1200" dirty="0" smtClean="0">
                        <a:solidFill>
                          <a:schemeClr val="dk1"/>
                        </a:solidFill>
                        <a:effectLst/>
                        <a:latin typeface="+mn-lt"/>
                        <a:ea typeface="+mn-ea"/>
                        <a:cs typeface="+mn-cs"/>
                      </a:endParaRPr>
                    </a:p>
                    <a:p>
                      <a:pPr lvl="0"/>
                      <a:r>
                        <a:rPr lang="es-ES_tradnl" sz="1400" kern="1200" dirty="0" smtClean="0">
                          <a:solidFill>
                            <a:schemeClr val="dk1"/>
                          </a:solidFill>
                          <a:effectLst/>
                          <a:latin typeface="+mn-lt"/>
                          <a:ea typeface="+mn-ea"/>
                          <a:cs typeface="+mn-cs"/>
                        </a:rPr>
                        <a:t> </a:t>
                      </a:r>
                      <a:endParaRPr lang="es-SV" sz="1400" kern="1200" dirty="0" smtClean="0">
                        <a:solidFill>
                          <a:schemeClr val="dk1"/>
                        </a:solidFill>
                        <a:effectLst/>
                        <a:latin typeface="+mn-lt"/>
                        <a:ea typeface="+mn-ea"/>
                        <a:cs typeface="+mn-cs"/>
                      </a:endParaRPr>
                    </a:p>
                    <a:p>
                      <a:endParaRPr lang="es-SV" sz="1400" dirty="0"/>
                    </a:p>
                  </a:txBody>
                  <a:tcPr/>
                </a:tc>
                <a:tc>
                  <a:txBody>
                    <a:bodyPr/>
                    <a:lstStyle/>
                    <a:p>
                      <a:r>
                        <a:rPr lang="es-ES_tradnl" sz="1400" b="1" kern="1200" dirty="0" smtClean="0">
                          <a:solidFill>
                            <a:schemeClr val="dk1"/>
                          </a:solidFill>
                          <a:effectLst/>
                          <a:latin typeface="+mn-lt"/>
                          <a:ea typeface="+mn-ea"/>
                          <a:cs typeface="+mn-cs"/>
                        </a:rPr>
                        <a:t>Artículo 13: </a:t>
                      </a:r>
                      <a:r>
                        <a:rPr lang="es-ES_tradnl" sz="1400" kern="1200" dirty="0" smtClean="0">
                          <a:solidFill>
                            <a:schemeClr val="dk1"/>
                          </a:solidFill>
                          <a:effectLst/>
                          <a:latin typeface="+mn-lt"/>
                          <a:ea typeface="+mn-ea"/>
                          <a:cs typeface="+mn-cs"/>
                        </a:rPr>
                        <a:t>Cada sector y subsector representado en el MCP-ES contará con miembros propietarios y suplentes. En el proceso de selección de las organizaciones o instituciones representando al sector o subsector, como propietaria y suplente, éste deberá asegurar que cada uno de ellos provenga de </a:t>
                      </a:r>
                      <a:r>
                        <a:rPr lang="es-ES_tradnl" sz="1400" kern="1200" dirty="0" smtClean="0">
                          <a:solidFill>
                            <a:schemeClr val="accent2"/>
                          </a:solidFill>
                          <a:effectLst/>
                          <a:latin typeface="+mn-lt"/>
                          <a:ea typeface="+mn-ea"/>
                          <a:cs typeface="+mn-cs"/>
                        </a:rPr>
                        <a:t>organizaciones e instituciones </a:t>
                      </a:r>
                      <a:r>
                        <a:rPr lang="es-ES_tradnl" sz="1400" kern="1200" dirty="0" smtClean="0">
                          <a:solidFill>
                            <a:schemeClr val="dk1"/>
                          </a:solidFill>
                          <a:effectLst/>
                          <a:latin typeface="+mn-lt"/>
                          <a:ea typeface="+mn-ea"/>
                          <a:cs typeface="+mn-cs"/>
                        </a:rPr>
                        <a:t>diferentes</a:t>
                      </a:r>
                      <a:endParaRPr lang="es-SV" sz="1400" dirty="0"/>
                    </a:p>
                  </a:txBody>
                  <a:tcPr/>
                </a:tc>
              </a:tr>
              <a:tr h="787514">
                <a:tc>
                  <a:txBody>
                    <a:bodyPr/>
                    <a:lstStyle/>
                    <a:p>
                      <a:r>
                        <a:rPr lang="es-ES_tradnl" sz="1400" kern="1200" dirty="0" smtClean="0">
                          <a:solidFill>
                            <a:schemeClr val="dk1"/>
                          </a:solidFill>
                          <a:effectLst/>
                          <a:latin typeface="+mn-lt"/>
                          <a:ea typeface="+mn-ea"/>
                          <a:cs typeface="+mn-cs"/>
                        </a:rPr>
                        <a:t> </a:t>
                      </a:r>
                      <a:r>
                        <a:rPr lang="es-ES_tradnl" sz="1400" b="1" kern="1200" dirty="0" smtClean="0">
                          <a:solidFill>
                            <a:schemeClr val="dk1"/>
                          </a:solidFill>
                          <a:effectLst/>
                          <a:latin typeface="+mn-lt"/>
                          <a:ea typeface="+mn-ea"/>
                          <a:cs typeface="+mn-cs"/>
                        </a:rPr>
                        <a:t>Artículo 15: </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El máximo órgano de decisión del MCP-ES será la Asamblea, en la cual están representadas todas las organizaciones e instituciones representantes de los sectores que la conforman. </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Los receptores principales tendrán el derecho de acreditar a un miembro quien tendrá la calidad de propietario con derecho a voz, sin derecho a voto. En caso que un receptor principal administre subvenciones para más de una enfermedad, podrá acreditar un representante para cada una de ellas.</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El Agente Local del Fondo podrá ser invitado a participar en las reuniones de la Asamblea, por decisión del Comité Ejecutivo  con derecho a voz y sin derecho a voto.</a:t>
                      </a:r>
                      <a:endParaRPr lang="es-SV" sz="1400" kern="1200" dirty="0" smtClean="0">
                        <a:solidFill>
                          <a:schemeClr val="dk1"/>
                        </a:solidFill>
                        <a:effectLst/>
                        <a:latin typeface="+mn-lt"/>
                        <a:ea typeface="+mn-ea"/>
                        <a:cs typeface="+mn-cs"/>
                      </a:endParaRPr>
                    </a:p>
                    <a:p>
                      <a:endParaRPr lang="es-SV" sz="1400" dirty="0"/>
                    </a:p>
                  </a:txBody>
                  <a:tcPr/>
                </a:tc>
                <a:tc>
                  <a:txBody>
                    <a:bodyPr/>
                    <a:lstStyle/>
                    <a:p>
                      <a:r>
                        <a:rPr lang="es-ES_tradnl" sz="1400" b="1" kern="1200" dirty="0" smtClean="0">
                          <a:solidFill>
                            <a:schemeClr val="dk1"/>
                          </a:solidFill>
                          <a:effectLst/>
                          <a:latin typeface="+mn-lt"/>
                          <a:ea typeface="+mn-ea"/>
                          <a:cs typeface="+mn-cs"/>
                        </a:rPr>
                        <a:t>Artículo 15: </a:t>
                      </a:r>
                      <a:r>
                        <a:rPr lang="es-ES_tradnl" sz="1400" kern="1200" dirty="0" smtClean="0">
                          <a:solidFill>
                            <a:schemeClr val="dk1"/>
                          </a:solidFill>
                          <a:effectLst/>
                          <a:latin typeface="+mn-lt"/>
                          <a:ea typeface="+mn-ea"/>
                          <a:cs typeface="+mn-cs"/>
                        </a:rPr>
                        <a:t>El máximo órgano de decisión del MCP-ES será la Asamblea, en la cual están representadas todas las organizaciones, fundaciones, instituciones </a:t>
                      </a:r>
                      <a:r>
                        <a:rPr lang="es-ES_tradnl" sz="1400" kern="1200" dirty="0" smtClean="0">
                          <a:solidFill>
                            <a:schemeClr val="accent2"/>
                          </a:solidFill>
                          <a:effectLst/>
                          <a:latin typeface="+mn-lt"/>
                          <a:ea typeface="+mn-ea"/>
                          <a:cs typeface="+mn-cs"/>
                        </a:rPr>
                        <a:t>y personas </a:t>
                      </a:r>
                      <a:r>
                        <a:rPr lang="es-ES_tradnl" sz="1400" kern="1200" dirty="0" smtClean="0">
                          <a:solidFill>
                            <a:schemeClr val="dk1"/>
                          </a:solidFill>
                          <a:effectLst/>
                          <a:latin typeface="+mn-lt"/>
                          <a:ea typeface="+mn-ea"/>
                          <a:cs typeface="+mn-cs"/>
                        </a:rPr>
                        <a:t>representantes de los sectores que la conforman, </a:t>
                      </a:r>
                      <a:r>
                        <a:rPr lang="es-ES_tradnl" sz="1400" kern="1200" dirty="0" smtClean="0">
                          <a:solidFill>
                            <a:schemeClr val="accent2"/>
                          </a:solidFill>
                          <a:effectLst/>
                          <a:latin typeface="+mn-lt"/>
                          <a:ea typeface="+mn-ea"/>
                          <a:cs typeface="+mn-cs"/>
                        </a:rPr>
                        <a:t>según Art. 3 del reglamento Interno. </a:t>
                      </a:r>
                      <a:endParaRPr lang="es-SV" sz="1400" kern="1200" dirty="0" smtClean="0">
                        <a:solidFill>
                          <a:schemeClr val="accent2"/>
                        </a:solidFill>
                        <a:effectLst/>
                        <a:latin typeface="+mn-lt"/>
                        <a:ea typeface="+mn-ea"/>
                        <a:cs typeface="+mn-cs"/>
                      </a:endParaRPr>
                    </a:p>
                    <a:p>
                      <a:r>
                        <a:rPr lang="es-ES_tradnl" sz="1400" kern="1200" dirty="0" smtClean="0">
                          <a:solidFill>
                            <a:schemeClr val="dk1"/>
                          </a:solidFill>
                          <a:effectLst/>
                          <a:latin typeface="+mn-lt"/>
                          <a:ea typeface="+mn-ea"/>
                          <a:cs typeface="+mn-cs"/>
                        </a:rPr>
                        <a:t>Los receptores principales tendrán el derecho de acreditar a un miembro quien tendrá la calidad de propietario con derecho a voz, sin derecho a voto. En caso que un receptor principal administre subvenciones para más de una enfermedad, podrá acreditar un representante para cada una de ellas.</a:t>
                      </a:r>
                      <a:endParaRPr lang="es-SV" sz="1400" kern="1200" dirty="0" smtClean="0">
                        <a:solidFill>
                          <a:schemeClr val="dk1"/>
                        </a:solidFill>
                        <a:effectLst/>
                        <a:latin typeface="+mn-lt"/>
                        <a:ea typeface="+mn-ea"/>
                        <a:cs typeface="+mn-cs"/>
                      </a:endParaRPr>
                    </a:p>
                    <a:p>
                      <a:r>
                        <a:rPr lang="es-ES_tradnl" sz="1400" kern="1200" dirty="0" smtClean="0">
                          <a:solidFill>
                            <a:schemeClr val="dk1"/>
                          </a:solidFill>
                          <a:effectLst/>
                          <a:latin typeface="+mn-lt"/>
                          <a:ea typeface="+mn-ea"/>
                          <a:cs typeface="+mn-cs"/>
                        </a:rPr>
                        <a:t>El Agente Local del Fondo puede ser invitado a participar en las reuniones de la Asamblea, por decisión del Comité Ejecutivo  con derecho a voz y sin derecho a voto.</a:t>
                      </a:r>
                      <a:endParaRPr lang="es-SV" sz="1400" kern="1200" dirty="0" smtClean="0">
                        <a:solidFill>
                          <a:schemeClr val="dk1"/>
                        </a:solidFill>
                        <a:effectLst/>
                        <a:latin typeface="+mn-lt"/>
                        <a:ea typeface="+mn-ea"/>
                        <a:cs typeface="+mn-cs"/>
                      </a:endParaRPr>
                    </a:p>
                    <a:p>
                      <a:endParaRPr lang="es-SV" sz="1400" dirty="0"/>
                    </a:p>
                  </a:txBody>
                  <a:tcPr/>
                </a:tc>
              </a:tr>
            </a:tbl>
          </a:graphicData>
        </a:graphic>
      </p:graphicFrame>
    </p:spTree>
    <p:extLst>
      <p:ext uri="{BB962C8B-B14F-4D97-AF65-F5344CB8AC3E}">
        <p14:creationId xmlns:p14="http://schemas.microsoft.com/office/powerpoint/2010/main" val="41197169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578312677"/>
              </p:ext>
            </p:extLst>
          </p:nvPr>
        </p:nvGraphicFramePr>
        <p:xfrm>
          <a:off x="192500" y="331570"/>
          <a:ext cx="8807116" cy="6096000"/>
        </p:xfrm>
        <a:graphic>
          <a:graphicData uri="http://schemas.openxmlformats.org/drawingml/2006/table">
            <a:tbl>
              <a:tblPr firstRow="1" bandRow="1">
                <a:tableStyleId>{5C22544A-7EE6-4342-B048-85BDC9FD1C3A}</a:tableStyleId>
              </a:tblPr>
              <a:tblGrid>
                <a:gridCol w="4403558"/>
                <a:gridCol w="4403558"/>
              </a:tblGrid>
              <a:tr h="505724">
                <a:tc>
                  <a:txBody>
                    <a:bodyPr/>
                    <a:lstStyle/>
                    <a:p>
                      <a:pPr algn="ctr"/>
                      <a:r>
                        <a:rPr lang="es-SV" sz="1400" dirty="0" smtClean="0"/>
                        <a:t>Estatutos  2012</a:t>
                      </a:r>
                      <a:endParaRPr lang="es-SV" sz="1400" dirty="0"/>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s-SV" sz="1400" dirty="0" smtClean="0"/>
                        <a:t>Modificaciones  2015</a:t>
                      </a:r>
                    </a:p>
                    <a:p>
                      <a:pPr algn="ctr"/>
                      <a:endParaRPr lang="es-SV" sz="1400" dirty="0"/>
                    </a:p>
                  </a:txBody>
                  <a:tcPr/>
                </a:tc>
              </a:tr>
              <a:tr h="5202566">
                <a:tc>
                  <a:txBody>
                    <a:bodyPr/>
                    <a:lstStyle/>
                    <a:p>
                      <a:r>
                        <a:rPr lang="es-ES_tradnl" sz="1200" b="1" kern="1200" dirty="0" smtClean="0">
                          <a:solidFill>
                            <a:schemeClr val="dk1"/>
                          </a:solidFill>
                          <a:effectLst/>
                          <a:latin typeface="+mn-lt"/>
                          <a:ea typeface="+mn-ea"/>
                          <a:cs typeface="+mn-cs"/>
                        </a:rPr>
                        <a:t>Artículo 16: Funciones </a:t>
                      </a:r>
                      <a:endParaRPr lang="es-SV" sz="1200" b="0" kern="1200" dirty="0" smtClean="0">
                        <a:solidFill>
                          <a:schemeClr val="dk1"/>
                        </a:solidFill>
                        <a:effectLst/>
                        <a:latin typeface="+mn-lt"/>
                        <a:ea typeface="+mn-ea"/>
                        <a:cs typeface="+mn-cs"/>
                      </a:endParaRPr>
                    </a:p>
                    <a:p>
                      <a:r>
                        <a:rPr lang="es-ES_tradnl" sz="1200" kern="1200" dirty="0" smtClean="0">
                          <a:solidFill>
                            <a:schemeClr val="dk1"/>
                          </a:solidFill>
                          <a:effectLst/>
                          <a:latin typeface="+mn-lt"/>
                          <a:ea typeface="+mn-ea"/>
                          <a:cs typeface="+mn-cs"/>
                        </a:rPr>
                        <a:t>La Asamblea es el órgano responsable de la toma de todas las decisiones relativas a la gobernanza de los proyectos financiados por el Fondo Mundial u otras instancias financiadoras en estos temas que hubieran sido gestionados a través del MCP-ES, más concretamente:</a:t>
                      </a:r>
                      <a:endParaRPr lang="es-SV" sz="1200" kern="1200" dirty="0" smtClean="0">
                        <a:solidFill>
                          <a:schemeClr val="dk1"/>
                        </a:solidFill>
                        <a:effectLst/>
                        <a:latin typeface="+mn-lt"/>
                        <a:ea typeface="+mn-ea"/>
                        <a:cs typeface="+mn-cs"/>
                      </a:endParaRPr>
                    </a:p>
                    <a:p>
                      <a:pPr marL="0" indent="0">
                        <a:buFont typeface="Arial" panose="020B0604020202020204" pitchFamily="34" charset="0"/>
                        <a:buNone/>
                      </a:pPr>
                      <a:endParaRPr lang="es-ES_tradnl"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dk1"/>
                          </a:solidFill>
                          <a:effectLst/>
                          <a:latin typeface="+mn-lt"/>
                          <a:ea typeface="+mn-ea"/>
                          <a:cs typeface="+mn-cs"/>
                        </a:rPr>
                        <a:t>Elaborar, aprobar, adoptar y/o modificar sus estatutos, Reglamento Interno y manuales de procedimientos/operaciones;</a:t>
                      </a:r>
                      <a:endParaRPr lang="es-SV"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dk1"/>
                          </a:solidFill>
                          <a:effectLst/>
                          <a:latin typeface="+mn-lt"/>
                          <a:ea typeface="+mn-ea"/>
                          <a:cs typeface="+mn-cs"/>
                        </a:rPr>
                        <a:t>Evaluar la ejecución de los proyectos, así como el desempeño de los receptores principales.</a:t>
                      </a:r>
                      <a:endParaRPr lang="es-SV"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dk1"/>
                          </a:solidFill>
                          <a:effectLst/>
                          <a:latin typeface="+mn-lt"/>
                          <a:ea typeface="+mn-ea"/>
                          <a:cs typeface="+mn-cs"/>
                        </a:rPr>
                        <a:t>presentar una solicitud de  financiamiento .</a:t>
                      </a:r>
                      <a:endParaRPr lang="es-SV"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dk1"/>
                          </a:solidFill>
                          <a:effectLst/>
                          <a:latin typeface="+mn-lt"/>
                          <a:ea typeface="+mn-ea"/>
                          <a:cs typeface="+mn-cs"/>
                        </a:rPr>
                        <a:t>Ser la instancia de interrelación con los Receptores Principales;</a:t>
                      </a:r>
                      <a:endParaRPr lang="es-SV"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dk1"/>
                          </a:solidFill>
                          <a:effectLst/>
                          <a:latin typeface="+mn-lt"/>
                          <a:ea typeface="+mn-ea"/>
                          <a:cs typeface="+mn-cs"/>
                        </a:rPr>
                        <a:t>Garantizar el seguimiento y análisis de los informes técnicos y financieros de los Receptores Principales, la ejecución de los planes de acción, los ajustes o cambios puntuales de los objetivos inicialmente establecidos, las contrapartes y las condiciones de ejecución ,;</a:t>
                      </a:r>
                      <a:endParaRPr lang="es-SV"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dk1"/>
                          </a:solidFill>
                          <a:effectLst/>
                          <a:latin typeface="+mn-lt"/>
                          <a:ea typeface="+mn-ea"/>
                          <a:cs typeface="+mn-cs"/>
                        </a:rPr>
                        <a:t>Apoyar a los Receptores Principales en función de las necesidades técnicas y políticas necesarias, que surjan en la ejecución del proyecto.</a:t>
                      </a:r>
                      <a:endParaRPr lang="es-SV"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dk1"/>
                          </a:solidFill>
                          <a:effectLst/>
                          <a:latin typeface="+mn-lt"/>
                          <a:ea typeface="+mn-ea"/>
                          <a:cs typeface="+mn-cs"/>
                        </a:rPr>
                        <a:t>Asegurar la armonización entre la estrategia nacional de VIH/</a:t>
                      </a:r>
                      <a:r>
                        <a:rPr lang="es-ES_tradnl" sz="1200" kern="1200" dirty="0" smtClean="0">
                          <a:solidFill>
                            <a:schemeClr val="accent2"/>
                          </a:solidFill>
                          <a:effectLst/>
                          <a:latin typeface="+mn-lt"/>
                          <a:ea typeface="+mn-ea"/>
                          <a:cs typeface="+mn-cs"/>
                        </a:rPr>
                        <a:t>Sida</a:t>
                      </a:r>
                      <a:r>
                        <a:rPr lang="es-ES_tradnl" sz="1200" kern="1200" dirty="0" smtClean="0">
                          <a:solidFill>
                            <a:schemeClr val="dk1"/>
                          </a:solidFill>
                          <a:effectLst/>
                          <a:latin typeface="+mn-lt"/>
                          <a:ea typeface="+mn-ea"/>
                          <a:cs typeface="+mn-cs"/>
                        </a:rPr>
                        <a:t>, tuberculosis y malaria, las subvenciones del Fondo Mundial y/o las subvenciones de otros socios bilaterales/multilaterales;</a:t>
                      </a:r>
                      <a:endParaRPr lang="es-SV" sz="1200" kern="1200" dirty="0" smtClean="0">
                        <a:solidFill>
                          <a:schemeClr val="dk1"/>
                        </a:solidFill>
                        <a:effectLst/>
                        <a:latin typeface="+mn-lt"/>
                        <a:ea typeface="+mn-ea"/>
                        <a:cs typeface="+mn-cs"/>
                      </a:endParaRPr>
                    </a:p>
                  </a:txBody>
                  <a:tcPr/>
                </a:tc>
                <a:tc>
                  <a:txBody>
                    <a:bodyPr/>
                    <a:lstStyle/>
                    <a:p>
                      <a:r>
                        <a:rPr lang="es-ES_tradnl" sz="1200" b="1" kern="1200" dirty="0" smtClean="0">
                          <a:solidFill>
                            <a:schemeClr val="dk1"/>
                          </a:solidFill>
                          <a:effectLst/>
                          <a:latin typeface="+mn-lt"/>
                          <a:ea typeface="+mn-ea"/>
                          <a:cs typeface="+mn-cs"/>
                        </a:rPr>
                        <a:t>Artículo 16: Funciones </a:t>
                      </a:r>
                      <a:endParaRPr lang="es-SV" sz="1200" kern="1200" dirty="0" smtClean="0">
                        <a:solidFill>
                          <a:schemeClr val="dk1"/>
                        </a:solidFill>
                        <a:effectLst/>
                        <a:latin typeface="+mn-lt"/>
                        <a:ea typeface="+mn-ea"/>
                        <a:cs typeface="+mn-cs"/>
                      </a:endParaRPr>
                    </a:p>
                    <a:p>
                      <a:r>
                        <a:rPr lang="es-ES_tradnl" sz="1200" kern="1200" dirty="0" smtClean="0">
                          <a:solidFill>
                            <a:schemeClr val="dk1"/>
                          </a:solidFill>
                          <a:effectLst/>
                          <a:latin typeface="+mn-lt"/>
                          <a:ea typeface="+mn-ea"/>
                          <a:cs typeface="+mn-cs"/>
                        </a:rPr>
                        <a:t>La Asamblea es el órgano responsable de la toma de todas las decisiones relativas a la gobernanza de los proyectos financiados por el Fondo Mundial u otras instancias financiadoras en estos temas que hubieran sido gestionados a través del MCP-ES, más concretamente:</a:t>
                      </a:r>
                      <a:endParaRPr lang="es-SV" sz="1200" kern="1200" dirty="0" smtClean="0">
                        <a:solidFill>
                          <a:schemeClr val="dk1"/>
                        </a:solidFill>
                        <a:effectLst/>
                        <a:latin typeface="+mn-lt"/>
                        <a:ea typeface="+mn-ea"/>
                        <a:cs typeface="+mn-cs"/>
                      </a:endParaRPr>
                    </a:p>
                    <a:p>
                      <a:r>
                        <a:rPr lang="es-ES_tradnl" sz="1200" kern="1200" dirty="0" smtClean="0">
                          <a:solidFill>
                            <a:schemeClr val="dk1"/>
                          </a:solidFill>
                          <a:effectLst/>
                          <a:latin typeface="+mn-lt"/>
                          <a:ea typeface="+mn-ea"/>
                          <a:cs typeface="+mn-cs"/>
                        </a:rPr>
                        <a:t> </a:t>
                      </a:r>
                      <a:endParaRPr lang="es-SV"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dk1"/>
                          </a:solidFill>
                          <a:effectLst/>
                          <a:latin typeface="+mn-lt"/>
                          <a:ea typeface="+mn-ea"/>
                          <a:cs typeface="+mn-cs"/>
                        </a:rPr>
                        <a:t>Elaborar, aprobar, adoptar y/o modificar sus estatutos, Reglamento Interno y manuales de procedimientos/operaciones;</a:t>
                      </a:r>
                      <a:endParaRPr lang="es-SV"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accent2"/>
                          </a:solidFill>
                          <a:effectLst/>
                          <a:latin typeface="+mn-lt"/>
                          <a:ea typeface="+mn-ea"/>
                          <a:cs typeface="+mn-cs"/>
                        </a:rPr>
                        <a:t>Garantizar que los recursos aprobados y / o donados por el FM sean utilizados de forma transparente para los fines, objetivos y propósitos para los cuales fueron solicitados</a:t>
                      </a:r>
                      <a:r>
                        <a:rPr lang="es-ES_tradnl" sz="1200" kern="1200" dirty="0" smtClean="0">
                          <a:solidFill>
                            <a:schemeClr val="dk1"/>
                          </a:solidFill>
                          <a:effectLst/>
                          <a:latin typeface="+mn-lt"/>
                          <a:ea typeface="+mn-ea"/>
                          <a:cs typeface="+mn-cs"/>
                        </a:rPr>
                        <a:t>. </a:t>
                      </a:r>
                      <a:endParaRPr lang="es-SV"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dk1"/>
                          </a:solidFill>
                          <a:effectLst/>
                          <a:latin typeface="+mn-lt"/>
                          <a:ea typeface="+mn-ea"/>
                          <a:cs typeface="+mn-cs"/>
                        </a:rPr>
                        <a:t>Evaluar la ejecución de los proyectos, así como el desempeño de los receptores principales.</a:t>
                      </a:r>
                      <a:endParaRPr lang="es-SV"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accent2"/>
                          </a:solidFill>
                          <a:effectLst/>
                          <a:latin typeface="+mn-lt"/>
                          <a:ea typeface="+mn-ea"/>
                          <a:cs typeface="+mn-cs"/>
                        </a:rPr>
                        <a:t>Gestionar Asistencia Técnica y  Financiera</a:t>
                      </a:r>
                      <a:r>
                        <a:rPr lang="es-ES_tradnl" sz="1200" kern="1200" dirty="0" smtClean="0">
                          <a:solidFill>
                            <a:schemeClr val="dk1"/>
                          </a:solidFill>
                          <a:effectLst/>
                          <a:latin typeface="+mn-lt"/>
                          <a:ea typeface="+mn-ea"/>
                          <a:cs typeface="+mn-cs"/>
                        </a:rPr>
                        <a:t>.</a:t>
                      </a:r>
                      <a:endParaRPr lang="es-SV"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accent2"/>
                          </a:solidFill>
                          <a:effectLst/>
                          <a:latin typeface="+mn-lt"/>
                          <a:ea typeface="+mn-ea"/>
                          <a:cs typeface="+mn-cs"/>
                        </a:rPr>
                        <a:t>Identificar y proponer ante el FM los Receptores Principales de los proyectos. </a:t>
                      </a:r>
                      <a:endParaRPr lang="es-SV" sz="1200" kern="1200" dirty="0" smtClean="0">
                        <a:solidFill>
                          <a:schemeClr val="accent2"/>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dk1"/>
                          </a:solidFill>
                          <a:effectLst/>
                          <a:latin typeface="+mn-lt"/>
                          <a:ea typeface="+mn-ea"/>
                          <a:cs typeface="+mn-cs"/>
                        </a:rPr>
                        <a:t>Ser la instancia de interrelación con los Receptores Principales;</a:t>
                      </a:r>
                      <a:endParaRPr lang="es-SV"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dk1"/>
                          </a:solidFill>
                          <a:effectLst/>
                          <a:latin typeface="+mn-lt"/>
                          <a:ea typeface="+mn-ea"/>
                          <a:cs typeface="+mn-cs"/>
                        </a:rPr>
                        <a:t>Garantizar el seguimiento y análisis de los informes técnicos y financieros de los Receptores Principales, la ejecución de los planes de acción, los ajustes o cambios puntuales de los objetivos inicialmente establecidos, las contrapartes y las condiciones de ejecución ,;</a:t>
                      </a:r>
                      <a:endParaRPr lang="es-SV"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dk1"/>
                          </a:solidFill>
                          <a:effectLst/>
                          <a:latin typeface="+mn-lt"/>
                          <a:ea typeface="+mn-ea"/>
                          <a:cs typeface="+mn-cs"/>
                        </a:rPr>
                        <a:t>Apoyar a los Receptores Principales en función de las necesidades técnicas y políticas necesarias, que surjan en la ejecución del proyecto.</a:t>
                      </a:r>
                      <a:endParaRPr lang="es-SV"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s-ES_tradnl" sz="1200" kern="1200" dirty="0" smtClean="0">
                          <a:solidFill>
                            <a:schemeClr val="dk1"/>
                          </a:solidFill>
                          <a:effectLst/>
                          <a:latin typeface="+mn-lt"/>
                          <a:ea typeface="+mn-ea"/>
                          <a:cs typeface="+mn-cs"/>
                        </a:rPr>
                        <a:t>Asegurar la armonización entre la estrategia nacional de VIH, tuberculosis y malaria, las subvenciones del Fondo Mundial y/o las subvenciones de otros socios bilaterales/multilaterales;</a:t>
                      </a:r>
                      <a:endParaRPr lang="es-SV" sz="1200" kern="1200" dirty="0" smtClean="0">
                        <a:solidFill>
                          <a:schemeClr val="dk1"/>
                        </a:solidFill>
                        <a:effectLst/>
                        <a:latin typeface="+mn-lt"/>
                        <a:ea typeface="+mn-ea"/>
                        <a:cs typeface="+mn-cs"/>
                      </a:endParaRPr>
                    </a:p>
                    <a:p>
                      <a:endParaRPr lang="es-SV" sz="1200" dirty="0"/>
                    </a:p>
                  </a:txBody>
                  <a:tcPr/>
                </a:tc>
              </a:tr>
            </a:tbl>
          </a:graphicData>
        </a:graphic>
      </p:graphicFrame>
    </p:spTree>
    <p:extLst>
      <p:ext uri="{BB962C8B-B14F-4D97-AF65-F5344CB8AC3E}">
        <p14:creationId xmlns:p14="http://schemas.microsoft.com/office/powerpoint/2010/main" val="180028454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815</TotalTime>
  <Words>3461</Words>
  <Application>Microsoft Office PowerPoint</Application>
  <PresentationFormat>Presentación en pantalla (4:3)</PresentationFormat>
  <Paragraphs>262</Paragraphs>
  <Slides>20</Slides>
  <Notes>0</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20</vt:i4>
      </vt:variant>
    </vt:vector>
  </HeadingPairs>
  <TitlesOfParts>
    <vt:vector size="28" baseType="lpstr">
      <vt:lpstr>Aharoni</vt:lpstr>
      <vt:lpstr>Arial</vt:lpstr>
      <vt:lpstr>Arial Black</vt:lpstr>
      <vt:lpstr>Berlin Sans FB Demi</vt:lpstr>
      <vt:lpstr>Calibri</vt:lpstr>
      <vt:lpstr>Wingdings</vt:lpstr>
      <vt:lpstr>1_Tema de Office</vt:lpstr>
      <vt:lpstr>2_Tema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Retos para el 2015</dc:title>
  <dc:creator>Marta Alicia Magana</dc:creator>
  <cp:lastModifiedBy>Karla Rivera</cp:lastModifiedBy>
  <cp:revision>70</cp:revision>
  <dcterms:created xsi:type="dcterms:W3CDTF">2014-11-27T21:11:21Z</dcterms:created>
  <dcterms:modified xsi:type="dcterms:W3CDTF">2016-01-13T18:06:55Z</dcterms:modified>
</cp:coreProperties>
</file>