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sldIdLst>
    <p:sldId id="383" r:id="rId3"/>
    <p:sldId id="298" r:id="rId4"/>
    <p:sldId id="303" r:id="rId5"/>
    <p:sldId id="381" r:id="rId6"/>
    <p:sldId id="304" r:id="rId7"/>
    <p:sldId id="305" r:id="rId8"/>
    <p:sldId id="306" r:id="rId9"/>
    <p:sldId id="307" r:id="rId10"/>
    <p:sldId id="309" r:id="rId11"/>
    <p:sldId id="310" r:id="rId12"/>
    <p:sldId id="311" r:id="rId13"/>
    <p:sldId id="382" r:id="rId14"/>
    <p:sldId id="312" r:id="rId15"/>
    <p:sldId id="314" r:id="rId16"/>
    <p:sldId id="315" r:id="rId17"/>
    <p:sldId id="316" r:id="rId18"/>
    <p:sldId id="320" r:id="rId19"/>
    <p:sldId id="321" r:id="rId20"/>
    <p:sldId id="322" r:id="rId21"/>
    <p:sldId id="323" r:id="rId22"/>
    <p:sldId id="324" r:id="rId23"/>
    <p:sldId id="325" r:id="rId24"/>
    <p:sldId id="329" r:id="rId25"/>
    <p:sldId id="377" r:id="rId26"/>
    <p:sldId id="332" r:id="rId27"/>
    <p:sldId id="333" r:id="rId28"/>
    <p:sldId id="334" r:id="rId29"/>
    <p:sldId id="335" r:id="rId30"/>
    <p:sldId id="378" r:id="rId31"/>
    <p:sldId id="338" r:id="rId32"/>
    <p:sldId id="340" r:id="rId33"/>
    <p:sldId id="341" r:id="rId34"/>
    <p:sldId id="380" r:id="rId35"/>
    <p:sldId id="343" r:id="rId36"/>
    <p:sldId id="348" r:id="rId37"/>
    <p:sldId id="364" r:id="rId38"/>
    <p:sldId id="369" r:id="rId39"/>
    <p:sldId id="370" r:id="rId40"/>
    <p:sldId id="372" r:id="rId41"/>
    <p:sldId id="302" r:id="rId4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Leydies Portillo" initials="MLP" lastIdx="0" clrIdx="0">
    <p:extLst>
      <p:ext uri="{19B8F6BF-5375-455C-9EA6-DF929625EA0E}">
        <p15:presenceInfo xmlns:p15="http://schemas.microsoft.com/office/powerpoint/2012/main" userId="S-1-5-21-2115137785-2026751402-338393536-21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p:scale>
          <a:sx n="70" d="100"/>
          <a:sy n="70" d="100"/>
        </p:scale>
        <p:origin x="1902" y="3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3B5BE-A30C-43FB-8848-12C4773F44B6}" type="datetimeFigureOut">
              <a:rPr lang="es-ES" smtClean="0"/>
              <a:pPr/>
              <a:t>13/01/2016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322833-2295-45EA-9EAF-8E696C092A90}" type="slidenum">
              <a:rPr lang="es-ES" smtClean="0"/>
              <a:pPr/>
              <a:t>‹Nº›</a:t>
            </a:fld>
            <a:endParaRPr lang="es-ES"/>
          </a:p>
        </p:txBody>
      </p:sp>
    </p:spTree>
    <p:extLst>
      <p:ext uri="{BB962C8B-B14F-4D97-AF65-F5344CB8AC3E}">
        <p14:creationId xmlns:p14="http://schemas.microsoft.com/office/powerpoint/2010/main" val="229610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33"/>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8B0C72A8-DD40-4431-802D-92AED2FA7462}"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C3F75F43-FE73-4695-B6E8-E75A2EC9FD05}" type="slidenum">
              <a:rPr lang="es-SV" altLang="es-SV"/>
              <a:pPr/>
              <a:t>‹Nº›</a:t>
            </a:fld>
            <a:endParaRPr lang="es-SV" altLang="es-SV"/>
          </a:p>
        </p:txBody>
      </p:sp>
    </p:spTree>
    <p:extLst>
      <p:ext uri="{BB962C8B-B14F-4D97-AF65-F5344CB8AC3E}">
        <p14:creationId xmlns:p14="http://schemas.microsoft.com/office/powerpoint/2010/main" val="2588890789"/>
      </p:ext>
    </p:extLst>
  </p:cSld>
  <p:clrMapOvr>
    <a:masterClrMapping/>
  </p:clrMapOvr>
  <p:transition spd="slow" advClick="0" advTm="1000">
    <p:pull dir="l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BDD8882F-A656-4DFF-957C-76D09387D615}"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359F5AEF-93FA-41B7-A78C-836394EFF2DB}" type="slidenum">
              <a:rPr lang="es-SV" altLang="es-SV"/>
              <a:pPr/>
              <a:t>‹Nº›</a:t>
            </a:fld>
            <a:endParaRPr lang="es-SV" altLang="es-SV"/>
          </a:p>
        </p:txBody>
      </p:sp>
    </p:spTree>
    <p:extLst>
      <p:ext uri="{BB962C8B-B14F-4D97-AF65-F5344CB8AC3E}">
        <p14:creationId xmlns:p14="http://schemas.microsoft.com/office/powerpoint/2010/main" val="4172754796"/>
      </p:ext>
    </p:extLst>
  </p:cSld>
  <p:clrMapOvr>
    <a:masterClrMapping/>
  </p:clrMapOvr>
  <p:transition spd="slow" advClick="0" advTm="1000">
    <p:pull dir="l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8"/>
            <a:ext cx="7772400" cy="1362075"/>
          </a:xfrm>
        </p:spPr>
        <p:txBody>
          <a:bodyPr anchor="t"/>
          <a:lstStyle>
            <a:lvl1pPr algn="l">
              <a:defRPr sz="3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38A4DC0-AC32-47AF-93AB-DA91150F17F4}"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F253913E-BF36-4885-AEF4-B428C03E7AD2}" type="slidenum">
              <a:rPr lang="es-SV" altLang="es-SV"/>
              <a:pPr/>
              <a:t>‹Nº›</a:t>
            </a:fld>
            <a:endParaRPr lang="es-SV" altLang="es-SV"/>
          </a:p>
        </p:txBody>
      </p:sp>
    </p:spTree>
    <p:extLst>
      <p:ext uri="{BB962C8B-B14F-4D97-AF65-F5344CB8AC3E}">
        <p14:creationId xmlns:p14="http://schemas.microsoft.com/office/powerpoint/2010/main" val="2268704735"/>
      </p:ext>
    </p:extLst>
  </p:cSld>
  <p:clrMapOvr>
    <a:masterClrMapping/>
  </p:clrMapOvr>
  <p:transition spd="slow" advClick="0" advTm="1000">
    <p:pull dir="l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3 Marcador de fecha"/>
          <p:cNvSpPr>
            <a:spLocks noGrp="1"/>
          </p:cNvSpPr>
          <p:nvPr>
            <p:ph type="dt" sz="half" idx="10"/>
          </p:nvPr>
        </p:nvSpPr>
        <p:spPr/>
        <p:txBody>
          <a:bodyPr/>
          <a:lstStyle>
            <a:lvl1pPr>
              <a:defRPr/>
            </a:lvl1pPr>
          </a:lstStyle>
          <a:p>
            <a:pPr>
              <a:defRPr/>
            </a:pPr>
            <a:fld id="{BCDAC8AF-CB8D-4BD7-AADC-27D5E78AC2AE}" type="datetimeFigureOut">
              <a:rPr lang="es-SV">
                <a:solidFill>
                  <a:prstClr val="black">
                    <a:tint val="75000"/>
                  </a:prstClr>
                </a:solidFill>
              </a:rPr>
              <a:pPr>
                <a:defRPr/>
              </a:pPr>
              <a:t>13/01/2016</a:t>
            </a:fld>
            <a:endParaRPr lang="es-SV">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1245FE47-453B-489B-9D9A-7AA71D40F43B}" type="slidenum">
              <a:rPr lang="es-SV" altLang="es-SV"/>
              <a:pPr/>
              <a:t>‹Nº›</a:t>
            </a:fld>
            <a:endParaRPr lang="es-SV" altLang="es-SV"/>
          </a:p>
        </p:txBody>
      </p:sp>
    </p:spTree>
    <p:extLst>
      <p:ext uri="{BB962C8B-B14F-4D97-AF65-F5344CB8AC3E}">
        <p14:creationId xmlns:p14="http://schemas.microsoft.com/office/powerpoint/2010/main" val="3848910013"/>
      </p:ext>
    </p:extLst>
  </p:cSld>
  <p:clrMapOvr>
    <a:masterClrMapping/>
  </p:clrMapOvr>
  <p:transition spd="slow" advClick="0" advTm="1000">
    <p:pull dir="l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9"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9"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3 Marcador de fecha"/>
          <p:cNvSpPr>
            <a:spLocks noGrp="1"/>
          </p:cNvSpPr>
          <p:nvPr>
            <p:ph type="dt" sz="half" idx="10"/>
          </p:nvPr>
        </p:nvSpPr>
        <p:spPr/>
        <p:txBody>
          <a:bodyPr/>
          <a:lstStyle>
            <a:lvl1pPr>
              <a:defRPr/>
            </a:lvl1pPr>
          </a:lstStyle>
          <a:p>
            <a:pPr>
              <a:defRPr/>
            </a:pPr>
            <a:fld id="{FAB8F72E-64E0-456D-808D-7501C01854D6}" type="datetimeFigureOut">
              <a:rPr lang="es-SV">
                <a:solidFill>
                  <a:prstClr val="black">
                    <a:tint val="75000"/>
                  </a:prstClr>
                </a:solidFill>
              </a:rPr>
              <a:pPr>
                <a:defRPr/>
              </a:pPr>
              <a:t>13/01/2016</a:t>
            </a:fld>
            <a:endParaRPr lang="es-SV">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fld id="{14140045-DDA4-4E8D-BD7E-F9AF3110E84E}" type="slidenum">
              <a:rPr lang="es-SV" altLang="es-SV"/>
              <a:pPr/>
              <a:t>‹Nº›</a:t>
            </a:fld>
            <a:endParaRPr lang="es-SV" altLang="es-SV"/>
          </a:p>
        </p:txBody>
      </p:sp>
    </p:spTree>
    <p:extLst>
      <p:ext uri="{BB962C8B-B14F-4D97-AF65-F5344CB8AC3E}">
        <p14:creationId xmlns:p14="http://schemas.microsoft.com/office/powerpoint/2010/main" val="514119618"/>
      </p:ext>
    </p:extLst>
  </p:cSld>
  <p:clrMapOvr>
    <a:masterClrMapping/>
  </p:clrMapOvr>
  <p:transition spd="slow" advClick="0" advTm="1000">
    <p:pull dir="l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8B188B49-0BC7-4276-9B94-DDF641BFDA0A}" type="datetimeFigureOut">
              <a:rPr lang="es-SV">
                <a:solidFill>
                  <a:prstClr val="black">
                    <a:tint val="75000"/>
                  </a:prstClr>
                </a:solidFill>
              </a:rPr>
              <a:pPr>
                <a:defRPr/>
              </a:pPr>
              <a:t>13/01/2016</a:t>
            </a:fld>
            <a:endParaRPr lang="es-SV">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fld id="{7067A722-C68E-44A0-AB4C-C4A884879F1C}" type="slidenum">
              <a:rPr lang="es-SV" altLang="es-SV"/>
              <a:pPr/>
              <a:t>‹Nº›</a:t>
            </a:fld>
            <a:endParaRPr lang="es-SV" altLang="es-SV"/>
          </a:p>
        </p:txBody>
      </p:sp>
    </p:spTree>
    <p:extLst>
      <p:ext uri="{BB962C8B-B14F-4D97-AF65-F5344CB8AC3E}">
        <p14:creationId xmlns:p14="http://schemas.microsoft.com/office/powerpoint/2010/main" val="3386796326"/>
      </p:ext>
    </p:extLst>
  </p:cSld>
  <p:clrMapOvr>
    <a:masterClrMapping/>
  </p:clrMapOvr>
  <p:transition spd="slow" advClick="0" advTm="1000">
    <p:pull dir="l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D0579DF-445C-458B-B95F-F9BBC0A9F76A}" type="datetimeFigureOut">
              <a:rPr lang="es-SV">
                <a:solidFill>
                  <a:prstClr val="black">
                    <a:tint val="75000"/>
                  </a:prstClr>
                </a:solidFill>
              </a:rPr>
              <a:pPr>
                <a:defRPr/>
              </a:pPr>
              <a:t>13/01/2016</a:t>
            </a:fld>
            <a:endParaRPr lang="es-SV">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fld id="{79EAAEA3-B122-414A-A17F-157376662025}" type="slidenum">
              <a:rPr lang="es-SV" altLang="es-SV"/>
              <a:pPr/>
              <a:t>‹Nº›</a:t>
            </a:fld>
            <a:endParaRPr lang="es-SV" altLang="es-SV"/>
          </a:p>
        </p:txBody>
      </p:sp>
    </p:spTree>
    <p:extLst>
      <p:ext uri="{BB962C8B-B14F-4D97-AF65-F5344CB8AC3E}">
        <p14:creationId xmlns:p14="http://schemas.microsoft.com/office/powerpoint/2010/main" val="822780948"/>
      </p:ext>
    </p:extLst>
  </p:cSld>
  <p:clrMapOvr>
    <a:masterClrMapping/>
  </p:clrMapOvr>
  <p:transition spd="slow" advClick="0" advTm="1000">
    <p:pull dir="l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15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9FB9152-F37A-4E86-8C42-6658C77E82C9}" type="datetimeFigureOut">
              <a:rPr lang="es-SV">
                <a:solidFill>
                  <a:prstClr val="black">
                    <a:tint val="75000"/>
                  </a:prstClr>
                </a:solidFill>
              </a:rPr>
              <a:pPr>
                <a:defRPr/>
              </a:pPr>
              <a:t>13/01/2016</a:t>
            </a:fld>
            <a:endParaRPr lang="es-SV">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8B896F0B-75B1-49EC-910D-793DDBC5026E}" type="slidenum">
              <a:rPr lang="es-SV" altLang="es-SV"/>
              <a:pPr/>
              <a:t>‹Nº›</a:t>
            </a:fld>
            <a:endParaRPr lang="es-SV" altLang="es-SV"/>
          </a:p>
        </p:txBody>
      </p:sp>
    </p:spTree>
    <p:extLst>
      <p:ext uri="{BB962C8B-B14F-4D97-AF65-F5344CB8AC3E}">
        <p14:creationId xmlns:p14="http://schemas.microsoft.com/office/powerpoint/2010/main" val="1817758846"/>
      </p:ext>
    </p:extLst>
  </p:cSld>
  <p:clrMapOvr>
    <a:masterClrMapping/>
  </p:clrMapOvr>
  <p:transition spd="slow" advClick="0" advTm="1000">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SV"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5723652-B90F-4516-922E-D94796817EF5}" type="datetimeFigureOut">
              <a:rPr lang="es-SV">
                <a:solidFill>
                  <a:prstClr val="black">
                    <a:tint val="75000"/>
                  </a:prstClr>
                </a:solidFill>
              </a:rPr>
              <a:pPr>
                <a:defRPr/>
              </a:pPr>
              <a:t>13/01/2016</a:t>
            </a:fld>
            <a:endParaRPr lang="es-SV">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E83FD093-C4F5-4F69-9EE5-536E5FD14978}" type="slidenum">
              <a:rPr lang="es-SV" altLang="es-SV"/>
              <a:pPr/>
              <a:t>‹Nº›</a:t>
            </a:fld>
            <a:endParaRPr lang="es-SV" altLang="es-SV"/>
          </a:p>
        </p:txBody>
      </p:sp>
    </p:spTree>
    <p:extLst>
      <p:ext uri="{BB962C8B-B14F-4D97-AF65-F5344CB8AC3E}">
        <p14:creationId xmlns:p14="http://schemas.microsoft.com/office/powerpoint/2010/main" val="4065126535"/>
      </p:ext>
    </p:extLst>
  </p:cSld>
  <p:clrMapOvr>
    <a:masterClrMapping/>
  </p:clrMapOvr>
  <p:transition spd="slow" advClick="0" advTm="1000">
    <p:pull dir="l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37614FFC-332E-4EAA-A6D7-580BCA012FB5}"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15AF4157-571D-4F1E-B892-93C743722331}" type="slidenum">
              <a:rPr lang="es-SV" altLang="es-SV"/>
              <a:pPr/>
              <a:t>‹Nº›</a:t>
            </a:fld>
            <a:endParaRPr lang="es-SV" altLang="es-SV"/>
          </a:p>
        </p:txBody>
      </p:sp>
    </p:spTree>
    <p:extLst>
      <p:ext uri="{BB962C8B-B14F-4D97-AF65-F5344CB8AC3E}">
        <p14:creationId xmlns:p14="http://schemas.microsoft.com/office/powerpoint/2010/main" val="2973011216"/>
      </p:ext>
    </p:extLst>
  </p:cSld>
  <p:clrMapOvr>
    <a:masterClrMapping/>
  </p:clrMapOvr>
  <p:transition spd="slow" advClick="0" advTm="1000">
    <p:pull dir="l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6"/>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46"/>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F0926A0C-C4BC-4C23-B31C-CEF564D6BCA6}"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8D9E33D8-7FED-4D5B-975B-5F6D2F372C01}" type="slidenum">
              <a:rPr lang="es-SV" altLang="es-SV"/>
              <a:pPr/>
              <a:t>‹Nº›</a:t>
            </a:fld>
            <a:endParaRPr lang="es-SV" altLang="es-SV"/>
          </a:p>
        </p:txBody>
      </p:sp>
    </p:spTree>
    <p:extLst>
      <p:ext uri="{BB962C8B-B14F-4D97-AF65-F5344CB8AC3E}">
        <p14:creationId xmlns:p14="http://schemas.microsoft.com/office/powerpoint/2010/main" val="3081291187"/>
      </p:ext>
    </p:extLst>
  </p:cSld>
  <p:clrMapOvr>
    <a:masterClrMapping/>
  </p:clrMapOvr>
  <p:transition spd="slow" advClick="0" advTm="1000">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13/01/2016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D522B-734C-4158-AF22-ECD53C536201}" type="datetimeFigureOut">
              <a:rPr lang="es-ES" smtClean="0"/>
              <a:pPr/>
              <a:t>13/01/2016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B0C4-AC0F-4D01-B69D-A22F61CAFCB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SV" smtClean="0"/>
              <a:t>Haga clic para modificar el estilo de título del patrón</a:t>
            </a:r>
            <a:endParaRPr lang="es-SV" altLang="es-SV" smtClean="0"/>
          </a:p>
        </p:txBody>
      </p:sp>
      <p:sp>
        <p:nvSpPr>
          <p:cNvPr id="1027" name="2 Marcador de texto"/>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SV" smtClean="0"/>
              <a:t>Haga clic para modificar el estilo de texto del patrón</a:t>
            </a:r>
          </a:p>
          <a:p>
            <a:pPr lvl="1"/>
            <a:r>
              <a:rPr lang="es-ES" altLang="es-SV" smtClean="0"/>
              <a:t>Segundo nivel</a:t>
            </a:r>
          </a:p>
          <a:p>
            <a:pPr lvl="2"/>
            <a:r>
              <a:rPr lang="es-ES" altLang="es-SV" smtClean="0"/>
              <a:t>Tercer nivel</a:t>
            </a:r>
          </a:p>
          <a:p>
            <a:pPr lvl="3"/>
            <a:r>
              <a:rPr lang="es-ES" altLang="es-SV" smtClean="0"/>
              <a:t>Cuarto nivel</a:t>
            </a:r>
          </a:p>
          <a:p>
            <a:pPr lvl="4"/>
            <a:r>
              <a:rPr lang="es-ES" altLang="es-SV" smtClean="0"/>
              <a:t>Quinto nivel</a:t>
            </a:r>
            <a:endParaRPr lang="es-SV" altLang="es-SV" smtClean="0"/>
          </a:p>
        </p:txBody>
      </p:sp>
      <p:sp>
        <p:nvSpPr>
          <p:cNvPr id="4" name="3 Marcador de fecha"/>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cs typeface="+mn-cs"/>
              </a:defRPr>
            </a:lvl1pPr>
          </a:lstStyle>
          <a:p>
            <a:pPr>
              <a:defRPr/>
            </a:pPr>
            <a:fld id="{0FCE4700-0DE1-4868-AB0C-F4AD7E579423}"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cs typeface="+mn-cs"/>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4"/>
          </p:nvPr>
        </p:nvSpPr>
        <p:spPr>
          <a:xfrm>
            <a:off x="6553200" y="635635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itchFamily="34" charset="0"/>
              </a:defRPr>
            </a:lvl1pPr>
          </a:lstStyle>
          <a:p>
            <a:pPr fontAlgn="base">
              <a:spcBef>
                <a:spcPct val="0"/>
              </a:spcBef>
              <a:spcAft>
                <a:spcPct val="0"/>
              </a:spcAft>
            </a:pPr>
            <a:fld id="{83D1D201-5FD5-4AB1-A4DF-FF220F7E36A0}" type="slidenum">
              <a:rPr lang="es-SV" altLang="es-SV" smtClean="0">
                <a:cs typeface="Arial" charset="0"/>
              </a:rPr>
              <a:pPr fontAlgn="base">
                <a:spcBef>
                  <a:spcPct val="0"/>
                </a:spcBef>
                <a:spcAft>
                  <a:spcPct val="0"/>
                </a:spcAft>
              </a:pPr>
              <a:t>‹Nº›</a:t>
            </a:fld>
            <a:endParaRPr lang="es-SV" altLang="es-SV" smtClean="0">
              <a:cs typeface="Arial" charset="0"/>
            </a:endParaRPr>
          </a:p>
        </p:txBody>
      </p:sp>
    </p:spTree>
    <p:extLst>
      <p:ext uri="{BB962C8B-B14F-4D97-AF65-F5344CB8AC3E}">
        <p14:creationId xmlns:p14="http://schemas.microsoft.com/office/powerpoint/2010/main" val="2016109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
    <p:pull dir="ld"/>
  </p:transition>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s-S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www.facebook.com/MCPES2002" TargetMode="External"/><Relationship Id="rId2" Type="http://schemas.openxmlformats.org/officeDocument/2006/relationships/hyperlink" Target="http://www.mcpelsalvador.com.org/"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785894" y="290852"/>
            <a:ext cx="1225550" cy="223497"/>
          </a:xfrm>
        </p:spPr>
        <p:txBody>
          <a:bodyPr rtlCol="0">
            <a:normAutofit fontScale="62500" lnSpcReduction="20000"/>
          </a:bodyPr>
          <a:lstStyle/>
          <a:p>
            <a:pPr eaLnBrk="1" fontAlgn="auto" hangingPunct="1">
              <a:lnSpc>
                <a:spcPct val="90000"/>
              </a:lnSpc>
              <a:spcBef>
                <a:spcPts val="750"/>
              </a:spcBef>
              <a:spcAft>
                <a:spcPts val="0"/>
              </a:spcAft>
              <a:defRPr/>
            </a:pPr>
            <a:r>
              <a:rPr lang="es-SV" sz="1800" dirty="0" smtClean="0">
                <a:solidFill>
                  <a:sysClr val="windowText" lastClr="000000"/>
                </a:solidFill>
              </a:rPr>
              <a:t>14 de Enero 2016</a:t>
            </a:r>
            <a:endParaRPr lang="es-SV" sz="1800" dirty="0">
              <a:solidFill>
                <a:sysClr val="windowText" lastClr="000000"/>
              </a:solidFill>
            </a:endParaRPr>
          </a:p>
        </p:txBody>
      </p:sp>
      <p:sp>
        <p:nvSpPr>
          <p:cNvPr id="4" name="2 Subtítulo"/>
          <p:cNvSpPr txBox="1">
            <a:spLocks/>
          </p:cNvSpPr>
          <p:nvPr/>
        </p:nvSpPr>
        <p:spPr bwMode="auto">
          <a:xfrm>
            <a:off x="1476375" y="2100263"/>
            <a:ext cx="5761038" cy="323850"/>
          </a:xfrm>
          <a:prstGeom prst="rect">
            <a:avLst/>
          </a:prstGeom>
          <a:noFill/>
          <a:ln>
            <a:noFill/>
          </a:ln>
          <a:extLst/>
        </p:spPr>
        <p:txBody>
          <a:bodyPr>
            <a:normAutofit fontScale="92500" lnSpcReduction="2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1800" b="1" dirty="0">
              <a:solidFill>
                <a:srgbClr val="002060"/>
              </a:solidFill>
              <a:latin typeface="Arial" pitchFamily="34" charset="0"/>
              <a:cs typeface="Arial" pitchFamily="34" charset="0"/>
            </a:endParaRPr>
          </a:p>
        </p:txBody>
      </p:sp>
      <p:sp>
        <p:nvSpPr>
          <p:cNvPr id="154630" name="AutoShape 6"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748903"/>
            <a:ext cx="3048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SV" altLang="es-SV" sz="1350">
              <a:solidFill>
                <a:srgbClr val="000000"/>
              </a:solidFill>
              <a:latin typeface="Arial" charset="0"/>
              <a:cs typeface="Arial" charset="0"/>
            </a:endParaRPr>
          </a:p>
        </p:txBody>
      </p:sp>
      <p:sp>
        <p:nvSpPr>
          <p:cNvPr id="154631" name="AutoShape 8"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748903"/>
            <a:ext cx="3048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SV" altLang="es-SV" sz="1350">
              <a:solidFill>
                <a:srgbClr val="000000"/>
              </a:solidFill>
              <a:latin typeface="Arial" charset="0"/>
              <a:cs typeface="Arial" charset="0"/>
            </a:endParaRPr>
          </a:p>
        </p:txBody>
      </p:sp>
      <p:sp>
        <p:nvSpPr>
          <p:cNvPr id="154634" name="1 Rectángulo"/>
          <p:cNvSpPr>
            <a:spLocks noChangeArrowheads="1"/>
          </p:cNvSpPr>
          <p:nvPr/>
        </p:nvSpPr>
        <p:spPr bwMode="auto">
          <a:xfrm>
            <a:off x="1043608" y="1108026"/>
            <a:ext cx="713581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s-SV" sz="4800" dirty="0">
                <a:solidFill>
                  <a:prstClr val="black">
                    <a:lumMod val="75000"/>
                    <a:lumOff val="25000"/>
                  </a:prstClr>
                </a:solidFill>
                <a:latin typeface="Berlin Sans FB Demi" pitchFamily="34" charset="0"/>
                <a:cs typeface="Aharoni" pitchFamily="2" charset="-79"/>
              </a:rPr>
              <a:t>Presentación de Modificaciones </a:t>
            </a:r>
            <a:r>
              <a:rPr lang="es-SV" sz="4800" dirty="0" smtClean="0">
                <a:solidFill>
                  <a:prstClr val="black">
                    <a:lumMod val="75000"/>
                    <a:lumOff val="25000"/>
                  </a:prstClr>
                </a:solidFill>
                <a:latin typeface="Berlin Sans FB Demi" pitchFamily="34" charset="0"/>
                <a:cs typeface="Aharoni" pitchFamily="2" charset="-79"/>
              </a:rPr>
              <a:t>al</a:t>
            </a:r>
            <a:endParaRPr lang="es-SV" sz="4800" dirty="0">
              <a:solidFill>
                <a:prstClr val="black">
                  <a:lumMod val="75000"/>
                  <a:lumOff val="25000"/>
                </a:prstClr>
              </a:solidFill>
              <a:latin typeface="Berlin Sans FB Demi" pitchFamily="34" charset="0"/>
              <a:cs typeface="Aharoni" pitchFamily="2" charset="-79"/>
            </a:endParaRPr>
          </a:p>
          <a:p>
            <a:pPr algn="ctr" fontAlgn="base">
              <a:spcBef>
                <a:spcPct val="0"/>
              </a:spcBef>
              <a:spcAft>
                <a:spcPct val="0"/>
              </a:spcAft>
            </a:pPr>
            <a:r>
              <a:rPr lang="es-SV" sz="4800" dirty="0">
                <a:solidFill>
                  <a:prstClr val="black">
                    <a:lumMod val="75000"/>
                    <a:lumOff val="25000"/>
                  </a:prstClr>
                </a:solidFill>
                <a:latin typeface="Berlin Sans FB Demi" pitchFamily="34" charset="0"/>
                <a:cs typeface="Aharoni" pitchFamily="2" charset="-79"/>
              </a:rPr>
              <a:t>Reglamento Interno</a:t>
            </a:r>
          </a:p>
        </p:txBody>
      </p:sp>
      <p:sp>
        <p:nvSpPr>
          <p:cNvPr id="11" name="Subtítulo 2"/>
          <p:cNvSpPr txBox="1">
            <a:spLocks/>
          </p:cNvSpPr>
          <p:nvPr/>
        </p:nvSpPr>
        <p:spPr>
          <a:xfrm>
            <a:off x="1182514" y="4010027"/>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685800">
              <a:spcBef>
                <a:spcPts val="750"/>
              </a:spcBef>
              <a:defRPr/>
            </a:pPr>
            <a:r>
              <a:rPr lang="es-SV" sz="1600" dirty="0">
                <a:solidFill>
                  <a:sysClr val="windowText" lastClr="000000"/>
                </a:solidFill>
              </a:rPr>
              <a:t>Presentado por </a:t>
            </a:r>
          </a:p>
          <a:p>
            <a:pPr defTabSz="685800">
              <a:spcBef>
                <a:spcPts val="750"/>
              </a:spcBef>
              <a:defRPr/>
            </a:pPr>
            <a:r>
              <a:rPr lang="es-SV" sz="1600" dirty="0" smtClean="0">
                <a:solidFill>
                  <a:sysClr val="windowText" lastClr="000000"/>
                </a:solidFill>
              </a:rPr>
              <a:t>Lcda. Marta Alicia de Magaña</a:t>
            </a:r>
            <a:endParaRPr lang="es-SV" sz="1600" dirty="0">
              <a:solidFill>
                <a:sysClr val="windowText" lastClr="000000"/>
              </a:solidFill>
            </a:endParaRPr>
          </a:p>
          <a:p>
            <a:pPr defTabSz="685800">
              <a:spcBef>
                <a:spcPts val="750"/>
              </a:spcBef>
              <a:defRPr/>
            </a:pPr>
            <a:r>
              <a:rPr lang="es-SV" sz="1600" dirty="0" smtClean="0">
                <a:solidFill>
                  <a:sysClr val="windowText" lastClr="000000"/>
                </a:solidFill>
              </a:rPr>
              <a:t>Directora Ejecutiva </a:t>
            </a:r>
            <a:endParaRPr lang="es-SV" sz="1600" dirty="0">
              <a:solidFill>
                <a:sysClr val="windowText" lastClr="000000"/>
              </a:solidFill>
            </a:endParaRPr>
          </a:p>
        </p:txBody>
      </p:sp>
    </p:spTree>
    <p:extLst>
      <p:ext uri="{BB962C8B-B14F-4D97-AF65-F5344CB8AC3E}">
        <p14:creationId xmlns:p14="http://schemas.microsoft.com/office/powerpoint/2010/main" val="248451944"/>
      </p:ext>
    </p:extLst>
  </p:cSld>
  <p:clrMapOvr>
    <a:masterClrMapping/>
  </p:clrMapOvr>
  <p:transition spd="slow" advClick="0" advTm="1000">
    <p:pull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67866172"/>
              </p:ext>
            </p:extLst>
          </p:nvPr>
        </p:nvGraphicFramePr>
        <p:xfrm>
          <a:off x="107504" y="116632"/>
          <a:ext cx="8856984" cy="6698117"/>
        </p:xfrm>
        <a:graphic>
          <a:graphicData uri="http://schemas.openxmlformats.org/drawingml/2006/table">
            <a:tbl>
              <a:tblPr firstRow="1" bandRow="1">
                <a:tableStyleId>{5C22544A-7EE6-4342-B048-85BDC9FD1C3A}</a:tableStyleId>
              </a:tblPr>
              <a:tblGrid>
                <a:gridCol w="4316849"/>
                <a:gridCol w="4540135"/>
              </a:tblGrid>
              <a:tr h="419237">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6133491">
                <a:tc>
                  <a:txBody>
                    <a:bodyPr/>
                    <a:lstStyle/>
                    <a:p>
                      <a:r>
                        <a:rPr lang="es-ES_tradnl" sz="1400" b="1" i="1" kern="1200" dirty="0" smtClean="0">
                          <a:solidFill>
                            <a:schemeClr val="dk1"/>
                          </a:solidFill>
                          <a:effectLst/>
                          <a:latin typeface="+mn-lt"/>
                          <a:ea typeface="+mn-ea"/>
                          <a:cs typeface="+mn-cs"/>
                        </a:rPr>
                        <a:t>Artículo 14: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Toda organización/institución propietaria y suplente elegida o designada por su sector, enviará al Presidente(a) del MCP ES la documentación del proceso que condujo a su elección/designación. La Dirección Ejecutiva comprobará que dicho proceso responde a los criterios definidos en el presente Reglamento Interno del MCP ES, y lo transmitirá al Comité Ejecutivo para su información y aprobación por la Asamblea.</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El Comité Ejecutivo acusará recibo de la documentación e informará a la organización/institución de la decisión de la Asamblea en un plazo no superior a los 15 días hábiles, a partir de la reunión de la Asamblea donde se presente la documentación de acreditación. Si la Asamblea hubiera decidido favorablemente, La Presidencia del MCP ES invitará a la organización/institución a participar en la siguiente reunión de la Asamblea del MCP ES. Si la decisión de la Asamblea no fuera favorable por una razón justificada, la Presidencia informaría a la organización/</a:t>
                      </a:r>
                      <a:r>
                        <a:rPr lang="es-ES_tradnl" sz="1400" kern="1200" dirty="0" smtClean="0">
                          <a:solidFill>
                            <a:srgbClr val="FF0000"/>
                          </a:solidFill>
                          <a:effectLst/>
                          <a:latin typeface="+mn-lt"/>
                          <a:ea typeface="+mn-ea"/>
                          <a:cs typeface="+mn-cs"/>
                        </a:rPr>
                        <a:t>institución o el </a:t>
                      </a:r>
                      <a:r>
                        <a:rPr lang="es-ES_tradnl" sz="1400" kern="1200" dirty="0" smtClean="0">
                          <a:solidFill>
                            <a:schemeClr val="dk1"/>
                          </a:solidFill>
                          <a:effectLst/>
                          <a:latin typeface="+mn-lt"/>
                          <a:ea typeface="+mn-ea"/>
                          <a:cs typeface="+mn-cs"/>
                        </a:rPr>
                        <a:t>sector, según corresponda, para que se apliquen las medidas necesarias, a fin de corregir o completar el proceso de selección de su(s) representante(s).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La documentación del proceso de elección de los representantes formará parte de los archivos públicos del MCP ES.</a:t>
                      </a:r>
                      <a:endParaRPr lang="es-SV" sz="1400" kern="1200" dirty="0" smtClean="0">
                        <a:solidFill>
                          <a:schemeClr val="dk1"/>
                        </a:solidFill>
                        <a:effectLst/>
                        <a:latin typeface="+mn-lt"/>
                        <a:ea typeface="+mn-ea"/>
                        <a:cs typeface="+mn-cs"/>
                      </a:endParaRPr>
                    </a:p>
                    <a:p>
                      <a:endParaRPr lang="es-SV" sz="1400" kern="1200" dirty="0" smtClean="0">
                        <a:solidFill>
                          <a:schemeClr val="dk1"/>
                        </a:solidFill>
                        <a:effectLst/>
                        <a:latin typeface="+mn-lt"/>
                        <a:ea typeface="+mn-ea"/>
                        <a:cs typeface="+mn-cs"/>
                      </a:endParaRPr>
                    </a:p>
                  </a:txBody>
                  <a:tcPr/>
                </a:tc>
                <a:tc>
                  <a:txBody>
                    <a:bodyPr/>
                    <a:lstStyle/>
                    <a:p>
                      <a:r>
                        <a:rPr lang="es-ES_tradnl" sz="1400" b="1" i="1" kern="1200" dirty="0" smtClean="0">
                          <a:solidFill>
                            <a:schemeClr val="dk1"/>
                          </a:solidFill>
                          <a:effectLst/>
                          <a:latin typeface="+mn-lt"/>
                          <a:ea typeface="+mn-ea"/>
                          <a:cs typeface="+mn-cs"/>
                        </a:rPr>
                        <a:t>Artículo 16: </a:t>
                      </a:r>
                    </a:p>
                    <a:p>
                      <a:r>
                        <a:rPr lang="es-ES_tradnl" sz="1400" kern="1200" dirty="0" smtClean="0">
                          <a:solidFill>
                            <a:schemeClr val="dk1"/>
                          </a:solidFill>
                          <a:effectLst/>
                          <a:latin typeface="+mn-lt"/>
                          <a:ea typeface="+mn-ea"/>
                          <a:cs typeface="+mn-cs"/>
                        </a:rPr>
                        <a:t>Toda organización </a:t>
                      </a:r>
                      <a:r>
                        <a:rPr lang="es-ES_tradnl" sz="1400" kern="1200" dirty="0" smtClean="0">
                          <a:solidFill>
                            <a:srgbClr val="FF0000"/>
                          </a:solidFill>
                          <a:effectLst/>
                          <a:latin typeface="+mn-lt"/>
                          <a:ea typeface="+mn-ea"/>
                          <a:cs typeface="+mn-cs"/>
                        </a:rPr>
                        <a:t>o </a:t>
                      </a:r>
                      <a:r>
                        <a:rPr lang="es-ES_tradnl" sz="1400" kern="1200" dirty="0" smtClean="0">
                          <a:solidFill>
                            <a:schemeClr val="dk1"/>
                          </a:solidFill>
                          <a:effectLst/>
                          <a:latin typeface="+mn-lt"/>
                          <a:ea typeface="+mn-ea"/>
                          <a:cs typeface="+mn-cs"/>
                        </a:rPr>
                        <a:t>institución propietaria </a:t>
                      </a:r>
                      <a:r>
                        <a:rPr lang="es-ES_tradnl" sz="1400" kern="1200" dirty="0" smtClean="0">
                          <a:solidFill>
                            <a:srgbClr val="FF0000"/>
                          </a:solidFill>
                          <a:effectLst/>
                          <a:latin typeface="+mn-lt"/>
                          <a:ea typeface="+mn-ea"/>
                          <a:cs typeface="+mn-cs"/>
                        </a:rPr>
                        <a:t>o</a:t>
                      </a:r>
                      <a:r>
                        <a:rPr lang="es-ES_tradnl" sz="1400" kern="1200" dirty="0" smtClean="0">
                          <a:solidFill>
                            <a:schemeClr val="dk1"/>
                          </a:solidFill>
                          <a:effectLst/>
                          <a:latin typeface="+mn-lt"/>
                          <a:ea typeface="+mn-ea"/>
                          <a:cs typeface="+mn-cs"/>
                        </a:rPr>
                        <a:t> suplente elegida o designada por su sector, enviará al Presidente(a) del </a:t>
                      </a:r>
                      <a:r>
                        <a:rPr lang="es-ES_tradnl" sz="1400" kern="1200" dirty="0" smtClean="0">
                          <a:solidFill>
                            <a:srgbClr val="FF0000"/>
                          </a:solidFill>
                          <a:effectLst/>
                          <a:latin typeface="+mn-lt"/>
                          <a:ea typeface="+mn-ea"/>
                          <a:cs typeface="+mn-cs"/>
                        </a:rPr>
                        <a:t>MCP-ES</a:t>
                      </a:r>
                      <a:r>
                        <a:rPr lang="es-ES_tradnl" sz="1400" kern="1200" dirty="0" smtClean="0">
                          <a:solidFill>
                            <a:schemeClr val="dk1"/>
                          </a:solidFill>
                          <a:effectLst/>
                          <a:latin typeface="+mn-lt"/>
                          <a:ea typeface="+mn-ea"/>
                          <a:cs typeface="+mn-cs"/>
                        </a:rPr>
                        <a:t> la documentación del proceso que condujo a su elección </a:t>
                      </a:r>
                      <a:r>
                        <a:rPr lang="es-ES_tradnl" sz="1400" kern="1200" dirty="0" smtClean="0">
                          <a:solidFill>
                            <a:srgbClr val="FF0000"/>
                          </a:solidFill>
                          <a:effectLst/>
                          <a:latin typeface="+mn-lt"/>
                          <a:ea typeface="+mn-ea"/>
                          <a:cs typeface="+mn-cs"/>
                        </a:rPr>
                        <a:t>o</a:t>
                      </a:r>
                      <a:r>
                        <a:rPr lang="es-ES_tradnl" sz="1400" kern="1200" dirty="0" smtClean="0">
                          <a:solidFill>
                            <a:schemeClr val="dk1"/>
                          </a:solidFill>
                          <a:effectLst/>
                          <a:latin typeface="+mn-lt"/>
                          <a:ea typeface="+mn-ea"/>
                          <a:cs typeface="+mn-cs"/>
                        </a:rPr>
                        <a:t> designación. La Dirección Ejecutiva comprobará que dicho proceso responde a los criterios definidos en el presente Reglamento Interno del </a:t>
                      </a:r>
                      <a:r>
                        <a:rPr lang="es-ES_tradnl" sz="1400" kern="1200" dirty="0" smtClean="0">
                          <a:solidFill>
                            <a:srgbClr val="FF0000"/>
                          </a:solidFill>
                          <a:effectLst/>
                          <a:latin typeface="+mn-lt"/>
                          <a:ea typeface="+mn-ea"/>
                          <a:cs typeface="+mn-cs"/>
                        </a:rPr>
                        <a:t>MCP-ES</a:t>
                      </a:r>
                      <a:r>
                        <a:rPr lang="es-ES_tradnl" sz="1400" kern="1200" dirty="0" smtClean="0">
                          <a:solidFill>
                            <a:schemeClr val="dk1"/>
                          </a:solidFill>
                          <a:effectLst/>
                          <a:latin typeface="+mn-lt"/>
                          <a:ea typeface="+mn-ea"/>
                          <a:cs typeface="+mn-cs"/>
                        </a:rPr>
                        <a:t>, y lo transmitirá al Comité Ejecutivo para su información y aprobación por la Asamblea.</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El Comité Ejecutivo acusará recibo de la documentación e informará a la organización </a:t>
                      </a:r>
                      <a:r>
                        <a:rPr lang="es-ES_tradnl" sz="1400" kern="1200" dirty="0" smtClean="0">
                          <a:solidFill>
                            <a:srgbClr val="FF0000"/>
                          </a:solidFill>
                          <a:effectLst/>
                          <a:latin typeface="+mn-lt"/>
                          <a:ea typeface="+mn-ea"/>
                          <a:cs typeface="+mn-cs"/>
                        </a:rPr>
                        <a:t>o </a:t>
                      </a:r>
                      <a:r>
                        <a:rPr lang="es-ES_tradnl" sz="1400" kern="1200" dirty="0" smtClean="0">
                          <a:solidFill>
                            <a:schemeClr val="dk1"/>
                          </a:solidFill>
                          <a:effectLst/>
                          <a:latin typeface="+mn-lt"/>
                          <a:ea typeface="+mn-ea"/>
                          <a:cs typeface="+mn-cs"/>
                        </a:rPr>
                        <a:t> institución de la decisión de la Asamblea en un plazo no superior a los 15 días hábiles, a partir de la reunión de la Asamblea donde se presente la documentación de acreditación. Si la Asamblea hubiera decidido favorablemente, La Presidencia del </a:t>
                      </a:r>
                      <a:r>
                        <a:rPr lang="es-ES_tradnl" sz="1400" kern="1200" dirty="0" smtClean="0">
                          <a:solidFill>
                            <a:srgbClr val="FF0000"/>
                          </a:solidFill>
                          <a:effectLst/>
                          <a:latin typeface="+mn-lt"/>
                          <a:ea typeface="+mn-ea"/>
                          <a:cs typeface="+mn-cs"/>
                        </a:rPr>
                        <a:t>MCP-ES </a:t>
                      </a:r>
                      <a:r>
                        <a:rPr lang="es-ES_tradnl" sz="1400" kern="1200" dirty="0" smtClean="0">
                          <a:solidFill>
                            <a:schemeClr val="dk1"/>
                          </a:solidFill>
                          <a:effectLst/>
                          <a:latin typeface="+mn-lt"/>
                          <a:ea typeface="+mn-ea"/>
                          <a:cs typeface="+mn-cs"/>
                        </a:rPr>
                        <a:t>invitará a la organización o  institución a participar en la siguiente reunión de la Asamblea del </a:t>
                      </a:r>
                      <a:r>
                        <a:rPr lang="es-ES_tradnl" sz="1400" kern="1200" dirty="0" smtClean="0">
                          <a:solidFill>
                            <a:srgbClr val="FF0000"/>
                          </a:solidFill>
                          <a:effectLst/>
                          <a:latin typeface="+mn-lt"/>
                          <a:ea typeface="+mn-ea"/>
                          <a:cs typeface="+mn-cs"/>
                        </a:rPr>
                        <a:t>MCP-ES</a:t>
                      </a:r>
                      <a:r>
                        <a:rPr lang="es-ES_tradnl" sz="1400" kern="1200" dirty="0" smtClean="0">
                          <a:solidFill>
                            <a:schemeClr val="dk1"/>
                          </a:solidFill>
                          <a:effectLst/>
                          <a:latin typeface="+mn-lt"/>
                          <a:ea typeface="+mn-ea"/>
                          <a:cs typeface="+mn-cs"/>
                        </a:rPr>
                        <a:t>. Si la decisión de la Asamblea no fuera favorable por una razón justificada, la Presidencia informaría a la organización, institución </a:t>
                      </a:r>
                      <a:r>
                        <a:rPr lang="es-ES_tradnl" sz="1400" kern="1200" dirty="0" smtClean="0">
                          <a:solidFill>
                            <a:srgbClr val="FF0000"/>
                          </a:solidFill>
                          <a:effectLst/>
                          <a:latin typeface="+mn-lt"/>
                          <a:ea typeface="+mn-ea"/>
                          <a:cs typeface="+mn-cs"/>
                        </a:rPr>
                        <a:t>o </a:t>
                      </a:r>
                      <a:r>
                        <a:rPr lang="es-ES_tradnl" sz="1400" strike="noStrike" kern="1200" dirty="0" smtClean="0">
                          <a:solidFill>
                            <a:srgbClr val="FF0000"/>
                          </a:solidFill>
                          <a:effectLst/>
                          <a:latin typeface="+mn-lt"/>
                          <a:ea typeface="+mn-ea"/>
                          <a:cs typeface="+mn-cs"/>
                        </a:rPr>
                        <a:t>al</a:t>
                      </a:r>
                      <a:r>
                        <a:rPr lang="es-ES_tradnl" sz="1400" kern="1200" dirty="0" smtClean="0">
                          <a:solidFill>
                            <a:srgbClr val="FF0000"/>
                          </a:solidFill>
                          <a:effectLst/>
                          <a:latin typeface="+mn-lt"/>
                          <a:ea typeface="+mn-ea"/>
                          <a:cs typeface="+mn-cs"/>
                        </a:rPr>
                        <a:t> </a:t>
                      </a:r>
                      <a:r>
                        <a:rPr lang="es-ES_tradnl" sz="1400" kern="1200" dirty="0" smtClean="0">
                          <a:solidFill>
                            <a:schemeClr val="dk1"/>
                          </a:solidFill>
                          <a:effectLst/>
                          <a:latin typeface="+mn-lt"/>
                          <a:ea typeface="+mn-ea"/>
                          <a:cs typeface="+mn-cs"/>
                        </a:rPr>
                        <a:t>sector, según corresponda, para que se apliquen las medidas necesarias, a fin de corregir o completar el proceso de selección de su(s) representante(s).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La documentación del proceso de elección de los representantes formará parte de los archivos públicos del </a:t>
                      </a:r>
                      <a:r>
                        <a:rPr lang="es-ES_tradnl" sz="1400" kern="1200" dirty="0" smtClean="0">
                          <a:solidFill>
                            <a:srgbClr val="FF0000"/>
                          </a:solidFill>
                          <a:effectLst/>
                          <a:latin typeface="+mn-lt"/>
                          <a:ea typeface="+mn-ea"/>
                          <a:cs typeface="+mn-cs"/>
                        </a:rPr>
                        <a:t>MCP-ES</a:t>
                      </a:r>
                      <a:r>
                        <a:rPr lang="es-ES_tradnl" sz="1400" kern="1200" dirty="0" smtClean="0">
                          <a:solidFill>
                            <a:schemeClr val="dk1"/>
                          </a:solidFill>
                          <a:effectLst/>
                          <a:latin typeface="+mn-lt"/>
                          <a:ea typeface="+mn-ea"/>
                          <a:cs typeface="+mn-cs"/>
                        </a:rPr>
                        <a:t>.</a:t>
                      </a:r>
                      <a:endParaRPr lang="es-SV" sz="14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722432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963630617"/>
              </p:ext>
            </p:extLst>
          </p:nvPr>
        </p:nvGraphicFramePr>
        <p:xfrm>
          <a:off x="179512" y="188640"/>
          <a:ext cx="8712968" cy="6571614"/>
        </p:xfrm>
        <a:graphic>
          <a:graphicData uri="http://schemas.openxmlformats.org/drawingml/2006/table">
            <a:tbl>
              <a:tblPr firstRow="1" bandRow="1">
                <a:tableStyleId>{5C22544A-7EE6-4342-B048-85BDC9FD1C3A}</a:tableStyleId>
              </a:tblPr>
              <a:tblGrid>
                <a:gridCol w="4246657"/>
                <a:gridCol w="4466311"/>
              </a:tblGrid>
              <a:tr h="445134">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5963578">
                <a:tc>
                  <a:txBody>
                    <a:bodyPr/>
                    <a:lstStyle/>
                    <a:p>
                      <a:r>
                        <a:rPr lang="es-ES_tradnl" sz="1800" b="1" i="1" kern="1200" dirty="0" smtClean="0">
                          <a:solidFill>
                            <a:schemeClr val="dk1"/>
                          </a:solidFill>
                          <a:effectLst/>
                          <a:latin typeface="+mn-lt"/>
                          <a:ea typeface="+mn-ea"/>
                          <a:cs typeface="+mn-cs"/>
                        </a:rPr>
                        <a:t>Artículo 15:</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Todas las organizaciones/instituciones representantes  del MCP-ES tienen derecho a:</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Ser tratados como socios igualitarios con pleno derecho a expresarse, a través de la representatividad de su sector</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Designar  a la persona  de su organización/institución que será) </a:t>
                      </a:r>
                      <a:r>
                        <a:rPr lang="es-ES_tradnl" sz="1800" kern="1200" dirty="0" smtClean="0">
                          <a:solidFill>
                            <a:srgbClr val="FF0000"/>
                          </a:solidFill>
                          <a:effectLst/>
                          <a:latin typeface="+mn-lt"/>
                          <a:ea typeface="+mn-ea"/>
                          <a:cs typeface="+mn-cs"/>
                        </a:rPr>
                        <a:t>representante</a:t>
                      </a:r>
                      <a:r>
                        <a:rPr lang="es-ES_tradnl" sz="1800" kern="1200" dirty="0" smtClean="0">
                          <a:solidFill>
                            <a:schemeClr val="dk1"/>
                          </a:solidFill>
                          <a:effectLst/>
                          <a:latin typeface="+mn-lt"/>
                          <a:ea typeface="+mn-ea"/>
                          <a:cs typeface="+mn-cs"/>
                        </a:rPr>
                        <a:t> en el MCP –ES.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Participar activamente a través de la persona designada ,  en las sesiones de Asamblea General del MCP-ES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Contribuir a través de sus </a:t>
                      </a:r>
                      <a:r>
                        <a:rPr lang="es-ES_tradnl" sz="1800" kern="1200" dirty="0" smtClean="0">
                          <a:solidFill>
                            <a:srgbClr val="FF0000"/>
                          </a:solidFill>
                          <a:effectLst/>
                          <a:latin typeface="+mn-lt"/>
                          <a:ea typeface="+mn-ea"/>
                          <a:cs typeface="+mn-cs"/>
                        </a:rPr>
                        <a:t>representante,  </a:t>
                      </a:r>
                      <a:r>
                        <a:rPr lang="es-ES_tradnl" sz="1800" kern="1200" dirty="0" smtClean="0">
                          <a:solidFill>
                            <a:schemeClr val="dk1"/>
                          </a:solidFill>
                          <a:effectLst/>
                          <a:latin typeface="+mn-lt"/>
                          <a:ea typeface="+mn-ea"/>
                          <a:cs typeface="+mn-cs"/>
                        </a:rPr>
                        <a:t>en las decisiones correspondientes del MCP-ES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Acceder a la información pertinente a través de sus </a:t>
                      </a:r>
                      <a:r>
                        <a:rPr lang="es-ES_tradnl" sz="1800" kern="1200" dirty="0" smtClean="0">
                          <a:solidFill>
                            <a:srgbClr val="FF0000"/>
                          </a:solidFill>
                          <a:effectLst/>
                          <a:latin typeface="+mn-lt"/>
                          <a:ea typeface="+mn-ea"/>
                          <a:cs typeface="+mn-cs"/>
                        </a:rPr>
                        <a:t>representantes</a:t>
                      </a:r>
                      <a:endParaRPr lang="es-SV" sz="1800" kern="1200" dirty="0" smtClean="0">
                        <a:solidFill>
                          <a:srgbClr val="FF0000"/>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Recibir por parte de sus </a:t>
                      </a:r>
                      <a:r>
                        <a:rPr lang="es-ES_tradnl" sz="1800" kern="1200" dirty="0" smtClean="0">
                          <a:solidFill>
                            <a:srgbClr val="FF0000"/>
                          </a:solidFill>
                          <a:effectLst/>
                          <a:latin typeface="+mn-lt"/>
                          <a:ea typeface="+mn-ea"/>
                          <a:cs typeface="+mn-cs"/>
                        </a:rPr>
                        <a:t>representantes, </a:t>
                      </a:r>
                      <a:r>
                        <a:rPr lang="es-ES_tradnl" sz="1800" kern="1200" dirty="0" smtClean="0">
                          <a:solidFill>
                            <a:schemeClr val="dk1"/>
                          </a:solidFill>
                          <a:effectLst/>
                          <a:latin typeface="+mn-lt"/>
                          <a:ea typeface="+mn-ea"/>
                          <a:cs typeface="+mn-cs"/>
                        </a:rPr>
                        <a:t>todas las comunicaciones referidas al quehacer del MCP-ES</a:t>
                      </a:r>
                      <a:endParaRPr lang="es-SV" sz="1800" kern="1200" dirty="0" smtClean="0">
                        <a:solidFill>
                          <a:schemeClr val="dk1"/>
                        </a:solidFill>
                        <a:effectLst/>
                        <a:latin typeface="+mn-lt"/>
                        <a:ea typeface="+mn-ea"/>
                        <a:cs typeface="+mn-cs"/>
                      </a:endParaRPr>
                    </a:p>
                  </a:txBody>
                  <a:tcPr/>
                </a:tc>
                <a:tc>
                  <a:txBody>
                    <a:bodyPr/>
                    <a:lstStyle/>
                    <a:p>
                      <a:r>
                        <a:rPr lang="es-ES_tradnl" sz="1800" b="1" i="1" kern="1200" dirty="0" smtClean="0">
                          <a:solidFill>
                            <a:schemeClr val="dk1"/>
                          </a:solidFill>
                          <a:effectLst/>
                          <a:latin typeface="+mn-lt"/>
                          <a:ea typeface="+mn-ea"/>
                          <a:cs typeface="+mn-cs"/>
                        </a:rPr>
                        <a:t>Artículo 17: </a:t>
                      </a:r>
                    </a:p>
                    <a:p>
                      <a:r>
                        <a:rPr lang="es-ES_tradnl" sz="1800" kern="1200" dirty="0" smtClean="0">
                          <a:solidFill>
                            <a:schemeClr val="dk1"/>
                          </a:solidFill>
                          <a:effectLst/>
                          <a:latin typeface="+mn-lt"/>
                          <a:ea typeface="+mn-ea"/>
                          <a:cs typeface="+mn-cs"/>
                        </a:rPr>
                        <a:t>Todas las organizaciones o instituciones</a:t>
                      </a:r>
                      <a:r>
                        <a:rPr lang="es-ES_tradnl" sz="1800" b="1" kern="1200" dirty="0" smtClean="0">
                          <a:solidFill>
                            <a:schemeClr val="dk1"/>
                          </a:solidFill>
                          <a:effectLst/>
                          <a:latin typeface="+mn-lt"/>
                          <a:ea typeface="+mn-ea"/>
                          <a:cs typeface="+mn-cs"/>
                        </a:rPr>
                        <a:t> </a:t>
                      </a:r>
                      <a:r>
                        <a:rPr lang="es-ES_tradnl" sz="1800" kern="1200" dirty="0" smtClean="0">
                          <a:solidFill>
                            <a:schemeClr val="dk1"/>
                          </a:solidFill>
                          <a:effectLst/>
                          <a:latin typeface="+mn-lt"/>
                          <a:ea typeface="+mn-ea"/>
                          <a:cs typeface="+mn-cs"/>
                        </a:rPr>
                        <a:t>representantes  del MCP-ES tienen derecho a:</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Ser tratados como socios igualitarios con pleno derecho a expresarse, a través de la representatividad de su sector</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Designar  a la persona  de su organización o  institución que será  </a:t>
                      </a:r>
                      <a:r>
                        <a:rPr lang="es-ES_tradnl" sz="1800" kern="1200" dirty="0" smtClean="0">
                          <a:solidFill>
                            <a:srgbClr val="FF0000"/>
                          </a:solidFill>
                          <a:effectLst/>
                          <a:latin typeface="+mn-lt"/>
                          <a:ea typeface="+mn-ea"/>
                          <a:cs typeface="+mn-cs"/>
                        </a:rPr>
                        <a:t>Delegada en el </a:t>
                      </a:r>
                      <a:r>
                        <a:rPr lang="es-ES_tradnl" sz="1800" kern="1200" dirty="0" smtClean="0">
                          <a:solidFill>
                            <a:schemeClr val="dk1"/>
                          </a:solidFill>
                          <a:effectLst/>
                          <a:latin typeface="+mn-lt"/>
                          <a:ea typeface="+mn-ea"/>
                          <a:cs typeface="+mn-cs"/>
                        </a:rPr>
                        <a:t>MCP –ES.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Participar activamente a través de la persona designada,  en las sesiones de Asamblea General del MCP-ES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Contribuir a través de su </a:t>
                      </a:r>
                      <a:r>
                        <a:rPr lang="es-ES_tradnl" sz="1800" kern="1200" dirty="0" smtClean="0">
                          <a:solidFill>
                            <a:srgbClr val="FF0000"/>
                          </a:solidFill>
                          <a:effectLst/>
                          <a:latin typeface="+mn-lt"/>
                          <a:ea typeface="+mn-ea"/>
                          <a:cs typeface="+mn-cs"/>
                        </a:rPr>
                        <a:t>Delegada/o,  </a:t>
                      </a:r>
                      <a:r>
                        <a:rPr lang="es-ES_tradnl" sz="1800" kern="1200" dirty="0" smtClean="0">
                          <a:solidFill>
                            <a:schemeClr val="dk1"/>
                          </a:solidFill>
                          <a:effectLst/>
                          <a:latin typeface="+mn-lt"/>
                          <a:ea typeface="+mn-ea"/>
                          <a:cs typeface="+mn-cs"/>
                        </a:rPr>
                        <a:t>en las decisiones correspondientes del MCP-ES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Acceder a la información pertinente a través de </a:t>
                      </a:r>
                      <a:r>
                        <a:rPr lang="es-ES_tradnl" sz="1800" kern="1200" dirty="0" smtClean="0">
                          <a:solidFill>
                            <a:srgbClr val="FF0000"/>
                          </a:solidFill>
                          <a:effectLst/>
                          <a:latin typeface="+mn-lt"/>
                          <a:ea typeface="+mn-ea"/>
                          <a:cs typeface="+mn-cs"/>
                        </a:rPr>
                        <a:t>sus Delegadas/os</a:t>
                      </a:r>
                      <a:endParaRPr lang="es-SV" sz="1800" kern="1200" dirty="0" smtClean="0">
                        <a:solidFill>
                          <a:srgbClr val="FF0000"/>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Recibir por parte de sus </a:t>
                      </a:r>
                      <a:r>
                        <a:rPr lang="es-ES_tradnl" sz="1800" kern="1200" dirty="0" smtClean="0">
                          <a:solidFill>
                            <a:srgbClr val="FF0000"/>
                          </a:solidFill>
                          <a:effectLst/>
                          <a:latin typeface="+mn-lt"/>
                          <a:ea typeface="+mn-ea"/>
                          <a:cs typeface="+mn-cs"/>
                        </a:rPr>
                        <a:t>Delegadas/os ,</a:t>
                      </a:r>
                      <a:r>
                        <a:rPr lang="es-ES_tradnl" sz="1800" kern="1200" dirty="0" smtClean="0">
                          <a:solidFill>
                            <a:schemeClr val="dk1"/>
                          </a:solidFill>
                          <a:effectLst/>
                          <a:latin typeface="+mn-lt"/>
                          <a:ea typeface="+mn-ea"/>
                          <a:cs typeface="+mn-cs"/>
                        </a:rPr>
                        <a:t> todas las comunicaciones referidas al quehacer del MCP-ES</a:t>
                      </a:r>
                      <a:endParaRPr lang="es-SV"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391373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747086095"/>
              </p:ext>
            </p:extLst>
          </p:nvPr>
        </p:nvGraphicFramePr>
        <p:xfrm>
          <a:off x="179512" y="188640"/>
          <a:ext cx="8784976" cy="6480720"/>
        </p:xfrm>
        <a:graphic>
          <a:graphicData uri="http://schemas.openxmlformats.org/drawingml/2006/table">
            <a:tbl>
              <a:tblPr firstRow="1" bandRow="1">
                <a:tableStyleId>{5C22544A-7EE6-4342-B048-85BDC9FD1C3A}</a:tableStyleId>
              </a:tblPr>
              <a:tblGrid>
                <a:gridCol w="4650870"/>
                <a:gridCol w="4134106"/>
              </a:tblGrid>
              <a:tr h="414630">
                <a:tc>
                  <a:txBody>
                    <a:bodyPr/>
                    <a:lstStyle/>
                    <a:p>
                      <a:r>
                        <a:rPr lang="es-SV" sz="1600" dirty="0" smtClean="0"/>
                        <a:t>Reglamento</a:t>
                      </a:r>
                      <a:r>
                        <a:rPr lang="es-SV" sz="1600" baseline="0" dirty="0" smtClean="0"/>
                        <a:t> Interno 2012</a:t>
                      </a:r>
                      <a:endParaRPr lang="es-SV" sz="1600" dirty="0"/>
                    </a:p>
                  </a:txBody>
                  <a:tcPr/>
                </a:tc>
                <a:tc>
                  <a:txBody>
                    <a:bodyPr/>
                    <a:lstStyle/>
                    <a:p>
                      <a:r>
                        <a:rPr lang="es-SV" sz="1600" dirty="0" smtClean="0"/>
                        <a:t>Modificaciones  2015</a:t>
                      </a:r>
                      <a:endParaRPr lang="es-SV" sz="1600" dirty="0"/>
                    </a:p>
                  </a:txBody>
                  <a:tcPr/>
                </a:tc>
              </a:tr>
              <a:tr h="6066090">
                <a:tc>
                  <a:txBody>
                    <a:bodyPr/>
                    <a:lstStyle/>
                    <a:p>
                      <a:r>
                        <a:rPr lang="es-ES_tradnl" sz="1400" b="1" i="1" kern="1200" dirty="0" smtClean="0">
                          <a:solidFill>
                            <a:schemeClr val="dk1"/>
                          </a:solidFill>
                          <a:effectLst/>
                          <a:latin typeface="+mn-lt"/>
                          <a:ea typeface="+mn-ea"/>
                          <a:cs typeface="+mn-cs"/>
                        </a:rPr>
                        <a:t>Artículo 16:</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Son derechos de las personas representantes de Organizaciones/Instituciones en el MCP-ES:</a:t>
                      </a:r>
                      <a:endParaRPr lang="es-SV" sz="14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s-ES_tradnl" sz="1400" kern="1200" dirty="0" smtClean="0">
                          <a:solidFill>
                            <a:schemeClr val="dk1"/>
                          </a:solidFill>
                          <a:effectLst/>
                          <a:latin typeface="+mn-lt"/>
                          <a:ea typeface="+mn-ea"/>
                          <a:cs typeface="+mn-cs"/>
                        </a:rPr>
                        <a:t>Nominar candidatos y elegir a las personas habilitadas para los puestos del Comité Ejecutivo previstos en  el </a:t>
                      </a:r>
                      <a:r>
                        <a:rPr lang="es-ES_tradnl" sz="1400" kern="1200" dirty="0" err="1" smtClean="0">
                          <a:solidFill>
                            <a:srgbClr val="FF0000"/>
                          </a:solidFill>
                          <a:effectLst/>
                          <a:latin typeface="+mn-lt"/>
                          <a:ea typeface="+mn-ea"/>
                          <a:cs typeface="+mn-cs"/>
                        </a:rPr>
                        <a:t>Art.x</a:t>
                      </a:r>
                      <a:r>
                        <a:rPr lang="es-ES_tradnl" sz="1400" kern="1200" dirty="0" smtClean="0">
                          <a:solidFill>
                            <a:srgbClr val="FF0000"/>
                          </a:solidFill>
                          <a:effectLst/>
                          <a:latin typeface="+mn-lt"/>
                          <a:ea typeface="+mn-ea"/>
                          <a:cs typeface="+mn-cs"/>
                        </a:rPr>
                        <a:t>,</a:t>
                      </a:r>
                      <a:r>
                        <a:rPr lang="es-ES_tradnl" sz="1400" kern="1200" dirty="0" smtClean="0">
                          <a:solidFill>
                            <a:schemeClr val="dk1"/>
                          </a:solidFill>
                          <a:effectLst/>
                          <a:latin typeface="+mn-lt"/>
                          <a:ea typeface="+mn-ea"/>
                          <a:cs typeface="+mn-cs"/>
                        </a:rPr>
                        <a:t> de los Estatutos del MCP ES,  y presentar su candidatura para tales puestos. Votar sobre cualquier cuestión, salvo en caso de encontrarse en situación de conflicto de interés , de acuerdo con  </a:t>
                      </a:r>
                      <a:r>
                        <a:rPr lang="es-ES_tradnl" sz="1400" kern="1200" dirty="0" smtClean="0">
                          <a:solidFill>
                            <a:srgbClr val="FF0000"/>
                          </a:solidFill>
                          <a:effectLst/>
                          <a:latin typeface="+mn-lt"/>
                          <a:ea typeface="+mn-ea"/>
                          <a:cs typeface="+mn-cs"/>
                        </a:rPr>
                        <a:t>el </a:t>
                      </a:r>
                      <a:r>
                        <a:rPr lang="es-ES_tradnl" sz="1400" kern="1200" dirty="0" err="1" smtClean="0">
                          <a:solidFill>
                            <a:srgbClr val="FF0000"/>
                          </a:solidFill>
                          <a:effectLst/>
                          <a:latin typeface="+mn-lt"/>
                          <a:ea typeface="+mn-ea"/>
                          <a:cs typeface="+mn-cs"/>
                        </a:rPr>
                        <a:t>Art.XX</a:t>
                      </a:r>
                      <a:r>
                        <a:rPr lang="es-ES_tradnl" sz="1400" kern="1200" dirty="0" smtClean="0">
                          <a:solidFill>
                            <a:srgbClr val="FF0000"/>
                          </a:solidFill>
                          <a:effectLst/>
                          <a:latin typeface="+mn-lt"/>
                          <a:ea typeface="+mn-ea"/>
                          <a:cs typeface="+mn-cs"/>
                        </a:rPr>
                        <a:t> de la </a:t>
                      </a:r>
                      <a:r>
                        <a:rPr lang="es-ES_tradnl" sz="1400" i="1" kern="1200" dirty="0" smtClean="0">
                          <a:solidFill>
                            <a:srgbClr val="FF0000"/>
                          </a:solidFill>
                          <a:effectLst/>
                          <a:latin typeface="+mn-lt"/>
                          <a:ea typeface="+mn-ea"/>
                          <a:cs typeface="+mn-cs"/>
                        </a:rPr>
                        <a:t>Política de gestión de conflictos de interés  y Art. XX de los Estatutos</a:t>
                      </a:r>
                      <a:endParaRPr lang="es-SV" sz="1400" kern="1200" dirty="0" smtClean="0">
                        <a:solidFill>
                          <a:srgbClr val="FF0000"/>
                        </a:solidFill>
                        <a:effectLst/>
                        <a:latin typeface="+mn-lt"/>
                        <a:ea typeface="+mn-ea"/>
                        <a:cs typeface="+mn-cs"/>
                      </a:endParaRPr>
                    </a:p>
                    <a:p>
                      <a:pPr marL="285750" lvl="0" indent="-285750">
                        <a:buFont typeface="Wingdings" panose="05000000000000000000" pitchFamily="2" charset="2"/>
                        <a:buChar char="§"/>
                      </a:pPr>
                      <a:r>
                        <a:rPr lang="es-ES_tradnl" sz="1400" kern="1200" dirty="0" smtClean="0">
                          <a:solidFill>
                            <a:schemeClr val="dk1"/>
                          </a:solidFill>
                          <a:effectLst/>
                          <a:latin typeface="+mn-lt"/>
                          <a:ea typeface="+mn-ea"/>
                          <a:cs typeface="+mn-cs"/>
                        </a:rPr>
                        <a:t>Abstenerse de votar bajo razón justificada</a:t>
                      </a:r>
                      <a:endParaRPr lang="es-SV" sz="14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s-ES_tradnl" sz="1400" kern="1200" dirty="0" smtClean="0">
                          <a:solidFill>
                            <a:schemeClr val="dk1"/>
                          </a:solidFill>
                          <a:effectLst/>
                          <a:latin typeface="+mn-lt"/>
                          <a:ea typeface="+mn-ea"/>
                          <a:cs typeface="+mn-cs"/>
                        </a:rPr>
                        <a:t>Participar en las actividades, los debates y la toma de decisiones sobre cualquier cuestión salvo en el caso de conflicto de interés </a:t>
                      </a:r>
                      <a:endParaRPr lang="es-SV" sz="14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s-ES_tradnl" sz="1400" kern="1200" dirty="0" smtClean="0">
                          <a:solidFill>
                            <a:schemeClr val="dk1"/>
                          </a:solidFill>
                          <a:effectLst/>
                          <a:latin typeface="+mn-lt"/>
                          <a:ea typeface="+mn-ea"/>
                          <a:cs typeface="+mn-cs"/>
                        </a:rPr>
                        <a:t>Estar informado/a de toda cuestión relativa a las actividades y el funcionamiento del MCP ES.</a:t>
                      </a:r>
                      <a:endParaRPr lang="es-SV" sz="14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s-ES_tradnl" sz="1400" kern="1200" dirty="0" smtClean="0">
                          <a:solidFill>
                            <a:schemeClr val="dk1"/>
                          </a:solidFill>
                          <a:effectLst/>
                          <a:latin typeface="+mn-lt"/>
                          <a:ea typeface="+mn-ea"/>
                          <a:cs typeface="+mn-cs"/>
                        </a:rPr>
                        <a:t>Participar en todas las reuniones de la Asamblea y del/ de los comités permanentes a los que pertenezca y recibir aviso de las mismas con la suficiente antelación, </a:t>
                      </a:r>
                      <a:r>
                        <a:rPr lang="es-ES_tradnl" sz="1400" kern="1200" dirty="0" smtClean="0">
                          <a:solidFill>
                            <a:srgbClr val="FF0000"/>
                          </a:solidFill>
                          <a:effectLst/>
                          <a:latin typeface="+mn-lt"/>
                          <a:ea typeface="+mn-ea"/>
                          <a:cs typeface="+mn-cs"/>
                        </a:rPr>
                        <a:t>según lo establece el Art.23 </a:t>
                      </a:r>
                      <a:r>
                        <a:rPr lang="es-ES_tradnl" sz="1400" kern="1200" dirty="0" smtClean="0">
                          <a:solidFill>
                            <a:schemeClr val="dk1"/>
                          </a:solidFill>
                          <a:effectLst/>
                          <a:latin typeface="+mn-lt"/>
                          <a:ea typeface="+mn-ea"/>
                          <a:cs typeface="+mn-cs"/>
                        </a:rPr>
                        <a:t>del presente Reglamento ;</a:t>
                      </a:r>
                      <a:endParaRPr lang="es-SV" sz="14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s-ES_tradnl" sz="1400" kern="1200" dirty="0" smtClean="0">
                          <a:solidFill>
                            <a:schemeClr val="dk1"/>
                          </a:solidFill>
                          <a:effectLst/>
                          <a:latin typeface="+mn-lt"/>
                          <a:ea typeface="+mn-ea"/>
                          <a:cs typeface="+mn-cs"/>
                        </a:rPr>
                        <a:t>Plantear, siguiendo los procedimientos establecidos en el Reglamento y la Política de gestión de conflictos de interés, una argumentación de conflicto de interés sobre cualquier miembro representante del MCP ES</a:t>
                      </a:r>
                      <a:endParaRPr lang="es-SV" sz="1400" kern="1200" dirty="0" smtClean="0">
                        <a:solidFill>
                          <a:schemeClr val="dk1"/>
                        </a:solidFill>
                        <a:effectLst/>
                        <a:latin typeface="+mn-lt"/>
                        <a:ea typeface="+mn-ea"/>
                        <a:cs typeface="+mn-cs"/>
                      </a:endParaRPr>
                    </a:p>
                  </a:txBody>
                  <a:tcPr/>
                </a:tc>
                <a:tc>
                  <a:txBody>
                    <a:bodyPr/>
                    <a:lstStyle/>
                    <a:p>
                      <a:r>
                        <a:rPr lang="es-ES_tradnl" sz="1400" b="1" i="1" kern="1200" dirty="0" smtClean="0">
                          <a:solidFill>
                            <a:schemeClr val="dk1"/>
                          </a:solidFill>
                          <a:effectLst/>
                          <a:latin typeface="+mn-lt"/>
                          <a:ea typeface="+mn-ea"/>
                          <a:cs typeface="+mn-cs"/>
                        </a:rPr>
                        <a:t>Artículo 18: </a:t>
                      </a:r>
                      <a:r>
                        <a:rPr lang="es-ES_tradnl" sz="1400" kern="1200" dirty="0" smtClean="0">
                          <a:solidFill>
                            <a:schemeClr val="dk1"/>
                          </a:solidFill>
                          <a:effectLst/>
                          <a:latin typeface="+mn-lt"/>
                          <a:ea typeface="+mn-ea"/>
                          <a:cs typeface="+mn-cs"/>
                        </a:rPr>
                        <a:t>Son derechos de las personas </a:t>
                      </a:r>
                      <a:r>
                        <a:rPr lang="es-ES_tradnl" sz="1400" kern="1200" dirty="0" smtClean="0">
                          <a:solidFill>
                            <a:srgbClr val="FF0000"/>
                          </a:solidFill>
                          <a:effectLst/>
                          <a:latin typeface="+mn-lt"/>
                          <a:ea typeface="+mn-ea"/>
                          <a:cs typeface="+mn-cs"/>
                        </a:rPr>
                        <a:t>delegadas </a:t>
                      </a:r>
                      <a:r>
                        <a:rPr lang="es-ES_tradnl" sz="1400" kern="1200" dirty="0" smtClean="0">
                          <a:solidFill>
                            <a:schemeClr val="dk1"/>
                          </a:solidFill>
                          <a:effectLst/>
                          <a:latin typeface="+mn-lt"/>
                          <a:ea typeface="+mn-ea"/>
                          <a:cs typeface="+mn-cs"/>
                        </a:rPr>
                        <a:t>por Organizaciones e Instituciones en el </a:t>
                      </a:r>
                      <a:r>
                        <a:rPr lang="es-ES_tradnl" sz="1400" kern="1200" dirty="0" smtClean="0">
                          <a:solidFill>
                            <a:srgbClr val="FF0000"/>
                          </a:solidFill>
                          <a:effectLst/>
                          <a:latin typeface="+mn-lt"/>
                          <a:ea typeface="+mn-ea"/>
                          <a:cs typeface="+mn-cs"/>
                        </a:rPr>
                        <a:t>MCP-ES</a:t>
                      </a:r>
                      <a:r>
                        <a:rPr lang="es-ES_tradnl" sz="1400" kern="1200" dirty="0" smtClean="0">
                          <a:solidFill>
                            <a:schemeClr val="dk1"/>
                          </a:solidFill>
                          <a:effectLst/>
                          <a:latin typeface="+mn-lt"/>
                          <a:ea typeface="+mn-ea"/>
                          <a:cs typeface="+mn-cs"/>
                        </a:rPr>
                        <a:t>:</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Nominar candidatos y elegir a las personas habilitadas para los puestos del Comité Ejecutivo previstos, en los Estatutos,  y presentar su candidatura para tales puestos.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Votar sobre cualquier cuestión, salvo en caso de encontrarse en situación de conflicto de interés , de acuerdo con  la Política de gestión de conflictos de interés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Abstenerse de votar solo bajo razón justificada</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Participar en las actividades, los debates y la toma de decisiones sobre cualquier cuestión salvo en el caso de conflicto de interés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Estar informado/a de toda cuestión relativa a las actividades y el funcionamiento del </a:t>
                      </a:r>
                      <a:r>
                        <a:rPr lang="es-ES_tradnl" sz="1400" kern="1200" dirty="0" smtClean="0">
                          <a:solidFill>
                            <a:srgbClr val="FF0000"/>
                          </a:solidFill>
                          <a:effectLst/>
                          <a:latin typeface="+mn-lt"/>
                          <a:ea typeface="+mn-ea"/>
                          <a:cs typeface="+mn-cs"/>
                        </a:rPr>
                        <a:t>MCP-ES.</a:t>
                      </a:r>
                      <a:endParaRPr lang="es-SV" sz="1400" kern="1200" dirty="0" smtClean="0">
                        <a:solidFill>
                          <a:srgbClr val="FF0000"/>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Participar en todas las reuniones de la Asamblea y del/ de los comités permanentes a los que pertenezca y recibir aviso de las mismas con la suficiente antelación, Plantear, siguiendo los procedimientos establecidos en el Reglamento y la Política de gestión de conflictos de interés, una argumentación de conflicto de interés sobre cualquier miembro o persona delegada </a:t>
                      </a:r>
                      <a:endParaRPr lang="es-SV" sz="14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283311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64472393"/>
              </p:ext>
            </p:extLst>
          </p:nvPr>
        </p:nvGraphicFramePr>
        <p:xfrm>
          <a:off x="107504" y="116632"/>
          <a:ext cx="8784976" cy="6624736"/>
        </p:xfrm>
        <a:graphic>
          <a:graphicData uri="http://schemas.openxmlformats.org/drawingml/2006/table">
            <a:tbl>
              <a:tblPr firstRow="1" bandRow="1">
                <a:tableStyleId>{5C22544A-7EE6-4342-B048-85BDC9FD1C3A}</a:tableStyleId>
              </a:tblPr>
              <a:tblGrid>
                <a:gridCol w="4503223"/>
                <a:gridCol w="4281753"/>
              </a:tblGrid>
              <a:tr h="440042">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6184694">
                <a:tc>
                  <a:txBody>
                    <a:bodyPr/>
                    <a:lstStyle/>
                    <a:p>
                      <a:r>
                        <a:rPr lang="es-ES_tradnl" sz="1800" b="1" i="1" kern="1200" dirty="0" smtClean="0">
                          <a:solidFill>
                            <a:schemeClr val="dk1"/>
                          </a:solidFill>
                          <a:effectLst/>
                          <a:latin typeface="+mn-lt"/>
                          <a:ea typeface="+mn-ea"/>
                          <a:cs typeface="+mn-cs"/>
                        </a:rPr>
                        <a:t>Cont. Artículo 15:</a:t>
                      </a:r>
                    </a:p>
                    <a:p>
                      <a:r>
                        <a:rPr lang="es-ES_tradnl" sz="1800" kern="1200" dirty="0" smtClean="0">
                          <a:solidFill>
                            <a:schemeClr val="dk1"/>
                          </a:solidFill>
                          <a:effectLst/>
                          <a:latin typeface="+mn-lt"/>
                          <a:ea typeface="+mn-ea"/>
                          <a:cs typeface="+mn-cs"/>
                        </a:rPr>
                        <a:t>Todas las organizaciones/instituciones representantes  del MCP-ES tienen las siguientes obligaciones: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Respetar y contribuir,  al quehacer del MCP-ES, en representación  de su sector  </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Delegar la participación de su(s) representante(s), en las reuniones y sesiones de trabajo  del MCP 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Apoyar y facilitar la participación de la persona(s) representante(s) en el MCP 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Apoyar las opiniones y acuerdos que su representante plantee en el marco de su  trabajo con el MCP-ES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Estar informada del trabajo del  MCP-ES, a través de su(s) persona(s) representante(s).</a:t>
                      </a:r>
                      <a:endParaRPr lang="es-SV" sz="1800" kern="1200" dirty="0" smtClean="0">
                        <a:solidFill>
                          <a:schemeClr val="dk1"/>
                        </a:solidFill>
                        <a:effectLst/>
                        <a:latin typeface="+mn-lt"/>
                        <a:ea typeface="+mn-ea"/>
                        <a:cs typeface="+mn-cs"/>
                      </a:endParaRPr>
                    </a:p>
                    <a:p>
                      <a:pPr marL="342900" lvl="0" indent="-342900">
                        <a:buFont typeface="+mj-lt"/>
                        <a:buAutoNum type="alphaLcParenR"/>
                      </a:pPr>
                      <a:r>
                        <a:rPr lang="es-ES_tradnl" sz="1800" kern="1200" dirty="0" smtClean="0">
                          <a:solidFill>
                            <a:schemeClr val="dk1"/>
                          </a:solidFill>
                          <a:effectLst/>
                          <a:latin typeface="+mn-lt"/>
                          <a:ea typeface="+mn-ea"/>
                          <a:cs typeface="+mn-cs"/>
                        </a:rPr>
                        <a:t>Involucrar e informar  a su sector correspondiente, en  las decisiones, eventos y acciones que el MCP-ES esté realizando o vaya a realizar. </a:t>
                      </a:r>
                      <a:endParaRPr lang="es-SV" sz="1800" kern="1200" dirty="0" smtClean="0">
                        <a:solidFill>
                          <a:schemeClr val="dk1"/>
                        </a:solidFill>
                        <a:effectLst/>
                        <a:latin typeface="+mn-lt"/>
                        <a:ea typeface="+mn-ea"/>
                        <a:cs typeface="+mn-cs"/>
                      </a:endParaRPr>
                    </a:p>
                  </a:txBody>
                  <a:tcPr/>
                </a:tc>
                <a:tc>
                  <a:txBody>
                    <a:bodyPr/>
                    <a:lstStyle/>
                    <a:p>
                      <a:r>
                        <a:rPr lang="es-ES_tradnl" sz="1800" b="1" i="1" kern="1200" dirty="0" smtClean="0">
                          <a:solidFill>
                            <a:schemeClr val="dk1"/>
                          </a:solidFill>
                          <a:effectLst/>
                          <a:latin typeface="+mn-lt"/>
                          <a:ea typeface="+mn-ea"/>
                          <a:cs typeface="+mn-cs"/>
                        </a:rPr>
                        <a:t>Artículo 19</a:t>
                      </a:r>
                      <a:r>
                        <a:rPr lang="es-ES_tradnl" sz="1800" b="1" kern="1200" dirty="0" smtClean="0">
                          <a:solidFill>
                            <a:schemeClr val="dk1"/>
                          </a:solidFill>
                          <a:effectLst/>
                          <a:latin typeface="+mn-lt"/>
                          <a:ea typeface="+mn-ea"/>
                          <a:cs typeface="+mn-cs"/>
                        </a:rPr>
                        <a:t>: </a:t>
                      </a:r>
                    </a:p>
                    <a:p>
                      <a:r>
                        <a:rPr lang="es-ES_tradnl" sz="1800" kern="1200" dirty="0" smtClean="0">
                          <a:solidFill>
                            <a:srgbClr val="FF0000"/>
                          </a:solidFill>
                          <a:effectLst/>
                          <a:latin typeface="+mn-lt"/>
                          <a:ea typeface="+mn-ea"/>
                          <a:cs typeface="+mn-cs"/>
                        </a:rPr>
                        <a:t>Todas las organizaciones e instituciones representantes  del MCP-ES tienen las siguientes obligaciones:</a:t>
                      </a:r>
                      <a:endParaRPr lang="es-SV" sz="1800" kern="1200" dirty="0" smtClean="0">
                        <a:solidFill>
                          <a:srgbClr val="FF0000"/>
                        </a:solidFill>
                        <a:effectLst/>
                        <a:latin typeface="+mn-lt"/>
                        <a:ea typeface="+mn-ea"/>
                        <a:cs typeface="+mn-cs"/>
                      </a:endParaRPr>
                    </a:p>
                    <a:p>
                      <a:pPr marL="342900" lvl="0" indent="-342900">
                        <a:buFont typeface="+mj-lt"/>
                        <a:buAutoNum type="alphaLcParenR"/>
                      </a:pPr>
                      <a:r>
                        <a:rPr lang="es-ES_tradnl" sz="1800" kern="1200" dirty="0" smtClean="0">
                          <a:solidFill>
                            <a:srgbClr val="FF0000"/>
                          </a:solidFill>
                          <a:effectLst/>
                          <a:latin typeface="+mn-lt"/>
                          <a:ea typeface="+mn-ea"/>
                          <a:cs typeface="+mn-cs"/>
                        </a:rPr>
                        <a:t>Respetar y contribuir,  al quehacer del MCP-ES, en representación  de su sector  </a:t>
                      </a:r>
                      <a:endParaRPr lang="es-SV" sz="1800" kern="1200" dirty="0" smtClean="0">
                        <a:solidFill>
                          <a:srgbClr val="FF0000"/>
                        </a:solidFill>
                        <a:effectLst/>
                        <a:latin typeface="+mn-lt"/>
                        <a:ea typeface="+mn-ea"/>
                        <a:cs typeface="+mn-cs"/>
                      </a:endParaRPr>
                    </a:p>
                    <a:p>
                      <a:pPr marL="342900" lvl="0" indent="-342900">
                        <a:buFont typeface="+mj-lt"/>
                        <a:buAutoNum type="alphaLcParenR"/>
                      </a:pPr>
                      <a:r>
                        <a:rPr lang="es-ES_tradnl" sz="1800" kern="1200" dirty="0" smtClean="0">
                          <a:solidFill>
                            <a:srgbClr val="FF0000"/>
                          </a:solidFill>
                          <a:effectLst/>
                          <a:latin typeface="+mn-lt"/>
                          <a:ea typeface="+mn-ea"/>
                          <a:cs typeface="+mn-cs"/>
                        </a:rPr>
                        <a:t>Participar en las reuniones y sesiones de trabajo  del MCP- ES a través de sus delegados. </a:t>
                      </a:r>
                      <a:endParaRPr lang="es-SV" sz="1800" kern="1200" dirty="0" smtClean="0">
                        <a:solidFill>
                          <a:srgbClr val="FF0000"/>
                        </a:solidFill>
                        <a:effectLst/>
                        <a:latin typeface="+mn-lt"/>
                        <a:ea typeface="+mn-ea"/>
                        <a:cs typeface="+mn-cs"/>
                      </a:endParaRPr>
                    </a:p>
                    <a:p>
                      <a:pPr marL="342900" lvl="0" indent="-342900">
                        <a:buFont typeface="+mj-lt"/>
                        <a:buAutoNum type="alphaLcParenR"/>
                      </a:pPr>
                      <a:r>
                        <a:rPr lang="es-ES_tradnl" sz="1800" kern="1200" dirty="0" smtClean="0">
                          <a:solidFill>
                            <a:srgbClr val="FF0000"/>
                          </a:solidFill>
                          <a:effectLst/>
                          <a:latin typeface="+mn-lt"/>
                          <a:ea typeface="+mn-ea"/>
                          <a:cs typeface="+mn-cs"/>
                        </a:rPr>
                        <a:t>Apoyar y facilitar la participación de la persona(s) delegada (s) en el MCP- ES.</a:t>
                      </a:r>
                      <a:endParaRPr lang="es-SV" sz="1800" kern="1200" dirty="0" smtClean="0">
                        <a:solidFill>
                          <a:srgbClr val="FF0000"/>
                        </a:solidFill>
                        <a:effectLst/>
                        <a:latin typeface="+mn-lt"/>
                        <a:ea typeface="+mn-ea"/>
                        <a:cs typeface="+mn-cs"/>
                      </a:endParaRPr>
                    </a:p>
                    <a:p>
                      <a:pPr marL="342900" lvl="0" indent="-342900">
                        <a:buFont typeface="+mj-lt"/>
                        <a:buAutoNum type="alphaLcParenR"/>
                      </a:pPr>
                      <a:r>
                        <a:rPr lang="es-ES_tradnl" sz="1800" kern="1200" dirty="0" smtClean="0">
                          <a:solidFill>
                            <a:srgbClr val="FF0000"/>
                          </a:solidFill>
                          <a:effectLst/>
                          <a:latin typeface="+mn-lt"/>
                          <a:ea typeface="+mn-ea"/>
                          <a:cs typeface="+mn-cs"/>
                        </a:rPr>
                        <a:t>Apoyar las opiniones y acuerdos que su delegada plantee en el marco de su  trabajo con el MCP-ES</a:t>
                      </a:r>
                      <a:endParaRPr lang="es-SV" sz="1800" kern="1200" dirty="0" smtClean="0">
                        <a:solidFill>
                          <a:srgbClr val="FF0000"/>
                        </a:solidFill>
                        <a:effectLst/>
                        <a:latin typeface="+mn-lt"/>
                        <a:ea typeface="+mn-ea"/>
                        <a:cs typeface="+mn-cs"/>
                      </a:endParaRPr>
                    </a:p>
                    <a:p>
                      <a:pPr marL="342900" lvl="0" indent="-342900">
                        <a:buFont typeface="+mj-lt"/>
                        <a:buAutoNum type="alphaLcParenR"/>
                      </a:pPr>
                      <a:r>
                        <a:rPr lang="es-ES_tradnl" sz="1800" kern="1200" dirty="0" smtClean="0">
                          <a:solidFill>
                            <a:srgbClr val="FF0000"/>
                          </a:solidFill>
                          <a:effectLst/>
                          <a:latin typeface="+mn-lt"/>
                          <a:ea typeface="+mn-ea"/>
                          <a:cs typeface="+mn-cs"/>
                        </a:rPr>
                        <a:t>Estar informada del trabajo del  MCP-ES, a través de su(s) persona(s)  delegados (s).</a:t>
                      </a:r>
                      <a:endParaRPr lang="es-SV" sz="1800" kern="1200" dirty="0" smtClean="0">
                        <a:solidFill>
                          <a:srgbClr val="FF0000"/>
                        </a:solidFill>
                        <a:effectLst/>
                        <a:latin typeface="+mn-lt"/>
                        <a:ea typeface="+mn-ea"/>
                        <a:cs typeface="+mn-cs"/>
                      </a:endParaRPr>
                    </a:p>
                    <a:p>
                      <a:pPr marL="342900" lvl="0" indent="-342900">
                        <a:buFont typeface="+mj-lt"/>
                        <a:buAutoNum type="alphaLcParenR"/>
                      </a:pPr>
                      <a:r>
                        <a:rPr lang="es-ES_tradnl" sz="1800" kern="1200" dirty="0" smtClean="0">
                          <a:solidFill>
                            <a:srgbClr val="FF0000"/>
                          </a:solidFill>
                          <a:effectLst/>
                          <a:latin typeface="+mn-lt"/>
                          <a:ea typeface="+mn-ea"/>
                          <a:cs typeface="+mn-cs"/>
                        </a:rPr>
                        <a:t>Involucrar e informar  a su sector correspondiente, en  las decisiones, eventos y acciones que el MCP-ES esté realizando o vaya a realizar. </a:t>
                      </a:r>
                      <a:endParaRPr lang="es-SV" sz="1800" kern="1200" dirty="0" smtClean="0">
                        <a:solidFill>
                          <a:srgbClr val="FF0000"/>
                        </a:solidFill>
                        <a:effectLst/>
                        <a:latin typeface="+mn-lt"/>
                        <a:ea typeface="+mn-ea"/>
                        <a:cs typeface="+mn-cs"/>
                      </a:endParaRPr>
                    </a:p>
                    <a:p>
                      <a:endParaRPr lang="es-SV" sz="1800" dirty="0"/>
                    </a:p>
                  </a:txBody>
                  <a:tcPr/>
                </a:tc>
              </a:tr>
            </a:tbl>
          </a:graphicData>
        </a:graphic>
      </p:graphicFrame>
    </p:spTree>
    <p:extLst>
      <p:ext uri="{BB962C8B-B14F-4D97-AF65-F5344CB8AC3E}">
        <p14:creationId xmlns:p14="http://schemas.microsoft.com/office/powerpoint/2010/main" val="2451739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14849513"/>
              </p:ext>
            </p:extLst>
          </p:nvPr>
        </p:nvGraphicFramePr>
        <p:xfrm>
          <a:off x="107504" y="116632"/>
          <a:ext cx="8928992" cy="6597353"/>
        </p:xfrm>
        <a:graphic>
          <a:graphicData uri="http://schemas.openxmlformats.org/drawingml/2006/table">
            <a:tbl>
              <a:tblPr firstRow="1" bandRow="1">
                <a:tableStyleId>{5C22544A-7EE6-4342-B048-85BDC9FD1C3A}</a:tableStyleId>
              </a:tblPr>
              <a:tblGrid>
                <a:gridCol w="4464496"/>
                <a:gridCol w="4464496"/>
              </a:tblGrid>
              <a:tr h="373972">
                <a:tc>
                  <a:txBody>
                    <a:bodyPr/>
                    <a:lstStyle/>
                    <a:p>
                      <a:r>
                        <a:rPr lang="es-SV" sz="1600" dirty="0" smtClean="0"/>
                        <a:t>Reglamento</a:t>
                      </a:r>
                      <a:r>
                        <a:rPr lang="es-SV" sz="1600" baseline="0" dirty="0" smtClean="0"/>
                        <a:t> Interno 2012</a:t>
                      </a:r>
                      <a:endParaRPr lang="es-SV" sz="1600" dirty="0"/>
                    </a:p>
                  </a:txBody>
                  <a:tcPr/>
                </a:tc>
                <a:tc>
                  <a:txBody>
                    <a:bodyPr/>
                    <a:lstStyle/>
                    <a:p>
                      <a:r>
                        <a:rPr lang="es-SV" sz="1600" dirty="0" smtClean="0"/>
                        <a:t>Modificaciones  2015</a:t>
                      </a:r>
                      <a:endParaRPr lang="es-SV" sz="1600" dirty="0"/>
                    </a:p>
                  </a:txBody>
                  <a:tcPr/>
                </a:tc>
              </a:tr>
              <a:tr h="6223381">
                <a:tc>
                  <a:txBody>
                    <a:bodyPr/>
                    <a:lstStyle/>
                    <a:p>
                      <a:r>
                        <a:rPr lang="es-ES_tradnl" sz="1400" b="1" i="1" kern="1200" dirty="0" smtClean="0">
                          <a:solidFill>
                            <a:schemeClr val="dk1"/>
                          </a:solidFill>
                          <a:effectLst/>
                          <a:latin typeface="+mn-lt"/>
                          <a:ea typeface="+mn-ea"/>
                          <a:cs typeface="+mn-cs"/>
                        </a:rPr>
                        <a:t>Artículo 17:</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Las personas representantes en el MCP ES tienen la obligación de:</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Ser puntual y participar activamente en las reuniones y otras actividades del MCP ES;</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Pertenecer al menos, a uno de los  comités permanentes;</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Leer y analizar  los documentos que le son enviados por la Dirección Ejecutiva u otro actor en relación a las subvenciones del Fondo Mundial u otros financiadores en general, así como expresar sus observaciones y sugerencias, en aquellos casos en que le sea requerido;</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Participar en la toma de decisiones y ejercer su derecho de voto según  la opinión del sector que representa, en atención a lo referido en el </a:t>
                      </a:r>
                      <a:r>
                        <a:rPr lang="es-ES_tradnl" sz="1200" i="1" kern="1200" dirty="0" smtClean="0">
                          <a:solidFill>
                            <a:schemeClr val="dk1"/>
                          </a:solidFill>
                          <a:effectLst/>
                          <a:latin typeface="+mn-lt"/>
                          <a:ea typeface="+mn-ea"/>
                          <a:cs typeface="+mn-cs"/>
                        </a:rPr>
                        <a:t>. Art.16 RI</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Respetar las decisiones del MCP ES, así como las de los sectores/subsectores que representan;</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Abstenerse de presentarse como portavoz del MCP ES sin autorización notificada del pleno o del Comité ejecutivo  del MCP ES;</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Expresar en el MCP ES las peticiones, posturas y opiniones de su sector;</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Informar periódica y recíprocamente de las actividades del MCP ES a la organización/institución a la que pertenecen, así como a las organizaciones/instituciones del sector que representan. </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Respetar y cumplir la política de gestión de conflictos de interés del MCP ES Respetar y cumplir el código de ética del MCP ES.</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Informar a  la Dirección ejecutiva y a sus respectivos propietarios y suplentes de su ausencia en las reuniones y otras actividades del MCP-ES</a:t>
                      </a:r>
                      <a:endParaRPr lang="es-SV" sz="1200" kern="1200" dirty="0" smtClean="0">
                        <a:solidFill>
                          <a:schemeClr val="dk1"/>
                        </a:solidFill>
                        <a:effectLst/>
                        <a:latin typeface="+mn-lt"/>
                        <a:ea typeface="+mn-ea"/>
                        <a:cs typeface="+mn-cs"/>
                      </a:endParaRPr>
                    </a:p>
                  </a:txBody>
                  <a:tcPr/>
                </a:tc>
                <a:tc>
                  <a:txBody>
                    <a:bodyPr/>
                    <a:lstStyle/>
                    <a:p>
                      <a:r>
                        <a:rPr lang="es-ES_tradnl" sz="1400" b="1" i="1" kern="1200" dirty="0" smtClean="0">
                          <a:solidFill>
                            <a:srgbClr val="FF0000"/>
                          </a:solidFill>
                          <a:effectLst/>
                          <a:latin typeface="+mn-lt"/>
                          <a:ea typeface="+mn-ea"/>
                          <a:cs typeface="+mn-cs"/>
                        </a:rPr>
                        <a:t>Artículo 20: </a:t>
                      </a:r>
                      <a:r>
                        <a:rPr lang="es-ES_tradnl" sz="1400" kern="1200" dirty="0" smtClean="0">
                          <a:solidFill>
                            <a:srgbClr val="FF0000"/>
                          </a:solidFill>
                          <a:effectLst/>
                          <a:latin typeface="+mn-lt"/>
                          <a:ea typeface="+mn-ea"/>
                          <a:cs typeface="+mn-cs"/>
                        </a:rPr>
                        <a:t>La persona delegada ante el MCP- ES tienen la obligación de:</a:t>
                      </a:r>
                      <a:endParaRPr lang="es-SV" sz="14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Ser puntual y participar activamente en las reuniones y otras actividades del MCP- ES;</a:t>
                      </a:r>
                      <a:endParaRPr lang="es-SV" sz="12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Pertenecer al menos, a uno de los  comités permanentes;</a:t>
                      </a:r>
                      <a:endParaRPr lang="es-SV" sz="12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Leer y analizar  los documentos que le son enviados por la Dirección Ejecutiva u otro actor en relación a las subvenciones del Fondo Mundial u otros financiadores en general, así como expresar sus observaciones y sugerencias, especialmente  en aquellos casos en que le sea requerido;</a:t>
                      </a:r>
                      <a:endParaRPr lang="es-SV" sz="12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Participar en la toma de decisiones y ejercer su derecho de voto según  la opinión del sector que representa. </a:t>
                      </a:r>
                      <a:endParaRPr lang="es-SV" sz="12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Respetar las decisiones del MCP- ES, así como las de los sectores o subsectores que representan;</a:t>
                      </a:r>
                      <a:endParaRPr lang="es-SV" sz="12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Abstenerse de presentarse como portavoz del MCP- ES sin autorización notificada del pleno o del Comité ejecutivo  del MCP- ES;</a:t>
                      </a:r>
                      <a:endParaRPr lang="es-SV" sz="12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Expresar en el MCP- ES las peticiones, posturas y opiniones de su sector;</a:t>
                      </a:r>
                      <a:endParaRPr lang="es-SV" sz="12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Informar periódica y recíprocamente de las actividades del MCP- ES a la organización o institución a la que pertenecen, así como a las organizaciones o instituciones del sector que representan. </a:t>
                      </a:r>
                      <a:endParaRPr lang="es-SV" sz="12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Respetar y cumplir  el marco normativo del MCP- ES. </a:t>
                      </a:r>
                      <a:endParaRPr lang="es-SV" sz="12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rgbClr val="FF0000"/>
                          </a:solidFill>
                          <a:effectLst/>
                          <a:latin typeface="+mn-lt"/>
                          <a:ea typeface="+mn-ea"/>
                          <a:cs typeface="+mn-cs"/>
                        </a:rPr>
                        <a:t>Informar a  la Dirección ejecutiva y a sus respectivos propietarios y suplentes de su ausencia en las reuniones y otras actividades del MCP-ES</a:t>
                      </a:r>
                      <a:endParaRPr lang="es-SV" sz="1600" kern="1200" dirty="0" smtClean="0">
                        <a:solidFill>
                          <a:srgbClr val="FF0000"/>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494045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191090174"/>
              </p:ext>
            </p:extLst>
          </p:nvPr>
        </p:nvGraphicFramePr>
        <p:xfrm>
          <a:off x="323528" y="188640"/>
          <a:ext cx="8568952" cy="6253480"/>
        </p:xfrm>
        <a:graphic>
          <a:graphicData uri="http://schemas.openxmlformats.org/drawingml/2006/table">
            <a:tbl>
              <a:tblPr firstRow="1" bandRow="1">
                <a:tableStyleId>{5C22544A-7EE6-4342-B048-85BDC9FD1C3A}</a:tableStyleId>
              </a:tblPr>
              <a:tblGrid>
                <a:gridCol w="4608512"/>
                <a:gridCol w="3960440"/>
              </a:tblGrid>
              <a:tr h="370840">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370840">
                <a:tc>
                  <a:txBody>
                    <a:bodyPr/>
                    <a:lstStyle/>
                    <a:p>
                      <a:r>
                        <a:rPr lang="es-ES_tradnl" sz="2000" b="1" i="1" kern="1200" dirty="0" smtClean="0">
                          <a:solidFill>
                            <a:schemeClr val="dk1"/>
                          </a:solidFill>
                          <a:effectLst/>
                          <a:latin typeface="+mn-lt"/>
                          <a:ea typeface="+mn-ea"/>
                          <a:cs typeface="+mn-cs"/>
                        </a:rPr>
                        <a:t>Artículo 18:</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Las sanciones o sustituciones surgirán a partir de:</a:t>
                      </a:r>
                      <a:endParaRPr lang="es-SV" sz="20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2000" kern="1200" dirty="0" smtClean="0">
                          <a:solidFill>
                            <a:schemeClr val="dk1"/>
                          </a:solidFill>
                          <a:effectLst/>
                          <a:latin typeface="+mn-lt"/>
                          <a:ea typeface="+mn-ea"/>
                          <a:cs typeface="+mn-cs"/>
                        </a:rPr>
                        <a:t>La falta de respeto hacia uno o mas de los miembros/as del MCP-ES  durante las actividades convocadas por el MCP-ES .</a:t>
                      </a:r>
                      <a:endParaRPr lang="es-SV" sz="20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2000" kern="1200" dirty="0" smtClean="0">
                          <a:solidFill>
                            <a:schemeClr val="dk1"/>
                          </a:solidFill>
                          <a:effectLst/>
                          <a:latin typeface="+mn-lt"/>
                          <a:ea typeface="+mn-ea"/>
                          <a:cs typeface="+mn-cs"/>
                        </a:rPr>
                        <a:t>El incumplimiento  de  los Estatutos y del Reglamento Interno del MCP ES;</a:t>
                      </a:r>
                      <a:endParaRPr lang="es-SV" sz="20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2000" kern="1200" dirty="0" smtClean="0">
                          <a:solidFill>
                            <a:schemeClr val="dk1"/>
                          </a:solidFill>
                          <a:effectLst/>
                          <a:latin typeface="+mn-lt"/>
                          <a:ea typeface="+mn-ea"/>
                          <a:cs typeface="+mn-cs"/>
                        </a:rPr>
                        <a:t>El incumplimiento de la política de gestión de conflictos de interés y del Código de ética del MCP ES. El ausentismo: tres ausencias sucesivas injustificadas a las reuniones de la </a:t>
                      </a:r>
                      <a:r>
                        <a:rPr lang="es-ES_tradnl" sz="2000" strike="noStrike" kern="1200" dirty="0" smtClean="0">
                          <a:solidFill>
                            <a:schemeClr val="dk1"/>
                          </a:solidFill>
                          <a:effectLst/>
                          <a:latin typeface="+mn-lt"/>
                          <a:ea typeface="+mn-ea"/>
                          <a:cs typeface="+mn-cs"/>
                        </a:rPr>
                        <a:t>Asamblea</a:t>
                      </a:r>
                      <a:r>
                        <a:rPr lang="es-ES_tradnl" sz="2000" u="sng" strike="noStrike" kern="1200" baseline="0" dirty="0" smtClean="0">
                          <a:solidFill>
                            <a:schemeClr val="dk1"/>
                          </a:solidFill>
                          <a:effectLst/>
                          <a:latin typeface="+mn-lt"/>
                          <a:ea typeface="+mn-ea"/>
                          <a:cs typeface="+mn-cs"/>
                        </a:rPr>
                        <a:t> </a:t>
                      </a:r>
                      <a:r>
                        <a:rPr lang="es-ES_tradnl" sz="2000" strike="noStrike" kern="1200" dirty="0" smtClean="0">
                          <a:solidFill>
                            <a:schemeClr val="dk1"/>
                          </a:solidFill>
                          <a:effectLst/>
                          <a:latin typeface="+mn-lt"/>
                          <a:ea typeface="+mn-ea"/>
                          <a:cs typeface="+mn-cs"/>
                        </a:rPr>
                        <a:t>sin reemplazo  por su  suplente</a:t>
                      </a:r>
                      <a:r>
                        <a:rPr lang="es-ES_tradnl" sz="2000" kern="1200" dirty="0" smtClean="0">
                          <a:solidFill>
                            <a:schemeClr val="dk1"/>
                          </a:solidFill>
                          <a:effectLst/>
                          <a:latin typeface="+mn-lt"/>
                          <a:ea typeface="+mn-ea"/>
                          <a:cs typeface="+mn-cs"/>
                        </a:rPr>
                        <a:t>. Lo mismo aplica al  suplente, cuando debiendo representar al propietario, no justifica su ausencia.</a:t>
                      </a:r>
                      <a:endParaRPr lang="es-SV" sz="2000" kern="1200" dirty="0" smtClean="0">
                        <a:solidFill>
                          <a:schemeClr val="dk1"/>
                        </a:solidFill>
                        <a:effectLst/>
                        <a:latin typeface="+mn-lt"/>
                        <a:ea typeface="+mn-ea"/>
                        <a:cs typeface="+mn-cs"/>
                      </a:endParaRPr>
                    </a:p>
                    <a:p>
                      <a:endParaRPr lang="es-SV" sz="2000" dirty="0"/>
                    </a:p>
                  </a:txBody>
                  <a:tcPr/>
                </a:tc>
                <a:tc>
                  <a:txBody>
                    <a:bodyPr/>
                    <a:lstStyle/>
                    <a:p>
                      <a:r>
                        <a:rPr lang="es-ES_tradnl" sz="2000" b="1" i="1" kern="1200" dirty="0" smtClean="0">
                          <a:solidFill>
                            <a:schemeClr val="dk1"/>
                          </a:solidFill>
                          <a:effectLst/>
                          <a:latin typeface="+mn-lt"/>
                          <a:ea typeface="+mn-ea"/>
                          <a:cs typeface="+mn-cs"/>
                        </a:rPr>
                        <a:t>Artículo 21: </a:t>
                      </a:r>
                    </a:p>
                    <a:p>
                      <a:r>
                        <a:rPr lang="es-ES_tradnl" sz="2000" kern="1200" dirty="0" smtClean="0">
                          <a:solidFill>
                            <a:schemeClr val="dk1"/>
                          </a:solidFill>
                          <a:effectLst/>
                          <a:latin typeface="+mn-lt"/>
                          <a:ea typeface="+mn-ea"/>
                          <a:cs typeface="+mn-cs"/>
                        </a:rPr>
                        <a:t>Las sanciones o </a:t>
                      </a:r>
                      <a:r>
                        <a:rPr lang="es-ES_tradnl" sz="2000" kern="1200" dirty="0" smtClean="0">
                          <a:solidFill>
                            <a:srgbClr val="FF0000"/>
                          </a:solidFill>
                          <a:effectLst/>
                          <a:latin typeface="+mn-lt"/>
                          <a:ea typeface="+mn-ea"/>
                          <a:cs typeface="+mn-cs"/>
                        </a:rPr>
                        <a:t>destituciones</a:t>
                      </a:r>
                      <a:r>
                        <a:rPr lang="es-ES_tradnl" sz="2000" kern="1200" dirty="0" smtClean="0">
                          <a:solidFill>
                            <a:schemeClr val="dk1"/>
                          </a:solidFill>
                          <a:effectLst/>
                          <a:latin typeface="+mn-lt"/>
                          <a:ea typeface="+mn-ea"/>
                          <a:cs typeface="+mn-cs"/>
                        </a:rPr>
                        <a:t> surgirán a partir de:</a:t>
                      </a:r>
                      <a:endParaRPr lang="es-SV" sz="20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2000" kern="1200" dirty="0" smtClean="0">
                          <a:solidFill>
                            <a:schemeClr val="dk1"/>
                          </a:solidFill>
                          <a:effectLst/>
                          <a:latin typeface="+mn-lt"/>
                          <a:ea typeface="+mn-ea"/>
                          <a:cs typeface="+mn-cs"/>
                        </a:rPr>
                        <a:t>La falta de respeto hacia uno o más de los miembros/as del MCP-ES  durante las actividades convocadas por  </a:t>
                      </a:r>
                      <a:r>
                        <a:rPr lang="es-ES_tradnl" sz="2000" kern="1200" dirty="0" smtClean="0">
                          <a:solidFill>
                            <a:srgbClr val="FF0000"/>
                          </a:solidFill>
                          <a:effectLst/>
                          <a:latin typeface="+mn-lt"/>
                          <a:ea typeface="+mn-ea"/>
                          <a:cs typeface="+mn-cs"/>
                        </a:rPr>
                        <a:t>este</a:t>
                      </a:r>
                      <a:r>
                        <a:rPr lang="es-ES_tradnl" sz="2000" kern="1200" dirty="0" smtClean="0">
                          <a:solidFill>
                            <a:schemeClr val="dk1"/>
                          </a:solidFill>
                          <a:effectLst/>
                          <a:latin typeface="+mn-lt"/>
                          <a:ea typeface="+mn-ea"/>
                          <a:cs typeface="+mn-cs"/>
                        </a:rPr>
                        <a:t>.</a:t>
                      </a:r>
                      <a:endParaRPr lang="es-SV" sz="20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2000" kern="1200" dirty="0" smtClean="0">
                          <a:solidFill>
                            <a:schemeClr val="dk1"/>
                          </a:solidFill>
                          <a:effectLst/>
                          <a:latin typeface="+mn-lt"/>
                          <a:ea typeface="+mn-ea"/>
                          <a:cs typeface="+mn-cs"/>
                        </a:rPr>
                        <a:t>El incumplimiento </a:t>
                      </a:r>
                      <a:r>
                        <a:rPr lang="es-ES_tradnl" sz="2000" kern="1200" dirty="0" smtClean="0">
                          <a:solidFill>
                            <a:srgbClr val="FF0000"/>
                          </a:solidFill>
                          <a:effectLst/>
                          <a:latin typeface="+mn-lt"/>
                          <a:ea typeface="+mn-ea"/>
                          <a:cs typeface="+mn-cs"/>
                        </a:rPr>
                        <a:t>del marco normativo  del MCP- ES</a:t>
                      </a:r>
                      <a:r>
                        <a:rPr lang="es-ES_tradnl" sz="2000" kern="1200" dirty="0" smtClean="0">
                          <a:solidFill>
                            <a:schemeClr val="dk1"/>
                          </a:solidFill>
                          <a:effectLst/>
                          <a:latin typeface="+mn-lt"/>
                          <a:ea typeface="+mn-ea"/>
                          <a:cs typeface="+mn-cs"/>
                        </a:rPr>
                        <a:t>;</a:t>
                      </a:r>
                      <a:endParaRPr lang="es-SV" sz="20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2000" kern="1200" dirty="0" smtClean="0">
                          <a:solidFill>
                            <a:schemeClr val="dk1"/>
                          </a:solidFill>
                          <a:effectLst/>
                          <a:latin typeface="+mn-lt"/>
                          <a:ea typeface="+mn-ea"/>
                          <a:cs typeface="+mn-cs"/>
                        </a:rPr>
                        <a:t>El ausentismo </a:t>
                      </a:r>
                      <a:r>
                        <a:rPr lang="es-ES_tradnl" sz="2000" kern="1200" dirty="0" smtClean="0">
                          <a:solidFill>
                            <a:srgbClr val="FF0000"/>
                          </a:solidFill>
                          <a:effectLst/>
                          <a:latin typeface="+mn-lt"/>
                          <a:ea typeface="+mn-ea"/>
                          <a:cs typeface="+mn-cs"/>
                        </a:rPr>
                        <a:t>del delegado propietario o suplente </a:t>
                      </a:r>
                      <a:r>
                        <a:rPr lang="es-ES_tradnl" sz="2000" kern="1200" dirty="0" smtClean="0">
                          <a:solidFill>
                            <a:schemeClr val="dk1"/>
                          </a:solidFill>
                          <a:effectLst/>
                          <a:latin typeface="+mn-lt"/>
                          <a:ea typeface="+mn-ea"/>
                          <a:cs typeface="+mn-cs"/>
                        </a:rPr>
                        <a:t>a  tres ausencias sucesivas injustificadas a las reuniones de la Asamblea  </a:t>
                      </a:r>
                      <a:endParaRPr lang="es-SV" sz="2000" kern="1200" dirty="0" smtClean="0">
                        <a:solidFill>
                          <a:schemeClr val="dk1"/>
                        </a:solidFill>
                        <a:effectLst/>
                        <a:latin typeface="+mn-lt"/>
                        <a:ea typeface="+mn-ea"/>
                        <a:cs typeface="+mn-cs"/>
                      </a:endParaRPr>
                    </a:p>
                    <a:p>
                      <a:endParaRPr lang="es-SV" sz="2000" dirty="0"/>
                    </a:p>
                  </a:txBody>
                  <a:tcPr/>
                </a:tc>
              </a:tr>
            </a:tbl>
          </a:graphicData>
        </a:graphic>
      </p:graphicFrame>
    </p:spTree>
    <p:extLst>
      <p:ext uri="{BB962C8B-B14F-4D97-AF65-F5344CB8AC3E}">
        <p14:creationId xmlns:p14="http://schemas.microsoft.com/office/powerpoint/2010/main" val="328997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606374879"/>
              </p:ext>
            </p:extLst>
          </p:nvPr>
        </p:nvGraphicFramePr>
        <p:xfrm>
          <a:off x="107504" y="116632"/>
          <a:ext cx="8928992" cy="6634479"/>
        </p:xfrm>
        <a:graphic>
          <a:graphicData uri="http://schemas.openxmlformats.org/drawingml/2006/table">
            <a:tbl>
              <a:tblPr firstRow="1" bandRow="1">
                <a:tableStyleId>{5C22544A-7EE6-4342-B048-85BDC9FD1C3A}</a:tableStyleId>
              </a:tblPr>
              <a:tblGrid>
                <a:gridCol w="3901744"/>
                <a:gridCol w="5027248"/>
              </a:tblGrid>
              <a:tr h="416559">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1540699">
                <a:tc>
                  <a:txBody>
                    <a:bodyPr/>
                    <a:lstStyle/>
                    <a:p>
                      <a:r>
                        <a:rPr lang="es-ES_tradnl" sz="1400" b="1" i="1" kern="1200" dirty="0" smtClean="0">
                          <a:solidFill>
                            <a:schemeClr val="dk1"/>
                          </a:solidFill>
                          <a:effectLst/>
                          <a:latin typeface="+mn-lt"/>
                          <a:ea typeface="+mn-ea"/>
                          <a:cs typeface="+mn-cs"/>
                        </a:rPr>
                        <a:t>Artículo 20:</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La decisión sobre las diferentes sanciones será dictada por la Asamblea. Su comunicación y aplicación será responsabilidad del Comité Ejecutivo o comité de ética en su defecto.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Ninguna persona representante podrá ser sancionada sin tener la oportunidad previa de defenderse.</a:t>
                      </a:r>
                      <a:endParaRPr lang="es-SV" sz="1400" kern="1200" dirty="0" smtClean="0">
                        <a:solidFill>
                          <a:schemeClr val="dk1"/>
                        </a:solidFill>
                        <a:effectLst/>
                        <a:latin typeface="+mn-lt"/>
                        <a:ea typeface="+mn-ea"/>
                        <a:cs typeface="+mn-cs"/>
                      </a:endParaRPr>
                    </a:p>
                  </a:txBody>
                  <a:tcPr/>
                </a:tc>
                <a:tc>
                  <a:txBody>
                    <a:bodyPr/>
                    <a:lstStyle/>
                    <a:p>
                      <a:r>
                        <a:rPr lang="es-ES_tradnl" sz="1400" b="1" i="1" kern="1200" dirty="0" smtClean="0">
                          <a:solidFill>
                            <a:schemeClr val="dk1"/>
                          </a:solidFill>
                          <a:effectLst/>
                          <a:latin typeface="+mn-lt"/>
                          <a:ea typeface="+mn-ea"/>
                          <a:cs typeface="+mn-cs"/>
                        </a:rPr>
                        <a:t>Artículo 23: </a:t>
                      </a:r>
                    </a:p>
                    <a:p>
                      <a:r>
                        <a:rPr lang="es-ES_tradnl" sz="1400" kern="1200" dirty="0" smtClean="0">
                          <a:solidFill>
                            <a:schemeClr val="dk1"/>
                          </a:solidFill>
                          <a:effectLst/>
                          <a:latin typeface="+mn-lt"/>
                          <a:ea typeface="+mn-ea"/>
                          <a:cs typeface="+mn-cs"/>
                        </a:rPr>
                        <a:t>La decisión sobre las diferentes sanciones será dictada por la Asamblea. Su comunicación y aplicación será responsabilidad del Comité Ejecutivo o comité de ética en su defecto.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Ningún </a:t>
                      </a:r>
                      <a:r>
                        <a:rPr lang="es-ES_tradnl" sz="1400" kern="1200" dirty="0" smtClean="0">
                          <a:solidFill>
                            <a:srgbClr val="FF0000"/>
                          </a:solidFill>
                          <a:effectLst/>
                          <a:latin typeface="+mn-lt"/>
                          <a:ea typeface="+mn-ea"/>
                          <a:cs typeface="+mn-cs"/>
                        </a:rPr>
                        <a:t>miembro o persona delegada  </a:t>
                      </a:r>
                      <a:r>
                        <a:rPr lang="es-ES_tradnl" sz="1400" kern="1200" dirty="0" smtClean="0">
                          <a:solidFill>
                            <a:schemeClr val="dk1"/>
                          </a:solidFill>
                          <a:effectLst/>
                          <a:latin typeface="+mn-lt"/>
                          <a:ea typeface="+mn-ea"/>
                          <a:cs typeface="+mn-cs"/>
                        </a:rPr>
                        <a:t>podrá ser sancionada sin tener la oportunidad previa de defenderse.</a:t>
                      </a:r>
                      <a:endParaRPr lang="es-SV" sz="1400" kern="1200" dirty="0" smtClean="0">
                        <a:solidFill>
                          <a:schemeClr val="dk1"/>
                        </a:solidFill>
                        <a:effectLst/>
                        <a:latin typeface="+mn-lt"/>
                        <a:ea typeface="+mn-ea"/>
                        <a:cs typeface="+mn-cs"/>
                      </a:endParaRPr>
                    </a:p>
                    <a:p>
                      <a:endParaRPr lang="es-SV" sz="1400" dirty="0"/>
                    </a:p>
                  </a:txBody>
                  <a:tcPr/>
                </a:tc>
              </a:tr>
              <a:tr h="2345287">
                <a:tc>
                  <a:txBody>
                    <a:bodyPr/>
                    <a:lstStyle/>
                    <a:p>
                      <a:r>
                        <a:rPr lang="es-ES_tradnl" sz="1400" b="1" i="1" kern="1200" dirty="0" smtClean="0">
                          <a:solidFill>
                            <a:schemeClr val="dk1"/>
                          </a:solidFill>
                          <a:effectLst/>
                          <a:latin typeface="+mn-lt"/>
                          <a:ea typeface="+mn-ea"/>
                          <a:cs typeface="+mn-cs"/>
                        </a:rPr>
                        <a:t>5.2 De la destitución</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r>
                        <a:rPr lang="es-ES_tradnl" sz="1400" b="1" i="1" kern="1200" dirty="0" smtClean="0">
                          <a:solidFill>
                            <a:schemeClr val="dk1"/>
                          </a:solidFill>
                          <a:effectLst/>
                          <a:latin typeface="+mn-lt"/>
                          <a:ea typeface="+mn-ea"/>
                          <a:cs typeface="+mn-cs"/>
                        </a:rPr>
                        <a:t>Artículo 23:</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a) El MCP-ES notificará por escrito a la persona delegada con copia a la institución que representa, la falta que se le atribuye como causal de destitución.</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 Se darán quince días hábiles para presentar razones o pruebas de descargo.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c) El MCP ES hará las valoraciones y emitirá el dictamen el cual no será apelable.</a:t>
                      </a:r>
                      <a:endParaRPr lang="es-SV" sz="1400" kern="1200" dirty="0" smtClean="0">
                        <a:solidFill>
                          <a:schemeClr val="dk1"/>
                        </a:solidFill>
                        <a:effectLst/>
                        <a:latin typeface="+mn-lt"/>
                        <a:ea typeface="+mn-ea"/>
                        <a:cs typeface="+mn-cs"/>
                      </a:endParaRPr>
                    </a:p>
                    <a:p>
                      <a:endParaRPr lang="es-SV" sz="1200" kern="1200" dirty="0" smtClean="0">
                        <a:solidFill>
                          <a:schemeClr val="dk1"/>
                        </a:solidFill>
                        <a:effectLst/>
                        <a:latin typeface="+mn-lt"/>
                        <a:ea typeface="+mn-ea"/>
                        <a:cs typeface="+mn-cs"/>
                      </a:endParaRPr>
                    </a:p>
                  </a:txBody>
                  <a:tcPr/>
                </a:tc>
                <a:tc>
                  <a:txBody>
                    <a:bodyPr/>
                    <a:lstStyle/>
                    <a:p>
                      <a:r>
                        <a:rPr lang="es-ES_tradnl" sz="1400" b="1" i="1" kern="1200" dirty="0" smtClean="0">
                          <a:solidFill>
                            <a:schemeClr val="dk1"/>
                          </a:solidFill>
                          <a:effectLst/>
                          <a:latin typeface="+mn-lt"/>
                          <a:ea typeface="+mn-ea"/>
                          <a:cs typeface="+mn-cs"/>
                        </a:rPr>
                        <a:t>8.2 De la destitución de Delegados o Miembros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r>
                        <a:rPr lang="es-ES_tradnl" sz="1400" b="1" i="1" kern="1200" dirty="0" smtClean="0">
                          <a:solidFill>
                            <a:schemeClr val="dk1"/>
                          </a:solidFill>
                          <a:effectLst/>
                          <a:latin typeface="+mn-lt"/>
                          <a:ea typeface="+mn-ea"/>
                          <a:cs typeface="+mn-cs"/>
                        </a:rPr>
                        <a:t>Artículo 26: </a:t>
                      </a:r>
                      <a:r>
                        <a:rPr lang="es-ES_tradnl" sz="1400" b="1" i="1" kern="1200" dirty="0" smtClean="0">
                          <a:solidFill>
                            <a:srgbClr val="FF0000"/>
                          </a:solidFill>
                          <a:effectLst/>
                          <a:latin typeface="+mn-lt"/>
                          <a:ea typeface="+mn-ea"/>
                          <a:cs typeface="+mn-cs"/>
                        </a:rPr>
                        <a:t>De las personas delegadas</a:t>
                      </a:r>
                      <a:endParaRPr lang="es-SV" sz="1400" kern="1200" dirty="0" smtClean="0">
                        <a:solidFill>
                          <a:srgbClr val="FF0000"/>
                        </a:solidFill>
                        <a:effectLst/>
                        <a:latin typeface="+mn-lt"/>
                        <a:ea typeface="+mn-ea"/>
                        <a:cs typeface="+mn-cs"/>
                      </a:endParaRPr>
                    </a:p>
                    <a:p>
                      <a:r>
                        <a:rPr lang="es-ES_tradnl" sz="1400" kern="1200" dirty="0" smtClean="0">
                          <a:solidFill>
                            <a:schemeClr val="dk1"/>
                          </a:solidFill>
                          <a:effectLst/>
                          <a:latin typeface="+mn-lt"/>
                          <a:ea typeface="+mn-ea"/>
                          <a:cs typeface="+mn-cs"/>
                        </a:rPr>
                        <a:t>a) El MCP-ES notificará por escrito a la persona delegada con copia a la institución que representa, la falta que se le atribuye como causal de destitución.</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 Se darán quince días hábiles para presentar razones o pruebas de descargo.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c) El MCP-ES hará las valoraciones y emitirá el dictamen el cual no será apelable.</a:t>
                      </a:r>
                      <a:endParaRPr lang="es-SV" sz="1400" kern="1200" dirty="0" smtClean="0">
                        <a:solidFill>
                          <a:schemeClr val="dk1"/>
                        </a:solidFill>
                        <a:effectLst/>
                        <a:latin typeface="+mn-lt"/>
                        <a:ea typeface="+mn-ea"/>
                        <a:cs typeface="+mn-cs"/>
                      </a:endParaRPr>
                    </a:p>
                  </a:txBody>
                  <a:tcPr/>
                </a:tc>
              </a:tr>
              <a:tr h="1746126">
                <a:tc>
                  <a:txBody>
                    <a:bodyPr/>
                    <a:lstStyle/>
                    <a:p>
                      <a:endParaRPr lang="es-SV" sz="1200" kern="1200" dirty="0" smtClean="0">
                        <a:solidFill>
                          <a:schemeClr val="dk1"/>
                        </a:solidFill>
                        <a:effectLst/>
                        <a:latin typeface="+mn-lt"/>
                        <a:ea typeface="+mn-ea"/>
                        <a:cs typeface="+mn-cs"/>
                      </a:endParaRPr>
                    </a:p>
                  </a:txBody>
                  <a:tcPr/>
                </a:tc>
                <a:tc>
                  <a:txBody>
                    <a:bodyPr/>
                    <a:lstStyle/>
                    <a:p>
                      <a:r>
                        <a:rPr lang="es-ES_tradnl" sz="1400" b="1" i="1" kern="1200" dirty="0" smtClean="0">
                          <a:solidFill>
                            <a:srgbClr val="FF0000"/>
                          </a:solidFill>
                          <a:effectLst/>
                          <a:latin typeface="+mn-lt"/>
                          <a:ea typeface="+mn-ea"/>
                          <a:cs typeface="+mn-cs"/>
                        </a:rPr>
                        <a:t>Artículo 27: </a:t>
                      </a:r>
                      <a:r>
                        <a:rPr lang="es-ES_tradnl" sz="1400" kern="1200" dirty="0" smtClean="0">
                          <a:solidFill>
                            <a:srgbClr val="FF0000"/>
                          </a:solidFill>
                          <a:effectLst/>
                          <a:latin typeface="+mn-lt"/>
                          <a:ea typeface="+mn-ea"/>
                          <a:cs typeface="+mn-cs"/>
                        </a:rPr>
                        <a:t>De los Miembros</a:t>
                      </a:r>
                      <a:endParaRPr lang="es-SV" sz="1400" kern="1200" dirty="0" smtClean="0">
                        <a:solidFill>
                          <a:srgbClr val="FF0000"/>
                        </a:solidFill>
                        <a:effectLst/>
                        <a:latin typeface="+mn-lt"/>
                        <a:ea typeface="+mn-ea"/>
                        <a:cs typeface="+mn-cs"/>
                      </a:endParaRPr>
                    </a:p>
                    <a:p>
                      <a:pPr marL="342900" lvl="0" indent="-342900">
                        <a:buFont typeface="+mj-lt"/>
                        <a:buAutoNum type="alphaLcParenR"/>
                      </a:pPr>
                      <a:r>
                        <a:rPr lang="es-ES_tradnl" sz="1400" kern="1200" dirty="0" smtClean="0">
                          <a:solidFill>
                            <a:srgbClr val="FF0000"/>
                          </a:solidFill>
                          <a:effectLst/>
                          <a:latin typeface="+mn-lt"/>
                          <a:ea typeface="+mn-ea"/>
                          <a:cs typeface="+mn-cs"/>
                        </a:rPr>
                        <a:t>El MCP-ES notificará por escrito a la institución con copia al Sector que representa, la falta que se le atribuye como causal de destitución.</a:t>
                      </a:r>
                      <a:endParaRPr lang="es-SV" sz="1400" kern="1200" dirty="0" smtClean="0">
                        <a:solidFill>
                          <a:srgbClr val="FF0000"/>
                        </a:solidFill>
                        <a:effectLst/>
                        <a:latin typeface="+mn-lt"/>
                        <a:ea typeface="+mn-ea"/>
                        <a:cs typeface="+mn-cs"/>
                      </a:endParaRPr>
                    </a:p>
                    <a:p>
                      <a:pPr marL="342900" lvl="0" indent="-342900">
                        <a:buFont typeface="+mj-lt"/>
                        <a:buAutoNum type="alphaLcParenR"/>
                      </a:pPr>
                      <a:r>
                        <a:rPr lang="es-ES_tradnl" sz="1400" kern="1200" dirty="0" smtClean="0">
                          <a:solidFill>
                            <a:srgbClr val="FF0000"/>
                          </a:solidFill>
                          <a:effectLst/>
                          <a:latin typeface="+mn-lt"/>
                          <a:ea typeface="+mn-ea"/>
                          <a:cs typeface="+mn-cs"/>
                        </a:rPr>
                        <a:t>Se darán quince días hábiles para presentar razones o pruebas de descargo.</a:t>
                      </a:r>
                      <a:endParaRPr lang="es-SV" sz="1400" kern="1200" dirty="0" smtClean="0">
                        <a:solidFill>
                          <a:srgbClr val="FF0000"/>
                        </a:solidFill>
                        <a:effectLst/>
                        <a:latin typeface="+mn-lt"/>
                        <a:ea typeface="+mn-ea"/>
                        <a:cs typeface="+mn-cs"/>
                      </a:endParaRPr>
                    </a:p>
                    <a:p>
                      <a:pPr marL="342900" lvl="0" indent="-342900">
                        <a:buFont typeface="+mj-lt"/>
                        <a:buAutoNum type="alphaLcParenR"/>
                      </a:pPr>
                      <a:r>
                        <a:rPr lang="es-ES_tradnl" sz="1400" kern="1200" dirty="0" smtClean="0">
                          <a:solidFill>
                            <a:srgbClr val="FF0000"/>
                          </a:solidFill>
                          <a:effectLst/>
                          <a:latin typeface="+mn-lt"/>
                          <a:ea typeface="+mn-ea"/>
                          <a:cs typeface="+mn-cs"/>
                        </a:rPr>
                        <a:t>El MCP-ES hará las valoraciones y emitirá el dictamen el cual no será apelable</a:t>
                      </a:r>
                      <a:endParaRPr lang="es-SV" sz="1400" kern="1200" dirty="0" smtClean="0">
                        <a:solidFill>
                          <a:srgbClr val="FF0000"/>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670435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789827339"/>
              </p:ext>
            </p:extLst>
          </p:nvPr>
        </p:nvGraphicFramePr>
        <p:xfrm>
          <a:off x="107504" y="116632"/>
          <a:ext cx="8784976" cy="6552728"/>
        </p:xfrm>
        <a:graphic>
          <a:graphicData uri="http://schemas.openxmlformats.org/drawingml/2006/table">
            <a:tbl>
              <a:tblPr firstRow="1" bandRow="1">
                <a:tableStyleId>{5C22544A-7EE6-4342-B048-85BDC9FD1C3A}</a:tableStyleId>
              </a:tblPr>
              <a:tblGrid>
                <a:gridCol w="4503223"/>
                <a:gridCol w="4281753"/>
              </a:tblGrid>
              <a:tr h="432895">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6119833">
                <a:tc>
                  <a:txBody>
                    <a:bodyPr/>
                    <a:lstStyle/>
                    <a:p>
                      <a:r>
                        <a:rPr lang="es-ES_tradnl" sz="1400" b="1" i="1" kern="1200" dirty="0" smtClean="0">
                          <a:solidFill>
                            <a:schemeClr val="dk1"/>
                          </a:solidFill>
                          <a:effectLst/>
                          <a:latin typeface="+mn-lt"/>
                          <a:ea typeface="+mn-ea"/>
                          <a:cs typeface="+mn-cs"/>
                        </a:rPr>
                        <a:t>5.3 De la Renuncia</a:t>
                      </a:r>
                      <a:endParaRPr lang="es-SV" sz="1400" kern="1200" dirty="0" smtClean="0">
                        <a:solidFill>
                          <a:schemeClr val="dk1"/>
                        </a:solidFill>
                        <a:effectLst/>
                        <a:latin typeface="+mn-lt"/>
                        <a:ea typeface="+mn-ea"/>
                        <a:cs typeface="+mn-cs"/>
                      </a:endParaRPr>
                    </a:p>
                    <a:p>
                      <a:r>
                        <a:rPr lang="es-ES_tradnl" sz="1400" b="1" i="1" kern="1200" dirty="0" smtClean="0">
                          <a:solidFill>
                            <a:schemeClr val="dk1"/>
                          </a:solidFill>
                          <a:effectLst/>
                          <a:latin typeface="+mn-lt"/>
                          <a:ea typeface="+mn-ea"/>
                          <a:cs typeface="+mn-cs"/>
                        </a:rPr>
                        <a:t>Artículo 24:</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Pueden existir 2 tipos de renuncias: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De la persona nombrada por la institución miembro</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De la Institución miembro nombrada por el Sector</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De la persona nombrada por la Institución miembro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a.1) La Institución  a través de su Representante Legal, notificará en un plazo no superior a quince días desde la fecha de presentación de la renuncia por la persona, y por escrito al Comité Ejecutivo del </a:t>
                      </a:r>
                      <a:r>
                        <a:rPr lang="es-ES_tradnl" sz="1400" kern="1200" dirty="0" smtClean="0">
                          <a:solidFill>
                            <a:srgbClr val="FF0000"/>
                          </a:solidFill>
                          <a:effectLst/>
                          <a:latin typeface="+mn-lt"/>
                          <a:ea typeface="+mn-ea"/>
                          <a:cs typeface="+mn-cs"/>
                        </a:rPr>
                        <a:t>MCP ES</a:t>
                      </a:r>
                      <a:r>
                        <a:rPr lang="es-ES_tradnl" sz="1400" kern="1200" dirty="0" smtClean="0">
                          <a:solidFill>
                            <a:schemeClr val="dk1"/>
                          </a:solidFill>
                          <a:effectLst/>
                          <a:latin typeface="+mn-lt"/>
                          <a:ea typeface="+mn-ea"/>
                          <a:cs typeface="+mn-cs"/>
                        </a:rPr>
                        <a:t>, la renuncia del Delegado y en la misma notificación, nombrará un nuevo Delegado, que cumpla con el perfil establecido en el presente Reglamento </a:t>
                      </a:r>
                      <a:r>
                        <a:rPr lang="es-ES_tradnl" sz="1400" i="1" kern="1200" dirty="0" smtClean="0">
                          <a:solidFill>
                            <a:srgbClr val="FF0000"/>
                          </a:solidFill>
                          <a:effectLst/>
                          <a:latin typeface="+mn-lt"/>
                          <a:ea typeface="+mn-ea"/>
                          <a:cs typeface="+mn-cs"/>
                        </a:rPr>
                        <a:t>(Art.13)</a:t>
                      </a:r>
                      <a:r>
                        <a:rPr lang="es-ES_tradnl" sz="1400" kern="1200" dirty="0" smtClean="0">
                          <a:solidFill>
                            <a:srgbClr val="FF0000"/>
                          </a:solidFill>
                          <a:effectLst/>
                          <a:latin typeface="+mn-lt"/>
                          <a:ea typeface="+mn-ea"/>
                          <a:cs typeface="+mn-cs"/>
                        </a:rPr>
                        <a:t> </a:t>
                      </a:r>
                      <a:r>
                        <a:rPr lang="es-ES_tradnl" sz="1400" kern="1200" dirty="0" smtClean="0">
                          <a:solidFill>
                            <a:schemeClr val="dk1"/>
                          </a:solidFill>
                          <a:effectLst/>
                          <a:latin typeface="+mn-lt"/>
                          <a:ea typeface="+mn-ea"/>
                          <a:cs typeface="+mn-cs"/>
                        </a:rPr>
                        <a:t>con la información completa de contacto.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a.2) En la siguiente reunión plenaria, el Comité ejecutivo informará al pleno de la renuncia y sustitución del miembro delegado.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a.3) De no existir objeciones por parte del pleno, en relación al nuevo nombramiento, el nuevo delegado será convocado para la próxima sesión plenaria.</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txBody>
                  <a:tcPr/>
                </a:tc>
                <a:tc>
                  <a:txBody>
                    <a:bodyPr/>
                    <a:lstStyle/>
                    <a:p>
                      <a:r>
                        <a:rPr lang="es-ES_tradnl" sz="1400" b="1" i="1" kern="1200" dirty="0" smtClean="0">
                          <a:solidFill>
                            <a:schemeClr val="dk1"/>
                          </a:solidFill>
                          <a:effectLst/>
                          <a:latin typeface="+mn-lt"/>
                          <a:ea typeface="+mn-ea"/>
                          <a:cs typeface="+mn-cs"/>
                        </a:rPr>
                        <a:t>8.3 De la Renuncia</a:t>
                      </a:r>
                      <a:endParaRPr lang="es-SV" sz="1400" kern="1200" dirty="0" smtClean="0">
                        <a:solidFill>
                          <a:schemeClr val="dk1"/>
                        </a:solidFill>
                        <a:effectLst/>
                        <a:latin typeface="+mn-lt"/>
                        <a:ea typeface="+mn-ea"/>
                        <a:cs typeface="+mn-cs"/>
                      </a:endParaRPr>
                    </a:p>
                    <a:p>
                      <a:r>
                        <a:rPr lang="es-ES_tradnl" sz="1400" b="1" i="1" kern="1200" dirty="0" smtClean="0">
                          <a:solidFill>
                            <a:schemeClr val="dk1"/>
                          </a:solidFill>
                          <a:effectLst/>
                          <a:latin typeface="+mn-lt"/>
                          <a:ea typeface="+mn-ea"/>
                          <a:cs typeface="+mn-cs"/>
                        </a:rPr>
                        <a:t>Artículo 28: </a:t>
                      </a:r>
                      <a:r>
                        <a:rPr lang="es-ES_tradnl" sz="1400" kern="1200" dirty="0" smtClean="0">
                          <a:solidFill>
                            <a:schemeClr val="dk1"/>
                          </a:solidFill>
                          <a:effectLst/>
                          <a:latin typeface="+mn-lt"/>
                          <a:ea typeface="+mn-ea"/>
                          <a:cs typeface="+mn-cs"/>
                        </a:rPr>
                        <a:t>Pueden existir 2 tipos de renuncias: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De la persona nombrada por la institución miembro</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De la Institución miembro nombrada por el Sector</a:t>
                      </a:r>
                      <a:endParaRPr lang="es-SV" sz="1400" kern="1200" dirty="0" smtClean="0">
                        <a:solidFill>
                          <a:schemeClr val="dk1"/>
                        </a:solidFill>
                        <a:effectLst/>
                        <a:latin typeface="+mn-lt"/>
                        <a:ea typeface="+mn-ea"/>
                        <a:cs typeface="+mn-cs"/>
                      </a:endParaRPr>
                    </a:p>
                    <a:p>
                      <a:r>
                        <a:rPr lang="es-ES_tradnl" sz="1400" b="1" kern="1200" dirty="0" smtClean="0">
                          <a:solidFill>
                            <a:schemeClr val="dk1"/>
                          </a:solidFill>
                          <a:effectLst/>
                          <a:latin typeface="+mn-lt"/>
                          <a:ea typeface="+mn-ea"/>
                          <a:cs typeface="+mn-cs"/>
                        </a:rPr>
                        <a:t>De la persona nombrada por la Institución miembro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a.1) La Institución  a través de su Representante Legal, notificará en un plazo no superior a quince días desde la fecha de presentación de la renuncia por la persona, y por escrito al Comité Ejecutivo del MCP- ES, la renuncia del Delegado y en la misma notificación, nombrará un nuevo Delegado, que cumpla con el perfil establecido en el presente Reglamento con la información completa de contacto.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a.2) En la siguiente reunión plenaria, el Comité ejecutivo informará al pleno de la renuncia y sustitución del miembro delegado.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a.3) De no existir objeciones por parte del pleno, en relación al nuevo nombramiento, el nuevo delegado será convocado para la próxima sesión plenaria.</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En el caso de la renuncia de la persona delegada propietaria, ésta será sustituida por su suplente en espera de reemplazo por parte de la organización o institución.</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En el caso de la renuncia de la persona delegada suplente, el propietario será el único representante hasta que la organización institución designe al reemplazo del suplente. </a:t>
                      </a:r>
                      <a:endParaRPr lang="es-SV" sz="14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023587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679692730"/>
              </p:ext>
            </p:extLst>
          </p:nvPr>
        </p:nvGraphicFramePr>
        <p:xfrm>
          <a:off x="107504" y="116632"/>
          <a:ext cx="8856984" cy="6723934"/>
        </p:xfrm>
        <a:graphic>
          <a:graphicData uri="http://schemas.openxmlformats.org/drawingml/2006/table">
            <a:tbl>
              <a:tblPr firstRow="1" bandRow="1">
                <a:tableStyleId>{5C22544A-7EE6-4342-B048-85BDC9FD1C3A}</a:tableStyleId>
              </a:tblPr>
              <a:tblGrid>
                <a:gridCol w="4540135"/>
                <a:gridCol w="4316849"/>
              </a:tblGrid>
              <a:tr h="445054">
                <a:tc>
                  <a:txBody>
                    <a:bodyPr/>
                    <a:lstStyle/>
                    <a:p>
                      <a:r>
                        <a:rPr lang="es-SV" sz="1800" dirty="0" smtClean="0"/>
                        <a:t>Reglamento</a:t>
                      </a:r>
                      <a:r>
                        <a:rPr lang="es-SV" sz="1800" baseline="0" dirty="0" smtClean="0"/>
                        <a:t> Interno 2012</a:t>
                      </a:r>
                      <a:endParaRPr lang="es-SV" sz="1800" dirty="0"/>
                    </a:p>
                  </a:txBody>
                  <a:tcPr/>
                </a:tc>
                <a:tc>
                  <a:txBody>
                    <a:bodyPr/>
                    <a:lstStyle/>
                    <a:p>
                      <a:r>
                        <a:rPr lang="es-SV" sz="1600" dirty="0" smtClean="0"/>
                        <a:t>Modificaciones  2015</a:t>
                      </a:r>
                      <a:endParaRPr lang="es-SV" sz="1600" dirty="0"/>
                    </a:p>
                  </a:txBody>
                  <a:tcPr/>
                </a:tc>
              </a:tr>
              <a:tr h="6035666">
                <a:tc>
                  <a:txBody>
                    <a:bodyPr/>
                    <a:lstStyle/>
                    <a:p>
                      <a:r>
                        <a:rPr lang="es-ES_tradnl" sz="1400" b="1" i="1" kern="1200" dirty="0" smtClean="0">
                          <a:solidFill>
                            <a:schemeClr val="dk1"/>
                          </a:solidFill>
                          <a:effectLst/>
                          <a:latin typeface="+mn-lt"/>
                          <a:ea typeface="+mn-ea"/>
                          <a:cs typeface="+mn-cs"/>
                        </a:rPr>
                        <a:t>Cont. Artículo 24:</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De la Institución miembro nombrada por el Sector</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b.1) La Institución  a través de su Representante Legal, notificará por escrito al Comité Ejecutivo del </a:t>
                      </a:r>
                      <a:r>
                        <a:rPr lang="es-ES_tradnl" sz="1400" kern="1200" dirty="0" smtClean="0">
                          <a:solidFill>
                            <a:srgbClr val="FF0000"/>
                          </a:solidFill>
                          <a:effectLst/>
                          <a:latin typeface="+mn-lt"/>
                          <a:ea typeface="+mn-ea"/>
                          <a:cs typeface="+mn-cs"/>
                        </a:rPr>
                        <a:t>MCP ES</a:t>
                      </a:r>
                      <a:r>
                        <a:rPr lang="es-ES_tradnl" sz="1400" kern="1200" dirty="0" smtClean="0">
                          <a:solidFill>
                            <a:schemeClr val="dk1"/>
                          </a:solidFill>
                          <a:effectLst/>
                          <a:latin typeface="+mn-lt"/>
                          <a:ea typeface="+mn-ea"/>
                          <a:cs typeface="+mn-cs"/>
                        </a:rPr>
                        <a:t>, su renuncia. Simultáneamente, enviará copia a los otros miembros de su Sector.</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b.2) El Comité Ejecutivo informará al pleno sobre la renuncia de la Institución.</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b.3) Los otros miembros del Sector nombrados ante el MCP-ES, deberán convocar una Asamblea General, en el lapso no mayor de dos meses a partir de recibida la notificación, para elegir –en el caso de los sectores no gubernamentales- o designar –en el caso de los asociados internacionales y el sector gubernamental- a la nueva Institución que les representará en atención a lo referido </a:t>
                      </a:r>
                      <a:r>
                        <a:rPr lang="es-ES_tradnl" sz="1400" kern="1200" dirty="0" smtClean="0">
                          <a:solidFill>
                            <a:srgbClr val="FF0000"/>
                          </a:solidFill>
                          <a:effectLst/>
                          <a:latin typeface="+mn-lt"/>
                          <a:ea typeface="+mn-ea"/>
                          <a:cs typeface="+mn-cs"/>
                        </a:rPr>
                        <a:t>al Arts.6, 10,11 y 12.</a:t>
                      </a:r>
                      <a:endParaRPr lang="es-SV" sz="1400" kern="1200" dirty="0" smtClean="0">
                        <a:solidFill>
                          <a:srgbClr val="FF0000"/>
                        </a:solidFill>
                        <a:effectLst/>
                        <a:latin typeface="+mn-lt"/>
                        <a:ea typeface="+mn-ea"/>
                        <a:cs typeface="+mn-cs"/>
                      </a:endParaRPr>
                    </a:p>
                    <a:p>
                      <a:r>
                        <a:rPr lang="es-ES_tradnl" sz="1400" kern="1200" dirty="0" smtClean="0">
                          <a:solidFill>
                            <a:schemeClr val="dk1"/>
                          </a:solidFill>
                          <a:effectLst/>
                          <a:latin typeface="+mn-lt"/>
                          <a:ea typeface="+mn-ea"/>
                          <a:cs typeface="+mn-cs"/>
                        </a:rPr>
                        <a:t>b.4) En el Acta de elección deberá consignarse el período para el cual se elige a la Institución.</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b.5) La Institución nombrada,  a través de su Representante Legal, deberá notificar, en un plazo no mayor a quince días desde la selección, la aceptación del nombramiento e incluirá los datos de contacto de la persona delegada que la representará ante el MCP-ES, en estricto cumplimiento al perfil establecido en el presente Reglamento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b.6) En la siguiente reunión plenaria, el Comité ejecutivo informará al pleno del resultado de la elección del Sector y presentará la documentación de la Institución electa. De no existir objeciones por parte del pleno en relación al nuevo nombramiento, el nuevo delegado, será convocado para la próxima sesión plenaria.</a:t>
                      </a:r>
                      <a:endParaRPr lang="es-SV" sz="1400" kern="1200" dirty="0" smtClean="0">
                        <a:solidFill>
                          <a:schemeClr val="dk1"/>
                        </a:solidFill>
                        <a:effectLst/>
                        <a:latin typeface="+mn-lt"/>
                        <a:ea typeface="+mn-ea"/>
                        <a:cs typeface="+mn-cs"/>
                      </a:endParaRPr>
                    </a:p>
                  </a:txBody>
                  <a:tcPr/>
                </a:tc>
                <a:tc>
                  <a:txBody>
                    <a:bodyPr/>
                    <a:lstStyle/>
                    <a:p>
                      <a:r>
                        <a:rPr lang="es-ES_tradnl" sz="1400" b="1" kern="1200" dirty="0" smtClean="0">
                          <a:solidFill>
                            <a:schemeClr val="dk1"/>
                          </a:solidFill>
                          <a:effectLst/>
                          <a:latin typeface="+mn-lt"/>
                          <a:ea typeface="+mn-ea"/>
                          <a:cs typeface="+mn-cs"/>
                        </a:rPr>
                        <a:t>De la Institución miembro nombrada por el Sector</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b.1) La Institución  a través de su Representante Legal, notificará por escrito al Comité Ejecutivo del </a:t>
                      </a:r>
                      <a:r>
                        <a:rPr lang="es-ES_tradnl" sz="1400" kern="1200" dirty="0" smtClean="0">
                          <a:solidFill>
                            <a:srgbClr val="FF0000"/>
                          </a:solidFill>
                          <a:effectLst/>
                          <a:latin typeface="+mn-lt"/>
                          <a:ea typeface="+mn-ea"/>
                          <a:cs typeface="+mn-cs"/>
                        </a:rPr>
                        <a:t>MCP - ES,</a:t>
                      </a:r>
                      <a:r>
                        <a:rPr lang="es-ES_tradnl" sz="1400" kern="1200" dirty="0" smtClean="0">
                          <a:solidFill>
                            <a:schemeClr val="dk1"/>
                          </a:solidFill>
                          <a:effectLst/>
                          <a:latin typeface="+mn-lt"/>
                          <a:ea typeface="+mn-ea"/>
                          <a:cs typeface="+mn-cs"/>
                        </a:rPr>
                        <a:t> su renuncia. Simultáneamente, enviará copia a los otros miembros de su Sector.</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b.2) El Comité Ejecutivo informará al pleno sobre la renuncia de la Institución.</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b.3) Los otros miembros del Sector nombrados ante el MCP-ES, deberán convocar una Asamblea General, en el lapso no mayor de dos meses a partir de recibida la notificación, para elegir en el caso de los sectores no gubernamentales o designar en el caso de los asociados internacionales y el sector gubernamental a la nueva Institución que les representará.</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b.4) En el Acta de elección deberá consignarse el período para el cual se elige a la Institución.</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b.5) La Institución nombrada,  a través de su Representante Legal, deberá notificar, en un plazo no mayor a quince días desde la selección, la aceptación del nombramiento e incluirá los datos de contacto de la persona delegada que la representará ante el MCP-ES, en estricto cumplimiento al perfil establecido en el presente Reglamento</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b.6) En la siguiente reunión plenaria, el Comité ejecutivo informará al pleno del resultado de la elección del Sector y presentará la documentación de la Institución electa. De no existir objeciones por parte del pleno en relación al nuevo nombramiento, el nuevo delegado, será convocado para la próxima sesión plenaria.</a:t>
                      </a:r>
                      <a:endParaRPr lang="es-SV" sz="14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845214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259783876"/>
              </p:ext>
            </p:extLst>
          </p:nvPr>
        </p:nvGraphicFramePr>
        <p:xfrm>
          <a:off x="107504" y="116632"/>
          <a:ext cx="8856984" cy="6552728"/>
        </p:xfrm>
        <a:graphic>
          <a:graphicData uri="http://schemas.openxmlformats.org/drawingml/2006/table">
            <a:tbl>
              <a:tblPr firstRow="1" bandRow="1">
                <a:tableStyleId>{5C22544A-7EE6-4342-B048-85BDC9FD1C3A}</a:tableStyleId>
              </a:tblPr>
              <a:tblGrid>
                <a:gridCol w="4688992"/>
                <a:gridCol w="4167992"/>
              </a:tblGrid>
              <a:tr h="457751">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6094977">
                <a:tc>
                  <a:txBody>
                    <a:bodyPr/>
                    <a:lstStyle/>
                    <a:p>
                      <a:r>
                        <a:rPr lang="es-ES_tradnl" sz="2000" b="1" i="1" kern="1200" dirty="0" smtClean="0">
                          <a:solidFill>
                            <a:schemeClr val="dk1"/>
                          </a:solidFill>
                          <a:effectLst/>
                          <a:latin typeface="+mn-lt"/>
                          <a:ea typeface="+mn-ea"/>
                          <a:cs typeface="+mn-cs"/>
                        </a:rPr>
                        <a:t>5.4 De la comunicación de los cambios en la representación</a:t>
                      </a:r>
                      <a:endParaRPr lang="es-SV" sz="2000" kern="1200" dirty="0" smtClean="0">
                        <a:solidFill>
                          <a:schemeClr val="dk1"/>
                        </a:solidFill>
                        <a:effectLst/>
                        <a:latin typeface="+mn-lt"/>
                        <a:ea typeface="+mn-ea"/>
                        <a:cs typeface="+mn-cs"/>
                      </a:endParaRPr>
                    </a:p>
                    <a:p>
                      <a:r>
                        <a:rPr lang="es-ES_tradnl" sz="2000" b="1" i="1" kern="1200" dirty="0" smtClean="0">
                          <a:solidFill>
                            <a:schemeClr val="dk1"/>
                          </a:solidFill>
                          <a:effectLst/>
                          <a:latin typeface="+mn-lt"/>
                          <a:ea typeface="+mn-ea"/>
                          <a:cs typeface="+mn-cs"/>
                        </a:rPr>
                        <a:t> </a:t>
                      </a:r>
                      <a:endParaRPr lang="es-SV" sz="2000" kern="1200" dirty="0" smtClean="0">
                        <a:solidFill>
                          <a:schemeClr val="dk1"/>
                        </a:solidFill>
                        <a:effectLst/>
                        <a:latin typeface="+mn-lt"/>
                        <a:ea typeface="+mn-ea"/>
                        <a:cs typeface="+mn-cs"/>
                      </a:endParaRPr>
                    </a:p>
                    <a:p>
                      <a:r>
                        <a:rPr lang="es-ES_tradnl" sz="2000" b="1" i="1" kern="1200" dirty="0" smtClean="0">
                          <a:solidFill>
                            <a:schemeClr val="dk1"/>
                          </a:solidFill>
                          <a:effectLst/>
                          <a:latin typeface="+mn-lt"/>
                          <a:ea typeface="+mn-ea"/>
                          <a:cs typeface="+mn-cs"/>
                        </a:rPr>
                        <a:t>Artículo 25: </a:t>
                      </a:r>
                      <a:r>
                        <a:rPr lang="es-ES_tradnl" sz="2000" kern="1200" dirty="0" smtClean="0">
                          <a:solidFill>
                            <a:schemeClr val="dk1"/>
                          </a:solidFill>
                          <a:effectLst/>
                          <a:latin typeface="+mn-lt"/>
                          <a:ea typeface="+mn-ea"/>
                          <a:cs typeface="+mn-cs"/>
                        </a:rPr>
                        <a:t>A solicitud de su sector, mediante documento escrito, firmado y entregado </a:t>
                      </a:r>
                      <a:r>
                        <a:rPr lang="es-ES_tradnl" sz="2000" kern="1200" dirty="0" smtClean="0">
                          <a:solidFill>
                            <a:srgbClr val="FF0000"/>
                          </a:solidFill>
                          <a:effectLst/>
                          <a:latin typeface="+mn-lt"/>
                          <a:ea typeface="+mn-ea"/>
                          <a:cs typeface="+mn-cs"/>
                        </a:rPr>
                        <a:t>a </a:t>
                      </a:r>
                      <a:r>
                        <a:rPr lang="es-ES_tradnl" sz="2000" kern="1200" dirty="0" smtClean="0">
                          <a:solidFill>
                            <a:schemeClr val="dk1"/>
                          </a:solidFill>
                          <a:effectLst/>
                          <a:latin typeface="+mn-lt"/>
                          <a:ea typeface="+mn-ea"/>
                          <a:cs typeface="+mn-cs"/>
                        </a:rPr>
                        <a:t>Dirección Ejecutiva y según lo estipulado en los estatutos, cada sector representado, informará sobre los cambios que realicen en sus instituciones propietarias o suplentes. Se respetará la autonomía sectorial para este tipo de decisiones. </a:t>
                      </a:r>
                      <a:r>
                        <a:rPr lang="es-ES_tradnl" sz="2000" i="1" kern="1200" dirty="0" smtClean="0">
                          <a:solidFill>
                            <a:srgbClr val="FF0000"/>
                          </a:solidFill>
                          <a:effectLst/>
                          <a:latin typeface="+mn-lt"/>
                          <a:ea typeface="+mn-ea"/>
                          <a:cs typeface="+mn-cs"/>
                        </a:rPr>
                        <a:t>(Rel. Art. 9 </a:t>
                      </a:r>
                      <a:r>
                        <a:rPr lang="es-ES_tradnl" sz="2000" i="1" kern="1200" dirty="0" err="1" smtClean="0">
                          <a:solidFill>
                            <a:srgbClr val="FF0000"/>
                          </a:solidFill>
                          <a:effectLst/>
                          <a:latin typeface="+mn-lt"/>
                          <a:ea typeface="+mn-ea"/>
                          <a:cs typeface="+mn-cs"/>
                        </a:rPr>
                        <a:t>Est</a:t>
                      </a:r>
                      <a:r>
                        <a:rPr lang="es-ES_tradnl" sz="2000" i="1" kern="1200" dirty="0" smtClean="0">
                          <a:solidFill>
                            <a:srgbClr val="FF0000"/>
                          </a:solidFill>
                          <a:effectLst/>
                          <a:latin typeface="+mn-lt"/>
                          <a:ea typeface="+mn-ea"/>
                          <a:cs typeface="+mn-cs"/>
                        </a:rPr>
                        <a:t>).</a:t>
                      </a:r>
                      <a:r>
                        <a:rPr lang="es-ES_tradnl" sz="2000" kern="1200" dirty="0" smtClean="0">
                          <a:solidFill>
                            <a:srgbClr val="FF0000"/>
                          </a:solidFill>
                          <a:effectLst/>
                          <a:latin typeface="+mn-lt"/>
                          <a:ea typeface="+mn-ea"/>
                          <a:cs typeface="+mn-cs"/>
                        </a:rPr>
                        <a:t> </a:t>
                      </a:r>
                      <a:r>
                        <a:rPr lang="es-ES_tradnl" sz="2000" kern="1200" dirty="0" smtClean="0">
                          <a:solidFill>
                            <a:schemeClr val="dk1"/>
                          </a:solidFill>
                          <a:effectLst/>
                          <a:latin typeface="+mn-lt"/>
                          <a:ea typeface="+mn-ea"/>
                          <a:cs typeface="+mn-cs"/>
                        </a:rPr>
                        <a:t>La solicitud de cambio deberá ser firmada por las mismas Instituciones que la eligieron. </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 </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El proceso de elección deberá cumplir con lo establecido en el presente Reglamento Interno </a:t>
                      </a:r>
                      <a:r>
                        <a:rPr lang="es-ES_tradnl" sz="2000" i="1" kern="1200" dirty="0" smtClean="0">
                          <a:solidFill>
                            <a:srgbClr val="FF0000"/>
                          </a:solidFill>
                          <a:effectLst/>
                          <a:latin typeface="+mn-lt"/>
                          <a:ea typeface="+mn-ea"/>
                          <a:cs typeface="+mn-cs"/>
                        </a:rPr>
                        <a:t>(Arts.6, 10, 11 y 12).</a:t>
                      </a:r>
                      <a:endParaRPr lang="es-SV" sz="2000" kern="1200" dirty="0" smtClean="0">
                        <a:solidFill>
                          <a:srgbClr val="FF0000"/>
                        </a:solidFill>
                        <a:effectLst/>
                        <a:latin typeface="+mn-lt"/>
                        <a:ea typeface="+mn-ea"/>
                        <a:cs typeface="+mn-cs"/>
                      </a:endParaRPr>
                    </a:p>
                  </a:txBody>
                  <a:tcPr/>
                </a:tc>
                <a:tc>
                  <a:txBody>
                    <a:bodyPr/>
                    <a:lstStyle/>
                    <a:p>
                      <a:r>
                        <a:rPr lang="es-ES_tradnl" sz="2000" b="1" i="1" kern="1200" dirty="0" smtClean="0">
                          <a:solidFill>
                            <a:schemeClr val="dk1"/>
                          </a:solidFill>
                          <a:effectLst/>
                          <a:latin typeface="+mn-lt"/>
                          <a:ea typeface="+mn-ea"/>
                          <a:cs typeface="+mn-cs"/>
                        </a:rPr>
                        <a:t>8.4 De la comunicación de los cambios en la representación</a:t>
                      </a:r>
                      <a:endParaRPr lang="es-SV" sz="2000" kern="1200" dirty="0" smtClean="0">
                        <a:solidFill>
                          <a:schemeClr val="dk1"/>
                        </a:solidFill>
                        <a:effectLst/>
                        <a:latin typeface="+mn-lt"/>
                        <a:ea typeface="+mn-ea"/>
                        <a:cs typeface="+mn-cs"/>
                      </a:endParaRPr>
                    </a:p>
                    <a:p>
                      <a:r>
                        <a:rPr lang="es-ES_tradnl" sz="2000" b="1" i="1" kern="1200" dirty="0" smtClean="0">
                          <a:solidFill>
                            <a:schemeClr val="dk1"/>
                          </a:solidFill>
                          <a:effectLst/>
                          <a:latin typeface="+mn-lt"/>
                          <a:ea typeface="+mn-ea"/>
                          <a:cs typeface="+mn-cs"/>
                        </a:rPr>
                        <a:t> </a:t>
                      </a:r>
                      <a:endParaRPr lang="es-SV" sz="2000" kern="1200" dirty="0" smtClean="0">
                        <a:solidFill>
                          <a:schemeClr val="dk1"/>
                        </a:solidFill>
                        <a:effectLst/>
                        <a:latin typeface="+mn-lt"/>
                        <a:ea typeface="+mn-ea"/>
                        <a:cs typeface="+mn-cs"/>
                      </a:endParaRPr>
                    </a:p>
                    <a:p>
                      <a:r>
                        <a:rPr lang="es-ES_tradnl" sz="2000" b="1" i="1" kern="1200" dirty="0" smtClean="0">
                          <a:solidFill>
                            <a:schemeClr val="dk1"/>
                          </a:solidFill>
                          <a:effectLst/>
                          <a:latin typeface="+mn-lt"/>
                          <a:ea typeface="+mn-ea"/>
                          <a:cs typeface="+mn-cs"/>
                        </a:rPr>
                        <a:t>Artículo 30: </a:t>
                      </a:r>
                      <a:r>
                        <a:rPr lang="es-ES_tradnl" sz="2000" kern="1200" dirty="0" smtClean="0">
                          <a:solidFill>
                            <a:schemeClr val="dk1"/>
                          </a:solidFill>
                          <a:effectLst/>
                          <a:latin typeface="+mn-lt"/>
                          <a:ea typeface="+mn-ea"/>
                          <a:cs typeface="+mn-cs"/>
                        </a:rPr>
                        <a:t>A solicitud de su sector, mediante documento escrito, firmado y entregado a </a:t>
                      </a:r>
                      <a:r>
                        <a:rPr lang="es-ES_tradnl" sz="2000" kern="1200" dirty="0" smtClean="0">
                          <a:solidFill>
                            <a:srgbClr val="FF0000"/>
                          </a:solidFill>
                          <a:effectLst/>
                          <a:latin typeface="+mn-lt"/>
                          <a:ea typeface="+mn-ea"/>
                          <a:cs typeface="+mn-cs"/>
                        </a:rPr>
                        <a:t>la</a:t>
                      </a:r>
                      <a:r>
                        <a:rPr lang="es-ES_tradnl" sz="2000" kern="1200" dirty="0" smtClean="0">
                          <a:solidFill>
                            <a:schemeClr val="dk1"/>
                          </a:solidFill>
                          <a:effectLst/>
                          <a:latin typeface="+mn-lt"/>
                          <a:ea typeface="+mn-ea"/>
                          <a:cs typeface="+mn-cs"/>
                        </a:rPr>
                        <a:t> Dirección Ejecutiva y según lo estipulado en los estatutos, cada sector representado, informará sobre los cambios que realicen en sus instituciones propietarias o suplentes. Se respetará la autonomía sectorial para este tipo de decisiones. La solicitud de cambio deberá ser firmada por las mismas Instituciones que la eligieron. El proceso de elección deberá cumplir con lo establecido en el presente Reglamento Interno.</a:t>
                      </a:r>
                      <a:endParaRPr lang="es-SV" sz="2000" kern="1200" dirty="0" smtClean="0">
                        <a:solidFill>
                          <a:schemeClr val="dk1"/>
                        </a:solidFill>
                        <a:effectLst/>
                        <a:latin typeface="+mn-lt"/>
                        <a:ea typeface="+mn-ea"/>
                        <a:cs typeface="+mn-cs"/>
                      </a:endParaRPr>
                    </a:p>
                    <a:p>
                      <a:endParaRPr lang="es-SV" sz="1400" dirty="0"/>
                    </a:p>
                  </a:txBody>
                  <a:tcPr/>
                </a:tc>
              </a:tr>
            </a:tbl>
          </a:graphicData>
        </a:graphic>
      </p:graphicFrame>
    </p:spTree>
    <p:extLst>
      <p:ext uri="{BB962C8B-B14F-4D97-AF65-F5344CB8AC3E}">
        <p14:creationId xmlns:p14="http://schemas.microsoft.com/office/powerpoint/2010/main" val="2223076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755335977"/>
              </p:ext>
            </p:extLst>
          </p:nvPr>
        </p:nvGraphicFramePr>
        <p:xfrm>
          <a:off x="323528" y="116632"/>
          <a:ext cx="8424936" cy="6675120"/>
        </p:xfrm>
        <a:graphic>
          <a:graphicData uri="http://schemas.openxmlformats.org/drawingml/2006/table">
            <a:tbl>
              <a:tblPr firstRow="1" bandRow="1">
                <a:tableStyleId>{5C22544A-7EE6-4342-B048-85BDC9FD1C3A}</a:tableStyleId>
              </a:tblPr>
              <a:tblGrid>
                <a:gridCol w="4212468"/>
                <a:gridCol w="4212468"/>
              </a:tblGrid>
              <a:tr h="389599">
                <a:tc>
                  <a:txBody>
                    <a:bodyPr/>
                    <a:lstStyle/>
                    <a:p>
                      <a:r>
                        <a:rPr lang="es-SV" sz="2000" dirty="0" smtClean="0"/>
                        <a:t>Reglamento</a:t>
                      </a:r>
                      <a:r>
                        <a:rPr lang="es-SV" sz="2000" baseline="0" dirty="0" smtClean="0"/>
                        <a:t> Interno 2012</a:t>
                      </a:r>
                      <a:endParaRPr lang="es-SV" sz="2000" dirty="0"/>
                    </a:p>
                  </a:txBody>
                  <a:tcPr/>
                </a:tc>
                <a:tc>
                  <a:txBody>
                    <a:bodyPr/>
                    <a:lstStyle/>
                    <a:p>
                      <a:r>
                        <a:rPr lang="es-SV" sz="2000" dirty="0" smtClean="0"/>
                        <a:t>Modificaciones  2015</a:t>
                      </a:r>
                      <a:endParaRPr lang="es-SV" sz="2000" dirty="0"/>
                    </a:p>
                  </a:txBody>
                  <a:tcPr/>
                </a:tc>
              </a:tr>
              <a:tr h="2401635">
                <a:tc>
                  <a:txBody>
                    <a:bodyPr/>
                    <a:lstStyle/>
                    <a:p>
                      <a:r>
                        <a:rPr lang="es-ES_tradnl" sz="2000" kern="1200" dirty="0" smtClean="0">
                          <a:solidFill>
                            <a:schemeClr val="dk1"/>
                          </a:solidFill>
                          <a:effectLst/>
                          <a:latin typeface="+mn-lt"/>
                          <a:ea typeface="+mn-ea"/>
                          <a:cs typeface="+mn-cs"/>
                        </a:rPr>
                        <a:t>El Mecanismo de Coordinación de País de El Salvador (MCP-ES), establecido en el marco de las directrices del Fondo Mundial De lucha contra el SIDA, la tuberculosis, y la malaria, constituye la estructura  de coordinación e integración que permite implicar a todos los sectores interesados en la prevención y la gestión de las tres enfermedades.</a:t>
                      </a:r>
                      <a:endParaRPr lang="es-SV" sz="20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b="1" i="1" kern="1200" dirty="0" smtClean="0">
                          <a:solidFill>
                            <a:srgbClr val="FF0000"/>
                          </a:solidFill>
                          <a:effectLst/>
                          <a:latin typeface="+mn-lt"/>
                          <a:ea typeface="+mn-ea"/>
                          <a:cs typeface="+mn-cs"/>
                        </a:rPr>
                        <a:t>Artículo 1:</a:t>
                      </a:r>
                      <a:r>
                        <a:rPr lang="es-ES_tradnl" sz="2000" kern="1200" dirty="0" smtClean="0">
                          <a:solidFill>
                            <a:schemeClr val="dk1"/>
                          </a:solidFill>
                          <a:effectLst/>
                          <a:latin typeface="+mn-lt"/>
                          <a:ea typeface="+mn-ea"/>
                          <a:cs typeface="+mn-cs"/>
                        </a:rPr>
                        <a:t>  El Mecanismo de Coordinación de País de El Salvador (MCP-ES), establecido en el marco de las directrices del Fondo Mundial De lucha contra el SIDA, la tuberculosis, y la malaria, constituye la estructura de coordinación e integración que permite implicar a todos los sectores interesados en la prevención y la gestión de las tres enfermedades.</a:t>
                      </a:r>
                      <a:endParaRPr lang="es-SV" sz="2000" kern="1200" dirty="0" smtClean="0">
                        <a:solidFill>
                          <a:schemeClr val="dk1"/>
                        </a:solidFill>
                        <a:effectLst/>
                        <a:latin typeface="+mn-lt"/>
                        <a:ea typeface="+mn-ea"/>
                        <a:cs typeface="+mn-cs"/>
                      </a:endParaRPr>
                    </a:p>
                  </a:txBody>
                  <a:tcPr/>
                </a:tc>
              </a:tr>
              <a:tr h="1889286">
                <a:tc>
                  <a:txBody>
                    <a:bodyPr/>
                    <a:lstStyle/>
                    <a:p>
                      <a:r>
                        <a:rPr lang="es-ES_tradnl" sz="2000" kern="1200" dirty="0" smtClean="0">
                          <a:solidFill>
                            <a:schemeClr val="dk1"/>
                          </a:solidFill>
                          <a:effectLst/>
                          <a:latin typeface="+mn-lt"/>
                          <a:ea typeface="+mn-ea"/>
                          <a:cs typeface="+mn-cs"/>
                        </a:rPr>
                        <a:t>El presente Reglamento Interno tiene por objetivo principal complementar y precisar las disposiciones establecidas en los Estatutos del MCP ES, particularmente en lo relativo a su constitución y composición, a  los órganos que lo componen, su funcionamiento y procedimiento para la toma de decisiones.</a:t>
                      </a:r>
                      <a:endParaRPr lang="es-SV" sz="20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b="1" i="1" kern="1200" dirty="0" smtClean="0">
                          <a:solidFill>
                            <a:srgbClr val="FF0000"/>
                          </a:solidFill>
                          <a:effectLst/>
                          <a:latin typeface="+mn-lt"/>
                          <a:ea typeface="+mn-ea"/>
                          <a:cs typeface="+mn-cs"/>
                        </a:rPr>
                        <a:t>Artículo 2:</a:t>
                      </a:r>
                      <a:r>
                        <a:rPr lang="es-ES_tradnl" sz="2000" kern="1200" dirty="0" smtClean="0">
                          <a:solidFill>
                            <a:schemeClr val="dk1"/>
                          </a:solidFill>
                          <a:effectLst/>
                          <a:latin typeface="+mn-lt"/>
                          <a:ea typeface="+mn-ea"/>
                          <a:cs typeface="+mn-cs"/>
                        </a:rPr>
                        <a:t> El presente Reglamento Interno tiene por objetivo principal complementar y precisar las disposiciones establecidas en los Estatutos del MCP-ES, particularmente en lo relativo a su constitución y composición, a los órganos que lo componen, su funcionamiento y procedimiento</a:t>
                      </a:r>
                      <a:r>
                        <a:rPr lang="es-ES_tradnl" sz="2000" kern="1200" dirty="0" smtClean="0">
                          <a:solidFill>
                            <a:srgbClr val="FF0000"/>
                          </a:solidFill>
                          <a:effectLst/>
                          <a:latin typeface="+mn-lt"/>
                          <a:ea typeface="+mn-ea"/>
                          <a:cs typeface="+mn-cs"/>
                        </a:rPr>
                        <a:t>s</a:t>
                      </a:r>
                      <a:r>
                        <a:rPr lang="es-ES_tradnl" sz="2000" kern="1200" dirty="0" smtClean="0">
                          <a:solidFill>
                            <a:schemeClr val="dk1"/>
                          </a:solidFill>
                          <a:effectLst/>
                          <a:latin typeface="+mn-lt"/>
                          <a:ea typeface="+mn-ea"/>
                          <a:cs typeface="+mn-cs"/>
                        </a:rPr>
                        <a:t> para la toma de decisiones.</a:t>
                      </a:r>
                      <a:endParaRPr lang="es-SV" sz="20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092189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217013944"/>
              </p:ext>
            </p:extLst>
          </p:nvPr>
        </p:nvGraphicFramePr>
        <p:xfrm>
          <a:off x="323528" y="260648"/>
          <a:ext cx="8568952" cy="6096000"/>
        </p:xfrm>
        <a:graphic>
          <a:graphicData uri="http://schemas.openxmlformats.org/drawingml/2006/table">
            <a:tbl>
              <a:tblPr firstRow="1" bandRow="1">
                <a:tableStyleId>{5C22544A-7EE6-4342-B048-85BDC9FD1C3A}</a:tableStyleId>
              </a:tblPr>
              <a:tblGrid>
                <a:gridCol w="4464496"/>
                <a:gridCol w="4104456"/>
              </a:tblGrid>
              <a:tr h="370840">
                <a:tc>
                  <a:txBody>
                    <a:bodyPr/>
                    <a:lstStyle/>
                    <a:p>
                      <a:r>
                        <a:rPr lang="es-SV" sz="2800" dirty="0" smtClean="0"/>
                        <a:t>Reglamento</a:t>
                      </a:r>
                      <a:r>
                        <a:rPr lang="es-SV" sz="2800" baseline="0" dirty="0" smtClean="0"/>
                        <a:t> Interno 2012</a:t>
                      </a:r>
                      <a:endParaRPr lang="es-SV" sz="2800" dirty="0"/>
                    </a:p>
                  </a:txBody>
                  <a:tcPr/>
                </a:tc>
                <a:tc>
                  <a:txBody>
                    <a:bodyPr/>
                    <a:lstStyle/>
                    <a:p>
                      <a:r>
                        <a:rPr lang="es-SV" sz="2800" dirty="0" smtClean="0"/>
                        <a:t>Modificaciones  2015</a:t>
                      </a:r>
                      <a:endParaRPr lang="es-SV" sz="2800" dirty="0"/>
                    </a:p>
                  </a:txBody>
                  <a:tcPr/>
                </a:tc>
              </a:tr>
              <a:tr h="370840">
                <a:tc>
                  <a:txBody>
                    <a:bodyPr/>
                    <a:lstStyle/>
                    <a:p>
                      <a:r>
                        <a:rPr lang="es-ES_tradnl" sz="2400" b="1" i="1" kern="1200" dirty="0" smtClean="0">
                          <a:solidFill>
                            <a:schemeClr val="dk1"/>
                          </a:solidFill>
                          <a:effectLst/>
                          <a:latin typeface="+mn-lt"/>
                          <a:ea typeface="+mn-ea"/>
                          <a:cs typeface="+mn-cs"/>
                        </a:rPr>
                        <a:t>Artículo 28:</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La Asamblea se reúne en sesión ordinaria por lo menos una vez al mes, y en sesión extraordinaria siempre que fuera necesario.</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 </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El calendario de sesiones ordinarias será establecido por el Comité Ejecutivo al final del año y comunicado a todas las personas representantes del MCP ES. </a:t>
                      </a:r>
                      <a:endParaRPr lang="es-SV" sz="2400" kern="1200" dirty="0" smtClean="0">
                        <a:solidFill>
                          <a:schemeClr val="dk1"/>
                        </a:solidFill>
                        <a:effectLst/>
                        <a:latin typeface="+mn-lt"/>
                        <a:ea typeface="+mn-ea"/>
                        <a:cs typeface="+mn-cs"/>
                      </a:endParaRPr>
                    </a:p>
                  </a:txBody>
                  <a:tcPr/>
                </a:tc>
                <a:tc>
                  <a:txBody>
                    <a:bodyPr/>
                    <a:lstStyle/>
                    <a:p>
                      <a:r>
                        <a:rPr lang="es-ES_tradnl" sz="2400" b="1" i="1" kern="1200" dirty="0" smtClean="0">
                          <a:solidFill>
                            <a:schemeClr val="dk1"/>
                          </a:solidFill>
                          <a:effectLst/>
                          <a:latin typeface="+mn-lt"/>
                          <a:ea typeface="+mn-ea"/>
                          <a:cs typeface="+mn-cs"/>
                        </a:rPr>
                        <a:t>Artículo 31: </a:t>
                      </a:r>
                      <a:r>
                        <a:rPr lang="es-ES_tradnl" sz="2400" kern="1200" dirty="0" smtClean="0">
                          <a:solidFill>
                            <a:schemeClr val="dk1"/>
                          </a:solidFill>
                          <a:effectLst/>
                          <a:latin typeface="+mn-lt"/>
                          <a:ea typeface="+mn-ea"/>
                          <a:cs typeface="+mn-cs"/>
                        </a:rPr>
                        <a:t>La Asamblea se reúne en sesión ordinaria por lo menos una vez al mes, y en sesión extraordinaria siempre que </a:t>
                      </a:r>
                      <a:r>
                        <a:rPr lang="es-ES_tradnl" sz="2400" kern="1200" dirty="0" smtClean="0">
                          <a:solidFill>
                            <a:srgbClr val="FF0000"/>
                          </a:solidFill>
                          <a:effectLst/>
                          <a:latin typeface="+mn-lt"/>
                          <a:ea typeface="+mn-ea"/>
                          <a:cs typeface="+mn-cs"/>
                        </a:rPr>
                        <a:t>fuese</a:t>
                      </a:r>
                      <a:r>
                        <a:rPr lang="es-ES_tradnl" sz="2400" kern="1200" dirty="0" smtClean="0">
                          <a:solidFill>
                            <a:schemeClr val="dk1"/>
                          </a:solidFill>
                          <a:effectLst/>
                          <a:latin typeface="+mn-lt"/>
                          <a:ea typeface="+mn-ea"/>
                          <a:cs typeface="+mn-cs"/>
                        </a:rPr>
                        <a:t> necesario.</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 </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El calendario de sesiones ordinarias para el próximo año, será establecido por el Comité Ejecutivo al final del año anterior y comunicado a todas las personas representantes del MCP-ES </a:t>
                      </a:r>
                      <a:r>
                        <a:rPr lang="es-ES_tradnl" sz="2400" kern="1200" dirty="0" smtClean="0">
                          <a:solidFill>
                            <a:srgbClr val="FF0000"/>
                          </a:solidFill>
                          <a:effectLst/>
                          <a:latin typeface="+mn-lt"/>
                          <a:ea typeface="+mn-ea"/>
                          <a:cs typeface="+mn-cs"/>
                        </a:rPr>
                        <a:t>por los medios ya establecidos. </a:t>
                      </a:r>
                      <a:endParaRPr lang="es-SV" sz="2400" kern="1200" dirty="0" smtClean="0">
                        <a:solidFill>
                          <a:srgbClr val="FF0000"/>
                        </a:solidFill>
                        <a:effectLst/>
                        <a:latin typeface="+mn-lt"/>
                        <a:ea typeface="+mn-ea"/>
                        <a:cs typeface="+mn-cs"/>
                      </a:endParaRPr>
                    </a:p>
                    <a:p>
                      <a:endParaRPr lang="es-SV" sz="2400" dirty="0"/>
                    </a:p>
                  </a:txBody>
                  <a:tcPr/>
                </a:tc>
              </a:tr>
            </a:tbl>
          </a:graphicData>
        </a:graphic>
      </p:graphicFrame>
    </p:spTree>
    <p:extLst>
      <p:ext uri="{BB962C8B-B14F-4D97-AF65-F5344CB8AC3E}">
        <p14:creationId xmlns:p14="http://schemas.microsoft.com/office/powerpoint/2010/main" val="2485301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857135197"/>
              </p:ext>
            </p:extLst>
          </p:nvPr>
        </p:nvGraphicFramePr>
        <p:xfrm>
          <a:off x="251520" y="116632"/>
          <a:ext cx="8568952" cy="5547360"/>
        </p:xfrm>
        <a:graphic>
          <a:graphicData uri="http://schemas.openxmlformats.org/drawingml/2006/table">
            <a:tbl>
              <a:tblPr firstRow="1" bandRow="1">
                <a:tableStyleId>{5C22544A-7EE6-4342-B048-85BDC9FD1C3A}</a:tableStyleId>
              </a:tblPr>
              <a:tblGrid>
                <a:gridCol w="4320480"/>
                <a:gridCol w="4248472"/>
              </a:tblGrid>
              <a:tr h="370840">
                <a:tc>
                  <a:txBody>
                    <a:bodyPr/>
                    <a:lstStyle/>
                    <a:p>
                      <a:r>
                        <a:rPr lang="es-SV" sz="2000" dirty="0" smtClean="0"/>
                        <a:t>Reglamento</a:t>
                      </a:r>
                      <a:r>
                        <a:rPr lang="es-SV" sz="2000" baseline="0" dirty="0" smtClean="0"/>
                        <a:t> Interno 2012</a:t>
                      </a:r>
                      <a:endParaRPr lang="es-SV" sz="2000" dirty="0"/>
                    </a:p>
                  </a:txBody>
                  <a:tcPr/>
                </a:tc>
                <a:tc>
                  <a:txBody>
                    <a:bodyPr/>
                    <a:lstStyle/>
                    <a:p>
                      <a:r>
                        <a:rPr lang="es-SV" sz="2000" dirty="0" smtClean="0"/>
                        <a:t>Modificaciones  2015</a:t>
                      </a:r>
                      <a:endParaRPr lang="es-SV" sz="2000" dirty="0"/>
                    </a:p>
                  </a:txBody>
                  <a:tcPr/>
                </a:tc>
              </a:tr>
              <a:tr h="370840">
                <a:tc>
                  <a:txBody>
                    <a:bodyPr/>
                    <a:lstStyle/>
                    <a:p>
                      <a:r>
                        <a:rPr lang="es-ES_tradnl" sz="2000" b="1" i="1" kern="1200" dirty="0" smtClean="0">
                          <a:solidFill>
                            <a:srgbClr val="00B0F0"/>
                          </a:solidFill>
                          <a:effectLst/>
                          <a:latin typeface="+mn-lt"/>
                          <a:ea typeface="+mn-ea"/>
                          <a:cs typeface="+mn-cs"/>
                        </a:rPr>
                        <a:t>Artículo 30: </a:t>
                      </a:r>
                      <a:endParaRPr lang="es-SV" sz="2000" kern="1200" dirty="0" smtClean="0">
                        <a:solidFill>
                          <a:srgbClr val="00B0F0"/>
                        </a:solidFill>
                        <a:effectLst/>
                        <a:latin typeface="+mn-lt"/>
                        <a:ea typeface="+mn-ea"/>
                        <a:cs typeface="+mn-cs"/>
                      </a:endParaRPr>
                    </a:p>
                    <a:p>
                      <a:r>
                        <a:rPr lang="es-ES_tradnl" sz="2000" kern="1200" dirty="0" smtClean="0">
                          <a:solidFill>
                            <a:srgbClr val="00B0F0"/>
                          </a:solidFill>
                          <a:effectLst/>
                          <a:latin typeface="+mn-lt"/>
                          <a:ea typeface="+mn-ea"/>
                          <a:cs typeface="+mn-cs"/>
                        </a:rPr>
                        <a:t>Existirá quórum para deliberar y tomar decisiones válidas cuando estén presentes los representantes de, por lo menos la mitad más uno de los miembros con derecho a voto. Si en la hora prevista no se hubiera establecido el quórum, la Asamblea se instalará en la hora próxima siguiente y podrá deliberar y tomar decisiones válidas con al menos cinco delegados con derecho a voto, en cuyo caso  las decisiones y acuerdos deben ser tomados por unanimidad de los miembros propietarios o suplentes hábiles presentes</a:t>
                      </a:r>
                      <a:r>
                        <a:rPr lang="fr-FR" sz="2000" kern="1200" dirty="0" smtClean="0">
                          <a:solidFill>
                            <a:srgbClr val="00B0F0"/>
                          </a:solidFill>
                          <a:effectLst/>
                          <a:latin typeface="+mn-lt"/>
                          <a:ea typeface="+mn-ea"/>
                          <a:cs typeface="+mn-cs"/>
                        </a:rPr>
                        <a:t>.</a:t>
                      </a:r>
                      <a:endParaRPr lang="es-SV" sz="2000" kern="1200" dirty="0" smtClean="0">
                        <a:solidFill>
                          <a:srgbClr val="00B0F0"/>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b="1" i="1" kern="1200" dirty="0" smtClean="0">
                          <a:solidFill>
                            <a:srgbClr val="FF0000"/>
                          </a:solidFill>
                          <a:effectLst/>
                          <a:latin typeface="+mn-lt"/>
                          <a:ea typeface="+mn-ea"/>
                          <a:cs typeface="+mn-cs"/>
                        </a:rPr>
                        <a:t>Artículo 33: </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i="1" kern="1200" dirty="0" smtClean="0">
                          <a:solidFill>
                            <a:schemeClr val="dk1"/>
                          </a:solidFill>
                          <a:effectLst/>
                          <a:latin typeface="+mn-lt"/>
                          <a:ea typeface="+mn-ea"/>
                          <a:cs typeface="+mn-cs"/>
                        </a:rPr>
                        <a:t>Existirá</a:t>
                      </a:r>
                      <a:r>
                        <a:rPr lang="es-ES_tradnl" sz="2000" kern="1200" dirty="0" smtClean="0">
                          <a:solidFill>
                            <a:schemeClr val="dk1"/>
                          </a:solidFill>
                          <a:effectLst/>
                          <a:latin typeface="+mn-lt"/>
                          <a:ea typeface="+mn-ea"/>
                          <a:cs typeface="+mn-cs"/>
                        </a:rPr>
                        <a:t> quórum para deliberar y tomar decisiones válidas cuando estén presentes los representantes de, por lo menos la mitad más uno de los miembros con derecho a voto.  Si en la hora prevista no se hubiera establecido el quórum, la Asamblea se instalará en la hora próxima siguiente y podrá deliberar y tomar decisiones válidas con al menos cinco delegados con derecho a voto, en cuyo caso  las decisiones deben ser tomadas por unanimidad de los miembros propietarios o suplentes hábiles presentes</a:t>
                      </a:r>
                      <a:r>
                        <a:rPr lang="fr-FR" sz="2000" kern="1200" dirty="0" smtClean="0">
                          <a:solidFill>
                            <a:schemeClr val="dk1"/>
                          </a:solidFill>
                          <a:effectLst/>
                          <a:latin typeface="+mn-lt"/>
                          <a:ea typeface="+mn-ea"/>
                          <a:cs typeface="+mn-cs"/>
                        </a:rPr>
                        <a:t>.</a:t>
                      </a:r>
                      <a:endParaRPr lang="es-SV" sz="2000" kern="1200" dirty="0" smtClean="0">
                        <a:solidFill>
                          <a:schemeClr val="dk1"/>
                        </a:solidFill>
                        <a:effectLst/>
                        <a:latin typeface="+mn-lt"/>
                        <a:ea typeface="+mn-ea"/>
                        <a:cs typeface="+mn-cs"/>
                      </a:endParaRPr>
                    </a:p>
                    <a:p>
                      <a:endParaRPr lang="es-SV" sz="1200" dirty="0"/>
                    </a:p>
                  </a:txBody>
                  <a:tcPr/>
                </a:tc>
              </a:tr>
            </a:tbl>
          </a:graphicData>
        </a:graphic>
      </p:graphicFrame>
    </p:spTree>
    <p:extLst>
      <p:ext uri="{BB962C8B-B14F-4D97-AF65-F5344CB8AC3E}">
        <p14:creationId xmlns:p14="http://schemas.microsoft.com/office/powerpoint/2010/main" val="574846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834827283"/>
              </p:ext>
            </p:extLst>
          </p:nvPr>
        </p:nvGraphicFramePr>
        <p:xfrm>
          <a:off x="323528" y="188640"/>
          <a:ext cx="8568952" cy="6588760"/>
        </p:xfrm>
        <a:graphic>
          <a:graphicData uri="http://schemas.openxmlformats.org/drawingml/2006/table">
            <a:tbl>
              <a:tblPr firstRow="1" bandRow="1">
                <a:tableStyleId>{5C22544A-7EE6-4342-B048-85BDC9FD1C3A}</a:tableStyleId>
              </a:tblPr>
              <a:tblGrid>
                <a:gridCol w="3960440"/>
                <a:gridCol w="4608512"/>
              </a:tblGrid>
              <a:tr h="370840">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370840">
                <a:tc>
                  <a:txBody>
                    <a:bodyPr/>
                    <a:lstStyle/>
                    <a:p>
                      <a:r>
                        <a:rPr lang="es-ES_tradnl" sz="1800" b="1" i="1" kern="1200" dirty="0" smtClean="0">
                          <a:solidFill>
                            <a:schemeClr val="dk1"/>
                          </a:solidFill>
                          <a:effectLst/>
                          <a:latin typeface="+mn-lt"/>
                          <a:ea typeface="+mn-ea"/>
                          <a:cs typeface="+mn-cs"/>
                        </a:rPr>
                        <a:t>Artículo 31: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Se tendrán como puntos fijos en la agenda de las reuniones ordinarias: </a:t>
                      </a:r>
                      <a:endParaRPr lang="es-SV" sz="18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800" kern="1200" dirty="0" smtClean="0">
                          <a:solidFill>
                            <a:schemeClr val="dk1"/>
                          </a:solidFill>
                          <a:effectLst/>
                          <a:latin typeface="+mn-lt"/>
                          <a:ea typeface="+mn-ea"/>
                          <a:cs typeface="+mn-cs"/>
                        </a:rPr>
                        <a:t>Establecimiento del quórum</a:t>
                      </a:r>
                      <a:endParaRPr lang="es-SV" sz="18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800" kern="1200" dirty="0" smtClean="0">
                          <a:solidFill>
                            <a:schemeClr val="dk1"/>
                          </a:solidFill>
                          <a:effectLst/>
                          <a:latin typeface="+mn-lt"/>
                          <a:ea typeface="+mn-ea"/>
                          <a:cs typeface="+mn-cs"/>
                        </a:rPr>
                        <a:t>Lectura  y aprobación de la agenda del día;</a:t>
                      </a:r>
                      <a:endParaRPr lang="es-SV" sz="18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800" kern="1200" dirty="0" smtClean="0">
                          <a:solidFill>
                            <a:schemeClr val="dk1"/>
                          </a:solidFill>
                          <a:effectLst/>
                          <a:latin typeface="+mn-lt"/>
                          <a:ea typeface="+mn-ea"/>
                          <a:cs typeface="+mn-cs"/>
                        </a:rPr>
                        <a:t>Aprobación y firma del acta de la reunión previa;</a:t>
                      </a:r>
                      <a:endParaRPr lang="es-SV" sz="18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800" kern="1200" dirty="0" smtClean="0">
                          <a:solidFill>
                            <a:schemeClr val="dk1"/>
                          </a:solidFill>
                          <a:effectLst/>
                          <a:latin typeface="+mn-lt"/>
                          <a:ea typeface="+mn-ea"/>
                          <a:cs typeface="+mn-cs"/>
                        </a:rPr>
                        <a:t>Seguimiento de compromisos e Informes de Comités Permanentes </a:t>
                      </a:r>
                      <a:endParaRPr lang="es-SV" sz="1800" kern="1200" dirty="0" smtClean="0">
                        <a:solidFill>
                          <a:schemeClr val="dk1"/>
                        </a:solidFill>
                        <a:effectLst/>
                        <a:latin typeface="+mn-lt"/>
                        <a:ea typeface="+mn-ea"/>
                        <a:cs typeface="+mn-cs"/>
                      </a:endParaRPr>
                    </a:p>
                  </a:txBody>
                  <a:tcPr/>
                </a:tc>
                <a:tc>
                  <a:txBody>
                    <a:bodyPr/>
                    <a:lstStyle/>
                    <a:p>
                      <a:r>
                        <a:rPr lang="es-ES_tradnl" sz="1800" b="1" i="1" kern="1200" dirty="0" smtClean="0">
                          <a:solidFill>
                            <a:schemeClr val="dk1"/>
                          </a:solidFill>
                          <a:effectLst/>
                          <a:latin typeface="+mn-lt"/>
                          <a:ea typeface="+mn-ea"/>
                          <a:cs typeface="+mn-cs"/>
                        </a:rPr>
                        <a:t>Artículo 34: </a:t>
                      </a:r>
                      <a:r>
                        <a:rPr lang="es-ES_tradnl" sz="1800" kern="1200" dirty="0" smtClean="0">
                          <a:solidFill>
                            <a:schemeClr val="dk1"/>
                          </a:solidFill>
                          <a:effectLst/>
                          <a:latin typeface="+mn-lt"/>
                          <a:ea typeface="+mn-ea"/>
                          <a:cs typeface="+mn-cs"/>
                        </a:rPr>
                        <a:t>Se tendrán como puntos fijos en la agenda de las reuniones ordinarias: </a:t>
                      </a:r>
                      <a:endParaRPr lang="es-SV" sz="18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800" dirty="0" smtClean="0">
                          <a:effectLst/>
                        </a:rPr>
                        <a:t>Establecimiento del quórum</a:t>
                      </a:r>
                      <a:endParaRPr lang="es-SV" sz="1800" dirty="0" smtClean="0">
                        <a:effectLst/>
                      </a:endParaRPr>
                    </a:p>
                    <a:p>
                      <a:pPr marL="171450" lvl="0" indent="-171450">
                        <a:buFont typeface="Arial" panose="020B0604020202020204" pitchFamily="34" charset="0"/>
                        <a:buChar char="•"/>
                      </a:pPr>
                      <a:r>
                        <a:rPr lang="es-ES_tradnl" sz="1800" dirty="0" smtClean="0">
                          <a:effectLst/>
                        </a:rPr>
                        <a:t>Lectura  y aprobación de la agenda del día;</a:t>
                      </a:r>
                      <a:endParaRPr lang="es-SV" sz="1800" dirty="0" smtClean="0">
                        <a:effectLst/>
                      </a:endParaRPr>
                    </a:p>
                    <a:p>
                      <a:pPr marL="171450" lvl="0" indent="-171450">
                        <a:buFont typeface="Arial" panose="020B0604020202020204" pitchFamily="34" charset="0"/>
                        <a:buChar char="•"/>
                      </a:pPr>
                      <a:r>
                        <a:rPr lang="es-ES_tradnl" sz="1800" dirty="0" smtClean="0">
                          <a:effectLst/>
                        </a:rPr>
                        <a:t>Establecimiento de Conflicto de Interés;</a:t>
                      </a:r>
                      <a:endParaRPr lang="es-SV" sz="1800" dirty="0" smtClean="0">
                        <a:effectLst/>
                      </a:endParaRPr>
                    </a:p>
                    <a:p>
                      <a:pPr marL="171450" lvl="0" indent="-171450">
                        <a:buFont typeface="Arial" panose="020B0604020202020204" pitchFamily="34" charset="0"/>
                        <a:buChar char="•"/>
                      </a:pPr>
                      <a:r>
                        <a:rPr lang="es-ES_tradnl" sz="1800" dirty="0" smtClean="0">
                          <a:effectLst/>
                        </a:rPr>
                        <a:t>Aprobación y firma del acta de la reunión previa;</a:t>
                      </a:r>
                      <a:endParaRPr lang="es-SV" sz="1800" dirty="0" smtClean="0">
                        <a:effectLst/>
                      </a:endParaRPr>
                    </a:p>
                    <a:p>
                      <a:pPr marL="171450" lvl="0" indent="-171450">
                        <a:buFont typeface="Arial" panose="020B0604020202020204" pitchFamily="34" charset="0"/>
                        <a:buChar char="•"/>
                      </a:pPr>
                      <a:r>
                        <a:rPr lang="es-ES_tradnl" sz="1800" dirty="0" smtClean="0">
                          <a:effectLst/>
                        </a:rPr>
                        <a:t>Seguimiento de compromisos e Informes de Comités Permanentes, </a:t>
                      </a:r>
                      <a:r>
                        <a:rPr lang="es-ES_tradnl" sz="1800" dirty="0" smtClean="0">
                          <a:solidFill>
                            <a:srgbClr val="FF0000"/>
                          </a:solidFill>
                          <a:effectLst/>
                        </a:rPr>
                        <a:t>si hubiesen</a:t>
                      </a:r>
                      <a:r>
                        <a:rPr lang="es-ES_tradnl" sz="1800" dirty="0" smtClean="0">
                          <a:effectLst/>
                        </a:rPr>
                        <a:t>. </a:t>
                      </a:r>
                      <a:endParaRPr lang="es-SV" sz="1800" dirty="0" smtClean="0">
                        <a:effectLst/>
                      </a:endParaRPr>
                    </a:p>
                    <a:p>
                      <a:endParaRPr lang="es-SV" sz="1100" dirty="0"/>
                    </a:p>
                  </a:txBody>
                  <a:tcPr/>
                </a:tc>
              </a:tr>
              <a:tr h="370840">
                <a:tc>
                  <a:txBody>
                    <a:bodyPr/>
                    <a:lstStyle/>
                    <a:p>
                      <a:r>
                        <a:rPr lang="es-ES_tradnl" sz="1800" b="1" i="1" kern="1200" dirty="0" smtClean="0">
                          <a:solidFill>
                            <a:schemeClr val="dk1"/>
                          </a:solidFill>
                          <a:effectLst/>
                          <a:latin typeface="+mn-lt"/>
                          <a:ea typeface="+mn-ea"/>
                          <a:cs typeface="+mn-cs"/>
                        </a:rPr>
                        <a:t>Artículo 34:</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La imposibilidad de participación en la reunión de la Asamblea por parte de una persona representante, deberá ser comunicada a la Dirección Ejecutiva, con al menos veinticuatro horas de anticipación, salvo en caso de urgencia. En el caso de ausencia de la persona representante propietaria, el/la suplente, tomará su lugar.</a:t>
                      </a:r>
                      <a:endParaRPr lang="es-SV" sz="1800" kern="1200" dirty="0" smtClean="0">
                        <a:solidFill>
                          <a:schemeClr val="dk1"/>
                        </a:solidFill>
                        <a:effectLst/>
                        <a:latin typeface="+mn-lt"/>
                        <a:ea typeface="+mn-ea"/>
                        <a:cs typeface="+mn-cs"/>
                      </a:endParaRPr>
                    </a:p>
                  </a:txBody>
                  <a:tcPr/>
                </a:tc>
                <a:tc>
                  <a:txBody>
                    <a:bodyPr/>
                    <a:lstStyle/>
                    <a:p>
                      <a:r>
                        <a:rPr lang="es-ES_tradnl" sz="1800" b="1" i="1" kern="1200" dirty="0" smtClean="0">
                          <a:solidFill>
                            <a:schemeClr val="dk1"/>
                          </a:solidFill>
                          <a:effectLst/>
                          <a:latin typeface="+mn-lt"/>
                          <a:ea typeface="+mn-ea"/>
                          <a:cs typeface="+mn-cs"/>
                        </a:rPr>
                        <a:t>Artículo 37:</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La imposibilidad de participación en la reunión de la Asamblea por parte de una persona representante, deberá ser comunicada a la Dirección Ejecutiva, con al menos veinticuatro horas de anticipación, salvo en caso de urgencia. En el caso de ausencia de la persona representante propietaria, el/la suplente, tomará su lugar. </a:t>
                      </a:r>
                      <a:r>
                        <a:rPr lang="es-ES_tradnl" sz="1800" kern="1200" dirty="0" smtClean="0">
                          <a:solidFill>
                            <a:srgbClr val="FF0000"/>
                          </a:solidFill>
                          <a:effectLst/>
                          <a:latin typeface="+mn-lt"/>
                          <a:ea typeface="+mn-ea"/>
                          <a:cs typeface="+mn-cs"/>
                        </a:rPr>
                        <a:t>La persona representante propietaria solo podrá ser sustituida por el representante suplente electo por el sector</a:t>
                      </a:r>
                      <a:r>
                        <a:rPr lang="es-ES_tradnl" sz="1800" kern="1200" dirty="0" smtClean="0">
                          <a:solidFill>
                            <a:schemeClr val="dk1"/>
                          </a:solidFill>
                          <a:effectLst/>
                          <a:latin typeface="+mn-lt"/>
                          <a:ea typeface="+mn-ea"/>
                          <a:cs typeface="+mn-cs"/>
                        </a:rPr>
                        <a:t>.</a:t>
                      </a:r>
                      <a:endParaRPr lang="es-SV"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4521965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719580636"/>
              </p:ext>
            </p:extLst>
          </p:nvPr>
        </p:nvGraphicFramePr>
        <p:xfrm>
          <a:off x="251520" y="188640"/>
          <a:ext cx="8568952" cy="6035040"/>
        </p:xfrm>
        <a:graphic>
          <a:graphicData uri="http://schemas.openxmlformats.org/drawingml/2006/table">
            <a:tbl>
              <a:tblPr firstRow="1" bandRow="1">
                <a:tableStyleId>{5C22544A-7EE6-4342-B048-85BDC9FD1C3A}</a:tableStyleId>
              </a:tblPr>
              <a:tblGrid>
                <a:gridCol w="3888432"/>
                <a:gridCol w="4680520"/>
              </a:tblGrid>
              <a:tr h="370840">
                <a:tc>
                  <a:txBody>
                    <a:bodyPr/>
                    <a:lstStyle/>
                    <a:p>
                      <a:r>
                        <a:rPr lang="es-SV" sz="2400" dirty="0" smtClean="0"/>
                        <a:t>Reglamento</a:t>
                      </a:r>
                      <a:r>
                        <a:rPr lang="es-SV" sz="2400" baseline="0" dirty="0" smtClean="0"/>
                        <a:t> Interno 2012</a:t>
                      </a:r>
                      <a:endParaRPr lang="es-SV" sz="2400" dirty="0"/>
                    </a:p>
                  </a:txBody>
                  <a:tcPr/>
                </a:tc>
                <a:tc>
                  <a:txBody>
                    <a:bodyPr/>
                    <a:lstStyle/>
                    <a:p>
                      <a:r>
                        <a:rPr lang="es-SV" sz="2400" dirty="0" smtClean="0"/>
                        <a:t>Modificaciones  2015</a:t>
                      </a:r>
                      <a:endParaRPr lang="es-SV" sz="2400" dirty="0"/>
                    </a:p>
                  </a:txBody>
                  <a:tcPr/>
                </a:tc>
              </a:tr>
              <a:tr h="370840">
                <a:tc>
                  <a:txBody>
                    <a:bodyPr/>
                    <a:lstStyle/>
                    <a:p>
                      <a:r>
                        <a:rPr lang="es-ES_tradnl" sz="2000" b="1" i="1" kern="1200" dirty="0" smtClean="0">
                          <a:solidFill>
                            <a:schemeClr val="dk1"/>
                          </a:solidFill>
                          <a:effectLst/>
                          <a:latin typeface="+mn-lt"/>
                          <a:ea typeface="+mn-ea"/>
                          <a:cs typeface="+mn-cs"/>
                        </a:rPr>
                        <a:t>Artículo 44:</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Observadores o personas No miembros del MCP-ES, podrán asistir a las reuniones de la Asamblea General,  previa solicitud a través de la Dirección Ejecutiva del MCP ES y previa recepción de invitación oficial por parte de ésta. </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 </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Las personas observadoras y personas No miembros, solo podrán tomar la palabra bajo invitación del/ de la Presidente/a del MCP ES en relación a su área de conocimiento especifico. En ningún caso participarán en las deliberaciones ni voto de la Asamblea.</a:t>
                      </a:r>
                      <a:endParaRPr lang="es-SV" sz="2000" kern="1200" dirty="0" smtClean="0">
                        <a:solidFill>
                          <a:schemeClr val="dk1"/>
                        </a:solidFill>
                        <a:effectLst/>
                        <a:latin typeface="+mn-lt"/>
                        <a:ea typeface="+mn-ea"/>
                        <a:cs typeface="+mn-cs"/>
                      </a:endParaRPr>
                    </a:p>
                  </a:txBody>
                  <a:tcPr/>
                </a:tc>
                <a:tc>
                  <a:txBody>
                    <a:bodyPr/>
                    <a:lstStyle/>
                    <a:p>
                      <a:r>
                        <a:rPr lang="es-ES_tradnl" sz="2000" b="1" i="1" kern="1200" dirty="0" smtClean="0">
                          <a:solidFill>
                            <a:schemeClr val="dk1"/>
                          </a:solidFill>
                          <a:effectLst/>
                          <a:latin typeface="+mn-lt"/>
                          <a:ea typeface="+mn-ea"/>
                          <a:cs typeface="+mn-cs"/>
                        </a:rPr>
                        <a:t>Artículo 47:</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Observadores o personas No miembros del MCP-ES, pueden asistir a las reuniones de la Asamblea General,  previa solicitud a través de la Dirección Ejecutiva del MCP-ES. </a:t>
                      </a:r>
                      <a:r>
                        <a:rPr lang="es-ES_tradnl" sz="2000" kern="1200" dirty="0" smtClean="0">
                          <a:solidFill>
                            <a:srgbClr val="FF0000"/>
                          </a:solidFill>
                          <a:effectLst/>
                          <a:latin typeface="+mn-lt"/>
                          <a:ea typeface="+mn-ea"/>
                          <a:cs typeface="+mn-cs"/>
                        </a:rPr>
                        <a:t>La Dirección Ejecutiva evaluará aceptar la solicitud y de ser aprobada se enviará invitación oficial de aceptación</a:t>
                      </a:r>
                      <a:r>
                        <a:rPr lang="es-ES_tradnl" sz="2000" kern="1200" dirty="0" smtClean="0">
                          <a:solidFill>
                            <a:schemeClr val="dk1"/>
                          </a:solidFill>
                          <a:effectLst/>
                          <a:latin typeface="+mn-lt"/>
                          <a:ea typeface="+mn-ea"/>
                          <a:cs typeface="+mn-cs"/>
                        </a:rPr>
                        <a:t>. </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 </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Las personas observadoras y personas No miembros, solo podrán tomar la palabra bajo invitación de la </a:t>
                      </a:r>
                      <a:r>
                        <a:rPr lang="es-ES_tradnl" sz="2000" kern="1200" dirty="0" smtClean="0">
                          <a:solidFill>
                            <a:srgbClr val="FF0000"/>
                          </a:solidFill>
                          <a:effectLst/>
                          <a:latin typeface="+mn-lt"/>
                          <a:ea typeface="+mn-ea"/>
                          <a:cs typeface="+mn-cs"/>
                        </a:rPr>
                        <a:t>Presidencia</a:t>
                      </a:r>
                      <a:r>
                        <a:rPr lang="es-ES_tradnl" sz="2000" kern="1200" dirty="0" smtClean="0">
                          <a:solidFill>
                            <a:schemeClr val="dk1"/>
                          </a:solidFill>
                          <a:effectLst/>
                          <a:latin typeface="+mn-lt"/>
                          <a:ea typeface="+mn-ea"/>
                          <a:cs typeface="+mn-cs"/>
                        </a:rPr>
                        <a:t> del MCP-ES en relación a su área de conocimiento específico. En ningún caso participarán en las deliberaciones ni voto de la Asamblea.</a:t>
                      </a:r>
                      <a:endParaRPr lang="es-SV" sz="20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020935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681924139"/>
              </p:ext>
            </p:extLst>
          </p:nvPr>
        </p:nvGraphicFramePr>
        <p:xfrm>
          <a:off x="323528" y="188640"/>
          <a:ext cx="8568952" cy="6329680"/>
        </p:xfrm>
        <a:graphic>
          <a:graphicData uri="http://schemas.openxmlformats.org/drawingml/2006/table">
            <a:tbl>
              <a:tblPr firstRow="1" bandRow="1">
                <a:tableStyleId>{5C22544A-7EE6-4342-B048-85BDC9FD1C3A}</a:tableStyleId>
              </a:tblPr>
              <a:tblGrid>
                <a:gridCol w="4248472"/>
                <a:gridCol w="4320480"/>
              </a:tblGrid>
              <a:tr h="370840">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370840">
                <a:tc>
                  <a:txBody>
                    <a:bodyPr/>
                    <a:lstStyle/>
                    <a:p>
                      <a:r>
                        <a:rPr lang="es-ES_tradnl" sz="1800" b="1" i="1" kern="1200" dirty="0" smtClean="0">
                          <a:solidFill>
                            <a:schemeClr val="dk1"/>
                          </a:solidFill>
                          <a:effectLst/>
                          <a:latin typeface="+mn-lt"/>
                          <a:ea typeface="+mn-ea"/>
                          <a:cs typeface="+mn-cs"/>
                        </a:rPr>
                        <a:t>Artículo 48:</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El Comité Ejecutivo del MCP-ES está compuesto por  los siguientes miembros: </a:t>
                      </a:r>
                      <a:endParaRPr lang="es-SV" sz="1800" kern="1200" dirty="0" smtClean="0">
                        <a:solidFill>
                          <a:schemeClr val="dk1"/>
                        </a:solidFill>
                        <a:effectLst/>
                        <a:latin typeface="+mn-lt"/>
                        <a:ea typeface="+mn-ea"/>
                        <a:cs typeface="+mn-cs"/>
                      </a:endParaRPr>
                    </a:p>
                    <a:p>
                      <a:pPr lvl="0"/>
                      <a:r>
                        <a:rPr lang="es-ES_tradnl" sz="1800" kern="1200" dirty="0" smtClean="0">
                          <a:solidFill>
                            <a:schemeClr val="dk1"/>
                          </a:solidFill>
                          <a:effectLst/>
                          <a:latin typeface="+mn-lt"/>
                          <a:ea typeface="+mn-ea"/>
                          <a:cs typeface="+mn-cs"/>
                        </a:rPr>
                        <a:t>El Presidente</a:t>
                      </a:r>
                      <a:endParaRPr lang="es-SV" sz="1800" kern="1200" dirty="0" smtClean="0">
                        <a:solidFill>
                          <a:schemeClr val="dk1"/>
                        </a:solidFill>
                        <a:effectLst/>
                        <a:latin typeface="+mn-lt"/>
                        <a:ea typeface="+mn-ea"/>
                        <a:cs typeface="+mn-cs"/>
                      </a:endParaRPr>
                    </a:p>
                    <a:p>
                      <a:pPr lvl="0"/>
                      <a:r>
                        <a:rPr lang="es-ES_tradnl" sz="1800" kern="1200" dirty="0" smtClean="0">
                          <a:solidFill>
                            <a:schemeClr val="dk1"/>
                          </a:solidFill>
                          <a:effectLst/>
                          <a:latin typeface="+mn-lt"/>
                          <a:ea typeface="+mn-ea"/>
                          <a:cs typeface="+mn-cs"/>
                        </a:rPr>
                        <a:t>El Vice-presidente</a:t>
                      </a:r>
                      <a:endParaRPr lang="es-SV" sz="1800" kern="1200" dirty="0" smtClean="0">
                        <a:solidFill>
                          <a:schemeClr val="dk1"/>
                        </a:solidFill>
                        <a:effectLst/>
                        <a:latin typeface="+mn-lt"/>
                        <a:ea typeface="+mn-ea"/>
                        <a:cs typeface="+mn-cs"/>
                      </a:endParaRPr>
                    </a:p>
                    <a:p>
                      <a:pPr lvl="0"/>
                      <a:r>
                        <a:rPr lang="es-ES_tradnl" sz="1800" kern="1200" dirty="0" smtClean="0">
                          <a:solidFill>
                            <a:schemeClr val="dk1"/>
                          </a:solidFill>
                          <a:effectLst/>
                          <a:latin typeface="+mn-lt"/>
                          <a:ea typeface="+mn-ea"/>
                          <a:cs typeface="+mn-cs"/>
                        </a:rPr>
                        <a:t>Secretario(a)</a:t>
                      </a:r>
                      <a:endParaRPr lang="es-SV" sz="1800" kern="1200" dirty="0" smtClean="0">
                        <a:solidFill>
                          <a:schemeClr val="dk1"/>
                        </a:solidFill>
                        <a:effectLst/>
                        <a:latin typeface="+mn-lt"/>
                        <a:ea typeface="+mn-ea"/>
                        <a:cs typeface="+mn-cs"/>
                      </a:endParaRPr>
                    </a:p>
                    <a:p>
                      <a:pPr lvl="0"/>
                      <a:r>
                        <a:rPr lang="es-ES_tradnl" sz="1800" kern="1200" dirty="0" smtClean="0">
                          <a:solidFill>
                            <a:schemeClr val="dk1"/>
                          </a:solidFill>
                          <a:effectLst/>
                          <a:latin typeface="+mn-lt"/>
                          <a:ea typeface="+mn-ea"/>
                          <a:cs typeface="+mn-cs"/>
                        </a:rPr>
                        <a:t>El/la Director/a Ejecutivo/a</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Los cargos serán de representación personal y no institucional y serán ostentados únicamente por los delegados propietarios.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El Comité Ejecutivo podrá de manera regular invitar a los/las coordinadores/as de los Comités Técnicos a participar en las reuniones. La invitación será enviada por la Dirección Ejecutiva.</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 </a:t>
                      </a:r>
                      <a:endParaRPr lang="es-SV" sz="1800" kern="1200" dirty="0" smtClean="0">
                        <a:solidFill>
                          <a:schemeClr val="dk1"/>
                        </a:solidFill>
                        <a:effectLst/>
                        <a:latin typeface="+mn-lt"/>
                        <a:ea typeface="+mn-ea"/>
                        <a:cs typeface="+mn-cs"/>
                      </a:endParaRPr>
                    </a:p>
                    <a:p>
                      <a:endParaRPr lang="es-SV" sz="1600" kern="1200" dirty="0" smtClean="0">
                        <a:solidFill>
                          <a:schemeClr val="dk1"/>
                        </a:solidFill>
                        <a:effectLst/>
                        <a:latin typeface="+mn-lt"/>
                        <a:ea typeface="+mn-ea"/>
                        <a:cs typeface="+mn-cs"/>
                      </a:endParaRPr>
                    </a:p>
                  </a:txBody>
                  <a:tcPr/>
                </a:tc>
                <a:tc>
                  <a:txBody>
                    <a:bodyPr/>
                    <a:lstStyle/>
                    <a:p>
                      <a:r>
                        <a:rPr lang="es-ES_tradnl" sz="1800" b="1" i="1" kern="1200" dirty="0" smtClean="0">
                          <a:solidFill>
                            <a:schemeClr val="dk1"/>
                          </a:solidFill>
                          <a:effectLst/>
                          <a:latin typeface="+mn-lt"/>
                          <a:ea typeface="+mn-ea"/>
                          <a:cs typeface="+mn-cs"/>
                        </a:rPr>
                        <a:t>Artículo 51:</a:t>
                      </a:r>
                      <a:endParaRPr lang="es-SV" sz="1800" kern="1200" dirty="0" smtClean="0">
                        <a:solidFill>
                          <a:schemeClr val="dk1"/>
                        </a:solidFill>
                        <a:effectLst/>
                        <a:latin typeface="+mn-lt"/>
                        <a:ea typeface="+mn-ea"/>
                        <a:cs typeface="+mn-cs"/>
                      </a:endParaRPr>
                    </a:p>
                    <a:p>
                      <a:pPr lvl="0"/>
                      <a:r>
                        <a:rPr lang="es-SV" sz="1800" kern="1200" dirty="0" smtClean="0">
                          <a:solidFill>
                            <a:schemeClr val="dk1"/>
                          </a:solidFill>
                          <a:effectLst/>
                          <a:latin typeface="+mn-lt"/>
                          <a:ea typeface="+mn-ea"/>
                          <a:cs typeface="+mn-cs"/>
                        </a:rPr>
                        <a:t>El Comité Ejecutivo del MCP-ES está compuesto por  los siguientes miembros: </a:t>
                      </a:r>
                    </a:p>
                    <a:p>
                      <a:pPr lvl="0"/>
                      <a:r>
                        <a:rPr lang="es-SV" sz="1800" kern="1200" dirty="0" smtClean="0">
                          <a:solidFill>
                            <a:srgbClr val="FF0000"/>
                          </a:solidFill>
                          <a:effectLst/>
                          <a:latin typeface="+mn-lt"/>
                          <a:ea typeface="+mn-ea"/>
                          <a:cs typeface="+mn-cs"/>
                        </a:rPr>
                        <a:t>El Presidente/a,</a:t>
                      </a:r>
                    </a:p>
                    <a:p>
                      <a:pPr lvl="0"/>
                      <a:r>
                        <a:rPr lang="es-SV" sz="1800" kern="1200" dirty="0" smtClean="0">
                          <a:solidFill>
                            <a:srgbClr val="FF0000"/>
                          </a:solidFill>
                          <a:effectLst/>
                          <a:latin typeface="+mn-lt"/>
                          <a:ea typeface="+mn-ea"/>
                          <a:cs typeface="+mn-cs"/>
                        </a:rPr>
                        <a:t>El Vice-presidente/a, </a:t>
                      </a:r>
                    </a:p>
                    <a:p>
                      <a:pPr lvl="0"/>
                      <a:r>
                        <a:rPr lang="es-SV" sz="1800" kern="1200" dirty="0" smtClean="0">
                          <a:solidFill>
                            <a:schemeClr val="dk1"/>
                          </a:solidFill>
                          <a:effectLst/>
                          <a:latin typeface="+mn-lt"/>
                          <a:ea typeface="+mn-ea"/>
                          <a:cs typeface="+mn-cs"/>
                        </a:rPr>
                        <a:t>Secretario(a), </a:t>
                      </a:r>
                    </a:p>
                    <a:p>
                      <a:pPr lvl="0"/>
                      <a:r>
                        <a:rPr lang="es-SV" sz="1800" kern="1200" dirty="0" smtClean="0">
                          <a:solidFill>
                            <a:schemeClr val="dk1"/>
                          </a:solidFill>
                          <a:effectLst/>
                          <a:latin typeface="+mn-lt"/>
                          <a:ea typeface="+mn-ea"/>
                          <a:cs typeface="+mn-cs"/>
                        </a:rPr>
                        <a:t>El/la Director/a Ejecutivo/a </a:t>
                      </a:r>
                    </a:p>
                    <a:p>
                      <a:endParaRPr lang="es-SV" sz="1800" kern="1200" dirty="0" smtClean="0">
                        <a:solidFill>
                          <a:schemeClr val="dk1"/>
                        </a:solidFill>
                        <a:effectLst/>
                        <a:latin typeface="+mn-lt"/>
                        <a:ea typeface="+mn-ea"/>
                        <a:cs typeface="+mn-cs"/>
                      </a:endParaRPr>
                    </a:p>
                    <a:p>
                      <a:r>
                        <a:rPr lang="es-SV" sz="1800" kern="1200" dirty="0" smtClean="0">
                          <a:solidFill>
                            <a:srgbClr val="FF0000"/>
                          </a:solidFill>
                          <a:effectLst/>
                          <a:latin typeface="+mn-lt"/>
                          <a:ea typeface="+mn-ea"/>
                          <a:cs typeface="+mn-cs"/>
                        </a:rPr>
                        <a:t>Los cargos de Presidente/a, Vice-presidente/a y Secretario(a), serán de representación personal y no institucional. Para los cargos de Presidente/a y Vicepresidente/a únicamente serán elegibles los miembros propietarios. El pleno podrá elegir al Secretario/a entre los miembros propietarios o suplentes.</a:t>
                      </a:r>
                    </a:p>
                    <a:p>
                      <a:r>
                        <a:rPr lang="es-SV" sz="1800" kern="1200" dirty="0" smtClean="0">
                          <a:solidFill>
                            <a:schemeClr val="dk1"/>
                          </a:solidFill>
                          <a:effectLst/>
                          <a:latin typeface="+mn-lt"/>
                          <a:ea typeface="+mn-ea"/>
                          <a:cs typeface="+mn-cs"/>
                        </a:rPr>
                        <a:t>El Comité Ejecutivo podrá de manera regular invitar a los/las coordinadores/as de los Comités Técnicos a participar en las reuniones. La invitación será enviada por el/la Director/a Ejecutivo/a.</a:t>
                      </a:r>
                    </a:p>
                    <a:p>
                      <a:endParaRPr lang="es-SV" sz="700" dirty="0"/>
                    </a:p>
                  </a:txBody>
                  <a:tcPr/>
                </a:tc>
              </a:tr>
            </a:tbl>
          </a:graphicData>
        </a:graphic>
      </p:graphicFrame>
    </p:spTree>
    <p:extLst>
      <p:ext uri="{BB962C8B-B14F-4D97-AF65-F5344CB8AC3E}">
        <p14:creationId xmlns:p14="http://schemas.microsoft.com/office/powerpoint/2010/main" val="3113569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284062048"/>
              </p:ext>
            </p:extLst>
          </p:nvPr>
        </p:nvGraphicFramePr>
        <p:xfrm>
          <a:off x="323528" y="188640"/>
          <a:ext cx="8568952" cy="6477000"/>
        </p:xfrm>
        <a:graphic>
          <a:graphicData uri="http://schemas.openxmlformats.org/drawingml/2006/table">
            <a:tbl>
              <a:tblPr firstRow="1" bandRow="1">
                <a:tableStyleId>{5C22544A-7EE6-4342-B048-85BDC9FD1C3A}</a:tableStyleId>
              </a:tblPr>
              <a:tblGrid>
                <a:gridCol w="4896544"/>
                <a:gridCol w="3672408"/>
              </a:tblGrid>
              <a:tr h="370840">
                <a:tc>
                  <a:txBody>
                    <a:bodyPr/>
                    <a:lstStyle/>
                    <a:p>
                      <a:r>
                        <a:rPr lang="es-SV" sz="2000" dirty="0" smtClean="0"/>
                        <a:t>Reglamento</a:t>
                      </a:r>
                      <a:r>
                        <a:rPr lang="es-SV" sz="2000" baseline="0" dirty="0" smtClean="0"/>
                        <a:t> Interno 2012</a:t>
                      </a:r>
                      <a:endParaRPr lang="es-SV" sz="2000" dirty="0"/>
                    </a:p>
                  </a:txBody>
                  <a:tcPr/>
                </a:tc>
                <a:tc>
                  <a:txBody>
                    <a:bodyPr/>
                    <a:lstStyle/>
                    <a:p>
                      <a:r>
                        <a:rPr lang="es-SV" sz="2000" dirty="0" smtClean="0"/>
                        <a:t>Modificaciones  2015</a:t>
                      </a:r>
                      <a:endParaRPr lang="es-SV" sz="2000" dirty="0"/>
                    </a:p>
                  </a:txBody>
                  <a:tcPr/>
                </a:tc>
              </a:tr>
              <a:tr h="370840">
                <a:tc>
                  <a:txBody>
                    <a:bodyPr/>
                    <a:lstStyle/>
                    <a:p>
                      <a:r>
                        <a:rPr lang="es-ES_tradnl" sz="2400" b="1" i="1" kern="1200" dirty="0" smtClean="0">
                          <a:solidFill>
                            <a:schemeClr val="dk1"/>
                          </a:solidFill>
                          <a:effectLst/>
                          <a:latin typeface="+mn-lt"/>
                          <a:ea typeface="+mn-ea"/>
                          <a:cs typeface="+mn-cs"/>
                        </a:rPr>
                        <a:t>Artículo 49:</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Todo miembro del Comité Ejecutivo deberá cumplir las siguientes condiciones:</a:t>
                      </a:r>
                      <a:endParaRPr lang="es-SV" sz="2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2400" strike="noStrike" kern="1200" dirty="0" smtClean="0">
                          <a:solidFill>
                            <a:schemeClr val="dk1"/>
                          </a:solidFill>
                          <a:effectLst/>
                          <a:latin typeface="+mn-lt"/>
                          <a:ea typeface="+mn-ea"/>
                          <a:cs typeface="+mn-cs"/>
                        </a:rPr>
                        <a:t>Ser representante propietaria del MCP ES;</a:t>
                      </a:r>
                      <a:endParaRPr lang="es-SV" sz="2400" strike="noStrike"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2400" kern="1200" dirty="0" smtClean="0">
                          <a:solidFill>
                            <a:schemeClr val="dk1"/>
                          </a:solidFill>
                          <a:effectLst/>
                          <a:latin typeface="+mn-lt"/>
                          <a:ea typeface="+mn-ea"/>
                          <a:cs typeface="+mn-cs"/>
                        </a:rPr>
                        <a:t>No estar en situación de conflicto de interés, tal como se define en la Política de Gestión de conflictos de interés del MCP ES</a:t>
                      </a:r>
                    </a:p>
                    <a:p>
                      <a:r>
                        <a:rPr lang="es-ES_tradnl" sz="2800" b="1" i="1" kern="1200" dirty="0" smtClean="0">
                          <a:solidFill>
                            <a:schemeClr val="dk1"/>
                          </a:solidFill>
                          <a:effectLst/>
                          <a:latin typeface="+mn-lt"/>
                          <a:ea typeface="+mn-ea"/>
                          <a:cs typeface="+mn-cs"/>
                        </a:rPr>
                        <a:t>Artículo 50:</a:t>
                      </a:r>
                      <a:endParaRPr lang="es-SV" sz="2800" kern="1200" dirty="0" smtClean="0">
                        <a:solidFill>
                          <a:schemeClr val="dk1"/>
                        </a:solidFill>
                        <a:effectLst/>
                        <a:latin typeface="+mn-lt"/>
                        <a:ea typeface="+mn-ea"/>
                        <a:cs typeface="+mn-cs"/>
                      </a:endParaRPr>
                    </a:p>
                    <a:p>
                      <a:r>
                        <a:rPr lang="es-ES_tradnl" sz="2800" kern="1200" dirty="0" smtClean="0">
                          <a:solidFill>
                            <a:schemeClr val="dk1"/>
                          </a:solidFill>
                          <a:effectLst/>
                          <a:latin typeface="+mn-lt"/>
                          <a:ea typeface="+mn-ea"/>
                          <a:cs typeface="+mn-cs"/>
                        </a:rPr>
                        <a:t>El/la Presidente,  vice-presidente/a  y secretario/a, deberán representar a sectores diferentes</a:t>
                      </a:r>
                      <a:endParaRPr lang="es-SV" sz="2400" kern="1200" dirty="0" smtClean="0">
                        <a:solidFill>
                          <a:schemeClr val="dk1"/>
                        </a:solidFill>
                        <a:effectLst/>
                        <a:latin typeface="+mn-lt"/>
                        <a:ea typeface="+mn-ea"/>
                        <a:cs typeface="+mn-cs"/>
                      </a:endParaRPr>
                    </a:p>
                  </a:txBody>
                  <a:tcPr/>
                </a:tc>
                <a:tc>
                  <a:txBody>
                    <a:bodyPr/>
                    <a:lstStyle/>
                    <a:p>
                      <a:r>
                        <a:rPr lang="es-ES_tradnl" sz="2400" b="1" i="1" kern="1200" dirty="0" smtClean="0">
                          <a:solidFill>
                            <a:srgbClr val="FF0000"/>
                          </a:solidFill>
                          <a:effectLst/>
                          <a:latin typeface="+mn-lt"/>
                          <a:ea typeface="+mn-ea"/>
                          <a:cs typeface="+mn-cs"/>
                        </a:rPr>
                        <a:t>Artículo 52:</a:t>
                      </a:r>
                      <a:endParaRPr lang="es-SV" sz="2400" kern="1200" dirty="0" smtClean="0">
                        <a:solidFill>
                          <a:srgbClr val="FF0000"/>
                        </a:solidFill>
                        <a:effectLst/>
                        <a:latin typeface="+mn-lt"/>
                        <a:ea typeface="+mn-ea"/>
                        <a:cs typeface="+mn-cs"/>
                      </a:endParaRPr>
                    </a:p>
                    <a:p>
                      <a:r>
                        <a:rPr lang="es-ES_tradnl" sz="2400" kern="1200" dirty="0" smtClean="0">
                          <a:solidFill>
                            <a:srgbClr val="FF0000"/>
                          </a:solidFill>
                          <a:effectLst/>
                          <a:latin typeface="+mn-lt"/>
                          <a:ea typeface="+mn-ea"/>
                          <a:cs typeface="+mn-cs"/>
                        </a:rPr>
                        <a:t>Los miembros del Comité Ejecutivo No podrán ejercer sus funciones cuando    se encuentren en conflicto de interés, tal como se define en la Política de Gestión de conflictos de interés del MCP-ES</a:t>
                      </a:r>
                      <a:endParaRPr lang="es-SV" sz="2400" kern="1200" dirty="0" smtClean="0">
                        <a:solidFill>
                          <a:srgbClr val="FF0000"/>
                        </a:solidFill>
                        <a:effectLst/>
                        <a:latin typeface="+mn-lt"/>
                        <a:ea typeface="+mn-ea"/>
                        <a:cs typeface="+mn-cs"/>
                      </a:endParaRPr>
                    </a:p>
                    <a:p>
                      <a:r>
                        <a:rPr lang="es-ES_tradnl" sz="2400" kern="1200" dirty="0" smtClean="0">
                          <a:solidFill>
                            <a:srgbClr val="FF0000"/>
                          </a:solidFill>
                          <a:effectLst/>
                          <a:latin typeface="+mn-lt"/>
                          <a:ea typeface="+mn-ea"/>
                          <a:cs typeface="+mn-cs"/>
                        </a:rPr>
                        <a:t> </a:t>
                      </a:r>
                      <a:endParaRPr lang="es-SV" sz="2400" kern="1200" dirty="0" smtClean="0">
                        <a:solidFill>
                          <a:srgbClr val="FF0000"/>
                        </a:solidFill>
                        <a:effectLst/>
                        <a:latin typeface="+mn-lt"/>
                        <a:ea typeface="+mn-ea"/>
                        <a:cs typeface="+mn-cs"/>
                      </a:endParaRPr>
                    </a:p>
                    <a:p>
                      <a:r>
                        <a:rPr lang="es-ES_tradnl" sz="2400" b="1" i="1" kern="1200" dirty="0" smtClean="0">
                          <a:solidFill>
                            <a:schemeClr val="tx1"/>
                          </a:solidFill>
                          <a:effectLst/>
                          <a:latin typeface="+mn-lt"/>
                          <a:ea typeface="+mn-ea"/>
                          <a:cs typeface="+mn-cs"/>
                        </a:rPr>
                        <a:t>Artículo 53:</a:t>
                      </a:r>
                      <a:endParaRPr lang="es-SV" sz="2400" kern="1200" dirty="0" smtClean="0">
                        <a:solidFill>
                          <a:schemeClr val="tx1"/>
                        </a:solidFill>
                        <a:effectLst/>
                        <a:latin typeface="+mn-lt"/>
                        <a:ea typeface="+mn-ea"/>
                        <a:cs typeface="+mn-cs"/>
                      </a:endParaRPr>
                    </a:p>
                    <a:p>
                      <a:r>
                        <a:rPr lang="es-ES_tradnl" sz="2400" kern="1200" dirty="0" smtClean="0">
                          <a:solidFill>
                            <a:schemeClr val="tx1"/>
                          </a:solidFill>
                          <a:effectLst/>
                          <a:latin typeface="+mn-lt"/>
                          <a:ea typeface="+mn-ea"/>
                          <a:cs typeface="+mn-cs"/>
                        </a:rPr>
                        <a:t>El/la Presidente,  vice-presidente/a  y secretario/a, deberán representar a sectores o </a:t>
                      </a:r>
                      <a:r>
                        <a:rPr lang="es-ES_tradnl" sz="2400" kern="1200" dirty="0" smtClean="0">
                          <a:solidFill>
                            <a:srgbClr val="FF0000"/>
                          </a:solidFill>
                          <a:effectLst/>
                          <a:latin typeface="+mn-lt"/>
                          <a:ea typeface="+mn-ea"/>
                          <a:cs typeface="+mn-cs"/>
                        </a:rPr>
                        <a:t>subsectores</a:t>
                      </a:r>
                      <a:r>
                        <a:rPr lang="es-ES_tradnl" sz="2400" kern="1200" dirty="0" smtClean="0">
                          <a:solidFill>
                            <a:schemeClr val="tx1"/>
                          </a:solidFill>
                          <a:effectLst/>
                          <a:latin typeface="+mn-lt"/>
                          <a:ea typeface="+mn-ea"/>
                          <a:cs typeface="+mn-cs"/>
                        </a:rPr>
                        <a:t> diferentes</a:t>
                      </a:r>
                      <a:r>
                        <a:rPr lang="es-ES_tradnl" sz="2400" kern="1200" dirty="0" smtClean="0">
                          <a:solidFill>
                            <a:schemeClr val="dk1"/>
                          </a:solidFill>
                          <a:effectLst/>
                          <a:latin typeface="+mn-lt"/>
                          <a:ea typeface="+mn-ea"/>
                          <a:cs typeface="+mn-cs"/>
                        </a:rPr>
                        <a:t>.</a:t>
                      </a:r>
                      <a:endParaRPr lang="es-SV" sz="2400" kern="1200" dirty="0" smtClean="0">
                        <a:solidFill>
                          <a:schemeClr val="dk1"/>
                        </a:solidFill>
                        <a:effectLst/>
                        <a:latin typeface="+mn-lt"/>
                        <a:ea typeface="+mn-ea"/>
                        <a:cs typeface="+mn-cs"/>
                      </a:endParaRPr>
                    </a:p>
                    <a:p>
                      <a:endParaRPr lang="es-SV" sz="900" dirty="0"/>
                    </a:p>
                  </a:txBody>
                  <a:tcPr/>
                </a:tc>
              </a:tr>
            </a:tbl>
          </a:graphicData>
        </a:graphic>
      </p:graphicFrame>
    </p:spTree>
    <p:extLst>
      <p:ext uri="{BB962C8B-B14F-4D97-AF65-F5344CB8AC3E}">
        <p14:creationId xmlns:p14="http://schemas.microsoft.com/office/powerpoint/2010/main" val="3358722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637421297"/>
              </p:ext>
            </p:extLst>
          </p:nvPr>
        </p:nvGraphicFramePr>
        <p:xfrm>
          <a:off x="179512" y="116632"/>
          <a:ext cx="8784976" cy="6552729"/>
        </p:xfrm>
        <a:graphic>
          <a:graphicData uri="http://schemas.openxmlformats.org/drawingml/2006/table">
            <a:tbl>
              <a:tblPr firstRow="1" bandRow="1">
                <a:tableStyleId>{5C22544A-7EE6-4342-B048-85BDC9FD1C3A}</a:tableStyleId>
              </a:tblPr>
              <a:tblGrid>
                <a:gridCol w="4429400"/>
                <a:gridCol w="4355576"/>
              </a:tblGrid>
              <a:tr h="386701">
                <a:tc>
                  <a:txBody>
                    <a:bodyPr/>
                    <a:lstStyle/>
                    <a:p>
                      <a:r>
                        <a:rPr lang="es-SV" sz="1600" dirty="0" smtClean="0"/>
                        <a:t>Reglamento</a:t>
                      </a:r>
                      <a:r>
                        <a:rPr lang="es-SV" sz="1600" baseline="0" dirty="0" smtClean="0"/>
                        <a:t> Interno 2012</a:t>
                      </a:r>
                      <a:endParaRPr lang="es-SV" sz="1600" dirty="0"/>
                    </a:p>
                  </a:txBody>
                  <a:tcPr/>
                </a:tc>
                <a:tc>
                  <a:txBody>
                    <a:bodyPr/>
                    <a:lstStyle/>
                    <a:p>
                      <a:r>
                        <a:rPr lang="es-SV" sz="1600" dirty="0" smtClean="0"/>
                        <a:t>Modificaciones  2015</a:t>
                      </a:r>
                      <a:endParaRPr lang="es-SV" sz="1600" dirty="0"/>
                    </a:p>
                  </a:txBody>
                  <a:tcPr/>
                </a:tc>
              </a:tr>
              <a:tr h="1462048">
                <a:tc>
                  <a:txBody>
                    <a:bodyPr/>
                    <a:lstStyle/>
                    <a:p>
                      <a:r>
                        <a:rPr lang="es-ES_tradnl" sz="1600" b="1" i="1" kern="1200" dirty="0" smtClean="0">
                          <a:solidFill>
                            <a:schemeClr val="dk1"/>
                          </a:solidFill>
                          <a:effectLst/>
                          <a:latin typeface="+mn-lt"/>
                          <a:ea typeface="+mn-ea"/>
                          <a:cs typeface="+mn-cs"/>
                        </a:rPr>
                        <a:t>Articulo 52:</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La Presidencia y Vice Presidencia no podrán ser ostentadas cuando las instituciones a las que representan, sean Receptores principales.</a:t>
                      </a:r>
                      <a:endParaRPr lang="es-SV" sz="1600" kern="1200" dirty="0">
                        <a:solidFill>
                          <a:schemeClr val="dk1"/>
                        </a:solidFill>
                        <a:effectLst/>
                        <a:latin typeface="+mn-lt"/>
                        <a:ea typeface="+mn-ea"/>
                        <a:cs typeface="+mn-cs"/>
                      </a:endParaRPr>
                    </a:p>
                  </a:txBody>
                  <a:tcPr/>
                </a:tc>
                <a:tc>
                  <a:txBody>
                    <a:bodyPr/>
                    <a:lstStyle/>
                    <a:p>
                      <a:r>
                        <a:rPr lang="es-ES_tradnl" sz="1600" b="1" i="1" kern="1200" dirty="0" smtClean="0">
                          <a:solidFill>
                            <a:schemeClr val="dk1"/>
                          </a:solidFill>
                          <a:effectLst/>
                          <a:latin typeface="+mn-lt"/>
                          <a:ea typeface="+mn-ea"/>
                          <a:cs typeface="+mn-cs"/>
                        </a:rPr>
                        <a:t>Artículo 55:</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La Presidencia, Vice Presidencia y </a:t>
                      </a:r>
                      <a:r>
                        <a:rPr lang="es-ES_tradnl" sz="1600" kern="1200" dirty="0" smtClean="0">
                          <a:solidFill>
                            <a:srgbClr val="FF0000"/>
                          </a:solidFill>
                          <a:effectLst/>
                          <a:latin typeface="+mn-lt"/>
                          <a:ea typeface="+mn-ea"/>
                          <a:cs typeface="+mn-cs"/>
                        </a:rPr>
                        <a:t>la Secretaría </a:t>
                      </a:r>
                      <a:r>
                        <a:rPr lang="es-ES_tradnl" sz="1600" kern="1200" dirty="0" smtClean="0">
                          <a:solidFill>
                            <a:schemeClr val="dk1"/>
                          </a:solidFill>
                          <a:effectLst/>
                          <a:latin typeface="+mn-lt"/>
                          <a:ea typeface="+mn-ea"/>
                          <a:cs typeface="+mn-cs"/>
                        </a:rPr>
                        <a:t>no podrán ser ostentadas cuando las instituciones a las que representan, sean Receptores principales.</a:t>
                      </a:r>
                      <a:endParaRPr lang="es-SV" sz="1600" kern="1200" dirty="0" smtClean="0">
                        <a:solidFill>
                          <a:schemeClr val="dk1"/>
                        </a:solidFill>
                        <a:effectLst/>
                        <a:latin typeface="+mn-lt"/>
                        <a:ea typeface="+mn-ea"/>
                        <a:cs typeface="+mn-cs"/>
                      </a:endParaRPr>
                    </a:p>
                    <a:p>
                      <a:endParaRPr lang="es-SV" sz="600" dirty="0"/>
                    </a:p>
                  </a:txBody>
                  <a:tcPr/>
                </a:tc>
              </a:tr>
              <a:tr h="3241932">
                <a:tc>
                  <a:txBody>
                    <a:bodyPr/>
                    <a:lstStyle/>
                    <a:p>
                      <a:r>
                        <a:rPr lang="es-ES_tradnl" sz="1800" b="1" i="1" kern="1200" dirty="0" smtClean="0">
                          <a:solidFill>
                            <a:schemeClr val="dk1"/>
                          </a:solidFill>
                          <a:effectLst/>
                          <a:latin typeface="+mn-lt"/>
                          <a:ea typeface="+mn-ea"/>
                          <a:cs typeface="+mn-cs"/>
                        </a:rPr>
                        <a:t>Artículo 54:</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Los miembros del Comité Ejecutivo, Presidente/a, Vicepresidente/a  y Secretario/a, serán elegidos para un periodo de dos años, iniciando el 1 de julio del año 1 y finalizando el 30 de junio del año 2, Pudiendo ser reelegidos por un periodo más después de no haber ostentado el cargo por lo menos por un periodo.    Iniciándose el día 1 de julio y terminando el 30 de junio. </a:t>
                      </a:r>
                      <a:endParaRPr lang="es-SV" sz="1800" kern="1200" dirty="0" smtClean="0">
                        <a:solidFill>
                          <a:schemeClr val="dk1"/>
                        </a:solidFill>
                        <a:effectLst/>
                        <a:latin typeface="+mn-lt"/>
                        <a:ea typeface="+mn-ea"/>
                        <a:cs typeface="+mn-cs"/>
                      </a:endParaRPr>
                    </a:p>
                    <a:p>
                      <a:r>
                        <a:rPr lang="es-ES_tradnl" sz="1800" strike="sngStrike"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txBody>
                  <a:tcPr/>
                </a:tc>
                <a:tc>
                  <a:txBody>
                    <a:bodyPr/>
                    <a:lstStyle/>
                    <a:p>
                      <a:r>
                        <a:rPr lang="es-ES_tradnl" sz="1600" b="1" i="1" kern="1200" dirty="0" smtClean="0">
                          <a:solidFill>
                            <a:srgbClr val="FF0000"/>
                          </a:solidFill>
                          <a:effectLst/>
                          <a:latin typeface="+mn-lt"/>
                          <a:ea typeface="+mn-ea"/>
                          <a:cs typeface="+mn-cs"/>
                        </a:rPr>
                        <a:t>Artículo 57:</a:t>
                      </a:r>
                      <a:endParaRPr lang="es-SV" sz="1600" kern="1200" dirty="0" smtClean="0">
                        <a:solidFill>
                          <a:srgbClr val="FF0000"/>
                        </a:solidFill>
                        <a:effectLst/>
                        <a:latin typeface="+mn-lt"/>
                        <a:ea typeface="+mn-ea"/>
                        <a:cs typeface="+mn-cs"/>
                      </a:endParaRPr>
                    </a:p>
                    <a:p>
                      <a:r>
                        <a:rPr lang="es-ES_tradnl" sz="1600" kern="1200" dirty="0" smtClean="0">
                          <a:solidFill>
                            <a:srgbClr val="FF0000"/>
                          </a:solidFill>
                          <a:effectLst/>
                          <a:latin typeface="+mn-lt"/>
                          <a:ea typeface="+mn-ea"/>
                          <a:cs typeface="+mn-cs"/>
                        </a:rPr>
                        <a:t>El mandato de la presidencia , Vice-Presidencia y Secretaría tienen duración de dos  años, Pudiendo ser reelegidos por un periodo más,  después de no haber ostentado ningún cargo dentro del comité ejecutivo por lo menos por un periodo.    Los periodos inician  el día 1 de julio y terminan el 30 de junio del año 2. </a:t>
                      </a:r>
                      <a:endParaRPr lang="es-SV" sz="1600" kern="1200" dirty="0" smtClean="0">
                        <a:solidFill>
                          <a:srgbClr val="FF0000"/>
                        </a:solidFill>
                        <a:effectLst/>
                        <a:latin typeface="+mn-lt"/>
                        <a:ea typeface="+mn-ea"/>
                        <a:cs typeface="+mn-cs"/>
                      </a:endParaRPr>
                    </a:p>
                    <a:p>
                      <a:r>
                        <a:rPr lang="es-ES_tradnl" sz="1600" b="1" i="1"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endParaRPr lang="es-SV" sz="600" dirty="0"/>
                    </a:p>
                  </a:txBody>
                  <a:tcPr/>
                </a:tc>
              </a:tr>
              <a:tr h="1462048">
                <a:tc>
                  <a:txBody>
                    <a:bodyPr/>
                    <a:lstStyle/>
                    <a:p>
                      <a:r>
                        <a:rPr lang="es-ES_tradnl" sz="1600" b="1" i="1" kern="1200" dirty="0" smtClean="0">
                          <a:solidFill>
                            <a:schemeClr val="dk1"/>
                          </a:solidFill>
                          <a:effectLst/>
                          <a:latin typeface="+mn-lt"/>
                          <a:ea typeface="+mn-ea"/>
                          <a:cs typeface="+mn-cs"/>
                        </a:rPr>
                        <a:t>Artículo 56:</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El MCP-ES puede remover de sus cargos,  total o parcialmente a los miembros del Comité Ejecutivo,  cuando estime conveniente, en virtud del desempeño.</a:t>
                      </a:r>
                      <a:endParaRPr lang="es-SV" sz="1600" kern="1200" dirty="0" smtClean="0">
                        <a:solidFill>
                          <a:schemeClr val="dk1"/>
                        </a:solidFill>
                        <a:effectLst/>
                        <a:latin typeface="+mn-lt"/>
                        <a:ea typeface="+mn-ea"/>
                        <a:cs typeface="+mn-cs"/>
                      </a:endParaRPr>
                    </a:p>
                  </a:txBody>
                  <a:tcPr/>
                </a:tc>
                <a:tc>
                  <a:txBody>
                    <a:bodyPr/>
                    <a:lstStyle/>
                    <a:p>
                      <a:r>
                        <a:rPr lang="es-ES_tradnl" sz="1600" b="1" i="1" kern="1200" dirty="0" smtClean="0">
                          <a:solidFill>
                            <a:schemeClr val="dk1"/>
                          </a:solidFill>
                          <a:effectLst/>
                          <a:latin typeface="+mn-lt"/>
                          <a:ea typeface="+mn-ea"/>
                          <a:cs typeface="+mn-cs"/>
                        </a:rPr>
                        <a:t>Artículo 59:</a:t>
                      </a:r>
                      <a:endParaRPr lang="es-SV" sz="1600" kern="1200" dirty="0" smtClean="0">
                        <a:solidFill>
                          <a:schemeClr val="dk1"/>
                        </a:solidFill>
                        <a:effectLst/>
                        <a:latin typeface="+mn-lt"/>
                        <a:ea typeface="+mn-ea"/>
                        <a:cs typeface="+mn-cs"/>
                      </a:endParaRPr>
                    </a:p>
                    <a:p>
                      <a:r>
                        <a:rPr lang="es-ES_tradnl" sz="1600" kern="1200" dirty="0" smtClean="0">
                          <a:solidFill>
                            <a:srgbClr val="FF0000"/>
                          </a:solidFill>
                          <a:effectLst/>
                          <a:latin typeface="+mn-lt"/>
                          <a:ea typeface="+mn-ea"/>
                          <a:cs typeface="+mn-cs"/>
                        </a:rPr>
                        <a:t>La asamblea general del MCP-ES </a:t>
                      </a:r>
                      <a:r>
                        <a:rPr lang="es-ES_tradnl" sz="1600" kern="1200" dirty="0" smtClean="0">
                          <a:solidFill>
                            <a:schemeClr val="dk1"/>
                          </a:solidFill>
                          <a:effectLst/>
                          <a:latin typeface="+mn-lt"/>
                          <a:ea typeface="+mn-ea"/>
                          <a:cs typeface="+mn-cs"/>
                        </a:rPr>
                        <a:t>puede remover de sus cargos,  total o parcialmente a los miembros del Comité Ejecutivo,  cuando estime conveniente, en virtud del desempeño.</a:t>
                      </a:r>
                      <a:endParaRPr lang="es-SV" sz="1600" kern="1200" dirty="0" smtClean="0">
                        <a:solidFill>
                          <a:schemeClr val="dk1"/>
                        </a:solidFill>
                        <a:effectLst/>
                        <a:latin typeface="+mn-lt"/>
                        <a:ea typeface="+mn-ea"/>
                        <a:cs typeface="+mn-cs"/>
                      </a:endParaRPr>
                    </a:p>
                    <a:p>
                      <a:endParaRPr lang="es-SV" sz="600" dirty="0"/>
                    </a:p>
                  </a:txBody>
                  <a:tcPr/>
                </a:tc>
              </a:tr>
            </a:tbl>
          </a:graphicData>
        </a:graphic>
      </p:graphicFrame>
    </p:spTree>
    <p:extLst>
      <p:ext uri="{BB962C8B-B14F-4D97-AF65-F5344CB8AC3E}">
        <p14:creationId xmlns:p14="http://schemas.microsoft.com/office/powerpoint/2010/main" val="41255533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892003942"/>
              </p:ext>
            </p:extLst>
          </p:nvPr>
        </p:nvGraphicFramePr>
        <p:xfrm>
          <a:off x="107504" y="188640"/>
          <a:ext cx="8856984" cy="5376632"/>
        </p:xfrm>
        <a:graphic>
          <a:graphicData uri="http://schemas.openxmlformats.org/drawingml/2006/table">
            <a:tbl>
              <a:tblPr firstRow="1" bandRow="1">
                <a:tableStyleId>{5C22544A-7EE6-4342-B048-85BDC9FD1C3A}</a:tableStyleId>
              </a:tblPr>
              <a:tblGrid>
                <a:gridCol w="4391278"/>
                <a:gridCol w="4465706"/>
              </a:tblGrid>
              <a:tr h="408392">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2920280">
                <a:tc>
                  <a:txBody>
                    <a:bodyPr/>
                    <a:lstStyle/>
                    <a:p>
                      <a:r>
                        <a:rPr lang="es-ES_tradnl" sz="2000" b="1" i="1" kern="1200" dirty="0" smtClean="0">
                          <a:solidFill>
                            <a:schemeClr val="dk1"/>
                          </a:solidFill>
                          <a:effectLst/>
                          <a:latin typeface="+mn-lt"/>
                          <a:ea typeface="+mn-ea"/>
                          <a:cs typeface="+mn-cs"/>
                        </a:rPr>
                        <a:t>Artículo 57:</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Las reuniones del Comité Ejecutivo son convocadas y dirigidas por el/la Presidente/a y, en su ausencia, por el/la Vice-Presidente/a, quien asumirá sus funciones.</a:t>
                      </a:r>
                      <a:endParaRPr lang="es-SV" sz="2000" kern="1200" dirty="0">
                        <a:solidFill>
                          <a:schemeClr val="dk1"/>
                        </a:solidFill>
                        <a:effectLst/>
                        <a:latin typeface="+mn-lt"/>
                        <a:ea typeface="+mn-ea"/>
                        <a:cs typeface="+mn-cs"/>
                      </a:endParaRPr>
                    </a:p>
                  </a:txBody>
                  <a:tcPr/>
                </a:tc>
                <a:tc>
                  <a:txBody>
                    <a:bodyPr/>
                    <a:lstStyle/>
                    <a:p>
                      <a:r>
                        <a:rPr lang="es-ES_tradnl" sz="2000" b="1" i="1" kern="1200" dirty="0" smtClean="0">
                          <a:solidFill>
                            <a:schemeClr val="dk1"/>
                          </a:solidFill>
                          <a:effectLst/>
                          <a:latin typeface="+mn-lt"/>
                          <a:ea typeface="+mn-ea"/>
                          <a:cs typeface="+mn-cs"/>
                        </a:rPr>
                        <a:t>Artículo 60:</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Las reuniones del Comité Ejecutivo son convocadas y dirigidas por el/la Presidente/a y, en su ausencia, por el/la Vice-Presidente/a </a:t>
                      </a:r>
                      <a:r>
                        <a:rPr lang="es-ES_tradnl" sz="2000" kern="1200" dirty="0" smtClean="0">
                          <a:solidFill>
                            <a:srgbClr val="FF0000"/>
                          </a:solidFill>
                          <a:effectLst/>
                          <a:latin typeface="+mn-lt"/>
                          <a:ea typeface="+mn-ea"/>
                          <a:cs typeface="+mn-cs"/>
                        </a:rPr>
                        <a:t>en ausencia de ambos por el Secretario/a. Es función de la Dirección Ejecutiva dar apoyo para las  reuniones, coordinaciones y sistematizaciones del Comité Ejecutivo.</a:t>
                      </a:r>
                      <a:endParaRPr lang="es-SV" sz="2000" kern="1200" dirty="0" smtClean="0">
                        <a:solidFill>
                          <a:srgbClr val="FF0000"/>
                        </a:solidFill>
                        <a:effectLst/>
                        <a:latin typeface="+mn-lt"/>
                        <a:ea typeface="+mn-ea"/>
                        <a:cs typeface="+mn-cs"/>
                      </a:endParaRPr>
                    </a:p>
                    <a:p>
                      <a:endParaRPr lang="es-SV" sz="700" dirty="0"/>
                    </a:p>
                  </a:txBody>
                  <a:tcPr/>
                </a:tc>
              </a:tr>
              <a:tr h="1711888">
                <a:tc>
                  <a:txBody>
                    <a:bodyPr/>
                    <a:lstStyle/>
                    <a:p>
                      <a:r>
                        <a:rPr lang="es-ES_tradnl" sz="2000" b="1" i="1" kern="1200" dirty="0" smtClean="0">
                          <a:solidFill>
                            <a:schemeClr val="dk1"/>
                          </a:solidFill>
                          <a:effectLst/>
                          <a:latin typeface="+mn-lt"/>
                          <a:ea typeface="+mn-ea"/>
                          <a:cs typeface="+mn-cs"/>
                        </a:rPr>
                        <a:t>Artículo 58:</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El Comité Ejecutivo se reúne ocho (8) días antes de la celebración de la Asamblea ordinaria para proponer el orden del día de dicha reunión. </a:t>
                      </a:r>
                      <a:endParaRPr lang="es-SV" sz="2000" kern="1200" dirty="0">
                        <a:solidFill>
                          <a:schemeClr val="dk1"/>
                        </a:solidFill>
                        <a:effectLst/>
                        <a:latin typeface="+mn-lt"/>
                        <a:ea typeface="+mn-ea"/>
                        <a:cs typeface="+mn-cs"/>
                      </a:endParaRPr>
                    </a:p>
                  </a:txBody>
                  <a:tcPr/>
                </a:tc>
                <a:tc>
                  <a:txBody>
                    <a:bodyPr/>
                    <a:lstStyle/>
                    <a:p>
                      <a:r>
                        <a:rPr lang="es-ES_tradnl" sz="2000" b="1" i="1" kern="1200" dirty="0" smtClean="0">
                          <a:solidFill>
                            <a:schemeClr val="dk1"/>
                          </a:solidFill>
                          <a:effectLst/>
                          <a:latin typeface="+mn-lt"/>
                          <a:ea typeface="+mn-ea"/>
                          <a:cs typeface="+mn-cs"/>
                        </a:rPr>
                        <a:t>Artículo 61:</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El Comité Ejecutivo se reúne ocho (8) días antes de la celebración de la Asamblea ordinaria para proponer </a:t>
                      </a:r>
                      <a:r>
                        <a:rPr lang="es-ES_tradnl" sz="2000" kern="1200" dirty="0" smtClean="0">
                          <a:solidFill>
                            <a:srgbClr val="FF0000"/>
                          </a:solidFill>
                          <a:effectLst/>
                          <a:latin typeface="+mn-lt"/>
                          <a:ea typeface="+mn-ea"/>
                          <a:cs typeface="+mn-cs"/>
                        </a:rPr>
                        <a:t>el contenido y tiempo de la agenda de dicha reunión</a:t>
                      </a:r>
                      <a:r>
                        <a:rPr lang="es-ES_tradnl" sz="2000" kern="1200" dirty="0" smtClean="0">
                          <a:solidFill>
                            <a:schemeClr val="dk1"/>
                          </a:solidFill>
                          <a:effectLst/>
                          <a:latin typeface="+mn-lt"/>
                          <a:ea typeface="+mn-ea"/>
                          <a:cs typeface="+mn-cs"/>
                        </a:rPr>
                        <a:t>. </a:t>
                      </a:r>
                      <a:endParaRPr lang="es-SV" sz="2000" kern="1200" dirty="0" smtClean="0">
                        <a:solidFill>
                          <a:schemeClr val="dk1"/>
                        </a:solidFill>
                        <a:effectLst/>
                        <a:latin typeface="+mn-lt"/>
                        <a:ea typeface="+mn-ea"/>
                        <a:cs typeface="+mn-cs"/>
                      </a:endParaRPr>
                    </a:p>
                    <a:p>
                      <a:endParaRPr lang="es-SV" sz="700" dirty="0"/>
                    </a:p>
                  </a:txBody>
                  <a:tcPr/>
                </a:tc>
              </a:tr>
            </a:tbl>
          </a:graphicData>
        </a:graphic>
      </p:graphicFrame>
    </p:spTree>
    <p:extLst>
      <p:ext uri="{BB962C8B-B14F-4D97-AF65-F5344CB8AC3E}">
        <p14:creationId xmlns:p14="http://schemas.microsoft.com/office/powerpoint/2010/main" val="246178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667067892"/>
              </p:ext>
            </p:extLst>
          </p:nvPr>
        </p:nvGraphicFramePr>
        <p:xfrm>
          <a:off x="179512" y="116632"/>
          <a:ext cx="8856984" cy="6164325"/>
        </p:xfrm>
        <a:graphic>
          <a:graphicData uri="http://schemas.openxmlformats.org/drawingml/2006/table">
            <a:tbl>
              <a:tblPr firstRow="1" bandRow="1">
                <a:tableStyleId>{5C22544A-7EE6-4342-B048-85BDC9FD1C3A}</a:tableStyleId>
              </a:tblPr>
              <a:tblGrid>
                <a:gridCol w="4465706"/>
                <a:gridCol w="4391278"/>
              </a:tblGrid>
              <a:tr h="403605">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5573059">
                <a:tc>
                  <a:txBody>
                    <a:bodyPr/>
                    <a:lstStyle/>
                    <a:p>
                      <a:r>
                        <a:rPr lang="es-ES_tradnl" sz="2000" b="1" i="1" kern="1200" dirty="0" smtClean="0">
                          <a:solidFill>
                            <a:schemeClr val="dk1"/>
                          </a:solidFill>
                          <a:effectLst/>
                          <a:latin typeface="+mn-lt"/>
                          <a:ea typeface="+mn-ea"/>
                          <a:cs typeface="+mn-cs"/>
                        </a:rPr>
                        <a:t>Artículo 59:</a:t>
                      </a:r>
                      <a:endParaRPr lang="es-SV" sz="20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El/la Presidente/a del Comité Ejecutivo es el/la garante del buen funcionamiento de este órgano, </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El/la Presidente/a es, en concreto, responsable de:</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Presidir las reuniones ordinarias y extraordinarias del MCP-ES, y dirigir los debates en el pleno</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Elaborar en coordinación con la Secretaria y la Dirección Ejecutiva, la agenda de las reuniones y la calendarización de actividades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Dar seguimiento y manejar la agenda y orden del día de las reuniones </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Dar seguimiento al Presupuesto del MCP-ES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Velar por el cumplimiento de los Acuerdos y resoluciones del pleno,  así como el cumplimiento del marco de Gobernanza del MCP-ES(Ref.Art.90)</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Dirigir al Comité Ejecutivo</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Representar al MCP ES frente al Fondo mundial, a otros donantes y poderes públicos;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Representar al MCP ES frente a la Justicia;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Representar al MCP ES en todos los actos civiles;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endParaRPr lang="es-SV" sz="1600" kern="1200" dirty="0" smtClean="0">
                        <a:solidFill>
                          <a:schemeClr val="dk1"/>
                        </a:solidFill>
                        <a:effectLst/>
                        <a:latin typeface="+mn-lt"/>
                        <a:ea typeface="+mn-ea"/>
                        <a:cs typeface="+mn-cs"/>
                      </a:endParaRPr>
                    </a:p>
                  </a:txBody>
                  <a:tcPr/>
                </a:tc>
                <a:tc>
                  <a:txBody>
                    <a:bodyPr/>
                    <a:lstStyle/>
                    <a:p>
                      <a:pPr marL="0" algn="l" defTabSz="914400" rtl="0" eaLnBrk="1" latinLnBrk="0" hangingPunct="1"/>
                      <a:r>
                        <a:rPr lang="es-ES_tradnl" sz="1600" b="1" i="1" kern="1200" dirty="0" smtClean="0">
                          <a:solidFill>
                            <a:schemeClr val="dk1"/>
                          </a:solidFill>
                          <a:effectLst/>
                          <a:latin typeface="+mn-lt"/>
                          <a:ea typeface="+mn-ea"/>
                          <a:cs typeface="+mn-cs"/>
                        </a:rPr>
                        <a:t>Artículo 62:</a:t>
                      </a:r>
                      <a:endParaRPr lang="es-SV" sz="1600" b="1" i="1" kern="1200" dirty="0" smtClean="0">
                        <a:solidFill>
                          <a:schemeClr val="dk1"/>
                        </a:solidFill>
                        <a:effectLst/>
                        <a:latin typeface="+mn-lt"/>
                        <a:ea typeface="+mn-ea"/>
                        <a:cs typeface="+mn-cs"/>
                      </a:endParaRPr>
                    </a:p>
                    <a:p>
                      <a:pPr marL="0" algn="l" defTabSz="914400" rtl="0" eaLnBrk="1" latinLnBrk="0" hangingPunct="1"/>
                      <a:r>
                        <a:rPr lang="es-ES_tradnl" sz="1600" b="0" i="0" kern="1200" dirty="0" smtClean="0">
                          <a:solidFill>
                            <a:schemeClr val="dk1"/>
                          </a:solidFill>
                          <a:effectLst/>
                          <a:latin typeface="+mn-lt"/>
                          <a:ea typeface="+mn-ea"/>
                          <a:cs typeface="+mn-cs"/>
                        </a:rPr>
                        <a:t>El/la Presidente/a del Comité Ejecutivo es el/la garante del buen funcionamiento de este órgano, </a:t>
                      </a:r>
                      <a:endParaRPr lang="es-SV" sz="1600" b="0" i="0" kern="1200" dirty="0" smtClean="0">
                        <a:solidFill>
                          <a:schemeClr val="dk1"/>
                        </a:solidFill>
                        <a:effectLst/>
                        <a:latin typeface="+mn-lt"/>
                        <a:ea typeface="+mn-ea"/>
                        <a:cs typeface="+mn-cs"/>
                      </a:endParaRPr>
                    </a:p>
                    <a:p>
                      <a:pPr marL="0" algn="l" defTabSz="914400" rtl="0" eaLnBrk="1" latinLnBrk="0" hangingPunct="1"/>
                      <a:r>
                        <a:rPr lang="es-ES_tradnl" sz="1600" b="0" i="0" kern="1200" dirty="0" smtClean="0">
                          <a:solidFill>
                            <a:schemeClr val="dk1"/>
                          </a:solidFill>
                          <a:effectLst/>
                          <a:latin typeface="+mn-lt"/>
                          <a:ea typeface="+mn-ea"/>
                          <a:cs typeface="+mn-cs"/>
                        </a:rPr>
                        <a:t>El/la Presidente/a es,  responsable de:</a:t>
                      </a:r>
                      <a:endParaRPr lang="es-SV" sz="1600" b="0" i="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Presidir las reuniones ordinarias y extraordinarias del MCP-ES, y dirigir los debates en el pleno</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Elaborar en coordinación con la Secretaria y la Dirección Ejecutiva, la agenda de las reuniones y la calendarización de actividades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Dar seguimiento y manejar la agenda y orden del día de las reuniones </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Dar seguimiento al Presupuesto del MCP-ES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Velar por el cumplimiento de los Acuerdos y resoluciones del pleno,  así como el cumplimiento del marco de Gobernanza del MCP-ES(Ref.Art.90)</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Dirigir al Comité Ejecutivo</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Representar al MCP-ES frente al Fondo mundial, a otros donantes y poderes públicos;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Representar al MCP-ES frente a la Justicia;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Representar al MCP-ES en todos los actos civiles;</a:t>
                      </a:r>
                      <a:endParaRPr lang="es-SV" sz="16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4822517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382141834"/>
              </p:ext>
            </p:extLst>
          </p:nvPr>
        </p:nvGraphicFramePr>
        <p:xfrm>
          <a:off x="179512" y="-27384"/>
          <a:ext cx="8856984" cy="6813376"/>
        </p:xfrm>
        <a:graphic>
          <a:graphicData uri="http://schemas.openxmlformats.org/drawingml/2006/table">
            <a:tbl>
              <a:tblPr firstRow="1" bandRow="1">
                <a:tableStyleId>{5C22544A-7EE6-4342-B048-85BDC9FD1C3A}</a:tableStyleId>
              </a:tblPr>
              <a:tblGrid>
                <a:gridCol w="4391893"/>
                <a:gridCol w="4465091"/>
              </a:tblGrid>
              <a:tr h="425264">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6388112">
                <a:tc>
                  <a:txBody>
                    <a:bodyPr/>
                    <a:lstStyle/>
                    <a:p>
                      <a:r>
                        <a:rPr lang="es-ES_tradnl" sz="1600" b="1" i="1" kern="1200" dirty="0" smtClean="0">
                          <a:solidFill>
                            <a:schemeClr val="dk1"/>
                          </a:solidFill>
                          <a:effectLst/>
                          <a:latin typeface="+mn-lt"/>
                          <a:ea typeface="+mn-ea"/>
                          <a:cs typeface="+mn-cs"/>
                        </a:rPr>
                        <a:t>Cont.</a:t>
                      </a:r>
                      <a:r>
                        <a:rPr lang="es-ES_tradnl" sz="1600" b="1" i="1" kern="1200" baseline="0" dirty="0" smtClean="0">
                          <a:solidFill>
                            <a:schemeClr val="dk1"/>
                          </a:solidFill>
                          <a:effectLst/>
                          <a:latin typeface="+mn-lt"/>
                          <a:ea typeface="+mn-ea"/>
                          <a:cs typeface="+mn-cs"/>
                        </a:rPr>
                        <a:t> </a:t>
                      </a:r>
                      <a:r>
                        <a:rPr lang="es-ES_tradnl" sz="1600" b="1" i="1" kern="1200" dirty="0" smtClean="0">
                          <a:solidFill>
                            <a:schemeClr val="dk1"/>
                          </a:solidFill>
                          <a:effectLst/>
                          <a:latin typeface="+mn-lt"/>
                          <a:ea typeface="+mn-ea"/>
                          <a:cs typeface="+mn-cs"/>
                        </a:rPr>
                        <a:t>Artículo 59:</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Tomar decisiones emergentes, que por premura de tiempo no puedan esperar a tomarse en el pleno de la reunión del MCP ES y que no hayan sido reservadas para éste de forma específica y con anterioridad.</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Garantizar el cumplimiento de la transparencia en la toma de decisiones del MCP 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Garantizar el respeto de los derechos de todas las personas representantes del MCP 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Garantizar la comunicación hacia y entre los miembros del MCP 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Firmar los documentos y comunicaciones oficiales a enviar al fondo Mundial;</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Supervisar directamente al/a la Director/a Ejecutiva.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Ejercer y realizar deberes y mandatos que le sean encargados por el pleno</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Elaborar una estrategia de movilización de recursos suplementarios para el MCP ES y sus actividades teniendo en cuenta todas las posibles fuentes de financiación, y enviarlo a la Asamblea General para aprobación y adopción;</a:t>
                      </a:r>
                      <a:endParaRPr lang="es-SV" sz="16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_tradnl" sz="1600" b="1" i="1" kern="1200" dirty="0" smtClean="0">
                          <a:solidFill>
                            <a:schemeClr val="dk1"/>
                          </a:solidFill>
                          <a:effectLst/>
                          <a:latin typeface="+mn-lt"/>
                          <a:ea typeface="+mn-ea"/>
                          <a:cs typeface="+mn-cs"/>
                        </a:rPr>
                        <a:t>Cont.</a:t>
                      </a:r>
                      <a:r>
                        <a:rPr lang="es-ES_tradnl" sz="1600" b="1" i="1" kern="1200" baseline="0" dirty="0" smtClean="0">
                          <a:solidFill>
                            <a:schemeClr val="dk1"/>
                          </a:solidFill>
                          <a:effectLst/>
                          <a:latin typeface="+mn-lt"/>
                          <a:ea typeface="+mn-ea"/>
                          <a:cs typeface="+mn-cs"/>
                        </a:rPr>
                        <a:t> </a:t>
                      </a:r>
                      <a:r>
                        <a:rPr lang="es-ES_tradnl" sz="1600" b="1" i="1" kern="1200" dirty="0" smtClean="0">
                          <a:solidFill>
                            <a:schemeClr val="dk1"/>
                          </a:solidFill>
                          <a:effectLst/>
                          <a:latin typeface="+mn-lt"/>
                          <a:ea typeface="+mn-ea"/>
                          <a:cs typeface="+mn-cs"/>
                        </a:rPr>
                        <a:t>Artículo 62:</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rgbClr val="FF0000"/>
                          </a:solidFill>
                          <a:effectLst/>
                          <a:latin typeface="+mn-lt"/>
                          <a:ea typeface="+mn-ea"/>
                          <a:cs typeface="+mn-cs"/>
                        </a:rPr>
                        <a:t>Representar al MCP-ES en actos sociales;</a:t>
                      </a:r>
                      <a:endParaRPr lang="es-SV" sz="1600" kern="1200" dirty="0" smtClean="0">
                        <a:solidFill>
                          <a:srgbClr val="FF0000"/>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Tomar decisiones emergentes, que por premura de tiempo no puedan esperar a tomarse en el pleno de la reunión del MCP ES y que no hayan sido reservadas para éste de forma específica y con anterioridad.</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Garantizar el cumplimiento de la transparencia en la toma de decisiones del </a:t>
                      </a:r>
                      <a:r>
                        <a:rPr lang="es-ES_tradnl" sz="1600" kern="1200" dirty="0" smtClean="0">
                          <a:solidFill>
                            <a:srgbClr val="FF0000"/>
                          </a:solidFill>
                          <a:effectLst/>
                          <a:latin typeface="+mn-lt"/>
                          <a:ea typeface="+mn-ea"/>
                          <a:cs typeface="+mn-cs"/>
                        </a:rPr>
                        <a:t>MCP-ES</a:t>
                      </a:r>
                      <a:r>
                        <a:rPr lang="es-ES_tradnl" sz="1600" kern="1200" dirty="0" smtClean="0">
                          <a:solidFill>
                            <a:schemeClr val="dk1"/>
                          </a:solidFill>
                          <a:effectLst/>
                          <a:latin typeface="+mn-lt"/>
                          <a:ea typeface="+mn-ea"/>
                          <a:cs typeface="+mn-cs"/>
                        </a:rPr>
                        <a:t>;</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Garantizar el respeto de los derechos de todas las personas representantes del M</a:t>
                      </a:r>
                      <a:r>
                        <a:rPr lang="es-ES_tradnl" sz="1600" kern="1200" dirty="0" smtClean="0">
                          <a:solidFill>
                            <a:srgbClr val="FF0000"/>
                          </a:solidFill>
                          <a:effectLst/>
                          <a:latin typeface="+mn-lt"/>
                          <a:ea typeface="+mn-ea"/>
                          <a:cs typeface="+mn-cs"/>
                        </a:rPr>
                        <a:t>CP-ES</a:t>
                      </a:r>
                      <a:r>
                        <a:rPr lang="es-ES_tradnl" sz="1600" kern="1200" dirty="0" smtClean="0">
                          <a:solidFill>
                            <a:schemeClr val="dk1"/>
                          </a:solidFill>
                          <a:effectLst/>
                          <a:latin typeface="+mn-lt"/>
                          <a:ea typeface="+mn-ea"/>
                          <a:cs typeface="+mn-cs"/>
                        </a:rPr>
                        <a:t>;</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Garantizar la comunicación hacia y entre los miembros del </a:t>
                      </a:r>
                      <a:r>
                        <a:rPr lang="es-ES_tradnl" sz="1600" kern="1200" dirty="0" smtClean="0">
                          <a:solidFill>
                            <a:srgbClr val="FF0000"/>
                          </a:solidFill>
                          <a:effectLst/>
                          <a:latin typeface="+mn-lt"/>
                          <a:ea typeface="+mn-ea"/>
                          <a:cs typeface="+mn-cs"/>
                        </a:rPr>
                        <a:t>MCP-ES</a:t>
                      </a:r>
                      <a:r>
                        <a:rPr lang="es-ES_tradnl" sz="1600" kern="1200" dirty="0" smtClean="0">
                          <a:solidFill>
                            <a:schemeClr val="dk1"/>
                          </a:solidFill>
                          <a:effectLst/>
                          <a:latin typeface="+mn-lt"/>
                          <a:ea typeface="+mn-ea"/>
                          <a:cs typeface="+mn-cs"/>
                        </a:rPr>
                        <a:t>;</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Firmar los documentos y comunicaciones oficiales a enviar al fondo Mundial, y actores clave.</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Supervisar directamente al/a la Director/a Ejecutiva.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Ejercer y realizar deberes y mandatos que le sean encargados por el pleno</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Elaborar una estrategia de movilización de recursos suplementarios para el M</a:t>
                      </a:r>
                      <a:r>
                        <a:rPr lang="es-ES_tradnl" sz="1600" kern="1200" dirty="0" smtClean="0">
                          <a:solidFill>
                            <a:srgbClr val="FF0000"/>
                          </a:solidFill>
                          <a:effectLst/>
                          <a:latin typeface="+mn-lt"/>
                          <a:ea typeface="+mn-ea"/>
                          <a:cs typeface="+mn-cs"/>
                        </a:rPr>
                        <a:t>CP-ES </a:t>
                      </a:r>
                      <a:r>
                        <a:rPr lang="es-ES_tradnl" sz="1600" kern="1200" dirty="0" smtClean="0">
                          <a:solidFill>
                            <a:schemeClr val="dk1"/>
                          </a:solidFill>
                          <a:effectLst/>
                          <a:latin typeface="+mn-lt"/>
                          <a:ea typeface="+mn-ea"/>
                          <a:cs typeface="+mn-cs"/>
                        </a:rPr>
                        <a:t>y sus actividades teniendo en cuenta todas las posibles fuentes de financiación, y enviarlo a la Asamblea General para aprobación y adopción</a:t>
                      </a:r>
                      <a:r>
                        <a:rPr lang="es-ES_tradnl" sz="1600" kern="1200" dirty="0" smtClean="0">
                          <a:solidFill>
                            <a:schemeClr val="dk1"/>
                          </a:solidFill>
                          <a:effectLst/>
                          <a:latin typeface="+mn-lt"/>
                          <a:ea typeface="+mn-ea"/>
                          <a:cs typeface="+mn-cs"/>
                        </a:rPr>
                        <a:t>;</a:t>
                      </a:r>
                      <a:endParaRPr lang="es-SV" sz="16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181980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77775131"/>
              </p:ext>
            </p:extLst>
          </p:nvPr>
        </p:nvGraphicFramePr>
        <p:xfrm>
          <a:off x="179512" y="116632"/>
          <a:ext cx="8784976" cy="6480720"/>
        </p:xfrm>
        <a:graphic>
          <a:graphicData uri="http://schemas.openxmlformats.org/drawingml/2006/table">
            <a:tbl>
              <a:tblPr firstRow="1" bandRow="1">
                <a:tableStyleId>{5C22544A-7EE6-4342-B048-85BDC9FD1C3A}</a:tableStyleId>
              </a:tblPr>
              <a:tblGrid>
                <a:gridCol w="3887158"/>
                <a:gridCol w="4897818"/>
              </a:tblGrid>
              <a:tr h="380605">
                <a:tc>
                  <a:txBody>
                    <a:bodyPr/>
                    <a:lstStyle/>
                    <a:p>
                      <a:r>
                        <a:rPr lang="es-SV" sz="1600" dirty="0" smtClean="0"/>
                        <a:t>Reglamento</a:t>
                      </a:r>
                      <a:r>
                        <a:rPr lang="es-SV" sz="1600" baseline="0" dirty="0" smtClean="0"/>
                        <a:t> Interno 2012</a:t>
                      </a:r>
                      <a:endParaRPr lang="es-SV" sz="1600" dirty="0"/>
                    </a:p>
                  </a:txBody>
                  <a:tcPr/>
                </a:tc>
                <a:tc>
                  <a:txBody>
                    <a:bodyPr/>
                    <a:lstStyle/>
                    <a:p>
                      <a:r>
                        <a:rPr lang="es-SV" sz="1600" dirty="0" smtClean="0"/>
                        <a:t>Modificaciones  2015</a:t>
                      </a:r>
                      <a:endParaRPr lang="es-SV" sz="1600" dirty="0"/>
                    </a:p>
                  </a:txBody>
                  <a:tcPr/>
                </a:tc>
              </a:tr>
              <a:tr h="6100115">
                <a:tc>
                  <a:txBody>
                    <a:bodyPr/>
                    <a:lstStyle/>
                    <a:p>
                      <a:r>
                        <a:rPr lang="es-ES_tradnl" sz="1600" b="1" i="1" kern="1200" dirty="0" smtClean="0">
                          <a:solidFill>
                            <a:schemeClr val="dk1"/>
                          </a:solidFill>
                          <a:effectLst/>
                          <a:latin typeface="+mn-lt"/>
                          <a:ea typeface="+mn-ea"/>
                          <a:cs typeface="+mn-cs"/>
                        </a:rPr>
                        <a:t>Artículo 1: </a:t>
                      </a:r>
                      <a:r>
                        <a:rPr lang="es-ES_tradnl" sz="1600" kern="1200" dirty="0" smtClean="0">
                          <a:solidFill>
                            <a:schemeClr val="dk1"/>
                          </a:solidFill>
                          <a:effectLst/>
                          <a:latin typeface="+mn-lt"/>
                          <a:ea typeface="+mn-ea"/>
                          <a:cs typeface="+mn-cs"/>
                        </a:rPr>
                        <a:t>El MCP ES esta integrado por organizaciones/instituciones votantes que representan a:</a:t>
                      </a:r>
                      <a:endParaRPr lang="es-SV" sz="1600" kern="1200" dirty="0" smtClean="0">
                        <a:solidFill>
                          <a:schemeClr val="dk1"/>
                        </a:solidFill>
                        <a:effectLst/>
                        <a:latin typeface="+mn-lt"/>
                        <a:ea typeface="+mn-ea"/>
                        <a:cs typeface="+mn-cs"/>
                      </a:endParaRPr>
                    </a:p>
                    <a:p>
                      <a:pPr lvl="0"/>
                      <a:r>
                        <a:rPr lang="es-ES_tradnl" sz="1600" kern="1200" dirty="0" smtClean="0">
                          <a:solidFill>
                            <a:schemeClr val="dk1"/>
                          </a:solidFill>
                          <a:effectLst/>
                          <a:latin typeface="+mn-lt"/>
                          <a:ea typeface="+mn-ea"/>
                          <a:cs typeface="+mn-cs"/>
                        </a:rPr>
                        <a:t>Sector gubernamental</a:t>
                      </a:r>
                      <a:endParaRPr lang="es-SV" sz="1600" kern="1200" dirty="0" smtClean="0">
                        <a:solidFill>
                          <a:schemeClr val="dk1"/>
                        </a:solidFill>
                        <a:effectLst/>
                        <a:latin typeface="+mn-lt"/>
                        <a:ea typeface="+mn-ea"/>
                        <a:cs typeface="+mn-cs"/>
                      </a:endParaRPr>
                    </a:p>
                    <a:p>
                      <a:pPr lvl="0"/>
                      <a:r>
                        <a:rPr lang="es-ES_tradnl" sz="1600" kern="1200" dirty="0" smtClean="0">
                          <a:solidFill>
                            <a:schemeClr val="dk1"/>
                          </a:solidFill>
                          <a:effectLst/>
                          <a:latin typeface="+mn-lt"/>
                          <a:ea typeface="+mn-ea"/>
                          <a:cs typeface="+mn-cs"/>
                        </a:rPr>
                        <a:t>Sector no gubernamental y</a:t>
                      </a:r>
                      <a:endParaRPr lang="es-SV" sz="1600" kern="1200" dirty="0" smtClean="0">
                        <a:solidFill>
                          <a:schemeClr val="dk1"/>
                        </a:solidFill>
                        <a:effectLst/>
                        <a:latin typeface="+mn-lt"/>
                        <a:ea typeface="+mn-ea"/>
                        <a:cs typeface="+mn-cs"/>
                      </a:endParaRPr>
                    </a:p>
                    <a:p>
                      <a:pPr lvl="0"/>
                      <a:r>
                        <a:rPr lang="es-ES_tradnl" sz="1600" kern="1200" dirty="0" smtClean="0">
                          <a:solidFill>
                            <a:schemeClr val="dk1"/>
                          </a:solidFill>
                          <a:effectLst/>
                          <a:latin typeface="+mn-lt"/>
                          <a:ea typeface="+mn-ea"/>
                          <a:cs typeface="+mn-cs"/>
                        </a:rPr>
                        <a:t>Socios internacionales multilaterales y bilaterales que trabajen en el país</a:t>
                      </a:r>
                      <a:endParaRPr lang="es-SV" sz="1600" kern="1200" dirty="0">
                        <a:solidFill>
                          <a:schemeClr val="dk1"/>
                        </a:solidFill>
                        <a:effectLst/>
                        <a:latin typeface="+mn-lt"/>
                        <a:ea typeface="+mn-ea"/>
                        <a:cs typeface="+mn-cs"/>
                      </a:endParaRPr>
                    </a:p>
                  </a:txBody>
                  <a:tcPr/>
                </a:tc>
                <a:tc>
                  <a:txBody>
                    <a:bodyPr/>
                    <a:lstStyle/>
                    <a:p>
                      <a:r>
                        <a:rPr lang="es-ES_tradnl" sz="1600" b="1" i="1" kern="1200" dirty="0" smtClean="0">
                          <a:solidFill>
                            <a:srgbClr val="FF0000"/>
                          </a:solidFill>
                          <a:effectLst/>
                          <a:latin typeface="+mn-lt"/>
                          <a:ea typeface="+mn-ea"/>
                          <a:cs typeface="+mn-cs"/>
                        </a:rPr>
                        <a:t>Artículo 3:</a:t>
                      </a:r>
                      <a:r>
                        <a:rPr lang="es-ES_tradnl" sz="1600" b="1" i="1" kern="1200" dirty="0" smtClean="0">
                          <a:solidFill>
                            <a:schemeClr val="dk1"/>
                          </a:solidFill>
                          <a:effectLst/>
                          <a:latin typeface="+mn-lt"/>
                          <a:ea typeface="+mn-ea"/>
                          <a:cs typeface="+mn-cs"/>
                        </a:rPr>
                        <a:t> </a:t>
                      </a:r>
                      <a:r>
                        <a:rPr lang="es-ES_tradnl" sz="1600" kern="1200" dirty="0" smtClean="0">
                          <a:solidFill>
                            <a:schemeClr val="dk1"/>
                          </a:solidFill>
                          <a:effectLst/>
                          <a:latin typeface="+mn-lt"/>
                          <a:ea typeface="+mn-ea"/>
                          <a:cs typeface="+mn-cs"/>
                        </a:rPr>
                        <a:t>El MCP ES está integrado por organizaciones/instituciones votantes que representan a:</a:t>
                      </a:r>
                      <a:endParaRPr lang="es-SV" sz="1600" kern="1200" dirty="0" smtClean="0">
                        <a:solidFill>
                          <a:schemeClr val="dk1"/>
                        </a:solidFill>
                        <a:effectLst/>
                        <a:latin typeface="+mn-lt"/>
                        <a:ea typeface="+mn-ea"/>
                        <a:cs typeface="+mn-cs"/>
                      </a:endParaRPr>
                    </a:p>
                    <a:p>
                      <a:r>
                        <a:rPr lang="es-ES_tradnl" sz="1600" b="1" kern="1200" dirty="0" smtClean="0">
                          <a:solidFill>
                            <a:schemeClr val="dk1"/>
                          </a:solidFill>
                          <a:effectLst/>
                          <a:latin typeface="+mn-lt"/>
                          <a:ea typeface="+mn-ea"/>
                          <a:cs typeface="+mn-cs"/>
                        </a:rPr>
                        <a:t>Sector gubernamental</a:t>
                      </a:r>
                      <a:endParaRPr lang="es-SV" sz="1600" kern="1200" dirty="0" smtClean="0">
                        <a:solidFill>
                          <a:schemeClr val="dk1"/>
                        </a:solidFill>
                        <a:effectLst/>
                        <a:latin typeface="+mn-lt"/>
                        <a:ea typeface="+mn-ea"/>
                        <a:cs typeface="+mn-cs"/>
                      </a:endParaRPr>
                    </a:p>
                    <a:p>
                      <a:r>
                        <a:rPr lang="es-ES_tradnl" sz="1600" b="1" kern="1200" dirty="0" smtClean="0">
                          <a:solidFill>
                            <a:schemeClr val="dk1"/>
                          </a:solidFill>
                          <a:effectLst/>
                          <a:latin typeface="+mn-lt"/>
                          <a:ea typeface="+mn-ea"/>
                          <a:cs typeface="+mn-cs"/>
                        </a:rPr>
                        <a:t>Sector no gubernamental:</a:t>
                      </a:r>
                      <a:endParaRPr lang="es-SV" sz="1600" kern="1200" dirty="0" smtClean="0">
                        <a:solidFill>
                          <a:schemeClr val="dk1"/>
                        </a:solidFill>
                        <a:effectLst/>
                        <a:latin typeface="+mn-lt"/>
                        <a:ea typeface="+mn-ea"/>
                        <a:cs typeface="+mn-cs"/>
                      </a:endParaRPr>
                    </a:p>
                    <a:p>
                      <a:r>
                        <a:rPr lang="es-ES_tradnl" sz="1600" kern="1200" dirty="0" smtClean="0">
                          <a:solidFill>
                            <a:srgbClr val="FF0000"/>
                          </a:solidFill>
                          <a:effectLst/>
                          <a:latin typeface="+mn-lt"/>
                          <a:ea typeface="+mn-ea"/>
                          <a:cs typeface="+mn-cs"/>
                        </a:rPr>
                        <a:t>Asociaciones y / o Fundaciones sin ánimo de lucro, nacionales e internacionales afines con la respuesta nacional para las tres enfermedades; </a:t>
                      </a:r>
                      <a:endParaRPr lang="es-SV" sz="1600" kern="1200" dirty="0" smtClean="0">
                        <a:solidFill>
                          <a:srgbClr val="FF0000"/>
                        </a:solidFill>
                        <a:effectLst/>
                        <a:latin typeface="+mn-lt"/>
                        <a:ea typeface="+mn-ea"/>
                        <a:cs typeface="+mn-cs"/>
                      </a:endParaRPr>
                    </a:p>
                    <a:p>
                      <a:pPr lvl="0"/>
                      <a:r>
                        <a:rPr lang="es-ES_tradnl" sz="1600" kern="1200" dirty="0" smtClean="0">
                          <a:solidFill>
                            <a:srgbClr val="FF0000"/>
                          </a:solidFill>
                          <a:effectLst/>
                          <a:latin typeface="+mn-lt"/>
                          <a:ea typeface="+mn-ea"/>
                          <a:cs typeface="+mn-cs"/>
                        </a:rPr>
                        <a:t>Asociaciones u organizaciones de la sociedad civil que representan a las personas afectadas por VIH;</a:t>
                      </a:r>
                      <a:endParaRPr lang="es-SV" sz="1600" kern="1200" dirty="0" smtClean="0">
                        <a:solidFill>
                          <a:srgbClr val="FF0000"/>
                        </a:solidFill>
                        <a:effectLst/>
                        <a:latin typeface="+mn-lt"/>
                        <a:ea typeface="+mn-ea"/>
                        <a:cs typeface="+mn-cs"/>
                      </a:endParaRPr>
                    </a:p>
                    <a:p>
                      <a:pPr lvl="0"/>
                      <a:r>
                        <a:rPr lang="es-ES_tradnl" sz="1600" kern="1200" dirty="0" smtClean="0">
                          <a:solidFill>
                            <a:srgbClr val="FF0000"/>
                          </a:solidFill>
                          <a:effectLst/>
                          <a:latin typeface="+mn-lt"/>
                          <a:ea typeface="+mn-ea"/>
                          <a:cs typeface="+mn-cs"/>
                        </a:rPr>
                        <a:t>Personas afectadas por tuberculosis y/o malaria;</a:t>
                      </a:r>
                      <a:endParaRPr lang="es-SV" sz="1600" kern="1200" dirty="0" smtClean="0">
                        <a:solidFill>
                          <a:srgbClr val="FF0000"/>
                        </a:solidFill>
                        <a:effectLst/>
                        <a:latin typeface="+mn-lt"/>
                        <a:ea typeface="+mn-ea"/>
                        <a:cs typeface="+mn-cs"/>
                      </a:endParaRPr>
                    </a:p>
                    <a:p>
                      <a:pPr lvl="0"/>
                      <a:r>
                        <a:rPr lang="es-ES_tradnl" sz="1600" kern="1200" dirty="0" smtClean="0">
                          <a:solidFill>
                            <a:srgbClr val="FF0000"/>
                          </a:solidFill>
                          <a:effectLst/>
                          <a:latin typeface="+mn-lt"/>
                          <a:ea typeface="+mn-ea"/>
                          <a:cs typeface="+mn-cs"/>
                        </a:rPr>
                        <a:t>Poblaciones Clave:  Hombres que tienen sexo con Hombres (HSH), Mujeres </a:t>
                      </a:r>
                      <a:r>
                        <a:rPr lang="es-ES_tradnl" sz="1600" kern="1200" dirty="0" err="1" smtClean="0">
                          <a:solidFill>
                            <a:srgbClr val="FF0000"/>
                          </a:solidFill>
                          <a:effectLst/>
                          <a:latin typeface="+mn-lt"/>
                          <a:ea typeface="+mn-ea"/>
                          <a:cs typeface="+mn-cs"/>
                        </a:rPr>
                        <a:t>Trans</a:t>
                      </a:r>
                      <a:r>
                        <a:rPr lang="es-ES_tradnl" sz="1600" kern="1200" dirty="0" smtClean="0">
                          <a:solidFill>
                            <a:srgbClr val="FF0000"/>
                          </a:solidFill>
                          <a:effectLst/>
                          <a:latin typeface="+mn-lt"/>
                          <a:ea typeface="+mn-ea"/>
                          <a:cs typeface="+mn-cs"/>
                        </a:rPr>
                        <a:t>, Trabajadoras Sexuales, Personas Privados de Libertad, Mujeres, Niños, Niñas, Adolescentes y otras según la situación epidemiológica de cada enfermedad.</a:t>
                      </a:r>
                      <a:endParaRPr lang="es-SV" sz="1600" kern="1200" dirty="0" smtClean="0">
                        <a:solidFill>
                          <a:srgbClr val="FF0000"/>
                        </a:solidFill>
                        <a:effectLst/>
                        <a:latin typeface="+mn-lt"/>
                        <a:ea typeface="+mn-ea"/>
                        <a:cs typeface="+mn-cs"/>
                      </a:endParaRPr>
                    </a:p>
                    <a:p>
                      <a:pPr lvl="0"/>
                      <a:r>
                        <a:rPr lang="es-ES_tradnl" sz="1600" kern="1200" dirty="0" smtClean="0">
                          <a:solidFill>
                            <a:srgbClr val="FF0000"/>
                          </a:solidFill>
                          <a:effectLst/>
                          <a:latin typeface="+mn-lt"/>
                          <a:ea typeface="+mn-ea"/>
                          <a:cs typeface="+mn-cs"/>
                        </a:rPr>
                        <a:t>Las organizaciones basadas en la fe;</a:t>
                      </a:r>
                      <a:endParaRPr lang="es-SV" sz="1600" kern="1200" dirty="0" smtClean="0">
                        <a:solidFill>
                          <a:srgbClr val="FF0000"/>
                        </a:solidFill>
                        <a:effectLst/>
                        <a:latin typeface="+mn-lt"/>
                        <a:ea typeface="+mn-ea"/>
                        <a:cs typeface="+mn-cs"/>
                      </a:endParaRPr>
                    </a:p>
                    <a:p>
                      <a:pPr lvl="0"/>
                      <a:r>
                        <a:rPr lang="es-ES_tradnl" sz="1600" kern="1200" dirty="0" smtClean="0">
                          <a:solidFill>
                            <a:srgbClr val="FF0000"/>
                          </a:solidFill>
                          <a:effectLst/>
                          <a:latin typeface="+mn-lt"/>
                          <a:ea typeface="+mn-ea"/>
                          <a:cs typeface="+mn-cs"/>
                        </a:rPr>
                        <a:t>Empresa privada, gremiales empresariales Asociaciones médicas y / u otras relacionadas a la salud;</a:t>
                      </a:r>
                      <a:endParaRPr lang="es-SV" sz="1600" kern="1200" dirty="0" smtClean="0">
                        <a:solidFill>
                          <a:srgbClr val="FF0000"/>
                        </a:solidFill>
                        <a:effectLst/>
                        <a:latin typeface="+mn-lt"/>
                        <a:ea typeface="+mn-ea"/>
                        <a:cs typeface="+mn-cs"/>
                      </a:endParaRPr>
                    </a:p>
                    <a:p>
                      <a:pPr lvl="0"/>
                      <a:r>
                        <a:rPr lang="es-ES_tradnl" sz="1600" kern="1200" dirty="0" smtClean="0">
                          <a:solidFill>
                            <a:srgbClr val="FF0000"/>
                          </a:solidFill>
                          <a:effectLst/>
                          <a:latin typeface="+mn-lt"/>
                          <a:ea typeface="+mn-ea"/>
                          <a:cs typeface="+mn-cs"/>
                        </a:rPr>
                        <a:t>Instituciones académicas.</a:t>
                      </a:r>
                      <a:endParaRPr lang="es-SV" sz="1600" kern="1200" dirty="0" smtClean="0">
                        <a:solidFill>
                          <a:srgbClr val="FF0000"/>
                        </a:solidFill>
                        <a:effectLst/>
                        <a:latin typeface="+mn-lt"/>
                        <a:ea typeface="+mn-ea"/>
                        <a:cs typeface="+mn-cs"/>
                      </a:endParaRPr>
                    </a:p>
                    <a:p>
                      <a:r>
                        <a:rPr lang="es-ES_tradnl" sz="1600" b="1" kern="1200" dirty="0" smtClean="0">
                          <a:solidFill>
                            <a:schemeClr val="dk1"/>
                          </a:solidFill>
                          <a:effectLst/>
                          <a:latin typeface="+mn-lt"/>
                          <a:ea typeface="+mn-ea"/>
                          <a:cs typeface="+mn-cs"/>
                        </a:rPr>
                        <a:t>Organismos internacionales de cooperación multilaterales y bilaterales que trabajen en el país</a:t>
                      </a:r>
                      <a:r>
                        <a:rPr lang="es-ES_tradnl" sz="1600"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endParaRPr lang="es-SV" sz="1600" dirty="0"/>
                    </a:p>
                  </a:txBody>
                  <a:tcPr/>
                </a:tc>
              </a:tr>
            </a:tbl>
          </a:graphicData>
        </a:graphic>
      </p:graphicFrame>
    </p:spTree>
    <p:extLst>
      <p:ext uri="{BB962C8B-B14F-4D97-AF65-F5344CB8AC3E}">
        <p14:creationId xmlns:p14="http://schemas.microsoft.com/office/powerpoint/2010/main" val="120729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875374470"/>
              </p:ext>
            </p:extLst>
          </p:nvPr>
        </p:nvGraphicFramePr>
        <p:xfrm>
          <a:off x="251520" y="116632"/>
          <a:ext cx="8568952" cy="6619240"/>
        </p:xfrm>
        <a:graphic>
          <a:graphicData uri="http://schemas.openxmlformats.org/drawingml/2006/table">
            <a:tbl>
              <a:tblPr firstRow="1" bandRow="1">
                <a:tableStyleId>{5C22544A-7EE6-4342-B048-85BDC9FD1C3A}</a:tableStyleId>
              </a:tblPr>
              <a:tblGrid>
                <a:gridCol w="4320480"/>
                <a:gridCol w="4248472"/>
              </a:tblGrid>
              <a:tr h="370840">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370840">
                <a:tc>
                  <a:txBody>
                    <a:bodyPr/>
                    <a:lstStyle/>
                    <a:p>
                      <a:r>
                        <a:rPr lang="es-ES_tradnl" sz="1600" b="1" i="1" kern="1200" dirty="0" smtClean="0">
                          <a:solidFill>
                            <a:schemeClr val="dk1"/>
                          </a:solidFill>
                          <a:effectLst/>
                          <a:latin typeface="+mn-lt"/>
                          <a:ea typeface="+mn-ea"/>
                          <a:cs typeface="+mn-cs"/>
                        </a:rPr>
                        <a:t>Artículo 61:</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El/la Secretario/a, es responsable de:</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Velar porque los libros de actas de las reuniones plenarias que el MCP-ES lleve a cabo sean asentadas puntual y fielmente, a fin de que presenten una memoria exacta de los acuerdos que en ella se tomen.</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Comprobar el quórum y dar seguimiento a las votaciones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Asumir y participar en actividades en representación de la Presidencia, previa delegación o cuando el pleno del MCP-ES, así lo determine en ausencia de la Presidencia y de la Vice Presidencia.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 Participar activamente en las actividades del Comité Ejecutivo.</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Ejercer y realizar deberes y mandatos que le sean encargados por el pleno en coordinación con la Presidencia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Velar por que los procedimientos de votación se lleven a cabo de conformidad con lo establecido en los Estatutos y Reglamento Interno;</a:t>
                      </a:r>
                      <a:endParaRPr lang="es-SV" sz="1600" kern="1200" dirty="0" smtClean="0">
                        <a:solidFill>
                          <a:schemeClr val="dk1"/>
                        </a:solidFill>
                        <a:effectLst/>
                        <a:latin typeface="+mn-lt"/>
                        <a:ea typeface="+mn-ea"/>
                        <a:cs typeface="+mn-cs"/>
                      </a:endParaRPr>
                    </a:p>
                  </a:txBody>
                  <a:tcPr/>
                </a:tc>
                <a:tc>
                  <a:txBody>
                    <a:bodyPr/>
                    <a:lstStyle/>
                    <a:p>
                      <a:r>
                        <a:rPr lang="es-ES_tradnl" sz="2000" b="1" i="1" kern="1200" dirty="0" smtClean="0">
                          <a:solidFill>
                            <a:schemeClr val="dk1"/>
                          </a:solidFill>
                          <a:effectLst/>
                          <a:latin typeface="+mn-lt"/>
                          <a:ea typeface="+mn-ea"/>
                          <a:cs typeface="+mn-cs"/>
                        </a:rPr>
                        <a:t>Artículo 64:</a:t>
                      </a:r>
                      <a:endParaRPr lang="es-SV" sz="20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El/la Secretario/a, es responsable de:</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Velar porque los libros de actas de las reuniones plenarias que el </a:t>
                      </a:r>
                      <a:r>
                        <a:rPr lang="es-ES_tradnl" sz="1600" kern="1200" dirty="0" smtClean="0">
                          <a:solidFill>
                            <a:srgbClr val="FF0000"/>
                          </a:solidFill>
                          <a:effectLst/>
                          <a:latin typeface="+mn-lt"/>
                          <a:ea typeface="+mn-ea"/>
                          <a:cs typeface="+mn-cs"/>
                        </a:rPr>
                        <a:t>MCP-ES </a:t>
                      </a:r>
                      <a:r>
                        <a:rPr lang="es-ES_tradnl" sz="1600" kern="1200" dirty="0" smtClean="0">
                          <a:solidFill>
                            <a:schemeClr val="dk1"/>
                          </a:solidFill>
                          <a:effectLst/>
                          <a:latin typeface="+mn-lt"/>
                          <a:ea typeface="+mn-ea"/>
                          <a:cs typeface="+mn-cs"/>
                        </a:rPr>
                        <a:t>lleve a cabo sean asentadas puntual y fielmente, a fin de que presenten una memoria exacta de los acuerdos que en ella se tomen.</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Comprobar el quórum y dar seguimiento a las votaciones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Asumir y participar en actividades en representación de la Presidencia, previa delegación o cuando el pleno del MCP-ES, así lo determine en ausencia de la Presidencia y de la Vice Presidencia.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 Participar activamente en las actividades del Comité Ejecutivo.</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Ejercer y realizar deberes y mandatos que le sean encargados por el pleno en coordinación con la Presidencia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Velar por que los procedimientos de votación se lleven a cabo de conformidad con lo establecido en los Estatutos y Reglamento Interno;</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rgbClr val="FF0000"/>
                          </a:solidFill>
                          <a:effectLst/>
                          <a:latin typeface="+mn-lt"/>
                          <a:ea typeface="+mn-ea"/>
                          <a:cs typeface="+mn-cs"/>
                        </a:rPr>
                        <a:t>Velar por el fiel cumplimiento de los estatutos y de su reglamento</a:t>
                      </a:r>
                      <a:r>
                        <a:rPr lang="es-ES_tradnl" sz="1600" kern="1200" dirty="0" smtClean="0">
                          <a:solidFill>
                            <a:srgbClr val="FF0000"/>
                          </a:solidFill>
                          <a:effectLst/>
                          <a:latin typeface="+mn-lt"/>
                          <a:ea typeface="+mn-ea"/>
                          <a:cs typeface="+mn-cs"/>
                        </a:rPr>
                        <a:t>.</a:t>
                      </a:r>
                      <a:endParaRPr lang="es-SV" sz="16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41526393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264915174"/>
              </p:ext>
            </p:extLst>
          </p:nvPr>
        </p:nvGraphicFramePr>
        <p:xfrm>
          <a:off x="323528" y="1628800"/>
          <a:ext cx="8568952" cy="3779520"/>
        </p:xfrm>
        <a:graphic>
          <a:graphicData uri="http://schemas.openxmlformats.org/drawingml/2006/table">
            <a:tbl>
              <a:tblPr firstRow="1" bandRow="1">
                <a:tableStyleId>{5C22544A-7EE6-4342-B048-85BDC9FD1C3A}</a:tableStyleId>
              </a:tblPr>
              <a:tblGrid>
                <a:gridCol w="4320480"/>
                <a:gridCol w="4248472"/>
              </a:tblGrid>
              <a:tr h="370840">
                <a:tc>
                  <a:txBody>
                    <a:bodyPr/>
                    <a:lstStyle/>
                    <a:p>
                      <a:r>
                        <a:rPr lang="es-SV" sz="2000" dirty="0" smtClean="0"/>
                        <a:t>Reglamento</a:t>
                      </a:r>
                      <a:r>
                        <a:rPr lang="es-SV" sz="2000" baseline="0" dirty="0" smtClean="0"/>
                        <a:t> Interno 2012</a:t>
                      </a:r>
                      <a:endParaRPr lang="es-SV" sz="2000" dirty="0"/>
                    </a:p>
                  </a:txBody>
                  <a:tcPr/>
                </a:tc>
                <a:tc>
                  <a:txBody>
                    <a:bodyPr/>
                    <a:lstStyle/>
                    <a:p>
                      <a:r>
                        <a:rPr lang="es-SV" sz="2000" dirty="0" smtClean="0"/>
                        <a:t>Modificaciones  2015</a:t>
                      </a:r>
                      <a:endParaRPr lang="es-SV" sz="2000" dirty="0"/>
                    </a:p>
                  </a:txBody>
                  <a:tcPr/>
                </a:tc>
              </a:tr>
              <a:tr h="370840">
                <a:tc>
                  <a:txBody>
                    <a:bodyPr/>
                    <a:lstStyle/>
                    <a:p>
                      <a:r>
                        <a:rPr lang="es-ES_tradnl" sz="2400" b="1" kern="1200" dirty="0" smtClean="0">
                          <a:solidFill>
                            <a:schemeClr val="dk1"/>
                          </a:solidFill>
                          <a:effectLst/>
                          <a:latin typeface="+mn-lt"/>
                          <a:ea typeface="+mn-ea"/>
                          <a:cs typeface="+mn-cs"/>
                        </a:rPr>
                        <a:t>Sección 3: La Dirección Ejecutiva</a:t>
                      </a:r>
                      <a:endParaRPr lang="es-SV" sz="2400" kern="1200" dirty="0" smtClean="0">
                        <a:solidFill>
                          <a:schemeClr val="dk1"/>
                        </a:solidFill>
                        <a:effectLst/>
                        <a:latin typeface="+mn-lt"/>
                        <a:ea typeface="+mn-ea"/>
                        <a:cs typeface="+mn-cs"/>
                      </a:endParaRPr>
                    </a:p>
                    <a:p>
                      <a:r>
                        <a:rPr lang="es-ES_tradnl" sz="2400" b="1" kern="1200" dirty="0" smtClean="0">
                          <a:solidFill>
                            <a:schemeClr val="dk1"/>
                          </a:solidFill>
                          <a:effectLst/>
                          <a:latin typeface="+mn-lt"/>
                          <a:ea typeface="+mn-ea"/>
                          <a:cs typeface="+mn-cs"/>
                        </a:rPr>
                        <a:t> </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La Dirección Ejecutiva del MCP ES tiene una función administrativa y apoya la ejecución de las decisiones tomadas por el MCP ES.</a:t>
                      </a:r>
                      <a:endParaRPr lang="es-SV" sz="2400" kern="1200" dirty="0">
                        <a:solidFill>
                          <a:schemeClr val="dk1"/>
                        </a:solidFill>
                        <a:effectLst/>
                        <a:latin typeface="+mn-lt"/>
                        <a:ea typeface="+mn-ea"/>
                        <a:cs typeface="+mn-cs"/>
                      </a:endParaRPr>
                    </a:p>
                  </a:txBody>
                  <a:tcPr/>
                </a:tc>
                <a:tc>
                  <a:txBody>
                    <a:bodyPr/>
                    <a:lstStyle/>
                    <a:p>
                      <a:r>
                        <a:rPr lang="es-ES_tradnl" sz="2400" b="1" kern="1200" dirty="0" smtClean="0">
                          <a:solidFill>
                            <a:schemeClr val="dk1"/>
                          </a:solidFill>
                          <a:effectLst/>
                          <a:latin typeface="+mn-lt"/>
                          <a:ea typeface="+mn-ea"/>
                          <a:cs typeface="+mn-cs"/>
                        </a:rPr>
                        <a:t>Sección 11: La Dirección Ejecutiva</a:t>
                      </a:r>
                      <a:endParaRPr lang="es-SV" sz="2400" kern="1200" dirty="0" smtClean="0">
                        <a:solidFill>
                          <a:schemeClr val="dk1"/>
                        </a:solidFill>
                        <a:effectLst/>
                        <a:latin typeface="+mn-lt"/>
                        <a:ea typeface="+mn-ea"/>
                        <a:cs typeface="+mn-cs"/>
                      </a:endParaRPr>
                    </a:p>
                    <a:p>
                      <a:r>
                        <a:rPr lang="es-ES_tradnl" sz="2400" b="1" kern="1200" dirty="0" smtClean="0">
                          <a:solidFill>
                            <a:schemeClr val="dk1"/>
                          </a:solidFill>
                          <a:effectLst/>
                          <a:latin typeface="+mn-lt"/>
                          <a:ea typeface="+mn-ea"/>
                          <a:cs typeface="+mn-cs"/>
                        </a:rPr>
                        <a:t> </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La Dirección Ejecutiva del </a:t>
                      </a:r>
                      <a:r>
                        <a:rPr lang="es-ES_tradnl" sz="2400" kern="1200" dirty="0" smtClean="0">
                          <a:solidFill>
                            <a:srgbClr val="FF0000"/>
                          </a:solidFill>
                          <a:effectLst/>
                          <a:latin typeface="+mn-lt"/>
                          <a:ea typeface="+mn-ea"/>
                          <a:cs typeface="+mn-cs"/>
                        </a:rPr>
                        <a:t>MCP- ES </a:t>
                      </a:r>
                      <a:r>
                        <a:rPr lang="es-ES_tradnl" sz="2400" kern="1200" dirty="0" smtClean="0">
                          <a:solidFill>
                            <a:schemeClr val="dk1"/>
                          </a:solidFill>
                          <a:effectLst/>
                          <a:latin typeface="+mn-lt"/>
                          <a:ea typeface="+mn-ea"/>
                          <a:cs typeface="+mn-cs"/>
                        </a:rPr>
                        <a:t>tiene una función administrativa y apoya la ejecución de las decisiones tomadas por la </a:t>
                      </a:r>
                      <a:r>
                        <a:rPr lang="es-ES_tradnl" sz="2400" kern="1200" dirty="0" smtClean="0">
                          <a:solidFill>
                            <a:srgbClr val="FF0000"/>
                          </a:solidFill>
                          <a:effectLst/>
                          <a:latin typeface="+mn-lt"/>
                          <a:ea typeface="+mn-ea"/>
                          <a:cs typeface="+mn-cs"/>
                        </a:rPr>
                        <a:t>Asamblea del  MCP- ES.</a:t>
                      </a:r>
                      <a:endParaRPr lang="es-SV" sz="2400" kern="1200" dirty="0" smtClean="0">
                        <a:solidFill>
                          <a:srgbClr val="FF0000"/>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744349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667974880"/>
              </p:ext>
            </p:extLst>
          </p:nvPr>
        </p:nvGraphicFramePr>
        <p:xfrm>
          <a:off x="251520" y="116632"/>
          <a:ext cx="8568952" cy="6649720"/>
        </p:xfrm>
        <a:graphic>
          <a:graphicData uri="http://schemas.openxmlformats.org/drawingml/2006/table">
            <a:tbl>
              <a:tblPr firstRow="1" bandRow="1">
                <a:tableStyleId>{5C22544A-7EE6-4342-B048-85BDC9FD1C3A}</a:tableStyleId>
              </a:tblPr>
              <a:tblGrid>
                <a:gridCol w="4320480"/>
                <a:gridCol w="4248472"/>
              </a:tblGrid>
              <a:tr h="370840">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370840">
                <a:tc>
                  <a:txBody>
                    <a:bodyPr/>
                    <a:lstStyle/>
                    <a:p>
                      <a:r>
                        <a:rPr lang="es-ES_tradnl" sz="1400" b="1" i="1" kern="1200" dirty="0" smtClean="0">
                          <a:solidFill>
                            <a:schemeClr val="dk1"/>
                          </a:solidFill>
                          <a:effectLst/>
                          <a:latin typeface="+mn-lt"/>
                          <a:ea typeface="+mn-ea"/>
                          <a:cs typeface="+mn-cs"/>
                        </a:rPr>
                        <a:t>Artículo 69:</a:t>
                      </a:r>
                    </a:p>
                    <a:p>
                      <a:r>
                        <a:rPr lang="es-ES_tradnl" sz="1400" kern="1200" dirty="0" smtClean="0">
                          <a:solidFill>
                            <a:schemeClr val="dk1"/>
                          </a:solidFill>
                          <a:effectLst/>
                          <a:latin typeface="+mn-lt"/>
                          <a:ea typeface="+mn-ea"/>
                          <a:cs typeface="+mn-cs"/>
                        </a:rPr>
                        <a:t>La Dirección Ejecutiva tiene como tareas primordiales no exclusivas:</a:t>
                      </a:r>
                      <a:endParaRPr lang="es-SV" sz="1400" kern="1200" dirty="0" smtClean="0">
                        <a:solidFill>
                          <a:schemeClr val="dk1"/>
                        </a:solidFill>
                        <a:effectLst/>
                        <a:latin typeface="+mn-lt"/>
                        <a:ea typeface="+mn-ea"/>
                        <a:cs typeface="+mn-cs"/>
                      </a:endParaRPr>
                    </a:p>
                    <a:p>
                      <a:pPr marL="342900" lvl="0" indent="-342900">
                        <a:buFont typeface="+mj-lt"/>
                        <a:buAutoNum type="alphaLcParenR"/>
                      </a:pPr>
                      <a:r>
                        <a:rPr lang="es-ES_tradnl" sz="1400" kern="1200" dirty="0" smtClean="0">
                          <a:solidFill>
                            <a:schemeClr val="dk1"/>
                          </a:solidFill>
                          <a:effectLst/>
                          <a:latin typeface="+mn-lt"/>
                          <a:ea typeface="+mn-ea"/>
                          <a:cs typeface="+mn-cs"/>
                        </a:rPr>
                        <a:t>Representar a nivel ejecutivo al MCP-ES, en coordinación con el Comité Ejecutivo,  y asegurar el cumplimiento de sus decisiones.</a:t>
                      </a:r>
                      <a:endParaRPr lang="es-SV" sz="1400" kern="1200" dirty="0" smtClean="0">
                        <a:solidFill>
                          <a:schemeClr val="dk1"/>
                        </a:solidFill>
                        <a:effectLst/>
                        <a:latin typeface="+mn-lt"/>
                        <a:ea typeface="+mn-ea"/>
                        <a:cs typeface="+mn-cs"/>
                      </a:endParaRPr>
                    </a:p>
                    <a:p>
                      <a:pPr marL="342900" lvl="0" indent="-342900">
                        <a:buFont typeface="+mj-lt"/>
                        <a:buAutoNum type="alphaLcParenR"/>
                      </a:pPr>
                      <a:r>
                        <a:rPr lang="es-ES_tradnl" sz="1400" kern="1200" dirty="0" smtClean="0">
                          <a:solidFill>
                            <a:schemeClr val="dk1"/>
                          </a:solidFill>
                          <a:effectLst/>
                          <a:latin typeface="+mn-lt"/>
                          <a:ea typeface="+mn-ea"/>
                          <a:cs typeface="+mn-cs"/>
                        </a:rPr>
                        <a:t>Establecer mecanismos de comunicación efectivos entre el MCP-ES y los actores, instituciones y organizaciones involucradas en la gestión del MCP-ES y el FM</a:t>
                      </a:r>
                      <a:endParaRPr lang="es-SV" sz="1400" kern="1200" dirty="0" smtClean="0">
                        <a:solidFill>
                          <a:schemeClr val="dk1"/>
                        </a:solidFill>
                        <a:effectLst/>
                        <a:latin typeface="+mn-lt"/>
                        <a:ea typeface="+mn-ea"/>
                        <a:cs typeface="+mn-cs"/>
                      </a:endParaRPr>
                    </a:p>
                    <a:p>
                      <a:pPr marL="342900" lvl="0" indent="-342900">
                        <a:buFont typeface="+mj-lt"/>
                        <a:buAutoNum type="alphaLcParenR"/>
                      </a:pPr>
                      <a:r>
                        <a:rPr lang="es-ES_tradnl" sz="1400" kern="1200" dirty="0" smtClean="0">
                          <a:solidFill>
                            <a:schemeClr val="dk1"/>
                          </a:solidFill>
                          <a:effectLst/>
                          <a:latin typeface="+mn-lt"/>
                          <a:ea typeface="+mn-ea"/>
                          <a:cs typeface="+mn-cs"/>
                        </a:rPr>
                        <a:t>Establecer nuevos vínculos con sectores involucrados en los mecanismos de respuesta nacional para asegurar el posicionamiento del MCP-ES</a:t>
                      </a:r>
                      <a:endParaRPr lang="es-SV" sz="1400" kern="1200" dirty="0" smtClean="0">
                        <a:solidFill>
                          <a:schemeClr val="dk1"/>
                        </a:solidFill>
                        <a:effectLst/>
                        <a:latin typeface="+mn-lt"/>
                        <a:ea typeface="+mn-ea"/>
                        <a:cs typeface="+mn-cs"/>
                      </a:endParaRPr>
                    </a:p>
                    <a:p>
                      <a:pPr marL="342900" lvl="0" indent="-342900">
                        <a:buFont typeface="+mj-lt"/>
                        <a:buAutoNum type="alphaLcParenR"/>
                      </a:pPr>
                      <a:r>
                        <a:rPr lang="es-ES_tradnl" sz="1400" kern="1200" dirty="0" smtClean="0">
                          <a:solidFill>
                            <a:schemeClr val="dk1"/>
                          </a:solidFill>
                          <a:effectLst/>
                          <a:latin typeface="+mn-lt"/>
                          <a:ea typeface="+mn-ea"/>
                          <a:cs typeface="+mn-cs"/>
                        </a:rPr>
                        <a:t>Propiciar la gestión de fondos para el cumplimiento del Plan de trabajo del MCP-ES y coordinar la efectiva ejecución de los mismos, con el Comité Ejecutivo</a:t>
                      </a:r>
                      <a:endParaRPr lang="es-SV" sz="1400" kern="1200" dirty="0" smtClean="0">
                        <a:solidFill>
                          <a:schemeClr val="dk1"/>
                        </a:solidFill>
                        <a:effectLst/>
                        <a:latin typeface="+mn-lt"/>
                        <a:ea typeface="+mn-ea"/>
                        <a:cs typeface="+mn-cs"/>
                      </a:endParaRPr>
                    </a:p>
                    <a:p>
                      <a:pPr marL="342900" indent="-342900">
                        <a:buFont typeface="+mj-lt"/>
                        <a:buAutoNum type="alphaLcParenR"/>
                      </a:pPr>
                      <a:r>
                        <a:rPr lang="es-ES_tradnl" sz="1400" kern="1200" dirty="0" smtClean="0">
                          <a:solidFill>
                            <a:schemeClr val="dk1"/>
                          </a:solidFill>
                          <a:effectLst/>
                          <a:latin typeface="+mn-lt"/>
                          <a:ea typeface="+mn-ea"/>
                          <a:cs typeface="+mn-cs"/>
                        </a:rPr>
                        <a:t>Preparar y presentar informes al FM</a:t>
                      </a:r>
                      <a:endParaRPr lang="es-SV" sz="1400" kern="1200" dirty="0" smtClean="0">
                        <a:solidFill>
                          <a:schemeClr val="dk1"/>
                        </a:solidFill>
                        <a:effectLst/>
                        <a:latin typeface="+mn-lt"/>
                        <a:ea typeface="+mn-ea"/>
                        <a:cs typeface="+mn-cs"/>
                      </a:endParaRPr>
                    </a:p>
                    <a:p>
                      <a:pPr marL="342900" lvl="0" indent="-342900">
                        <a:buFont typeface="+mj-lt"/>
                        <a:buAutoNum type="alphaLcParenR"/>
                      </a:pPr>
                      <a:r>
                        <a:rPr lang="es-ES_tradnl" sz="1400" kern="1200" dirty="0" smtClean="0">
                          <a:solidFill>
                            <a:schemeClr val="dk1"/>
                          </a:solidFill>
                          <a:effectLst/>
                          <a:latin typeface="+mn-lt"/>
                          <a:ea typeface="+mn-ea"/>
                          <a:cs typeface="+mn-cs"/>
                        </a:rPr>
                        <a:t>Brindar asistencia exclusiva y permanente al MCP-ES y sus Comisiones para el efectivo desarrollo de su Plan Estratégico, Plan Operativo Anual, Plan de Monitoreo Estratégico.</a:t>
                      </a:r>
                      <a:endParaRPr lang="es-SV" sz="1400" kern="1200" dirty="0" smtClean="0">
                        <a:solidFill>
                          <a:schemeClr val="dk1"/>
                        </a:solidFill>
                        <a:effectLst/>
                        <a:latin typeface="+mn-lt"/>
                        <a:ea typeface="+mn-ea"/>
                        <a:cs typeface="+mn-cs"/>
                      </a:endParaRPr>
                    </a:p>
                    <a:p>
                      <a:pPr marL="342900" lvl="0" indent="-342900">
                        <a:buFont typeface="+mj-lt"/>
                        <a:buAutoNum type="alphaLcParenR"/>
                      </a:pPr>
                      <a:r>
                        <a:rPr lang="es-ES_tradnl" sz="1400" kern="1200" dirty="0" smtClean="0">
                          <a:solidFill>
                            <a:schemeClr val="dk1"/>
                          </a:solidFill>
                          <a:effectLst/>
                          <a:latin typeface="+mn-lt"/>
                          <a:ea typeface="+mn-ea"/>
                          <a:cs typeface="+mn-cs"/>
                        </a:rPr>
                        <a:t>Convocar y coordinar las reuniones ordinarias y extraordinarias del MCP ES, en coordinación con la Presidencia y la Secretaria, así como las de los Comités</a:t>
                      </a:r>
                      <a:endParaRPr lang="es-SV" sz="1400" kern="1200" dirty="0" smtClean="0">
                        <a:solidFill>
                          <a:schemeClr val="dk1"/>
                        </a:solidFill>
                        <a:effectLst/>
                        <a:latin typeface="+mn-lt"/>
                        <a:ea typeface="+mn-ea"/>
                        <a:cs typeface="+mn-cs"/>
                      </a:endParaRPr>
                    </a:p>
                    <a:p>
                      <a:pPr marL="342900" lvl="0" indent="-342900">
                        <a:buFont typeface="+mj-lt"/>
                        <a:buAutoNum type="alphaLcParenR"/>
                      </a:pPr>
                      <a:r>
                        <a:rPr lang="es-ES_tradnl" sz="1400" kern="1200" dirty="0" smtClean="0">
                          <a:solidFill>
                            <a:schemeClr val="dk1"/>
                          </a:solidFill>
                          <a:effectLst/>
                          <a:latin typeface="+mn-lt"/>
                          <a:ea typeface="+mn-ea"/>
                          <a:cs typeface="+mn-cs"/>
                        </a:rPr>
                        <a:t>Administrar los recursos humanos, materiales y financieros de la Dirección Ejecutiva del MCP-ES</a:t>
                      </a:r>
                      <a:endParaRPr lang="es-SV" sz="1400" kern="1200" dirty="0" smtClean="0">
                        <a:solidFill>
                          <a:schemeClr val="dk1"/>
                        </a:solidFill>
                        <a:effectLst/>
                        <a:latin typeface="+mn-lt"/>
                        <a:ea typeface="+mn-ea"/>
                        <a:cs typeface="+mn-cs"/>
                      </a:endParaRPr>
                    </a:p>
                  </a:txBody>
                  <a:tcPr/>
                </a:tc>
                <a:tc>
                  <a:txBody>
                    <a:bodyPr/>
                    <a:lstStyle/>
                    <a:p>
                      <a:r>
                        <a:rPr lang="es-ES_tradnl" sz="1400" b="1" i="1" kern="1200" dirty="0" smtClean="0">
                          <a:solidFill>
                            <a:schemeClr val="dk1"/>
                          </a:solidFill>
                          <a:effectLst/>
                          <a:latin typeface="+mn-lt"/>
                          <a:ea typeface="+mn-ea"/>
                          <a:cs typeface="+mn-cs"/>
                        </a:rPr>
                        <a:t>Artículo 72:</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La Dirección Ejecutiva tiene como tareas primordiales no exclusivas:</a:t>
                      </a:r>
                      <a:endParaRPr lang="es-SV" sz="1400" kern="1200" dirty="0" smtClean="0">
                        <a:solidFill>
                          <a:schemeClr val="dk1"/>
                        </a:solidFill>
                        <a:effectLst/>
                        <a:latin typeface="+mn-lt"/>
                        <a:ea typeface="+mn-ea"/>
                        <a:cs typeface="+mn-cs"/>
                      </a:endParaRPr>
                    </a:p>
                    <a:p>
                      <a:pPr marL="228600" indent="-228600">
                        <a:buFont typeface="+mj-lt"/>
                        <a:buAutoNum type="alphaLcParenR"/>
                      </a:pPr>
                      <a:r>
                        <a:rPr lang="es-ES_tradnl" sz="1400" dirty="0" smtClean="0">
                          <a:effectLst/>
                        </a:rPr>
                        <a:t>Representar a nivel ejecutivo al MCP-ES, en coordinación con el Comité Ejecutivo,  y asegurar el cumplimiento de sus decisiones.</a:t>
                      </a:r>
                      <a:endParaRPr lang="es-SV" sz="1400" dirty="0" smtClean="0">
                        <a:effectLst/>
                      </a:endParaRPr>
                    </a:p>
                    <a:p>
                      <a:pPr marL="228600" lvl="0" indent="-228600">
                        <a:buFont typeface="+mj-lt"/>
                        <a:buAutoNum type="alphaLcParenR"/>
                      </a:pPr>
                      <a:r>
                        <a:rPr lang="es-ES_tradnl" sz="1400" dirty="0" smtClean="0">
                          <a:effectLst/>
                        </a:rPr>
                        <a:t>Establecer mecanismos de comunicación efectivos entre el MCP-ES y los actores, instituciones y organizaciones involucradas en la gestión del MCP-ES y el FM</a:t>
                      </a:r>
                      <a:endParaRPr lang="es-SV" sz="1400" dirty="0" smtClean="0">
                        <a:effectLst/>
                      </a:endParaRPr>
                    </a:p>
                    <a:p>
                      <a:pPr marL="228600" lvl="0" indent="-228600">
                        <a:buFont typeface="+mj-lt"/>
                        <a:buAutoNum type="alphaLcParenR"/>
                      </a:pPr>
                      <a:r>
                        <a:rPr lang="es-ES_tradnl" sz="1400" dirty="0" smtClean="0">
                          <a:effectLst/>
                        </a:rPr>
                        <a:t>Establecer nuevos vínculos con sectores involucrados en los mecanismos de respuesta nacional para asegurar el posicionamiento del MCP-ES</a:t>
                      </a:r>
                      <a:endParaRPr lang="es-SV" sz="1400" dirty="0" smtClean="0">
                        <a:effectLst/>
                      </a:endParaRPr>
                    </a:p>
                    <a:p>
                      <a:pPr marL="228600" lvl="0" indent="-228600">
                        <a:buFont typeface="+mj-lt"/>
                        <a:buAutoNum type="alphaLcParenR"/>
                      </a:pPr>
                      <a:r>
                        <a:rPr lang="es-ES_tradnl" sz="1400" dirty="0" smtClean="0">
                          <a:effectLst/>
                        </a:rPr>
                        <a:t>Propiciar la gestión de fondos para el cumplimiento del Plan de trabajo del MCP-ES y coordinar la efectiva ejecución de los mismos, con el Comité Ejecutivo</a:t>
                      </a:r>
                      <a:endParaRPr lang="es-SV" sz="1400" dirty="0" smtClean="0">
                        <a:effectLst/>
                      </a:endParaRPr>
                    </a:p>
                    <a:p>
                      <a:pPr marL="228600" lvl="0" indent="-228600">
                        <a:buFont typeface="+mj-lt"/>
                        <a:buAutoNum type="alphaLcParenR"/>
                      </a:pPr>
                      <a:r>
                        <a:rPr lang="es-ES_tradnl" sz="1400" dirty="0" smtClean="0">
                          <a:effectLst/>
                        </a:rPr>
                        <a:t>Preparar y presentar informes al FM</a:t>
                      </a:r>
                      <a:endParaRPr lang="es-SV" sz="1400" dirty="0" smtClean="0">
                        <a:effectLst/>
                      </a:endParaRPr>
                    </a:p>
                    <a:p>
                      <a:pPr marL="228600" lvl="0" indent="-228600">
                        <a:buFont typeface="+mj-lt"/>
                        <a:buAutoNum type="alphaLcParenR"/>
                      </a:pPr>
                      <a:r>
                        <a:rPr lang="es-ES_tradnl" sz="1400" dirty="0" smtClean="0">
                          <a:effectLst/>
                        </a:rPr>
                        <a:t>Brindar asistencia exclusiva y permanente al MCP-ES y sus Comisiones para el efectivo desarrollo de su Plan Estratégico, Plan Operativo Anual, Plan de Monitoreo Estratégico.</a:t>
                      </a:r>
                      <a:endParaRPr lang="es-SV" sz="1400" dirty="0" smtClean="0">
                        <a:effectLst/>
                      </a:endParaRPr>
                    </a:p>
                    <a:p>
                      <a:pPr marL="228600" lvl="0" indent="-228600">
                        <a:buFont typeface="+mj-lt"/>
                        <a:buAutoNum type="alphaLcParenR"/>
                      </a:pPr>
                      <a:r>
                        <a:rPr lang="es-ES_tradnl" sz="1400" dirty="0" smtClean="0">
                          <a:effectLst/>
                        </a:rPr>
                        <a:t>Convocar y coordinar las reuniones ordinarias y extraordinarias del MCP-ES, en coordinación con la Presidencia y la Secretaria, así como las de los Comités</a:t>
                      </a:r>
                      <a:endParaRPr lang="es-SV" sz="1400" dirty="0" smtClean="0">
                        <a:effectLst/>
                      </a:endParaRPr>
                    </a:p>
                    <a:p>
                      <a:pPr marL="228600" lvl="0" indent="-228600">
                        <a:buFont typeface="+mj-lt"/>
                        <a:buAutoNum type="alphaLcParenR"/>
                      </a:pPr>
                      <a:r>
                        <a:rPr lang="es-ES_tradnl" sz="1400" dirty="0" smtClean="0">
                          <a:effectLst/>
                        </a:rPr>
                        <a:t>Administrar </a:t>
                      </a:r>
                      <a:r>
                        <a:rPr lang="es-ES_tradnl" sz="1400" dirty="0" smtClean="0">
                          <a:solidFill>
                            <a:srgbClr val="FF0000"/>
                          </a:solidFill>
                          <a:effectLst/>
                        </a:rPr>
                        <a:t>eficientement</a:t>
                      </a:r>
                      <a:r>
                        <a:rPr lang="es-ES_tradnl" sz="1400" dirty="0" smtClean="0">
                          <a:effectLst/>
                        </a:rPr>
                        <a:t>e los recursos humanos, materiales y financieros de la Dirección Ejecutiva del MCP-ES</a:t>
                      </a:r>
                      <a:endParaRPr lang="es-SV" sz="1400" dirty="0" smtClean="0">
                        <a:effectLst/>
                      </a:endParaRPr>
                    </a:p>
                  </a:txBody>
                  <a:tcPr/>
                </a:tc>
              </a:tr>
            </a:tbl>
          </a:graphicData>
        </a:graphic>
      </p:graphicFrame>
    </p:spTree>
    <p:extLst>
      <p:ext uri="{BB962C8B-B14F-4D97-AF65-F5344CB8AC3E}">
        <p14:creationId xmlns:p14="http://schemas.microsoft.com/office/powerpoint/2010/main" val="15135926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717157217"/>
              </p:ext>
            </p:extLst>
          </p:nvPr>
        </p:nvGraphicFramePr>
        <p:xfrm>
          <a:off x="251520" y="836712"/>
          <a:ext cx="8568952" cy="4587240"/>
        </p:xfrm>
        <a:graphic>
          <a:graphicData uri="http://schemas.openxmlformats.org/drawingml/2006/table">
            <a:tbl>
              <a:tblPr firstRow="1" bandRow="1">
                <a:tableStyleId>{5C22544A-7EE6-4342-B048-85BDC9FD1C3A}</a:tableStyleId>
              </a:tblPr>
              <a:tblGrid>
                <a:gridCol w="4320480"/>
                <a:gridCol w="4248472"/>
              </a:tblGrid>
              <a:tr h="370840">
                <a:tc>
                  <a:txBody>
                    <a:bodyPr/>
                    <a:lstStyle/>
                    <a:p>
                      <a:r>
                        <a:rPr lang="es-SV" sz="2400" dirty="0" smtClean="0"/>
                        <a:t>Reglamento</a:t>
                      </a:r>
                      <a:r>
                        <a:rPr lang="es-SV" sz="2400" baseline="0" dirty="0" smtClean="0"/>
                        <a:t> Interno 2012</a:t>
                      </a:r>
                      <a:endParaRPr lang="es-SV" sz="2400" dirty="0"/>
                    </a:p>
                  </a:txBody>
                  <a:tcPr/>
                </a:tc>
                <a:tc>
                  <a:txBody>
                    <a:bodyPr/>
                    <a:lstStyle/>
                    <a:p>
                      <a:r>
                        <a:rPr lang="es-SV" sz="2400" dirty="0" smtClean="0"/>
                        <a:t>Modificaciones  2015</a:t>
                      </a:r>
                      <a:endParaRPr lang="es-SV" sz="2400" dirty="0"/>
                    </a:p>
                  </a:txBody>
                  <a:tcPr/>
                </a:tc>
              </a:tr>
              <a:tr h="370840">
                <a:tc>
                  <a:txBody>
                    <a:bodyPr/>
                    <a:lstStyle/>
                    <a:p>
                      <a:r>
                        <a:rPr lang="es-ES_tradnl" sz="2000" b="1" i="1" kern="1200" dirty="0" smtClean="0">
                          <a:solidFill>
                            <a:schemeClr val="dk1"/>
                          </a:solidFill>
                          <a:effectLst/>
                          <a:latin typeface="+mn-lt"/>
                          <a:ea typeface="+mn-ea"/>
                          <a:cs typeface="+mn-cs"/>
                        </a:rPr>
                        <a:t>Cont. Artículo 69:</a:t>
                      </a:r>
                    </a:p>
                    <a:p>
                      <a:pPr marL="0" lvl="0" indent="0">
                        <a:buFont typeface="+mj-lt"/>
                        <a:buNone/>
                      </a:pPr>
                      <a:r>
                        <a:rPr lang="es-ES_tradnl" sz="2000" kern="1200" dirty="0" smtClean="0">
                          <a:solidFill>
                            <a:schemeClr val="dk1"/>
                          </a:solidFill>
                          <a:effectLst/>
                          <a:latin typeface="+mn-lt"/>
                          <a:ea typeface="+mn-ea"/>
                          <a:cs typeface="+mn-cs"/>
                        </a:rPr>
                        <a:t>s) Conservar los documentos y archivos oficiales del MCP ES;</a:t>
                      </a:r>
                      <a:endParaRPr lang="es-SV" sz="2000" kern="1200" dirty="0" smtClean="0">
                        <a:solidFill>
                          <a:schemeClr val="dk1"/>
                        </a:solidFill>
                        <a:effectLst/>
                        <a:latin typeface="+mn-lt"/>
                        <a:ea typeface="+mn-ea"/>
                        <a:cs typeface="+mn-cs"/>
                      </a:endParaRPr>
                    </a:p>
                    <a:p>
                      <a:pPr marL="0" lvl="0" indent="0">
                        <a:buFont typeface="+mj-lt"/>
                        <a:buNone/>
                      </a:pPr>
                      <a:r>
                        <a:rPr lang="es-SV" sz="2000" kern="1200" dirty="0" smtClean="0">
                          <a:solidFill>
                            <a:schemeClr val="dk1"/>
                          </a:solidFill>
                          <a:effectLst/>
                          <a:latin typeface="+mn-lt"/>
                          <a:ea typeface="+mn-ea"/>
                          <a:cs typeface="+mn-cs"/>
                        </a:rPr>
                        <a:t>t)</a:t>
                      </a:r>
                      <a:r>
                        <a:rPr lang="es-SV" sz="2000" kern="1200" baseline="0" dirty="0" smtClean="0">
                          <a:solidFill>
                            <a:schemeClr val="dk1"/>
                          </a:solidFill>
                          <a:effectLst/>
                          <a:latin typeface="+mn-lt"/>
                          <a:ea typeface="+mn-ea"/>
                          <a:cs typeface="+mn-cs"/>
                        </a:rPr>
                        <a:t> </a:t>
                      </a:r>
                      <a:r>
                        <a:rPr lang="es-ES_tradnl" sz="2000" kern="1200" dirty="0" smtClean="0">
                          <a:solidFill>
                            <a:schemeClr val="dk1"/>
                          </a:solidFill>
                          <a:effectLst/>
                          <a:latin typeface="+mn-lt"/>
                          <a:ea typeface="+mn-ea"/>
                          <a:cs typeface="+mn-cs"/>
                        </a:rPr>
                        <a:t>Asegurar la comunicación en torno a las actividades del MCP ES y facilitar su acceso a quien lo requiera.</a:t>
                      </a:r>
                      <a:endParaRPr lang="es-SV" sz="2000" kern="1200" dirty="0" smtClean="0">
                        <a:solidFill>
                          <a:schemeClr val="dk1"/>
                        </a:solidFill>
                        <a:effectLst/>
                        <a:latin typeface="+mn-lt"/>
                        <a:ea typeface="+mn-ea"/>
                        <a:cs typeface="+mn-cs"/>
                      </a:endParaRPr>
                    </a:p>
                    <a:p>
                      <a:pPr marL="0" lvl="0" indent="0">
                        <a:buFont typeface="+mj-lt"/>
                        <a:buNone/>
                      </a:pPr>
                      <a:r>
                        <a:rPr lang="es-ES_tradnl" sz="2000" kern="1200" dirty="0" smtClean="0">
                          <a:solidFill>
                            <a:schemeClr val="dk1"/>
                          </a:solidFill>
                          <a:effectLst/>
                          <a:latin typeface="+mn-lt"/>
                          <a:ea typeface="+mn-ea"/>
                          <a:cs typeface="+mn-cs"/>
                        </a:rPr>
                        <a:t>u) Ejercer y realizar cualquier otro mandato que le sea encargado por el pleno, en coordinación con la Presidencia del MCP-ES</a:t>
                      </a:r>
                      <a:endParaRPr lang="es-SV" sz="2000" kern="1200" dirty="0" smtClean="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s-ES_tradnl" sz="2000" b="1" i="1" kern="1200" dirty="0" smtClean="0">
                          <a:solidFill>
                            <a:schemeClr val="dk1"/>
                          </a:solidFill>
                          <a:effectLst/>
                          <a:latin typeface="+mn-lt"/>
                          <a:ea typeface="+mn-ea"/>
                          <a:cs typeface="+mn-cs"/>
                        </a:rPr>
                        <a:t>Cont. Artículo 72:</a:t>
                      </a:r>
                    </a:p>
                    <a:p>
                      <a:pPr marL="0" lvl="0" indent="0">
                        <a:buFont typeface="+mj-lt"/>
                        <a:buNone/>
                      </a:pPr>
                      <a:r>
                        <a:rPr lang="es-ES_tradnl" sz="2000" dirty="0" smtClean="0">
                          <a:effectLst/>
                        </a:rPr>
                        <a:t>s) Conservar los documentos y archivos oficiales del </a:t>
                      </a:r>
                      <a:r>
                        <a:rPr lang="es-ES_tradnl" sz="2000" dirty="0" smtClean="0">
                          <a:solidFill>
                            <a:srgbClr val="FF0000"/>
                          </a:solidFill>
                          <a:effectLst/>
                        </a:rPr>
                        <a:t>MCP- ES</a:t>
                      </a:r>
                      <a:r>
                        <a:rPr lang="es-ES_tradnl" sz="2000" dirty="0" smtClean="0">
                          <a:effectLst/>
                        </a:rPr>
                        <a:t>;</a:t>
                      </a:r>
                      <a:endParaRPr lang="es-SV" sz="2000" dirty="0" smtClean="0">
                        <a:effectLst/>
                      </a:endParaRPr>
                    </a:p>
                    <a:p>
                      <a:pPr marL="0" lvl="0" indent="0">
                        <a:buFont typeface="+mj-lt"/>
                        <a:buNone/>
                      </a:pPr>
                      <a:r>
                        <a:rPr lang="es-SV" sz="2000" dirty="0" smtClean="0">
                          <a:effectLst/>
                        </a:rPr>
                        <a:t>t)</a:t>
                      </a:r>
                      <a:r>
                        <a:rPr lang="es-SV" sz="2000" baseline="0" dirty="0" smtClean="0">
                          <a:effectLst/>
                        </a:rPr>
                        <a:t> </a:t>
                      </a:r>
                      <a:r>
                        <a:rPr lang="es-ES_tradnl" sz="2000" dirty="0" smtClean="0">
                          <a:effectLst/>
                        </a:rPr>
                        <a:t>Asegurar la comunicación en torno a las actividades del </a:t>
                      </a:r>
                      <a:r>
                        <a:rPr lang="es-ES_tradnl" sz="2000" dirty="0" smtClean="0">
                          <a:solidFill>
                            <a:srgbClr val="FF0000"/>
                          </a:solidFill>
                          <a:effectLst/>
                        </a:rPr>
                        <a:t>MCP- ES</a:t>
                      </a:r>
                      <a:r>
                        <a:rPr lang="es-ES_tradnl" sz="2000" dirty="0" smtClean="0">
                          <a:effectLst/>
                        </a:rPr>
                        <a:t> y facilitar su acceso a quien lo requiera.</a:t>
                      </a:r>
                      <a:endParaRPr lang="es-SV" sz="2000" dirty="0" smtClean="0">
                        <a:effectLst/>
                      </a:endParaRPr>
                    </a:p>
                    <a:p>
                      <a:pPr marL="0" lvl="0" indent="0">
                        <a:buFont typeface="+mj-lt"/>
                        <a:buNone/>
                      </a:pPr>
                      <a:r>
                        <a:rPr lang="es-ES_tradnl" sz="2000" dirty="0" smtClean="0">
                          <a:solidFill>
                            <a:srgbClr val="FF0000"/>
                          </a:solidFill>
                          <a:effectLst/>
                        </a:rPr>
                        <a:t>u)  Ejercer y realizar cualquier otro mandato que le sea encargado por el pleno, en coordinación con la Presidencia del MCP-ES velando por el cumplimiento de los estatutos y reglamentos  y demás normativa vigente aprobada por el MCP-ES  </a:t>
                      </a:r>
                      <a:endParaRPr lang="es-SV" sz="2000" dirty="0" smtClean="0">
                        <a:solidFill>
                          <a:srgbClr val="FF0000"/>
                        </a:solidFill>
                        <a:effectLst/>
                      </a:endParaRPr>
                    </a:p>
                    <a:p>
                      <a:endParaRPr lang="es-SV" sz="500" dirty="0"/>
                    </a:p>
                  </a:txBody>
                  <a:tcPr/>
                </a:tc>
              </a:tr>
            </a:tbl>
          </a:graphicData>
        </a:graphic>
      </p:graphicFrame>
    </p:spTree>
    <p:extLst>
      <p:ext uri="{BB962C8B-B14F-4D97-AF65-F5344CB8AC3E}">
        <p14:creationId xmlns:p14="http://schemas.microsoft.com/office/powerpoint/2010/main" val="22890733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992242576"/>
              </p:ext>
            </p:extLst>
          </p:nvPr>
        </p:nvGraphicFramePr>
        <p:xfrm>
          <a:off x="251520" y="836712"/>
          <a:ext cx="8568952" cy="5242560"/>
        </p:xfrm>
        <a:graphic>
          <a:graphicData uri="http://schemas.openxmlformats.org/drawingml/2006/table">
            <a:tbl>
              <a:tblPr firstRow="1" bandRow="1">
                <a:tableStyleId>{5C22544A-7EE6-4342-B048-85BDC9FD1C3A}</a:tableStyleId>
              </a:tblPr>
              <a:tblGrid>
                <a:gridCol w="4896544"/>
                <a:gridCol w="3672408"/>
              </a:tblGrid>
              <a:tr h="370840">
                <a:tc>
                  <a:txBody>
                    <a:bodyPr/>
                    <a:lstStyle/>
                    <a:p>
                      <a:r>
                        <a:rPr lang="es-SV" sz="2000" dirty="0" smtClean="0"/>
                        <a:t>Reglamento</a:t>
                      </a:r>
                      <a:r>
                        <a:rPr lang="es-SV" sz="2000" baseline="0" dirty="0" smtClean="0"/>
                        <a:t> Interno 2012</a:t>
                      </a:r>
                      <a:endParaRPr lang="es-SV" sz="2000" dirty="0"/>
                    </a:p>
                  </a:txBody>
                  <a:tcPr/>
                </a:tc>
                <a:tc>
                  <a:txBody>
                    <a:bodyPr/>
                    <a:lstStyle/>
                    <a:p>
                      <a:r>
                        <a:rPr lang="es-SV" sz="2000" dirty="0" smtClean="0"/>
                        <a:t>Modificaciones  2015</a:t>
                      </a:r>
                      <a:endParaRPr lang="es-SV" sz="2000" dirty="0"/>
                    </a:p>
                  </a:txBody>
                  <a:tcPr/>
                </a:tc>
              </a:tr>
              <a:tr h="370840">
                <a:tc>
                  <a:txBody>
                    <a:bodyPr/>
                    <a:lstStyle/>
                    <a:p>
                      <a:r>
                        <a:rPr lang="es-ES_tradnl" sz="2400" b="1" i="1" kern="1200" dirty="0" smtClean="0">
                          <a:solidFill>
                            <a:schemeClr val="dk1"/>
                          </a:solidFill>
                          <a:effectLst/>
                          <a:latin typeface="+mn-lt"/>
                          <a:ea typeface="+mn-ea"/>
                          <a:cs typeface="+mn-cs"/>
                        </a:rPr>
                        <a:t>Artículo 71:</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El MCP ES está compuesto de 7 comités permanentes, a saber:</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 </a:t>
                      </a:r>
                      <a:endParaRPr lang="es-SV" sz="2400" kern="1200" dirty="0" smtClean="0">
                        <a:solidFill>
                          <a:schemeClr val="dk1"/>
                        </a:solidFill>
                        <a:effectLst/>
                        <a:latin typeface="+mn-lt"/>
                        <a:ea typeface="+mn-ea"/>
                        <a:cs typeface="+mn-cs"/>
                      </a:endParaRPr>
                    </a:p>
                    <a:p>
                      <a:pPr lvl="0"/>
                      <a:r>
                        <a:rPr lang="es-ES_tradnl" sz="2400" kern="1200" dirty="0" smtClean="0">
                          <a:solidFill>
                            <a:schemeClr val="dk1"/>
                          </a:solidFill>
                          <a:effectLst/>
                          <a:latin typeface="+mn-lt"/>
                          <a:ea typeface="+mn-ea"/>
                          <a:cs typeface="+mn-cs"/>
                        </a:rPr>
                        <a:t>Comité de Desarrollo de Propuestas</a:t>
                      </a:r>
                      <a:endParaRPr lang="es-SV" sz="2400" kern="1200" dirty="0" smtClean="0">
                        <a:solidFill>
                          <a:schemeClr val="dk1"/>
                        </a:solidFill>
                        <a:effectLst/>
                        <a:latin typeface="+mn-lt"/>
                        <a:ea typeface="+mn-ea"/>
                        <a:cs typeface="+mn-cs"/>
                      </a:endParaRPr>
                    </a:p>
                    <a:p>
                      <a:pPr lvl="0"/>
                      <a:r>
                        <a:rPr lang="es-ES_tradnl" sz="2400" kern="1200" dirty="0" smtClean="0">
                          <a:solidFill>
                            <a:schemeClr val="dk1"/>
                          </a:solidFill>
                          <a:effectLst/>
                          <a:latin typeface="+mn-lt"/>
                          <a:ea typeface="+mn-ea"/>
                          <a:cs typeface="+mn-cs"/>
                        </a:rPr>
                        <a:t>Comité de Capacitación Continua</a:t>
                      </a:r>
                      <a:endParaRPr lang="es-SV" sz="2400" kern="1200" dirty="0" smtClean="0">
                        <a:solidFill>
                          <a:schemeClr val="dk1"/>
                        </a:solidFill>
                        <a:effectLst/>
                        <a:latin typeface="+mn-lt"/>
                        <a:ea typeface="+mn-ea"/>
                        <a:cs typeface="+mn-cs"/>
                      </a:endParaRPr>
                    </a:p>
                    <a:p>
                      <a:pPr lvl="0"/>
                      <a:r>
                        <a:rPr lang="es-ES_tradnl" sz="2400" kern="1200" dirty="0" smtClean="0">
                          <a:solidFill>
                            <a:schemeClr val="dk1"/>
                          </a:solidFill>
                          <a:effectLst/>
                          <a:latin typeface="+mn-lt"/>
                          <a:ea typeface="+mn-ea"/>
                          <a:cs typeface="+mn-cs"/>
                        </a:rPr>
                        <a:t>Comité de Información Estratégica</a:t>
                      </a:r>
                      <a:endParaRPr lang="es-SV" sz="2400" kern="1200" dirty="0" smtClean="0">
                        <a:solidFill>
                          <a:schemeClr val="dk1"/>
                        </a:solidFill>
                        <a:effectLst/>
                        <a:latin typeface="+mn-lt"/>
                        <a:ea typeface="+mn-ea"/>
                        <a:cs typeface="+mn-cs"/>
                      </a:endParaRPr>
                    </a:p>
                    <a:p>
                      <a:pPr lvl="0"/>
                      <a:r>
                        <a:rPr lang="es-ES_tradnl" sz="2400" kern="1200" dirty="0" smtClean="0">
                          <a:solidFill>
                            <a:schemeClr val="dk1"/>
                          </a:solidFill>
                          <a:effectLst/>
                          <a:latin typeface="+mn-lt"/>
                          <a:ea typeface="+mn-ea"/>
                          <a:cs typeface="+mn-cs"/>
                        </a:rPr>
                        <a:t>Comité de Monitoreo Estratégico</a:t>
                      </a:r>
                      <a:endParaRPr lang="es-SV" sz="2400" kern="1200" dirty="0" smtClean="0">
                        <a:solidFill>
                          <a:schemeClr val="dk1"/>
                        </a:solidFill>
                        <a:effectLst/>
                        <a:latin typeface="+mn-lt"/>
                        <a:ea typeface="+mn-ea"/>
                        <a:cs typeface="+mn-cs"/>
                      </a:endParaRPr>
                    </a:p>
                    <a:p>
                      <a:pPr lvl="0"/>
                      <a:r>
                        <a:rPr lang="es-ES_tradnl" sz="2400" kern="1200" dirty="0" smtClean="0">
                          <a:solidFill>
                            <a:schemeClr val="dk1"/>
                          </a:solidFill>
                          <a:effectLst/>
                          <a:latin typeface="+mn-lt"/>
                          <a:ea typeface="+mn-ea"/>
                          <a:cs typeface="+mn-cs"/>
                        </a:rPr>
                        <a:t>Comité de Validación de Procesos</a:t>
                      </a:r>
                      <a:endParaRPr lang="es-SV" sz="2400" kern="1200" dirty="0" smtClean="0">
                        <a:solidFill>
                          <a:schemeClr val="dk1"/>
                        </a:solidFill>
                        <a:effectLst/>
                        <a:latin typeface="+mn-lt"/>
                        <a:ea typeface="+mn-ea"/>
                        <a:cs typeface="+mn-cs"/>
                      </a:endParaRPr>
                    </a:p>
                    <a:p>
                      <a:pPr lvl="0"/>
                      <a:r>
                        <a:rPr lang="es-ES_tradnl" sz="2400" kern="1200" dirty="0" smtClean="0">
                          <a:solidFill>
                            <a:schemeClr val="dk1"/>
                          </a:solidFill>
                          <a:effectLst/>
                          <a:latin typeface="+mn-lt"/>
                          <a:ea typeface="+mn-ea"/>
                          <a:cs typeface="+mn-cs"/>
                        </a:rPr>
                        <a:t>Comité de Comunicación</a:t>
                      </a:r>
                      <a:endParaRPr lang="es-SV" sz="2400" kern="1200" dirty="0" smtClean="0">
                        <a:solidFill>
                          <a:schemeClr val="dk1"/>
                        </a:solidFill>
                        <a:effectLst/>
                        <a:latin typeface="+mn-lt"/>
                        <a:ea typeface="+mn-ea"/>
                        <a:cs typeface="+mn-cs"/>
                      </a:endParaRPr>
                    </a:p>
                    <a:p>
                      <a:pPr lvl="0"/>
                      <a:r>
                        <a:rPr lang="es-ES_tradnl" sz="2400" kern="1200" dirty="0" smtClean="0">
                          <a:solidFill>
                            <a:schemeClr val="dk1"/>
                          </a:solidFill>
                          <a:effectLst/>
                          <a:latin typeface="+mn-lt"/>
                          <a:ea typeface="+mn-ea"/>
                          <a:cs typeface="+mn-cs"/>
                        </a:rPr>
                        <a:t>Comité de Ética</a:t>
                      </a:r>
                      <a:endParaRPr lang="es-SV" sz="2400" kern="1200" dirty="0" smtClean="0">
                        <a:solidFill>
                          <a:schemeClr val="dk1"/>
                        </a:solidFill>
                        <a:effectLst/>
                        <a:latin typeface="+mn-lt"/>
                        <a:ea typeface="+mn-ea"/>
                        <a:cs typeface="+mn-cs"/>
                      </a:endParaRPr>
                    </a:p>
                    <a:p>
                      <a:endParaRPr lang="es-SV" sz="1800" kern="1200" dirty="0" smtClean="0">
                        <a:solidFill>
                          <a:schemeClr val="dk1"/>
                        </a:solidFill>
                        <a:effectLst/>
                        <a:latin typeface="+mn-lt"/>
                        <a:ea typeface="+mn-ea"/>
                        <a:cs typeface="+mn-cs"/>
                      </a:endParaRPr>
                    </a:p>
                  </a:txBody>
                  <a:tcPr/>
                </a:tc>
                <a:tc>
                  <a:txBody>
                    <a:bodyPr/>
                    <a:lstStyle/>
                    <a:p>
                      <a:r>
                        <a:rPr lang="es-ES_tradnl" sz="2400" kern="1200" dirty="0" smtClean="0">
                          <a:solidFill>
                            <a:schemeClr val="dk1"/>
                          </a:solidFill>
                          <a:effectLst/>
                          <a:latin typeface="+mn-lt"/>
                          <a:ea typeface="+mn-ea"/>
                          <a:cs typeface="+mn-cs"/>
                        </a:rPr>
                        <a:t>Artículo 74:</a:t>
                      </a:r>
                      <a:endParaRPr lang="es-SV" sz="2400" kern="1200" dirty="0" smtClean="0">
                        <a:solidFill>
                          <a:schemeClr val="dk1"/>
                        </a:solidFill>
                        <a:effectLst/>
                        <a:latin typeface="+mn-lt"/>
                        <a:ea typeface="+mn-ea"/>
                        <a:cs typeface="+mn-cs"/>
                      </a:endParaRPr>
                    </a:p>
                    <a:p>
                      <a:r>
                        <a:rPr lang="es-ES_tradnl" sz="2400" kern="1200" dirty="0" smtClean="0">
                          <a:solidFill>
                            <a:srgbClr val="FF0000"/>
                          </a:solidFill>
                          <a:effectLst/>
                          <a:latin typeface="+mn-lt"/>
                          <a:ea typeface="+mn-ea"/>
                          <a:cs typeface="+mn-cs"/>
                        </a:rPr>
                        <a:t>El MCP- ES está compuesto por los  comités permanentes, descrito a continuación:</a:t>
                      </a:r>
                      <a:endParaRPr lang="es-SV" sz="2400" kern="1200" dirty="0" smtClean="0">
                        <a:solidFill>
                          <a:srgbClr val="FF0000"/>
                        </a:solidFill>
                        <a:effectLst/>
                        <a:latin typeface="+mn-lt"/>
                        <a:ea typeface="+mn-ea"/>
                        <a:cs typeface="+mn-cs"/>
                      </a:endParaRPr>
                    </a:p>
                    <a:p>
                      <a:r>
                        <a:rPr lang="es-ES_tradnl" sz="2400" kern="1200" dirty="0" smtClean="0">
                          <a:solidFill>
                            <a:srgbClr val="FF0000"/>
                          </a:solidFill>
                          <a:effectLst/>
                          <a:latin typeface="+mn-lt"/>
                          <a:ea typeface="+mn-ea"/>
                          <a:cs typeface="+mn-cs"/>
                        </a:rPr>
                        <a:t> </a:t>
                      </a:r>
                      <a:endParaRPr lang="es-SV" sz="2400" kern="1200" dirty="0" smtClean="0">
                        <a:solidFill>
                          <a:srgbClr val="FF0000"/>
                        </a:solidFill>
                        <a:effectLst/>
                        <a:latin typeface="+mn-lt"/>
                        <a:ea typeface="+mn-ea"/>
                        <a:cs typeface="+mn-cs"/>
                      </a:endParaRPr>
                    </a:p>
                    <a:p>
                      <a:pPr lvl="0"/>
                      <a:r>
                        <a:rPr lang="es-ES_tradnl" sz="2400" kern="1200" dirty="0" smtClean="0">
                          <a:solidFill>
                            <a:srgbClr val="FF0000"/>
                          </a:solidFill>
                          <a:effectLst/>
                          <a:latin typeface="+mn-lt"/>
                          <a:ea typeface="+mn-ea"/>
                          <a:cs typeface="+mn-cs"/>
                        </a:rPr>
                        <a:t>Comité de Desarrollo de Propuestas</a:t>
                      </a:r>
                      <a:endParaRPr lang="es-SV" sz="2400" kern="1200" dirty="0" smtClean="0">
                        <a:solidFill>
                          <a:srgbClr val="FF0000"/>
                        </a:solidFill>
                        <a:effectLst/>
                        <a:latin typeface="+mn-lt"/>
                        <a:ea typeface="+mn-ea"/>
                        <a:cs typeface="+mn-cs"/>
                      </a:endParaRPr>
                    </a:p>
                    <a:p>
                      <a:pPr lvl="0"/>
                      <a:r>
                        <a:rPr lang="es-ES_tradnl" sz="2400" kern="1200" dirty="0" smtClean="0">
                          <a:solidFill>
                            <a:srgbClr val="FF0000"/>
                          </a:solidFill>
                          <a:effectLst/>
                          <a:latin typeface="+mn-lt"/>
                          <a:ea typeface="+mn-ea"/>
                          <a:cs typeface="+mn-cs"/>
                        </a:rPr>
                        <a:t>Comité de Capacitación Continua</a:t>
                      </a:r>
                      <a:endParaRPr lang="es-SV" sz="2400" kern="1200" dirty="0" smtClean="0">
                        <a:solidFill>
                          <a:srgbClr val="FF0000"/>
                        </a:solidFill>
                        <a:effectLst/>
                        <a:latin typeface="+mn-lt"/>
                        <a:ea typeface="+mn-ea"/>
                        <a:cs typeface="+mn-cs"/>
                      </a:endParaRPr>
                    </a:p>
                    <a:p>
                      <a:pPr lvl="0"/>
                      <a:r>
                        <a:rPr lang="es-ES_tradnl" sz="2400" kern="1200" dirty="0" smtClean="0">
                          <a:solidFill>
                            <a:srgbClr val="FF0000"/>
                          </a:solidFill>
                          <a:effectLst/>
                          <a:latin typeface="+mn-lt"/>
                          <a:ea typeface="+mn-ea"/>
                          <a:cs typeface="+mn-cs"/>
                        </a:rPr>
                        <a:t>Comité de Monitoreo Estratégico</a:t>
                      </a:r>
                      <a:endParaRPr lang="es-SV" sz="2400" kern="1200" dirty="0" smtClean="0">
                        <a:solidFill>
                          <a:srgbClr val="FF0000"/>
                        </a:solidFill>
                        <a:effectLst/>
                        <a:latin typeface="+mn-lt"/>
                        <a:ea typeface="+mn-ea"/>
                        <a:cs typeface="+mn-cs"/>
                      </a:endParaRPr>
                    </a:p>
                    <a:p>
                      <a:r>
                        <a:rPr lang="es-ES_tradnl" sz="2400" kern="1200" dirty="0" smtClean="0">
                          <a:solidFill>
                            <a:srgbClr val="FF0000"/>
                          </a:solidFill>
                          <a:effectLst/>
                          <a:latin typeface="+mn-lt"/>
                          <a:ea typeface="+mn-ea"/>
                          <a:cs typeface="+mn-cs"/>
                        </a:rPr>
                        <a:t>Comité de Comunicación</a:t>
                      </a:r>
                      <a:endParaRPr lang="es-SV" sz="2400" kern="1200" dirty="0">
                        <a:solidFill>
                          <a:srgbClr val="FF0000"/>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631403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347167111"/>
              </p:ext>
            </p:extLst>
          </p:nvPr>
        </p:nvGraphicFramePr>
        <p:xfrm>
          <a:off x="251520" y="870808"/>
          <a:ext cx="8568952" cy="4145280"/>
        </p:xfrm>
        <a:graphic>
          <a:graphicData uri="http://schemas.openxmlformats.org/drawingml/2006/table">
            <a:tbl>
              <a:tblPr firstRow="1" bandRow="1">
                <a:tableStyleId>{5C22544A-7EE6-4342-B048-85BDC9FD1C3A}</a:tableStyleId>
              </a:tblPr>
              <a:tblGrid>
                <a:gridCol w="4968552"/>
                <a:gridCol w="3600400"/>
              </a:tblGrid>
              <a:tr h="370840">
                <a:tc>
                  <a:txBody>
                    <a:bodyPr/>
                    <a:lstStyle/>
                    <a:p>
                      <a:r>
                        <a:rPr lang="es-SV" sz="2000" dirty="0" smtClean="0"/>
                        <a:t>Reglamento</a:t>
                      </a:r>
                      <a:r>
                        <a:rPr lang="es-SV" sz="2000" baseline="0" dirty="0" smtClean="0"/>
                        <a:t> Interno 2012</a:t>
                      </a:r>
                      <a:endParaRPr lang="es-SV" sz="2000" dirty="0"/>
                    </a:p>
                  </a:txBody>
                  <a:tcPr/>
                </a:tc>
                <a:tc>
                  <a:txBody>
                    <a:bodyPr/>
                    <a:lstStyle/>
                    <a:p>
                      <a:r>
                        <a:rPr lang="es-SV" sz="2000" dirty="0" smtClean="0"/>
                        <a:t>Modificaciones  2015</a:t>
                      </a:r>
                      <a:endParaRPr lang="es-SV" sz="2000" dirty="0"/>
                    </a:p>
                  </a:txBody>
                  <a:tcPr/>
                </a:tc>
              </a:tr>
              <a:tr h="370840">
                <a:tc>
                  <a:txBody>
                    <a:bodyPr/>
                    <a:lstStyle/>
                    <a:p>
                      <a:r>
                        <a:rPr lang="es-ES_tradnl" sz="2400" b="1" i="1" kern="1200" dirty="0" smtClean="0">
                          <a:solidFill>
                            <a:schemeClr val="dk1"/>
                          </a:solidFill>
                          <a:effectLst/>
                          <a:latin typeface="+mn-lt"/>
                          <a:ea typeface="+mn-ea"/>
                          <a:cs typeface="+mn-cs"/>
                        </a:rPr>
                        <a:t>Artículo 91:</a:t>
                      </a:r>
                      <a:endParaRPr lang="es-SV" sz="2400" kern="1200" dirty="0" smtClean="0">
                        <a:solidFill>
                          <a:schemeClr val="dk1"/>
                        </a:solidFill>
                        <a:effectLst/>
                        <a:latin typeface="+mn-lt"/>
                        <a:ea typeface="+mn-ea"/>
                        <a:cs typeface="+mn-cs"/>
                      </a:endParaRPr>
                    </a:p>
                    <a:p>
                      <a:r>
                        <a:rPr lang="es-ES_tradnl" sz="2400" kern="1200" dirty="0" smtClean="0">
                          <a:solidFill>
                            <a:schemeClr val="dk1"/>
                          </a:solidFill>
                          <a:effectLst/>
                          <a:latin typeface="+mn-lt"/>
                          <a:ea typeface="+mn-ea"/>
                          <a:cs typeface="+mn-cs"/>
                        </a:rPr>
                        <a:t>La relación entre el MCP-ES y el Receptor Principal, será regulada por la carta de entendimiento suscrita entre ambos en la Fase I de la Propuesta. En el caso de Receptores principales que asuman la responsabilidad, al inicio de la Fase II, la carta de entendimiento será firmada al inicio de su gestión.</a:t>
                      </a:r>
                      <a:endParaRPr lang="es-SV" sz="2400" kern="1200" dirty="0">
                        <a:solidFill>
                          <a:schemeClr val="dk1"/>
                        </a:solidFill>
                        <a:effectLst/>
                        <a:latin typeface="+mn-lt"/>
                        <a:ea typeface="+mn-ea"/>
                        <a:cs typeface="+mn-cs"/>
                      </a:endParaRPr>
                    </a:p>
                  </a:txBody>
                  <a:tcPr/>
                </a:tc>
                <a:tc>
                  <a:txBody>
                    <a:bodyPr/>
                    <a:lstStyle/>
                    <a:p>
                      <a:r>
                        <a:rPr lang="es-ES_tradnl" sz="2400" b="1" i="1" kern="1200" dirty="0" smtClean="0">
                          <a:solidFill>
                            <a:schemeClr val="dk1"/>
                          </a:solidFill>
                          <a:effectLst/>
                          <a:latin typeface="+mn-lt"/>
                          <a:ea typeface="+mn-ea"/>
                          <a:cs typeface="+mn-cs"/>
                        </a:rPr>
                        <a:t>Artículo 91:</a:t>
                      </a:r>
                      <a:endParaRPr lang="es-SV" sz="2400" kern="1200" dirty="0" smtClean="0">
                        <a:solidFill>
                          <a:schemeClr val="dk1"/>
                        </a:solidFill>
                        <a:effectLst/>
                        <a:latin typeface="+mn-lt"/>
                        <a:ea typeface="+mn-ea"/>
                        <a:cs typeface="+mn-cs"/>
                      </a:endParaRPr>
                    </a:p>
                    <a:p>
                      <a:r>
                        <a:rPr lang="fr-FR" sz="2400" kern="1200" dirty="0" smtClean="0">
                          <a:solidFill>
                            <a:srgbClr val="FF0000"/>
                          </a:solidFill>
                          <a:effectLst/>
                          <a:latin typeface="+mn-lt"/>
                          <a:ea typeface="+mn-ea"/>
                          <a:cs typeface="+mn-cs"/>
                        </a:rPr>
                        <a:t>La </a:t>
                      </a:r>
                      <a:r>
                        <a:rPr lang="fr-FR" sz="2400" kern="1200" dirty="0" err="1" smtClean="0">
                          <a:solidFill>
                            <a:srgbClr val="FF0000"/>
                          </a:solidFill>
                          <a:effectLst/>
                          <a:latin typeface="+mn-lt"/>
                          <a:ea typeface="+mn-ea"/>
                          <a:cs typeface="+mn-cs"/>
                        </a:rPr>
                        <a:t>relación</a:t>
                      </a:r>
                      <a:r>
                        <a:rPr lang="fr-FR" sz="2400" kern="1200" dirty="0" smtClean="0">
                          <a:solidFill>
                            <a:srgbClr val="FF0000"/>
                          </a:solidFill>
                          <a:effectLst/>
                          <a:latin typeface="+mn-lt"/>
                          <a:ea typeface="+mn-ea"/>
                          <a:cs typeface="+mn-cs"/>
                        </a:rPr>
                        <a:t> entre el MCP-ES y el o los </a:t>
                      </a:r>
                      <a:r>
                        <a:rPr lang="fr-FR" sz="2400" kern="1200" dirty="0" err="1" smtClean="0">
                          <a:solidFill>
                            <a:srgbClr val="FF0000"/>
                          </a:solidFill>
                          <a:effectLst/>
                          <a:latin typeface="+mn-lt"/>
                          <a:ea typeface="+mn-ea"/>
                          <a:cs typeface="+mn-cs"/>
                        </a:rPr>
                        <a:t>Receptores</a:t>
                      </a:r>
                      <a:r>
                        <a:rPr lang="fr-FR" sz="2400" kern="1200" dirty="0" smtClean="0">
                          <a:solidFill>
                            <a:srgbClr val="FF0000"/>
                          </a:solidFill>
                          <a:effectLst/>
                          <a:latin typeface="+mn-lt"/>
                          <a:ea typeface="+mn-ea"/>
                          <a:cs typeface="+mn-cs"/>
                        </a:rPr>
                        <a:t> Principales </a:t>
                      </a:r>
                      <a:r>
                        <a:rPr lang="fr-FR" sz="2400" kern="1200" dirty="0" err="1" smtClean="0">
                          <a:solidFill>
                            <a:srgbClr val="FF0000"/>
                          </a:solidFill>
                          <a:effectLst/>
                          <a:latin typeface="+mn-lt"/>
                          <a:ea typeface="+mn-ea"/>
                          <a:cs typeface="+mn-cs"/>
                        </a:rPr>
                        <a:t>será</a:t>
                      </a:r>
                      <a:r>
                        <a:rPr lang="fr-FR" sz="2400" kern="1200" dirty="0" smtClean="0">
                          <a:solidFill>
                            <a:srgbClr val="FF0000"/>
                          </a:solidFill>
                          <a:effectLst/>
                          <a:latin typeface="+mn-lt"/>
                          <a:ea typeface="+mn-ea"/>
                          <a:cs typeface="+mn-cs"/>
                        </a:rPr>
                        <a:t> </a:t>
                      </a:r>
                      <a:r>
                        <a:rPr lang="fr-FR" sz="2400" kern="1200" dirty="0" err="1" smtClean="0">
                          <a:solidFill>
                            <a:srgbClr val="FF0000"/>
                          </a:solidFill>
                          <a:effectLst/>
                          <a:latin typeface="+mn-lt"/>
                          <a:ea typeface="+mn-ea"/>
                          <a:cs typeface="+mn-cs"/>
                        </a:rPr>
                        <a:t>regulada</a:t>
                      </a:r>
                      <a:r>
                        <a:rPr lang="fr-FR" sz="2400" kern="1200" dirty="0" smtClean="0">
                          <a:solidFill>
                            <a:srgbClr val="FF0000"/>
                          </a:solidFill>
                          <a:effectLst/>
                          <a:latin typeface="+mn-lt"/>
                          <a:ea typeface="+mn-ea"/>
                          <a:cs typeface="+mn-cs"/>
                        </a:rPr>
                        <a:t> </a:t>
                      </a:r>
                      <a:r>
                        <a:rPr lang="fr-FR" sz="2400" kern="1200" dirty="0" err="1" smtClean="0">
                          <a:solidFill>
                            <a:srgbClr val="FF0000"/>
                          </a:solidFill>
                          <a:effectLst/>
                          <a:latin typeface="+mn-lt"/>
                          <a:ea typeface="+mn-ea"/>
                          <a:cs typeface="+mn-cs"/>
                        </a:rPr>
                        <a:t>por</a:t>
                      </a:r>
                      <a:r>
                        <a:rPr lang="fr-FR" sz="2400" kern="1200" dirty="0" smtClean="0">
                          <a:solidFill>
                            <a:srgbClr val="FF0000"/>
                          </a:solidFill>
                          <a:effectLst/>
                          <a:latin typeface="+mn-lt"/>
                          <a:ea typeface="+mn-ea"/>
                          <a:cs typeface="+mn-cs"/>
                        </a:rPr>
                        <a:t> el </a:t>
                      </a:r>
                      <a:r>
                        <a:rPr lang="fr-FR" sz="2400" kern="1200" dirty="0" err="1" smtClean="0">
                          <a:solidFill>
                            <a:srgbClr val="FF0000"/>
                          </a:solidFill>
                          <a:effectLst/>
                          <a:latin typeface="+mn-lt"/>
                          <a:ea typeface="+mn-ea"/>
                          <a:cs typeface="+mn-cs"/>
                        </a:rPr>
                        <a:t>artículo</a:t>
                      </a:r>
                      <a:r>
                        <a:rPr lang="fr-FR" sz="2400" kern="1200" dirty="0" smtClean="0">
                          <a:solidFill>
                            <a:srgbClr val="FF0000"/>
                          </a:solidFill>
                          <a:effectLst/>
                          <a:latin typeface="+mn-lt"/>
                          <a:ea typeface="+mn-ea"/>
                          <a:cs typeface="+mn-cs"/>
                        </a:rPr>
                        <a:t> 7 de  los  </a:t>
                      </a:r>
                      <a:r>
                        <a:rPr lang="fr-FR" sz="2400" kern="1200" dirty="0" err="1" smtClean="0">
                          <a:solidFill>
                            <a:srgbClr val="FF0000"/>
                          </a:solidFill>
                          <a:effectLst/>
                          <a:latin typeface="+mn-lt"/>
                          <a:ea typeface="+mn-ea"/>
                          <a:cs typeface="+mn-cs"/>
                        </a:rPr>
                        <a:t>Términos</a:t>
                      </a:r>
                      <a:r>
                        <a:rPr lang="fr-FR" sz="2400" kern="1200" dirty="0" smtClean="0">
                          <a:solidFill>
                            <a:srgbClr val="FF0000"/>
                          </a:solidFill>
                          <a:effectLst/>
                          <a:latin typeface="+mn-lt"/>
                          <a:ea typeface="+mn-ea"/>
                          <a:cs typeface="+mn-cs"/>
                        </a:rPr>
                        <a:t> y </a:t>
                      </a:r>
                      <a:r>
                        <a:rPr lang="fr-FR" sz="2400" kern="1200" dirty="0" err="1" smtClean="0">
                          <a:solidFill>
                            <a:srgbClr val="FF0000"/>
                          </a:solidFill>
                          <a:effectLst/>
                          <a:latin typeface="+mn-lt"/>
                          <a:ea typeface="+mn-ea"/>
                          <a:cs typeface="+mn-cs"/>
                        </a:rPr>
                        <a:t>Condiciones</a:t>
                      </a:r>
                      <a:r>
                        <a:rPr lang="fr-FR" sz="2400" kern="1200" dirty="0" smtClean="0">
                          <a:solidFill>
                            <a:srgbClr val="FF0000"/>
                          </a:solidFill>
                          <a:effectLst/>
                          <a:latin typeface="+mn-lt"/>
                          <a:ea typeface="+mn-ea"/>
                          <a:cs typeface="+mn-cs"/>
                        </a:rPr>
                        <a:t> </a:t>
                      </a:r>
                      <a:r>
                        <a:rPr lang="fr-FR" sz="2400" kern="1200" dirty="0" err="1" smtClean="0">
                          <a:solidFill>
                            <a:srgbClr val="FF0000"/>
                          </a:solidFill>
                          <a:effectLst/>
                          <a:latin typeface="+mn-lt"/>
                          <a:ea typeface="+mn-ea"/>
                          <a:cs typeface="+mn-cs"/>
                        </a:rPr>
                        <a:t>Estándar</a:t>
                      </a:r>
                      <a:r>
                        <a:rPr lang="fr-FR" sz="2400" kern="1200" dirty="0" smtClean="0">
                          <a:solidFill>
                            <a:srgbClr val="FF0000"/>
                          </a:solidFill>
                          <a:effectLst/>
                          <a:latin typeface="+mn-lt"/>
                          <a:ea typeface="+mn-ea"/>
                          <a:cs typeface="+mn-cs"/>
                        </a:rPr>
                        <a:t> </a:t>
                      </a:r>
                      <a:r>
                        <a:rPr lang="fr-FR" sz="2400" kern="1200" dirty="0" err="1" smtClean="0">
                          <a:solidFill>
                            <a:srgbClr val="FF0000"/>
                          </a:solidFill>
                          <a:effectLst/>
                          <a:latin typeface="+mn-lt"/>
                          <a:ea typeface="+mn-ea"/>
                          <a:cs typeface="+mn-cs"/>
                        </a:rPr>
                        <a:t>del</a:t>
                      </a:r>
                      <a:r>
                        <a:rPr lang="fr-FR" sz="2400" kern="1200" dirty="0" smtClean="0">
                          <a:solidFill>
                            <a:srgbClr val="FF0000"/>
                          </a:solidFill>
                          <a:effectLst/>
                          <a:latin typeface="+mn-lt"/>
                          <a:ea typeface="+mn-ea"/>
                          <a:cs typeface="+mn-cs"/>
                        </a:rPr>
                        <a:t> </a:t>
                      </a:r>
                      <a:r>
                        <a:rPr lang="fr-FR" sz="2400" kern="1200" dirty="0" err="1" smtClean="0">
                          <a:solidFill>
                            <a:srgbClr val="FF0000"/>
                          </a:solidFill>
                          <a:effectLst/>
                          <a:latin typeface="+mn-lt"/>
                          <a:ea typeface="+mn-ea"/>
                          <a:cs typeface="+mn-cs"/>
                        </a:rPr>
                        <a:t>acuerdo</a:t>
                      </a:r>
                      <a:r>
                        <a:rPr lang="fr-FR" sz="2400" kern="1200" dirty="0" smtClean="0">
                          <a:solidFill>
                            <a:srgbClr val="FF0000"/>
                          </a:solidFill>
                          <a:effectLst/>
                          <a:latin typeface="+mn-lt"/>
                          <a:ea typeface="+mn-ea"/>
                          <a:cs typeface="+mn-cs"/>
                        </a:rPr>
                        <a:t>  </a:t>
                      </a:r>
                      <a:r>
                        <a:rPr lang="fr-FR" sz="2400" kern="1200" dirty="0" err="1" smtClean="0">
                          <a:solidFill>
                            <a:srgbClr val="FF0000"/>
                          </a:solidFill>
                          <a:effectLst/>
                          <a:latin typeface="+mn-lt"/>
                          <a:ea typeface="+mn-ea"/>
                          <a:cs typeface="+mn-cs"/>
                        </a:rPr>
                        <a:t>firmado</a:t>
                      </a:r>
                      <a:r>
                        <a:rPr lang="fr-FR" sz="2400" kern="1200" dirty="0" smtClean="0">
                          <a:solidFill>
                            <a:srgbClr val="FF0000"/>
                          </a:solidFill>
                          <a:effectLst/>
                          <a:latin typeface="+mn-lt"/>
                          <a:ea typeface="+mn-ea"/>
                          <a:cs typeface="+mn-cs"/>
                        </a:rPr>
                        <a:t> entre el RP y el FM.</a:t>
                      </a:r>
                      <a:endParaRPr lang="es-SV" sz="2400" kern="1200" dirty="0" smtClean="0">
                        <a:solidFill>
                          <a:srgbClr val="FF0000"/>
                        </a:solidFill>
                        <a:effectLst/>
                        <a:latin typeface="+mn-lt"/>
                        <a:ea typeface="+mn-ea"/>
                        <a:cs typeface="+mn-cs"/>
                      </a:endParaRPr>
                    </a:p>
                    <a:p>
                      <a:endParaRPr lang="es-SV" sz="300" dirty="0"/>
                    </a:p>
                  </a:txBody>
                  <a:tcPr/>
                </a:tc>
              </a:tr>
            </a:tbl>
          </a:graphicData>
        </a:graphic>
      </p:graphicFrame>
    </p:spTree>
    <p:extLst>
      <p:ext uri="{BB962C8B-B14F-4D97-AF65-F5344CB8AC3E}">
        <p14:creationId xmlns:p14="http://schemas.microsoft.com/office/powerpoint/2010/main" val="14695203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519649819"/>
              </p:ext>
            </p:extLst>
          </p:nvPr>
        </p:nvGraphicFramePr>
        <p:xfrm>
          <a:off x="107504" y="116632"/>
          <a:ext cx="8928992" cy="6607204"/>
        </p:xfrm>
        <a:graphic>
          <a:graphicData uri="http://schemas.openxmlformats.org/drawingml/2006/table">
            <a:tbl>
              <a:tblPr firstRow="1" bandRow="1">
                <a:tableStyleId>{5C22544A-7EE6-4342-B048-85BDC9FD1C3A}</a:tableStyleId>
              </a:tblPr>
              <a:tblGrid>
                <a:gridCol w="4426980"/>
                <a:gridCol w="4502012"/>
              </a:tblGrid>
              <a:tr h="419764">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5916940">
                <a:tc>
                  <a:txBody>
                    <a:bodyPr/>
                    <a:lstStyle/>
                    <a:p>
                      <a:r>
                        <a:rPr lang="es-ES_tradnl" sz="1600" b="1" i="1" kern="1200" dirty="0" smtClean="0">
                          <a:solidFill>
                            <a:schemeClr val="dk1"/>
                          </a:solidFill>
                          <a:effectLst/>
                          <a:latin typeface="+mn-lt"/>
                          <a:ea typeface="+mn-ea"/>
                          <a:cs typeface="+mn-cs"/>
                        </a:rPr>
                        <a:t>Artículo 104:</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De acuerdo con los Estatutos, y con el fin de apoyar la implementación de las propuestas de país, el MCP ES, establece las disposiciones que siguen a continuación para asegurar una comunicación excelente entre el MCP ES y todas sus contrapartes:</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 </a:t>
                      </a:r>
                      <a:r>
                        <a:rPr lang="es-ES_tradnl" sz="1600" kern="1200" dirty="0" smtClean="0">
                          <a:solidFill>
                            <a:schemeClr val="dk1"/>
                          </a:solidFill>
                          <a:effectLst/>
                          <a:latin typeface="+mn-lt"/>
                          <a:ea typeface="+mn-ea"/>
                          <a:cs typeface="+mn-cs"/>
                        </a:rPr>
                        <a:t>El </a:t>
                      </a:r>
                      <a:r>
                        <a:rPr lang="es-ES_tradnl" sz="1600" kern="1200" dirty="0" smtClean="0">
                          <a:solidFill>
                            <a:schemeClr val="dk1"/>
                          </a:solidFill>
                          <a:effectLst/>
                          <a:latin typeface="+mn-lt"/>
                          <a:ea typeface="+mn-ea"/>
                          <a:cs typeface="+mn-cs"/>
                        </a:rPr>
                        <a:t>MCP ES está abierto a todos los actores a nivel nacional;</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Sus miembros deben realizar de forma regular,  la celebración de reuniones con sus colegas del mismo sector, a fin de asegurar la expresión de opiniones representativas y de preocupaciones específicas de cara a las reuniones del pleno del MCP 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El MCP ES asegurará la incorporación de todos los actores interesados en las cuestiones relativas al FM en El Salvador y la transparencia hacia el público en general de sus decisiones;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El MCP ES garantizará la difusión de la Información sobre el FM en el país, así como la convocatoria de propuestas por el FM o decisiones adoptadas por el MCP ES que afectan la financiación de las enfermedades para las que el país, pida subvención. </a:t>
                      </a:r>
                      <a:endParaRPr lang="es-SV" sz="1600" kern="1200" dirty="0" smtClean="0">
                        <a:solidFill>
                          <a:schemeClr val="dk1"/>
                        </a:solidFill>
                        <a:effectLst/>
                        <a:latin typeface="+mn-lt"/>
                        <a:ea typeface="+mn-ea"/>
                        <a:cs typeface="+mn-cs"/>
                      </a:endParaRPr>
                    </a:p>
                  </a:txBody>
                  <a:tcPr/>
                </a:tc>
                <a:tc>
                  <a:txBody>
                    <a:bodyPr/>
                    <a:lstStyle/>
                    <a:p>
                      <a:r>
                        <a:rPr lang="es-ES_tradnl" sz="1600" b="1" i="1" kern="1200" dirty="0" smtClean="0">
                          <a:solidFill>
                            <a:schemeClr val="dk1"/>
                          </a:solidFill>
                          <a:effectLst/>
                          <a:latin typeface="+mn-lt"/>
                          <a:ea typeface="+mn-ea"/>
                          <a:cs typeface="+mn-cs"/>
                        </a:rPr>
                        <a:t>Artículo 104:</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De acuerdo con los Estatutos, y con el fin de apoyar la implementación de las propuestas de país, el MCP-ES, establece las disposiciones que siguen a continuación para asegurar una comunicación excelente entre el MCP-ES y todas sus contrapartes:</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 </a:t>
                      </a:r>
                      <a:r>
                        <a:rPr lang="es-ES_tradnl" sz="1600" kern="1200" dirty="0" smtClean="0">
                          <a:solidFill>
                            <a:schemeClr val="dk1"/>
                          </a:solidFill>
                          <a:effectLst/>
                          <a:latin typeface="+mn-lt"/>
                          <a:ea typeface="+mn-ea"/>
                          <a:cs typeface="+mn-cs"/>
                        </a:rPr>
                        <a:t>El </a:t>
                      </a:r>
                      <a:r>
                        <a:rPr lang="es-ES_tradnl" sz="1600" kern="1200" dirty="0" smtClean="0">
                          <a:solidFill>
                            <a:schemeClr val="dk1"/>
                          </a:solidFill>
                          <a:effectLst/>
                          <a:latin typeface="+mn-lt"/>
                          <a:ea typeface="+mn-ea"/>
                          <a:cs typeface="+mn-cs"/>
                        </a:rPr>
                        <a:t>MCP-ES está abierto a todos los actores a nivel nacional;</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Sus miembros deben realizar de forma regular,  la celebración de reuniones con sus colegas del mismo sector, a fin de asegurar la expresión de opiniones representativas y de preocupaciones específicas de cara a las reuniones del pleno del MCP-ES;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El MCP-ES asegurará la incorporación de todos los actores interesados en las cuestiones relativas al FM en El Salvador y la transparencia hacia el público en general de sus decisiones;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El MCP-ES garantizará la difusión de la Información sobre el FM y </a:t>
                      </a:r>
                      <a:r>
                        <a:rPr lang="es-ES_tradnl" sz="1600" kern="1200" dirty="0" smtClean="0">
                          <a:solidFill>
                            <a:srgbClr val="FF0000"/>
                          </a:solidFill>
                          <a:effectLst/>
                          <a:latin typeface="+mn-lt"/>
                          <a:ea typeface="+mn-ea"/>
                          <a:cs typeface="+mn-cs"/>
                        </a:rPr>
                        <a:t>otros donantes en el país</a:t>
                      </a:r>
                      <a:r>
                        <a:rPr lang="es-ES_tradnl" sz="1600" kern="1200" dirty="0" smtClean="0">
                          <a:solidFill>
                            <a:schemeClr val="dk1"/>
                          </a:solidFill>
                          <a:effectLst/>
                          <a:latin typeface="+mn-lt"/>
                          <a:ea typeface="+mn-ea"/>
                          <a:cs typeface="+mn-cs"/>
                        </a:rPr>
                        <a:t>, así como la convocatoria de propuestas por el FM y </a:t>
                      </a:r>
                      <a:r>
                        <a:rPr lang="es-ES_tradnl" sz="1600" kern="1200" dirty="0" smtClean="0">
                          <a:solidFill>
                            <a:srgbClr val="FF0000"/>
                          </a:solidFill>
                          <a:effectLst/>
                          <a:latin typeface="+mn-lt"/>
                          <a:ea typeface="+mn-ea"/>
                          <a:cs typeface="+mn-cs"/>
                        </a:rPr>
                        <a:t>otros donantes o </a:t>
                      </a:r>
                      <a:r>
                        <a:rPr lang="es-ES_tradnl" sz="1600" kern="1200" dirty="0" smtClean="0">
                          <a:solidFill>
                            <a:schemeClr val="dk1"/>
                          </a:solidFill>
                          <a:effectLst/>
                          <a:latin typeface="+mn-lt"/>
                          <a:ea typeface="+mn-ea"/>
                          <a:cs typeface="+mn-cs"/>
                        </a:rPr>
                        <a:t>decisiones adoptadas por el MCP-ES que afectan la financiación de las enfermedades para las que el país, pida subvención. </a:t>
                      </a:r>
                      <a:endParaRPr lang="es-SV" sz="200" dirty="0"/>
                    </a:p>
                  </a:txBody>
                  <a:tcPr/>
                </a:tc>
              </a:tr>
            </a:tbl>
          </a:graphicData>
        </a:graphic>
      </p:graphicFrame>
    </p:spTree>
    <p:extLst>
      <p:ext uri="{BB962C8B-B14F-4D97-AF65-F5344CB8AC3E}">
        <p14:creationId xmlns:p14="http://schemas.microsoft.com/office/powerpoint/2010/main" val="1628430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133151286"/>
              </p:ext>
            </p:extLst>
          </p:nvPr>
        </p:nvGraphicFramePr>
        <p:xfrm>
          <a:off x="107504" y="116632"/>
          <a:ext cx="8856984" cy="6681808"/>
        </p:xfrm>
        <a:graphic>
          <a:graphicData uri="http://schemas.openxmlformats.org/drawingml/2006/table">
            <a:tbl>
              <a:tblPr firstRow="1" bandRow="1">
                <a:tableStyleId>{5C22544A-7EE6-4342-B048-85BDC9FD1C3A}</a:tableStyleId>
              </a:tblPr>
              <a:tblGrid>
                <a:gridCol w="4465706"/>
                <a:gridCol w="4391278"/>
              </a:tblGrid>
              <a:tr h="402928">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5861768">
                <a:tc>
                  <a:txBody>
                    <a:bodyPr/>
                    <a:lstStyle/>
                    <a:p>
                      <a:r>
                        <a:rPr lang="es-ES_tradnl" sz="1400" b="1" i="1" kern="1200" dirty="0" smtClean="0">
                          <a:solidFill>
                            <a:schemeClr val="dk1"/>
                          </a:solidFill>
                          <a:effectLst/>
                          <a:latin typeface="+mn-lt"/>
                          <a:ea typeface="+mn-ea"/>
                          <a:cs typeface="+mn-cs"/>
                        </a:rPr>
                        <a:t>Artículo 107:</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Los miembros del MCP deberán informar regularmente a su sector, sobre las deliberaciones y decisiones del MCP ES. Deberán a su vez consultar con su sector sobre las necesidades, objetivos u otras cuestiones de relevancia para el sector e información de la Asamblea de cara a la toma de decisiones.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r>
                        <a:rPr lang="es-ES_tradnl" sz="1400" kern="1200" dirty="0" smtClean="0">
                          <a:solidFill>
                            <a:schemeClr val="dk1"/>
                          </a:solidFill>
                          <a:effectLst/>
                          <a:latin typeface="+mn-lt"/>
                          <a:ea typeface="+mn-ea"/>
                          <a:cs typeface="+mn-cs"/>
                        </a:rPr>
                        <a:t>Los </a:t>
                      </a:r>
                      <a:r>
                        <a:rPr lang="es-ES_tradnl" sz="1400" kern="1200" dirty="0" smtClean="0">
                          <a:solidFill>
                            <a:schemeClr val="dk1"/>
                          </a:solidFill>
                          <a:effectLst/>
                          <a:latin typeface="+mn-lt"/>
                          <a:ea typeface="+mn-ea"/>
                          <a:cs typeface="+mn-cs"/>
                        </a:rPr>
                        <a:t>representantes, deberán cumplir con las siguientes consideraciones así:</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r>
                        <a:rPr lang="es-ES_tradnl" sz="1400" kern="1200" dirty="0" smtClean="0">
                          <a:solidFill>
                            <a:schemeClr val="dk1"/>
                          </a:solidFill>
                          <a:effectLst/>
                          <a:latin typeface="+mn-lt"/>
                          <a:ea typeface="+mn-ea"/>
                          <a:cs typeface="+mn-cs"/>
                        </a:rPr>
                        <a:t>El </a:t>
                      </a:r>
                      <a:r>
                        <a:rPr lang="es-ES_tradnl" sz="1400" kern="1200" dirty="0" smtClean="0">
                          <a:solidFill>
                            <a:schemeClr val="dk1"/>
                          </a:solidFill>
                          <a:effectLst/>
                          <a:latin typeface="+mn-lt"/>
                          <a:ea typeface="+mn-ea"/>
                          <a:cs typeface="+mn-cs"/>
                        </a:rPr>
                        <a:t>representante deberá convocar a sus representados, al menos tres veces al año, a fin de compartir la información que se considere relevante en cuanto a su accionar en el MCP-ES, y obtener comentarios de sus representados sobre las actividades del MCP-ES, tales como las </a:t>
                      </a:r>
                      <a:r>
                        <a:rPr lang="es-ES_tradnl" sz="1400" i="1" kern="1200" dirty="0" smtClean="0">
                          <a:solidFill>
                            <a:schemeClr val="dk1"/>
                          </a:solidFill>
                          <a:effectLst/>
                          <a:latin typeface="+mn-lt"/>
                          <a:ea typeface="+mn-ea"/>
                          <a:cs typeface="+mn-cs"/>
                        </a:rPr>
                        <a:t>reuniones multisectoriales.</a:t>
                      </a:r>
                      <a:endParaRPr lang="es-SV" sz="14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s-ES_tradnl" sz="1400" i="1" kern="1200" dirty="0" smtClean="0">
                          <a:solidFill>
                            <a:schemeClr val="dk1"/>
                          </a:solidFill>
                          <a:effectLst/>
                          <a:latin typeface="+mn-lt"/>
                          <a:ea typeface="+mn-ea"/>
                          <a:cs typeface="+mn-cs"/>
                        </a:rPr>
                        <a:t>E</a:t>
                      </a:r>
                      <a:r>
                        <a:rPr lang="es-ES_tradnl" sz="1400" kern="1200" dirty="0" smtClean="0">
                          <a:solidFill>
                            <a:schemeClr val="dk1"/>
                          </a:solidFill>
                          <a:effectLst/>
                          <a:latin typeface="+mn-lt"/>
                          <a:ea typeface="+mn-ea"/>
                          <a:cs typeface="+mn-cs"/>
                        </a:rPr>
                        <a:t>l representante dará un informe,  a las Autoridades de su institución, al menos una vez al año, sobre su gestión como miembro del MCP-ES, denominadas </a:t>
                      </a:r>
                      <a:r>
                        <a:rPr lang="es-ES_tradnl" sz="1400" i="1" kern="1200" dirty="0" smtClean="0">
                          <a:solidFill>
                            <a:schemeClr val="dk1"/>
                          </a:solidFill>
                          <a:effectLst/>
                          <a:latin typeface="+mn-lt"/>
                          <a:ea typeface="+mn-ea"/>
                          <a:cs typeface="+mn-cs"/>
                        </a:rPr>
                        <a:t>reuniones de instancias políticas.</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El representante, al menos dos veces al año, deberá compartir con sus representados, las Actas de Reuniones plenarias sostenidas por el Pleno del MCP-ES, que incluyen acuerdos para el seguimiento de la ejecución de los proyectos.</a:t>
                      </a:r>
                      <a:endParaRPr lang="es-SV" sz="1400" kern="1200" dirty="0">
                        <a:solidFill>
                          <a:schemeClr val="dk1"/>
                        </a:solidFill>
                        <a:effectLst/>
                        <a:latin typeface="+mn-lt"/>
                        <a:ea typeface="+mn-ea"/>
                        <a:cs typeface="+mn-cs"/>
                      </a:endParaRPr>
                    </a:p>
                  </a:txBody>
                  <a:tcPr/>
                </a:tc>
                <a:tc>
                  <a:txBody>
                    <a:bodyPr/>
                    <a:lstStyle/>
                    <a:p>
                      <a:r>
                        <a:rPr lang="es-ES_tradnl" sz="1400" b="1" i="1" kern="1200" dirty="0" smtClean="0">
                          <a:solidFill>
                            <a:schemeClr val="dk1"/>
                          </a:solidFill>
                          <a:effectLst/>
                          <a:latin typeface="+mn-lt"/>
                          <a:ea typeface="+mn-ea"/>
                          <a:cs typeface="+mn-cs"/>
                        </a:rPr>
                        <a:t>Artículo 107:</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Los miembros del </a:t>
                      </a:r>
                      <a:r>
                        <a:rPr lang="es-ES_tradnl" sz="1400" kern="1200" dirty="0" smtClean="0">
                          <a:solidFill>
                            <a:srgbClr val="FF0000"/>
                          </a:solidFill>
                          <a:effectLst/>
                          <a:latin typeface="+mn-lt"/>
                          <a:ea typeface="+mn-ea"/>
                          <a:cs typeface="+mn-cs"/>
                        </a:rPr>
                        <a:t>MCP-ES</a:t>
                      </a:r>
                      <a:r>
                        <a:rPr lang="es-ES_tradnl" sz="1400" kern="1200" dirty="0" smtClean="0">
                          <a:solidFill>
                            <a:schemeClr val="dk1"/>
                          </a:solidFill>
                          <a:effectLst/>
                          <a:latin typeface="+mn-lt"/>
                          <a:ea typeface="+mn-ea"/>
                          <a:cs typeface="+mn-cs"/>
                        </a:rPr>
                        <a:t> deberán informar regularmente a su sector, sobre las deliberaciones y decisiones </a:t>
                      </a:r>
                      <a:r>
                        <a:rPr lang="es-ES_tradnl" sz="1400" kern="1200" dirty="0" smtClean="0">
                          <a:solidFill>
                            <a:srgbClr val="FF0000"/>
                          </a:solidFill>
                          <a:effectLst/>
                          <a:latin typeface="+mn-lt"/>
                          <a:ea typeface="+mn-ea"/>
                          <a:cs typeface="+mn-cs"/>
                        </a:rPr>
                        <a:t>del MCP-ES</a:t>
                      </a:r>
                      <a:r>
                        <a:rPr lang="es-ES_tradnl" sz="1400" kern="1200" dirty="0" smtClean="0">
                          <a:solidFill>
                            <a:schemeClr val="dk1"/>
                          </a:solidFill>
                          <a:effectLst/>
                          <a:latin typeface="+mn-lt"/>
                          <a:ea typeface="+mn-ea"/>
                          <a:cs typeface="+mn-cs"/>
                        </a:rPr>
                        <a:t>. Deberán a su vez consultar con su sector sobre las necesidades, objetivos u otras cuestiones de relevancia para el sector e información de la Asamblea de cara a la toma de decisiones.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r>
                        <a:rPr lang="es-ES_tradnl" sz="1400" kern="1200" dirty="0" smtClean="0">
                          <a:solidFill>
                            <a:schemeClr val="dk1"/>
                          </a:solidFill>
                          <a:effectLst/>
                          <a:latin typeface="+mn-lt"/>
                          <a:ea typeface="+mn-ea"/>
                          <a:cs typeface="+mn-cs"/>
                        </a:rPr>
                        <a:t>Los </a:t>
                      </a:r>
                      <a:r>
                        <a:rPr lang="es-ES_tradnl" sz="1400" kern="1200" dirty="0" smtClean="0">
                          <a:solidFill>
                            <a:schemeClr val="dk1"/>
                          </a:solidFill>
                          <a:effectLst/>
                          <a:latin typeface="+mn-lt"/>
                          <a:ea typeface="+mn-ea"/>
                          <a:cs typeface="+mn-cs"/>
                        </a:rPr>
                        <a:t>representantes, deberán cumplir con las siguientes consideraciones: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r>
                        <a:rPr lang="es-ES_tradnl" sz="1400" kern="1200" dirty="0" smtClean="0">
                          <a:solidFill>
                            <a:schemeClr val="dk1"/>
                          </a:solidFill>
                          <a:effectLst/>
                          <a:latin typeface="+mn-lt"/>
                          <a:ea typeface="+mn-ea"/>
                          <a:cs typeface="+mn-cs"/>
                        </a:rPr>
                        <a:t>El </a:t>
                      </a:r>
                      <a:r>
                        <a:rPr lang="es-ES_tradnl" sz="1400" kern="1200" dirty="0" smtClean="0">
                          <a:solidFill>
                            <a:schemeClr val="dk1"/>
                          </a:solidFill>
                          <a:effectLst/>
                          <a:latin typeface="+mn-lt"/>
                          <a:ea typeface="+mn-ea"/>
                          <a:cs typeface="+mn-cs"/>
                        </a:rPr>
                        <a:t>representante deberá convocar a sus representados o hacer uso de otros medios de comunicación, al menos tres veces al año, a fin de compartir la información que se considere relevante en cuanto a su accionar en el MCP-ES, y obtener comentarios de sus representados sobre las actividades del MCP-ES, tales como las </a:t>
                      </a:r>
                      <a:r>
                        <a:rPr lang="es-ES_tradnl" sz="1400" i="1" kern="1200" dirty="0" smtClean="0">
                          <a:solidFill>
                            <a:schemeClr val="dk1"/>
                          </a:solidFill>
                          <a:effectLst/>
                          <a:latin typeface="+mn-lt"/>
                          <a:ea typeface="+mn-ea"/>
                          <a:cs typeface="+mn-cs"/>
                        </a:rPr>
                        <a:t>reuniones multisectoriales.</a:t>
                      </a:r>
                      <a:endParaRPr lang="es-SV" sz="14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s-ES_tradnl" sz="1400" kern="1200" dirty="0" smtClean="0">
                          <a:solidFill>
                            <a:schemeClr val="dk1"/>
                          </a:solidFill>
                          <a:effectLst/>
                          <a:latin typeface="+mn-lt"/>
                          <a:ea typeface="+mn-ea"/>
                          <a:cs typeface="+mn-cs"/>
                        </a:rPr>
                        <a:t>El representante dará un informe a las Autoridades de su institución, al menos una vez al año, sobre su gestión como miembro del MCP-ES, denominadas </a:t>
                      </a:r>
                      <a:r>
                        <a:rPr lang="es-ES_tradnl" sz="1400" i="1" kern="1200" dirty="0" smtClean="0">
                          <a:solidFill>
                            <a:schemeClr val="dk1"/>
                          </a:solidFill>
                          <a:effectLst/>
                          <a:latin typeface="+mn-lt"/>
                          <a:ea typeface="+mn-ea"/>
                          <a:cs typeface="+mn-cs"/>
                        </a:rPr>
                        <a:t>reuniones de instancias políticas.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400" kern="1200" dirty="0" smtClean="0">
                          <a:solidFill>
                            <a:schemeClr val="dk1"/>
                          </a:solidFill>
                          <a:effectLst/>
                          <a:latin typeface="+mn-lt"/>
                          <a:ea typeface="+mn-ea"/>
                          <a:cs typeface="+mn-cs"/>
                        </a:rPr>
                        <a:t>El representante, al menos dos veces al año, deberá compartir con sus representados, las Actas de Reuniones plenarias sostenidas por el Pleno del MCP-ES, que incluyen acuerdos para el seguimiento de la ejecución de los proyectos</a:t>
                      </a:r>
                      <a:r>
                        <a:rPr lang="es-ES_tradnl" sz="1400" kern="1200" dirty="0" smtClean="0">
                          <a:solidFill>
                            <a:srgbClr val="FF0000"/>
                          </a:solidFill>
                          <a:effectLst/>
                          <a:latin typeface="+mn-lt"/>
                          <a:ea typeface="+mn-ea"/>
                          <a:cs typeface="+mn-cs"/>
                        </a:rPr>
                        <a:t>. Los representantes podrán dirigir a sus representados a que visiten la página Web del MCP-ES, donde encontraran todas las actas y toda información relevante del trabajo realizado</a:t>
                      </a:r>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1887366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746522779"/>
              </p:ext>
            </p:extLst>
          </p:nvPr>
        </p:nvGraphicFramePr>
        <p:xfrm>
          <a:off x="0" y="4198"/>
          <a:ext cx="9144000" cy="6853801"/>
        </p:xfrm>
        <a:graphic>
          <a:graphicData uri="http://schemas.openxmlformats.org/drawingml/2006/table">
            <a:tbl>
              <a:tblPr firstRow="1" bandRow="1">
                <a:tableStyleId>{5C22544A-7EE6-4342-B048-85BDC9FD1C3A}</a:tableStyleId>
              </a:tblPr>
              <a:tblGrid>
                <a:gridCol w="4572000"/>
                <a:gridCol w="4572000"/>
              </a:tblGrid>
              <a:tr h="382221">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6471580">
                <a:tc>
                  <a:txBody>
                    <a:bodyPr/>
                    <a:lstStyle/>
                    <a:p>
                      <a:r>
                        <a:rPr lang="es-ES_tradnl" sz="1400" b="1" i="1" kern="1200" dirty="0" smtClean="0">
                          <a:solidFill>
                            <a:schemeClr val="dk1"/>
                          </a:solidFill>
                          <a:effectLst/>
                          <a:latin typeface="+mn-lt"/>
                          <a:ea typeface="+mn-ea"/>
                          <a:cs typeface="+mn-cs"/>
                        </a:rPr>
                        <a:t>Cont. Artículo 107:</a:t>
                      </a: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El representante del MCP-ES, deberá preparar, al menos cuatro veces al año,  boletines periódicos sobre las actividades del MCP-ES, y diseminarlos ampliamente entre sus representados.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Se considerará que el miembro representa adecuadamente a su sector, si evidencia documentalmente,  que ha sostenido al menos, diez actividades de comunicación.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Se considerarán como evidencia de cumplimiento, los correos electrónicos, que incluyen comunicaciones directas del representante con su sector, así como el reenvío de información oficial, que el MCP-ES determine como de uso público en relación a los proyectos del FM.</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Para las actividades de comunicación, el representante contará con el apoyo de la Dirección Ejecutiva y del Comité de Comunicaciones del MCP ES. </a:t>
                      </a: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Será responsabilidad del representante contar con un directorio actualizado de sus representados y compartirlo con la Dirección Ejecutiva y con el Comité de Comunicaciones, al menos una vez al año.  Este directorio, deberá al menos contener: nombre y apellidos, organización/institución,  cargo funcional, correo electrónico, dirección física, teléfono celular y de oficina.</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El representante del Sector, podrá indistintamente, realizar otras actividades de comunicación, incluidas reuniones,  al interior de su sector, cada vez que lo estime conveniente y sin perjuicio a lo arriba regulado.</a:t>
                      </a:r>
                      <a:endParaRPr lang="es-SV" sz="1400" kern="1200" dirty="0" smtClean="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_tradnl" sz="1400" b="1" i="1" kern="1200" dirty="0" smtClean="0">
                          <a:solidFill>
                            <a:schemeClr val="dk1"/>
                          </a:solidFill>
                          <a:effectLst/>
                          <a:latin typeface="+mn-lt"/>
                          <a:ea typeface="+mn-ea"/>
                          <a:cs typeface="+mn-cs"/>
                        </a:rPr>
                        <a:t>Cont. Artículo 107:</a:t>
                      </a:r>
                    </a:p>
                    <a:p>
                      <a:pPr marL="285750" lvl="0" indent="-285750">
                        <a:buFont typeface="Arial" panose="020B0604020202020204" pitchFamily="34" charset="0"/>
                        <a:buChar char="•"/>
                      </a:pPr>
                      <a:r>
                        <a:rPr lang="es-ES_tradnl" sz="1400" kern="1200" dirty="0" smtClean="0">
                          <a:solidFill>
                            <a:srgbClr val="FF0000"/>
                          </a:solidFill>
                          <a:effectLst/>
                          <a:latin typeface="+mn-lt"/>
                          <a:ea typeface="+mn-ea"/>
                          <a:cs typeface="+mn-cs"/>
                        </a:rPr>
                        <a:t>La Dirección Ejecutiva del MCP-ES </a:t>
                      </a:r>
                      <a:r>
                        <a:rPr lang="es-ES_tradnl" sz="1400" kern="1200" dirty="0" smtClean="0">
                          <a:solidFill>
                            <a:schemeClr val="dk1"/>
                          </a:solidFill>
                          <a:effectLst/>
                          <a:latin typeface="+mn-lt"/>
                          <a:ea typeface="+mn-ea"/>
                          <a:cs typeface="+mn-cs"/>
                        </a:rPr>
                        <a:t>deberá preparar, al menos cuatro veces al año,  boletines sobre las actividades del MCP-ES, y los representantes deberán diseminarlos ampliamente entre sus representados.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Se considerará que el miembro representa adecuadamente a su sector, si evidencia documentalmente,  que ha sostenido al menos diez actividades de comunicación.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Se considerarán como evidencia de cumplimiento, los correos electrónicos, que incluyen comunicaciones directas del representante con su sector, así como el reenvío de información oficial, que el MCP-ES determine como de uso público en relación a los proyectos del FM.</a:t>
                      </a: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Para las actividades de comunicación, el representante contará con el apoyo de la Dirección Ejecutiva y del Comité de Comunicaciones del MCP-ES.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Será responsabilidad del representante contar con un directorio actualizado de sus representados y compartirlo con la Dirección Ejecutiva y con el Comité de Comunicaciones, al menos una vez al año.  Este directorio, deberá al menos contener: nombre y apellidos, organización/institución,  cargo funcional, correo electrónico, dirección física, teléfono celular y de oficina.</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El representante del Sector podrá indistintamente, realizar otras actividades de comunicación, incluidas reuniones,  al interior de su sector, cada vez que lo estime conveniente y sin perjuicio a lo arriba regulado</a:t>
                      </a:r>
                      <a:r>
                        <a:rPr lang="es-ES_tradnl" sz="1400" kern="1200" dirty="0" smtClean="0">
                          <a:solidFill>
                            <a:schemeClr val="dk1"/>
                          </a:solidFill>
                          <a:effectLst/>
                          <a:latin typeface="+mn-lt"/>
                          <a:ea typeface="+mn-ea"/>
                          <a:cs typeface="+mn-cs"/>
                        </a:rPr>
                        <a:t>.</a:t>
                      </a:r>
                      <a:endParaRPr lang="es-SV" sz="1400" dirty="0"/>
                    </a:p>
                  </a:txBody>
                  <a:tcPr/>
                </a:tc>
              </a:tr>
            </a:tbl>
          </a:graphicData>
        </a:graphic>
      </p:graphicFrame>
    </p:spTree>
    <p:extLst>
      <p:ext uri="{BB962C8B-B14F-4D97-AF65-F5344CB8AC3E}">
        <p14:creationId xmlns:p14="http://schemas.microsoft.com/office/powerpoint/2010/main" val="34543368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782553212"/>
              </p:ext>
            </p:extLst>
          </p:nvPr>
        </p:nvGraphicFramePr>
        <p:xfrm>
          <a:off x="18328" y="188640"/>
          <a:ext cx="9144000" cy="6436360"/>
        </p:xfrm>
        <a:graphic>
          <a:graphicData uri="http://schemas.openxmlformats.org/drawingml/2006/table">
            <a:tbl>
              <a:tblPr firstRow="1" bandRow="1">
                <a:tableStyleId>{5C22544A-7EE6-4342-B048-85BDC9FD1C3A}</a:tableStyleId>
              </a:tblPr>
              <a:tblGrid>
                <a:gridCol w="4456739"/>
                <a:gridCol w="4687261"/>
              </a:tblGrid>
              <a:tr h="370840">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370840">
                <a:tc>
                  <a:txBody>
                    <a:bodyPr/>
                    <a:lstStyle/>
                    <a:p>
                      <a:r>
                        <a:rPr lang="es-ES_tradnl" sz="1600" b="1" i="1" kern="1200" dirty="0" smtClean="0">
                          <a:solidFill>
                            <a:schemeClr val="dk1"/>
                          </a:solidFill>
                          <a:effectLst/>
                          <a:latin typeface="+mn-lt"/>
                          <a:ea typeface="+mn-ea"/>
                          <a:cs typeface="+mn-cs"/>
                        </a:rPr>
                        <a:t>Artículo 108:</a:t>
                      </a:r>
                      <a:r>
                        <a:rPr lang="es-ES_tradnl" sz="1600"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Conforme a las directivas del FM, los miembros del MCP ES deberán tener acceso 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Todos los documentos importantes del Fondo Mundial, incluyendo las directrices del Fondo Mundial y convocatorias de nuevas propuestas;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Toda la correspondencia oficial del Fondo Mundial incluyendo comentarios sobre las propuestas presentadas por el MCP 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Todos los documentos pertinentes relativos a la preparación de la propuesta para el Fondo Mundial, así como, la versión final enviada al Fondo Mundial;</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La lista completa y actualizada de los miembros del MCP con la información de contacto.</a:t>
                      </a:r>
                      <a:endParaRPr lang="es-SV" sz="1600" kern="1200" dirty="0" smtClean="0">
                        <a:solidFill>
                          <a:schemeClr val="dk1"/>
                        </a:solidFill>
                        <a:effectLst/>
                        <a:latin typeface="+mn-lt"/>
                        <a:ea typeface="+mn-ea"/>
                        <a:cs typeface="+mn-cs"/>
                      </a:endParaRPr>
                    </a:p>
                    <a:p>
                      <a:endParaRPr lang="es-SV" sz="1400" kern="1200" dirty="0" smtClean="0">
                        <a:solidFill>
                          <a:schemeClr val="dk1"/>
                        </a:solidFill>
                        <a:effectLst/>
                        <a:latin typeface="+mn-lt"/>
                        <a:ea typeface="+mn-ea"/>
                        <a:cs typeface="+mn-cs"/>
                      </a:endParaRPr>
                    </a:p>
                  </a:txBody>
                  <a:tcPr/>
                </a:tc>
                <a:tc>
                  <a:txBody>
                    <a:bodyPr/>
                    <a:lstStyle/>
                    <a:p>
                      <a:r>
                        <a:rPr lang="es-ES_tradnl" sz="1600" b="1" i="1" kern="1200" dirty="0" smtClean="0">
                          <a:solidFill>
                            <a:schemeClr val="dk1"/>
                          </a:solidFill>
                          <a:effectLst/>
                          <a:latin typeface="+mn-lt"/>
                          <a:ea typeface="+mn-ea"/>
                          <a:cs typeface="+mn-cs"/>
                        </a:rPr>
                        <a:t>Artículo 108:</a:t>
                      </a:r>
                      <a:r>
                        <a:rPr lang="es-ES_tradnl" sz="1600"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Conforme a las directivas del FM, los miembros del MCP-ES deberán tener acceso a:</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Todos los documentos importantes del Fondo Mundial, incluyendo las directrices del Fondo Mundial y convocatorias de nuevas propuestas;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Toda la correspondencia oficial del Fondo Mundial incluyendo comentarios sobre las propuestas presentadas por el MCP-ES;</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Todos los documentos pertinentes relativos a la preparación de la propuesta para el Fondo Mundial, así como, la versión final enviada al Fondo Mundial;</a:t>
                      </a:r>
                      <a:endParaRPr lang="es-SV"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600" kern="1200" dirty="0" smtClean="0">
                          <a:solidFill>
                            <a:schemeClr val="dk1"/>
                          </a:solidFill>
                          <a:effectLst/>
                          <a:latin typeface="+mn-lt"/>
                          <a:ea typeface="+mn-ea"/>
                          <a:cs typeface="+mn-cs"/>
                        </a:rPr>
                        <a:t>La lista completa y actualizada de los miembros del MCP-ES con la información de contacto.</a:t>
                      </a:r>
                      <a:endParaRPr lang="es-SV" sz="1600" kern="1200" dirty="0" smtClean="0">
                        <a:solidFill>
                          <a:schemeClr val="dk1"/>
                        </a:solidFill>
                        <a:effectLst/>
                        <a:latin typeface="+mn-lt"/>
                        <a:ea typeface="+mn-ea"/>
                        <a:cs typeface="+mn-cs"/>
                      </a:endParaRPr>
                    </a:p>
                    <a:p>
                      <a:r>
                        <a:rPr lang="es-ES_tradnl" sz="1600" kern="1200" dirty="0" smtClean="0">
                          <a:solidFill>
                            <a:srgbClr val="FF0000"/>
                          </a:solidFill>
                          <a:effectLst/>
                          <a:latin typeface="+mn-lt"/>
                          <a:ea typeface="+mn-ea"/>
                          <a:cs typeface="+mn-cs"/>
                        </a:rPr>
                        <a:t>Todo lo anterior, será válido para cualquier otro donante que apoye la respuesta Nacional al VIH, Tuberculosis y Malaria.</a:t>
                      </a:r>
                      <a:endParaRPr lang="es-SV" sz="1600" kern="1200" dirty="0" smtClean="0">
                        <a:solidFill>
                          <a:srgbClr val="FF0000"/>
                        </a:solidFill>
                        <a:effectLst/>
                        <a:latin typeface="+mn-lt"/>
                        <a:ea typeface="+mn-ea"/>
                        <a:cs typeface="+mn-cs"/>
                      </a:endParaRPr>
                    </a:p>
                    <a:p>
                      <a:endParaRPr lang="es-SV" sz="200" dirty="0"/>
                    </a:p>
                  </a:txBody>
                  <a:tcPr/>
                </a:tc>
              </a:tr>
              <a:tr h="370840">
                <a:tc>
                  <a:txBody>
                    <a:bodyPr/>
                    <a:lstStyle/>
                    <a:p>
                      <a:r>
                        <a:rPr lang="es-ES_tradnl" sz="1600" b="1" i="1" kern="1200" dirty="0" smtClean="0">
                          <a:solidFill>
                            <a:schemeClr val="dk1"/>
                          </a:solidFill>
                          <a:effectLst/>
                          <a:latin typeface="+mn-lt"/>
                          <a:ea typeface="+mn-ea"/>
                          <a:cs typeface="+mn-cs"/>
                        </a:rPr>
                        <a:t>Artículo 115:</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Las disposiciones contempladas en el presente Reglamento Interno entrarán  en vigor en el momento de su aprobación por la Asamblea General del MCP ES</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 </a:t>
                      </a:r>
                      <a:endParaRPr lang="es-SV" sz="1600" kern="1200" dirty="0">
                        <a:solidFill>
                          <a:schemeClr val="dk1"/>
                        </a:solidFill>
                        <a:effectLst/>
                        <a:latin typeface="+mn-lt"/>
                        <a:ea typeface="+mn-ea"/>
                        <a:cs typeface="+mn-cs"/>
                      </a:endParaRPr>
                    </a:p>
                  </a:txBody>
                  <a:tcPr/>
                </a:tc>
                <a:tc>
                  <a:txBody>
                    <a:bodyPr/>
                    <a:lstStyle/>
                    <a:p>
                      <a:r>
                        <a:rPr lang="es-ES_tradnl" sz="1600" b="1" i="1" kern="1200" dirty="0" smtClean="0">
                          <a:solidFill>
                            <a:schemeClr val="dk1"/>
                          </a:solidFill>
                          <a:effectLst/>
                          <a:latin typeface="+mn-lt"/>
                          <a:ea typeface="+mn-ea"/>
                          <a:cs typeface="+mn-cs"/>
                        </a:rPr>
                        <a:t>Artículo 115:</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Las disposiciones contempladas en el presente Reglamento Interno entrarán  en vigor en el momento de su aprobación por la Asamblea General del </a:t>
                      </a:r>
                      <a:r>
                        <a:rPr lang="es-ES_tradnl" sz="1600" kern="1200" dirty="0" smtClean="0">
                          <a:solidFill>
                            <a:srgbClr val="FF0000"/>
                          </a:solidFill>
                          <a:effectLst/>
                          <a:latin typeface="+mn-lt"/>
                          <a:ea typeface="+mn-ea"/>
                          <a:cs typeface="+mn-cs"/>
                        </a:rPr>
                        <a:t>MCP-ES</a:t>
                      </a:r>
                      <a:endParaRPr lang="es-SV" sz="1600" kern="1200" dirty="0" smtClean="0">
                        <a:solidFill>
                          <a:srgbClr val="FF0000"/>
                        </a:solidFill>
                        <a:effectLst/>
                        <a:latin typeface="+mn-lt"/>
                        <a:ea typeface="+mn-ea"/>
                        <a:cs typeface="+mn-cs"/>
                      </a:endParaRPr>
                    </a:p>
                    <a:p>
                      <a:endParaRPr lang="es-SV" sz="200" dirty="0"/>
                    </a:p>
                  </a:txBody>
                  <a:tcPr/>
                </a:tc>
              </a:tr>
            </a:tbl>
          </a:graphicData>
        </a:graphic>
      </p:graphicFrame>
    </p:spTree>
    <p:extLst>
      <p:ext uri="{BB962C8B-B14F-4D97-AF65-F5344CB8AC3E}">
        <p14:creationId xmlns:p14="http://schemas.microsoft.com/office/powerpoint/2010/main" val="3313225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626337265"/>
              </p:ext>
            </p:extLst>
          </p:nvPr>
        </p:nvGraphicFramePr>
        <p:xfrm>
          <a:off x="107504" y="116632"/>
          <a:ext cx="8856984" cy="1070654"/>
        </p:xfrm>
        <a:graphic>
          <a:graphicData uri="http://schemas.openxmlformats.org/drawingml/2006/table">
            <a:tbl>
              <a:tblPr firstRow="1" bandRow="1">
                <a:tableStyleId>{5C22544A-7EE6-4342-B048-85BDC9FD1C3A}</a:tableStyleId>
              </a:tblPr>
              <a:tblGrid>
                <a:gridCol w="4428492"/>
                <a:gridCol w="4428492"/>
              </a:tblGrid>
              <a:tr h="339134">
                <a:tc>
                  <a:txBody>
                    <a:bodyPr/>
                    <a:lstStyle/>
                    <a:p>
                      <a:r>
                        <a:rPr lang="es-SV" sz="1200" dirty="0" smtClean="0"/>
                        <a:t>Reglamento</a:t>
                      </a:r>
                      <a:r>
                        <a:rPr lang="es-SV" sz="1200" baseline="0" dirty="0" smtClean="0"/>
                        <a:t> Interno 2012</a:t>
                      </a:r>
                      <a:endParaRPr lang="es-SV" sz="1200" dirty="0"/>
                    </a:p>
                  </a:txBody>
                  <a:tcPr/>
                </a:tc>
                <a:tc>
                  <a:txBody>
                    <a:bodyPr/>
                    <a:lstStyle/>
                    <a:p>
                      <a:r>
                        <a:rPr lang="es-SV" sz="1200" dirty="0" smtClean="0"/>
                        <a:t>Modificaciones  2015</a:t>
                      </a:r>
                      <a:endParaRPr lang="es-SV" sz="1200" dirty="0"/>
                    </a:p>
                  </a:txBody>
                  <a:tcPr/>
                </a:tc>
              </a:tr>
              <a:tr h="668978">
                <a:tc>
                  <a:txBody>
                    <a:bodyPr/>
                    <a:lstStyle/>
                    <a:p>
                      <a:r>
                        <a:rPr lang="es-ES_tradnl" sz="1400" b="1" i="1" kern="1200" dirty="0" smtClean="0">
                          <a:solidFill>
                            <a:schemeClr val="dk1"/>
                          </a:solidFill>
                          <a:effectLst/>
                          <a:latin typeface="+mn-lt"/>
                          <a:ea typeface="+mn-ea"/>
                          <a:cs typeface="+mn-cs"/>
                        </a:rPr>
                        <a:t>Artículo 2:</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La distribución de miembros votantes en los diferentes sectores es la siguiente:</a:t>
                      </a:r>
                    </a:p>
                  </a:txBody>
                  <a:tcPr/>
                </a:tc>
                <a:tc>
                  <a:txBody>
                    <a:bodyPr/>
                    <a:lstStyle/>
                    <a:p>
                      <a:r>
                        <a:rPr lang="es-ES_tradnl" sz="1400" b="1" i="1" kern="1200" dirty="0" smtClean="0">
                          <a:solidFill>
                            <a:schemeClr val="dk1"/>
                          </a:solidFill>
                          <a:effectLst/>
                          <a:latin typeface="+mn-lt"/>
                          <a:ea typeface="+mn-ea"/>
                          <a:cs typeface="+mn-cs"/>
                        </a:rPr>
                        <a:t>Artículo 4: </a:t>
                      </a:r>
                      <a:r>
                        <a:rPr lang="es-ES_tradnl" sz="1400" kern="1200" dirty="0" smtClean="0">
                          <a:solidFill>
                            <a:schemeClr val="dk1"/>
                          </a:solidFill>
                          <a:effectLst/>
                          <a:latin typeface="+mn-lt"/>
                          <a:ea typeface="+mn-ea"/>
                          <a:cs typeface="+mn-cs"/>
                        </a:rPr>
                        <a:t>La distribución de miembros votantes en los diferentes sectores es la siguiente:</a:t>
                      </a:r>
                      <a:endParaRPr lang="es-SV" sz="1400" kern="1200" dirty="0" smtClean="0">
                        <a:solidFill>
                          <a:schemeClr val="dk1"/>
                        </a:solidFill>
                        <a:effectLst/>
                        <a:latin typeface="+mn-lt"/>
                        <a:ea typeface="+mn-ea"/>
                        <a:cs typeface="+mn-cs"/>
                      </a:endParaRPr>
                    </a:p>
                  </a:txBody>
                  <a:tcPr/>
                </a:tc>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175416179"/>
              </p:ext>
            </p:extLst>
          </p:nvPr>
        </p:nvGraphicFramePr>
        <p:xfrm>
          <a:off x="107504" y="1187286"/>
          <a:ext cx="8856985" cy="5510559"/>
        </p:xfrm>
        <a:graphic>
          <a:graphicData uri="http://schemas.openxmlformats.org/drawingml/2006/table">
            <a:tbl>
              <a:tblPr firstRow="1" firstCol="1" bandRow="1" bandCol="1">
                <a:tableStyleId>{5C22544A-7EE6-4342-B048-85BDC9FD1C3A}</a:tableStyleId>
              </a:tblPr>
              <a:tblGrid>
                <a:gridCol w="2818132"/>
                <a:gridCol w="1646364"/>
                <a:gridCol w="2844666"/>
                <a:gridCol w="1547823"/>
              </a:tblGrid>
              <a:tr h="263866">
                <a:tc rowSpan="3">
                  <a:txBody>
                    <a:bodyPr/>
                    <a:lstStyle/>
                    <a:p>
                      <a:pPr>
                        <a:spcAft>
                          <a:spcPts val="0"/>
                        </a:spcAft>
                      </a:pPr>
                      <a:r>
                        <a:rPr lang="es-ES_tradnl" sz="1050" dirty="0">
                          <a:effectLst/>
                        </a:rPr>
                        <a:t>Sector Gubernamental: </a:t>
                      </a:r>
                      <a:endParaRPr lang="es-SV" sz="1200" dirty="0">
                        <a:effectLst/>
                      </a:endParaRPr>
                    </a:p>
                    <a:p>
                      <a:pPr>
                        <a:spcAft>
                          <a:spcPts val="0"/>
                        </a:spcAft>
                      </a:pPr>
                      <a:r>
                        <a:rPr lang="es-ES_tradnl" sz="1050" dirty="0">
                          <a:effectLst/>
                        </a:rPr>
                        <a:t>Ministerio de Salud</a:t>
                      </a:r>
                      <a:endParaRPr lang="es-SV" sz="1200" dirty="0">
                        <a:effectLst/>
                      </a:endParaRPr>
                    </a:p>
                    <a:p>
                      <a:pPr>
                        <a:spcAft>
                          <a:spcPts val="0"/>
                        </a:spcAft>
                      </a:pPr>
                      <a:r>
                        <a:rPr lang="es-ES_tradnl" sz="1050" dirty="0">
                          <a:effectLst/>
                        </a:rPr>
                        <a:t>Otros miembros Gubernamentales designados por CONASIDA</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s-ES_tradnl" sz="1050" dirty="0">
                          <a:effectLst/>
                        </a:rPr>
                        <a:t>3 miembros</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rowSpan="3">
                  <a:txBody>
                    <a:bodyPr/>
                    <a:lstStyle/>
                    <a:p>
                      <a:pPr>
                        <a:spcAft>
                          <a:spcPts val="0"/>
                        </a:spcAft>
                      </a:pPr>
                      <a:r>
                        <a:rPr lang="es-ES_tradnl" sz="1050" dirty="0">
                          <a:effectLst/>
                        </a:rPr>
                        <a:t>Sector Gubernamental: </a:t>
                      </a:r>
                      <a:endParaRPr lang="es-ES_tradnl" sz="1050" dirty="0" smtClean="0">
                        <a:effectLst/>
                      </a:endParaRPr>
                    </a:p>
                    <a:p>
                      <a:pPr>
                        <a:spcAft>
                          <a:spcPts val="0"/>
                        </a:spcAft>
                      </a:pPr>
                      <a:endParaRPr lang="es-SV" sz="1200" dirty="0">
                        <a:effectLst/>
                      </a:endParaRPr>
                    </a:p>
                    <a:p>
                      <a:pPr>
                        <a:spcAft>
                          <a:spcPts val="0"/>
                        </a:spcAft>
                      </a:pPr>
                      <a:r>
                        <a:rPr lang="es-ES_tradnl" sz="1050" dirty="0">
                          <a:effectLst/>
                        </a:rPr>
                        <a:t>Ministerio de Salud</a:t>
                      </a:r>
                      <a:endParaRPr lang="es-SV" sz="1200" dirty="0">
                        <a:effectLst/>
                      </a:endParaRPr>
                    </a:p>
                    <a:p>
                      <a:pPr>
                        <a:spcAft>
                          <a:spcPts val="0"/>
                        </a:spcAft>
                      </a:pPr>
                      <a:endParaRPr lang="es-ES_tradnl" sz="1050" dirty="0" smtClean="0">
                        <a:effectLst/>
                      </a:endParaRPr>
                    </a:p>
                    <a:p>
                      <a:pPr>
                        <a:spcAft>
                          <a:spcPts val="0"/>
                        </a:spcAft>
                      </a:pPr>
                      <a:r>
                        <a:rPr lang="es-ES_tradnl" sz="1050" dirty="0" smtClean="0">
                          <a:effectLst/>
                        </a:rPr>
                        <a:t>Otros </a:t>
                      </a:r>
                      <a:r>
                        <a:rPr lang="es-ES_tradnl" sz="1050" dirty="0">
                          <a:effectLst/>
                        </a:rPr>
                        <a:t>miembros Gubernamentales designados por CONASIDA</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2">
                        <a:lumMod val="60000"/>
                        <a:lumOff val="40000"/>
                      </a:schemeClr>
                    </a:solidFill>
                  </a:tcPr>
                </a:tc>
                <a:tc>
                  <a:txBody>
                    <a:bodyPr/>
                    <a:lstStyle/>
                    <a:p>
                      <a:pPr algn="ctr">
                        <a:spcAft>
                          <a:spcPts val="0"/>
                        </a:spcAft>
                      </a:pPr>
                      <a:r>
                        <a:rPr lang="es-ES_tradnl" sz="1050" i="1" dirty="0">
                          <a:effectLst/>
                          <a:latin typeface="Calibri" panose="020F0502020204030204" pitchFamily="34" charset="0"/>
                          <a:ea typeface="MS Mincho" panose="02020609040205080304" pitchFamily="49" charset="-128"/>
                          <a:cs typeface="Times New Roman" panose="02020603050405020304" pitchFamily="18" charset="0"/>
                        </a:rPr>
                        <a:t>3 miembros</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263866">
                <a:tc vMerge="1">
                  <a:txBody>
                    <a:bodyPr/>
                    <a:lstStyle/>
                    <a:p>
                      <a:endParaRPr lang="es-SV"/>
                    </a:p>
                  </a:txBody>
                  <a:tcPr/>
                </a:tc>
                <a:tc>
                  <a:txBody>
                    <a:bodyPr/>
                    <a:lstStyle/>
                    <a:p>
                      <a:pPr algn="ctr">
                        <a:spcAft>
                          <a:spcPts val="0"/>
                        </a:spcAft>
                      </a:pP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vMerge="1">
                  <a:txBody>
                    <a:bodyPr/>
                    <a:lstStyle/>
                    <a:p>
                      <a:endParaRPr lang="es-SV"/>
                    </a:p>
                  </a:txBody>
                  <a:tcPr/>
                </a:tc>
                <a:tc>
                  <a:txBody>
                    <a:bodyPr/>
                    <a:lstStyle/>
                    <a:p>
                      <a:pPr algn="ctr">
                        <a:spcAft>
                          <a:spcPts val="0"/>
                        </a:spcAft>
                      </a:pPr>
                      <a:r>
                        <a:rPr lang="es-ES_tradnl" sz="1050" i="1" dirty="0">
                          <a:effectLst/>
                          <a:latin typeface="Calibri" panose="020F0502020204030204" pitchFamily="34" charset="0"/>
                          <a:ea typeface="MS Mincho" panose="02020609040205080304" pitchFamily="49" charset="-128"/>
                          <a:cs typeface="Times New Roman" panose="02020603050405020304" pitchFamily="18" charset="0"/>
                        </a:rPr>
                        <a:t>1</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549009">
                <a:tc vMerge="1">
                  <a:txBody>
                    <a:bodyPr/>
                    <a:lstStyle/>
                    <a:p>
                      <a:endParaRPr lang="es-SV"/>
                    </a:p>
                  </a:txBody>
                  <a:tcPr/>
                </a:tc>
                <a:tc>
                  <a:txBody>
                    <a:bodyPr/>
                    <a:lstStyle/>
                    <a:p>
                      <a:pPr algn="ctr">
                        <a:spcAft>
                          <a:spcPts val="0"/>
                        </a:spcAft>
                      </a:pPr>
                      <a:r>
                        <a:rPr lang="es-ES_tradnl" sz="1050">
                          <a:effectLst/>
                        </a:rPr>
                        <a:t>1</a:t>
                      </a:r>
                      <a:endParaRPr lang="es-SV" sz="1200">
                        <a:effectLst/>
                      </a:endParaRPr>
                    </a:p>
                    <a:p>
                      <a:pPr algn="ctr">
                        <a:spcAft>
                          <a:spcPts val="0"/>
                        </a:spcAft>
                      </a:pPr>
                      <a:r>
                        <a:rPr lang="es-ES_tradnl" sz="1050">
                          <a:effectLst/>
                        </a:rPr>
                        <a:t>2</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vMerge="1">
                  <a:txBody>
                    <a:bodyPr/>
                    <a:lstStyle/>
                    <a:p>
                      <a:endParaRPr lang="es-SV" dirty="0"/>
                    </a:p>
                  </a:txBody>
                  <a:tcPr>
                    <a:solidFill>
                      <a:schemeClr val="tx2">
                        <a:lumMod val="60000"/>
                        <a:lumOff val="40000"/>
                      </a:schemeClr>
                    </a:solidFill>
                  </a:tcPr>
                </a:tc>
                <a:tc>
                  <a:txBody>
                    <a:bodyPr/>
                    <a:lstStyle/>
                    <a:p>
                      <a:pPr algn="ctr">
                        <a:spcAft>
                          <a:spcPts val="0"/>
                        </a:spcAft>
                      </a:pPr>
                      <a:r>
                        <a:rPr lang="es-ES_tradnl" sz="1050" i="1" dirty="0" smtClean="0">
                          <a:effectLst/>
                          <a:latin typeface="Calibri" panose="020F0502020204030204" pitchFamily="34" charset="0"/>
                          <a:ea typeface="MS Mincho" panose="02020609040205080304" pitchFamily="49" charset="-128"/>
                          <a:cs typeface="Times New Roman" panose="02020603050405020304" pitchFamily="18" charset="0"/>
                        </a:rPr>
                        <a:t>2</a:t>
                      </a:r>
                      <a:r>
                        <a:rPr lang="es-ES_tradnl" sz="1050" i="1" dirty="0">
                          <a:effectLst/>
                          <a:latin typeface="Calibri" panose="020F0502020204030204" pitchFamily="34" charset="0"/>
                          <a:ea typeface="MS Mincho" panose="02020609040205080304" pitchFamily="49" charset="-128"/>
                          <a:cs typeface="Times New Roman" panose="02020603050405020304" pitchFamily="18" charset="0"/>
                        </a:rPr>
                        <a:t> </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510706">
                <a:tc>
                  <a:txBody>
                    <a:bodyPr/>
                    <a:lstStyle/>
                    <a:p>
                      <a:pPr>
                        <a:spcAft>
                          <a:spcPts val="0"/>
                        </a:spcAft>
                      </a:pPr>
                      <a:r>
                        <a:rPr lang="es-ES_tradnl" sz="1050" dirty="0">
                          <a:effectLst/>
                        </a:rPr>
                        <a:t>Sector No-gubernamental:                                                       </a:t>
                      </a:r>
                      <a:endParaRPr lang="es-SV" sz="1200" dirty="0">
                        <a:effectLst/>
                      </a:endParaRPr>
                    </a:p>
                  </a:txBody>
                  <a:tcPr marL="68580" marR="68580" marT="0" marB="0"/>
                </a:tc>
                <a:tc>
                  <a:txBody>
                    <a:bodyPr/>
                    <a:lstStyle/>
                    <a:p>
                      <a:pPr algn="ctr">
                        <a:spcAft>
                          <a:spcPts val="0"/>
                        </a:spcAft>
                      </a:pPr>
                      <a:r>
                        <a:rPr lang="es-ES_tradnl" sz="1050">
                          <a:effectLst/>
                        </a:rPr>
                        <a:t>8 miembros:</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s-ES_tradnl" sz="1050" dirty="0">
                          <a:effectLst/>
                        </a:rPr>
                        <a:t>Sector No-gubernamental:                                                       </a:t>
                      </a:r>
                      <a:endParaRPr lang="es-SV" sz="1200" dirty="0">
                        <a:effectLst/>
                      </a:endParaRPr>
                    </a:p>
                  </a:txBody>
                  <a:tcPr marL="68580" marR="68580" marT="0" marB="0">
                    <a:solidFill>
                      <a:schemeClr val="tx2">
                        <a:lumMod val="60000"/>
                        <a:lumOff val="40000"/>
                      </a:schemeClr>
                    </a:solidFill>
                  </a:tcPr>
                </a:tc>
                <a:tc>
                  <a:txBody>
                    <a:bodyPr/>
                    <a:lstStyle/>
                    <a:p>
                      <a:pPr algn="ctr">
                        <a:spcAft>
                          <a:spcPts val="0"/>
                        </a:spcAft>
                      </a:pPr>
                      <a:r>
                        <a:rPr lang="es-ES_tradnl" sz="1050" i="1">
                          <a:effectLst/>
                          <a:latin typeface="Calibri" panose="020F0502020204030204" pitchFamily="34" charset="0"/>
                          <a:ea typeface="MS Mincho" panose="02020609040205080304" pitchFamily="49" charset="-128"/>
                          <a:cs typeface="Times New Roman" panose="02020603050405020304" pitchFamily="18" charset="0"/>
                        </a:rPr>
                        <a:t>12 miembros:</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510706">
                <a:tc rowSpan="2">
                  <a:txBody>
                    <a:bodyPr/>
                    <a:lstStyle/>
                    <a:p>
                      <a:pPr marL="0" lvl="0" indent="0">
                        <a:spcAft>
                          <a:spcPts val="0"/>
                        </a:spcAft>
                        <a:buFont typeface="+mj-lt"/>
                        <a:buNone/>
                      </a:pPr>
                      <a:r>
                        <a:rPr lang="es-ES_tradnl" sz="1050" dirty="0">
                          <a:effectLst/>
                        </a:rPr>
                        <a:t>Personas afectadas por VIH-Sida, tuberculosis y/o</a:t>
                      </a:r>
                      <a:endParaRPr lang="es-SV" sz="1200" dirty="0">
                        <a:effectLst/>
                      </a:endParaRPr>
                    </a:p>
                    <a:p>
                      <a:pPr marL="1371600">
                        <a:spcAft>
                          <a:spcPts val="0"/>
                        </a:spcAft>
                      </a:pPr>
                      <a:r>
                        <a:rPr lang="es-ES_tradnl" sz="1050" dirty="0">
                          <a:effectLst/>
                        </a:rPr>
                        <a:t>Malaria</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s-ES_tradnl" sz="1050" dirty="0">
                          <a:effectLst/>
                        </a:rPr>
                        <a:t>2</a:t>
                      </a:r>
                      <a:endParaRPr lang="es-SV" sz="1200" dirty="0">
                        <a:effectLst/>
                      </a:endParaRPr>
                    </a:p>
                    <a:p>
                      <a:pPr algn="ctr">
                        <a:spcAft>
                          <a:spcPts val="0"/>
                        </a:spcAft>
                      </a:pPr>
                      <a:r>
                        <a:rPr lang="es-ES_tradnl" sz="1050" dirty="0">
                          <a:effectLst/>
                        </a:rPr>
                        <a:t> </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lvl="0" indent="0">
                        <a:spcAft>
                          <a:spcPts val="0"/>
                        </a:spcAft>
                        <a:buFontTx/>
                        <a:buNone/>
                      </a:pPr>
                      <a:r>
                        <a:rPr lang="es-ES_tradnl" sz="1050" dirty="0" smtClean="0">
                          <a:effectLst/>
                        </a:rPr>
                        <a:t>            Personas </a:t>
                      </a:r>
                      <a:r>
                        <a:rPr lang="es-ES_tradnl" sz="1050" dirty="0">
                          <a:effectLst/>
                        </a:rPr>
                        <a:t>afectadas por </a:t>
                      </a:r>
                      <a:endParaRPr lang="es-ES_tradnl" sz="1050" dirty="0" smtClean="0">
                        <a:effectLst/>
                      </a:endParaRPr>
                    </a:p>
                    <a:p>
                      <a:pPr marL="0" lvl="0" indent="0">
                        <a:spcAft>
                          <a:spcPts val="0"/>
                        </a:spcAft>
                        <a:buFontTx/>
                        <a:buNone/>
                      </a:pPr>
                      <a:r>
                        <a:rPr lang="es-ES_tradnl" sz="1050" dirty="0" smtClean="0">
                          <a:effectLst/>
                        </a:rPr>
                        <a:t>             VIH-Sida</a:t>
                      </a:r>
                      <a:r>
                        <a:rPr lang="es-ES_tradnl" sz="1050" dirty="0">
                          <a:effectLst/>
                        </a:rPr>
                        <a:t>, </a:t>
                      </a:r>
                      <a:endParaRPr lang="es-ES_tradnl" sz="1050" dirty="0" smtClean="0">
                        <a:effectLst/>
                      </a:endParaRPr>
                    </a:p>
                    <a:p>
                      <a:pPr marL="0" lvl="0" indent="0">
                        <a:spcAft>
                          <a:spcPts val="0"/>
                        </a:spcAft>
                        <a:buFontTx/>
                        <a:buNone/>
                      </a:pPr>
                      <a:r>
                        <a:rPr lang="es-ES_tradnl" sz="1050" dirty="0" smtClean="0">
                          <a:effectLst/>
                        </a:rPr>
                        <a:t>             tuberculosis y/o</a:t>
                      </a:r>
                      <a:endParaRPr lang="es-SV" sz="1200" dirty="0" smtClean="0">
                        <a:effectLst/>
                      </a:endParaRPr>
                    </a:p>
                    <a:p>
                      <a:pPr marL="0" lvl="0" indent="0">
                        <a:spcAft>
                          <a:spcPts val="0"/>
                        </a:spcAft>
                        <a:buFontTx/>
                        <a:buNone/>
                      </a:pPr>
                      <a:r>
                        <a:rPr lang="es-SV" sz="1200" baseline="0" dirty="0" smtClean="0">
                          <a:effectLst/>
                        </a:rPr>
                        <a:t>            </a:t>
                      </a:r>
                      <a:r>
                        <a:rPr lang="es-ES_tradnl" sz="1050" dirty="0" smtClean="0">
                          <a:effectLst/>
                        </a:rPr>
                        <a:t>Malaria</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2">
                        <a:lumMod val="60000"/>
                        <a:lumOff val="40000"/>
                      </a:schemeClr>
                    </a:solidFill>
                  </a:tcPr>
                </a:tc>
                <a:tc>
                  <a:txBody>
                    <a:bodyPr/>
                    <a:lstStyle/>
                    <a:p>
                      <a:pPr algn="ctr">
                        <a:spcAft>
                          <a:spcPts val="0"/>
                        </a:spcAft>
                      </a:pPr>
                      <a:r>
                        <a:rPr lang="es-ES_tradnl" sz="1050" i="1" dirty="0">
                          <a:effectLst/>
                          <a:latin typeface="Calibri" panose="020F0502020204030204" pitchFamily="34" charset="0"/>
                          <a:ea typeface="MS Mincho" panose="02020609040205080304" pitchFamily="49" charset="-128"/>
                          <a:cs typeface="Times New Roman" panose="02020603050405020304" pitchFamily="18" charset="0"/>
                        </a:rPr>
                        <a:t> </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s-ES_tradnl" sz="1050" i="1" dirty="0">
                          <a:effectLst/>
                          <a:latin typeface="Calibri" panose="020F0502020204030204" pitchFamily="34" charset="0"/>
                          <a:ea typeface="MS Mincho" panose="02020609040205080304" pitchFamily="49" charset="-128"/>
                          <a:cs typeface="Times New Roman" panose="02020603050405020304" pitchFamily="18" charset="0"/>
                        </a:rPr>
                        <a:t>2</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s-ES_tradnl" sz="1050" i="1"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rPr>
                        <a:t>1</a:t>
                      </a:r>
                      <a:endParaRPr lang="es-SV" sz="12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s-ES_tradnl" sz="1050" i="1"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rPr>
                        <a:t>1</a:t>
                      </a:r>
                      <a:endParaRPr lang="es-SV" sz="12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331958">
                <a:tc vMerge="1">
                  <a:txBody>
                    <a:bodyPr/>
                    <a:lstStyle/>
                    <a:p>
                      <a:pPr marL="342900" lvl="0" indent="-342900">
                        <a:spcAft>
                          <a:spcPts val="0"/>
                        </a:spcAft>
                        <a:buFont typeface="+mj-lt"/>
                        <a:buAutoNum type="arabicParenR"/>
                      </a:pPr>
                      <a:endParaRPr lang="es-SV"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050" kern="1200" dirty="0" smtClean="0">
                          <a:solidFill>
                            <a:schemeClr val="dk1"/>
                          </a:solidFill>
                          <a:effectLst/>
                          <a:latin typeface="+mn-lt"/>
                          <a:ea typeface="+mn-ea"/>
                          <a:cs typeface="+mn-cs"/>
                        </a:rPr>
                        <a:t>Poblaciones Claves:</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050" kern="1200" dirty="0" smtClean="0">
                          <a:solidFill>
                            <a:schemeClr val="dk1"/>
                          </a:solidFill>
                          <a:effectLst/>
                          <a:latin typeface="+mn-lt"/>
                          <a:ea typeface="+mn-ea"/>
                          <a:cs typeface="+mn-cs"/>
                        </a:rPr>
                        <a:t> Trabajadoras Sexuales,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050" kern="1200" dirty="0" smtClean="0">
                          <a:solidFill>
                            <a:schemeClr val="dk1"/>
                          </a:solidFill>
                          <a:effectLst/>
                          <a:latin typeface="+mn-lt"/>
                          <a:ea typeface="+mn-ea"/>
                          <a:cs typeface="+mn-cs"/>
                        </a:rPr>
                        <a:t>Hombres que tienen sexo con hombres, Mujeres </a:t>
                      </a:r>
                      <a:r>
                        <a:rPr lang="es-ES_tradnl" sz="1050" kern="1200" dirty="0" err="1" smtClean="0">
                          <a:solidFill>
                            <a:schemeClr val="dk1"/>
                          </a:solidFill>
                          <a:effectLst/>
                          <a:latin typeface="+mn-lt"/>
                          <a:ea typeface="+mn-ea"/>
                          <a:cs typeface="+mn-cs"/>
                        </a:rPr>
                        <a:t>Trans</a:t>
                      </a:r>
                      <a:endParaRPr lang="es-SV" sz="1050" kern="1200" dirty="0" smtClean="0">
                        <a:solidFill>
                          <a:schemeClr val="dk1"/>
                        </a:solidFill>
                        <a:effectLst/>
                        <a:latin typeface="+mn-lt"/>
                        <a:ea typeface="+mn-ea"/>
                        <a:cs typeface="+mn-cs"/>
                      </a:endParaRPr>
                    </a:p>
                    <a:p>
                      <a:pPr marL="0" lvl="0" indent="0">
                        <a:spcAft>
                          <a:spcPts val="0"/>
                        </a:spcAft>
                        <a:buFontTx/>
                        <a:buNone/>
                      </a:pP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2">
                        <a:lumMod val="60000"/>
                        <a:lumOff val="40000"/>
                      </a:schemeClr>
                    </a:solidFill>
                  </a:tcPr>
                </a:tc>
                <a:tc>
                  <a:txBody>
                    <a:bodyPr/>
                    <a:lstStyle/>
                    <a:p>
                      <a:pPr algn="ctr">
                        <a:spcAft>
                          <a:spcPts val="0"/>
                        </a:spcAft>
                      </a:pPr>
                      <a:endParaRPr lang="es-SV" sz="1200" dirty="0" smtClean="0">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s-SV" sz="1200" dirty="0" smtClean="0">
                          <a:effectLst/>
                          <a:latin typeface="Calibri" panose="020F0502020204030204" pitchFamily="34" charset="0"/>
                          <a:ea typeface="MS Mincho" panose="02020609040205080304" pitchFamily="49" charset="-128"/>
                          <a:cs typeface="Times New Roman" panose="02020603050405020304" pitchFamily="18" charset="0"/>
                        </a:rPr>
                        <a:t>1</a:t>
                      </a:r>
                    </a:p>
                    <a:p>
                      <a:pPr algn="ctr">
                        <a:spcAft>
                          <a:spcPts val="0"/>
                        </a:spcAft>
                      </a:pPr>
                      <a:endParaRPr lang="es-SV" sz="1200" dirty="0" smtClean="0">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s-SV" sz="1200" dirty="0" smtClean="0">
                          <a:effectLst/>
                          <a:latin typeface="Calibri" panose="020F0502020204030204" pitchFamily="34" charset="0"/>
                          <a:ea typeface="MS Mincho" panose="02020609040205080304" pitchFamily="49" charset="-128"/>
                          <a:cs typeface="Times New Roman" panose="02020603050405020304" pitchFamily="18" charset="0"/>
                        </a:rPr>
                        <a:t>1</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331958">
                <a:tc>
                  <a:txBody>
                    <a:bodyPr/>
                    <a:lstStyle/>
                    <a:p>
                      <a:pPr marL="0" lvl="0" indent="0">
                        <a:spcAft>
                          <a:spcPts val="0"/>
                        </a:spcAft>
                        <a:buFont typeface="+mj-lt"/>
                        <a:buNone/>
                      </a:pPr>
                      <a:r>
                        <a:rPr lang="es-ES_tradnl" sz="1050" dirty="0" err="1">
                          <a:effectLst/>
                        </a:rPr>
                        <a:t>ONGs</a:t>
                      </a:r>
                      <a:r>
                        <a:rPr lang="es-ES_tradnl" sz="1050" dirty="0">
                          <a:effectLst/>
                        </a:rPr>
                        <a:t> internacionales</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s-ES_tradnl" sz="1050">
                          <a:effectLst/>
                        </a:rPr>
                        <a:t>1</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rowSpan="2">
                  <a:txBody>
                    <a:bodyPr/>
                    <a:lstStyle/>
                    <a:p>
                      <a:pPr marL="0" lvl="0" indent="0">
                        <a:spcAft>
                          <a:spcPts val="0"/>
                        </a:spcAft>
                        <a:buFontTx/>
                        <a:buNone/>
                      </a:pPr>
                      <a:r>
                        <a:rPr lang="es-ES_tradnl" sz="1050" dirty="0" err="1">
                          <a:effectLst/>
                        </a:rPr>
                        <a:t>ONGs</a:t>
                      </a:r>
                      <a:r>
                        <a:rPr lang="es-ES_tradnl" sz="1050" dirty="0">
                          <a:effectLst/>
                        </a:rPr>
                        <a:t> </a:t>
                      </a:r>
                      <a:r>
                        <a:rPr lang="es-ES_tradnl" sz="1050" dirty="0" smtClean="0">
                          <a:effectLst/>
                        </a:rPr>
                        <a:t>Nacionales</a:t>
                      </a:r>
                      <a:r>
                        <a:rPr lang="es-ES_tradnl" sz="1050" baseline="0" dirty="0" smtClean="0">
                          <a:effectLst/>
                        </a:rPr>
                        <a:t> e Internacionales</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2">
                        <a:lumMod val="60000"/>
                        <a:lumOff val="40000"/>
                      </a:schemeClr>
                    </a:solidFill>
                  </a:tcPr>
                </a:tc>
                <a:tc rowSpan="2">
                  <a:txBody>
                    <a:bodyPr/>
                    <a:lstStyle/>
                    <a:p>
                      <a:pPr algn="ctr">
                        <a:spcAft>
                          <a:spcPts val="0"/>
                        </a:spcAft>
                      </a:pPr>
                      <a:endParaRPr lang="es-ES_tradnl" sz="1050" i="1" dirty="0" smtClean="0">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s-ES_tradnl" sz="1050" i="1" dirty="0" smtClean="0">
                          <a:effectLst/>
                          <a:latin typeface="Calibri" panose="020F0502020204030204" pitchFamily="34" charset="0"/>
                          <a:ea typeface="MS Mincho" panose="02020609040205080304" pitchFamily="49" charset="-128"/>
                          <a:cs typeface="Times New Roman" panose="02020603050405020304" pitchFamily="18" charset="0"/>
                        </a:rPr>
                        <a:t>3</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255352">
                <a:tc>
                  <a:txBody>
                    <a:bodyPr/>
                    <a:lstStyle/>
                    <a:p>
                      <a:pPr marL="0" lvl="0" indent="0">
                        <a:spcAft>
                          <a:spcPts val="0"/>
                        </a:spcAft>
                        <a:buFont typeface="+mj-lt"/>
                        <a:buNone/>
                      </a:pPr>
                      <a:r>
                        <a:rPr lang="es-ES_tradnl" sz="1050" dirty="0" err="1">
                          <a:effectLst/>
                        </a:rPr>
                        <a:t>Ongs</a:t>
                      </a:r>
                      <a:r>
                        <a:rPr lang="es-ES_tradnl" sz="1050" dirty="0">
                          <a:effectLst/>
                        </a:rPr>
                        <a:t> Nacionales</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s-ES_tradnl" sz="1050">
                          <a:effectLst/>
                        </a:rPr>
                        <a:t>2</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vMerge="1">
                  <a:txBody>
                    <a:bodyPr/>
                    <a:lstStyle/>
                    <a:p>
                      <a:pPr marL="0" lvl="0" indent="0">
                        <a:spcAft>
                          <a:spcPts val="0"/>
                        </a:spcAft>
                        <a:buFontTx/>
                        <a:buNone/>
                      </a:pPr>
                      <a:endParaRPr lang="es-SV"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2">
                        <a:lumMod val="60000"/>
                        <a:lumOff val="40000"/>
                      </a:schemeClr>
                    </a:solidFill>
                  </a:tcPr>
                </a:tc>
                <a:tc vMerge="1">
                  <a:txBody>
                    <a:bodyPr/>
                    <a:lstStyle/>
                    <a:p>
                      <a:pPr algn="ctr">
                        <a:spcAft>
                          <a:spcPts val="0"/>
                        </a:spcAft>
                      </a:pPr>
                      <a:endParaRPr lang="es-SV" sz="11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255352">
                <a:tc>
                  <a:txBody>
                    <a:bodyPr/>
                    <a:lstStyle/>
                    <a:p>
                      <a:pPr marL="0" lvl="0" indent="0">
                        <a:spcAft>
                          <a:spcPts val="0"/>
                        </a:spcAft>
                        <a:buFont typeface="+mj-lt"/>
                        <a:buNone/>
                      </a:pPr>
                      <a:r>
                        <a:rPr lang="es-ES_tradnl" sz="1050" dirty="0">
                          <a:effectLst/>
                        </a:rPr>
                        <a:t>Instituciones Académicas</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s-ES_tradnl" sz="1050">
                          <a:effectLst/>
                        </a:rPr>
                        <a:t>1</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lvl="0" indent="0">
                        <a:spcAft>
                          <a:spcPts val="0"/>
                        </a:spcAft>
                        <a:buFontTx/>
                        <a:buNone/>
                      </a:pPr>
                      <a:r>
                        <a:rPr lang="es-ES_tradnl" sz="1050" dirty="0">
                          <a:effectLst/>
                        </a:rPr>
                        <a:t>Instituciones Académicas</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2">
                        <a:lumMod val="60000"/>
                        <a:lumOff val="40000"/>
                      </a:schemeClr>
                    </a:solidFill>
                  </a:tcPr>
                </a:tc>
                <a:tc>
                  <a:txBody>
                    <a:bodyPr/>
                    <a:lstStyle/>
                    <a:p>
                      <a:pPr algn="ctr">
                        <a:spcAft>
                          <a:spcPts val="0"/>
                        </a:spcAft>
                      </a:pPr>
                      <a:r>
                        <a:rPr lang="es-ES_tradnl" sz="1050" i="1">
                          <a:effectLst/>
                          <a:latin typeface="Calibri" panose="020F0502020204030204" pitchFamily="34" charset="0"/>
                          <a:ea typeface="MS Mincho" panose="02020609040205080304" pitchFamily="49" charset="-128"/>
                          <a:cs typeface="Times New Roman" panose="02020603050405020304" pitchFamily="18" charset="0"/>
                        </a:rPr>
                        <a:t>1</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255352">
                <a:tc>
                  <a:txBody>
                    <a:bodyPr/>
                    <a:lstStyle/>
                    <a:p>
                      <a:pPr marL="0" lvl="0" indent="0">
                        <a:spcAft>
                          <a:spcPts val="0"/>
                        </a:spcAft>
                        <a:buFont typeface="+mj-lt"/>
                        <a:buNone/>
                      </a:pPr>
                      <a:r>
                        <a:rPr lang="es-ES_tradnl" sz="1050" dirty="0">
                          <a:effectLst/>
                        </a:rPr>
                        <a:t>Organizaciones basadas en la fe</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s-ES_tradnl" sz="1050">
                          <a:effectLst/>
                        </a:rPr>
                        <a:t>1</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lvl="0" indent="0">
                        <a:spcAft>
                          <a:spcPts val="0"/>
                        </a:spcAft>
                        <a:buFontTx/>
                        <a:buNone/>
                      </a:pPr>
                      <a:r>
                        <a:rPr lang="es-ES_tradnl" sz="1050" dirty="0">
                          <a:effectLst/>
                        </a:rPr>
                        <a:t>Organizaciones basadas en la fe</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2">
                        <a:lumMod val="60000"/>
                        <a:lumOff val="40000"/>
                      </a:schemeClr>
                    </a:solidFill>
                  </a:tcPr>
                </a:tc>
                <a:tc>
                  <a:txBody>
                    <a:bodyPr/>
                    <a:lstStyle/>
                    <a:p>
                      <a:pPr algn="ctr">
                        <a:spcAft>
                          <a:spcPts val="0"/>
                        </a:spcAft>
                      </a:pPr>
                      <a:r>
                        <a:rPr lang="es-ES_tradnl" sz="1050" i="1" dirty="0">
                          <a:effectLst/>
                          <a:latin typeface="Calibri" panose="020F0502020204030204" pitchFamily="34" charset="0"/>
                          <a:ea typeface="MS Mincho" panose="02020609040205080304" pitchFamily="49" charset="-128"/>
                          <a:cs typeface="Times New Roman" panose="02020603050405020304" pitchFamily="18" charset="0"/>
                        </a:rPr>
                        <a:t>1</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255352">
                <a:tc>
                  <a:txBody>
                    <a:bodyPr/>
                    <a:lstStyle/>
                    <a:p>
                      <a:pPr marL="0" lvl="0" indent="0">
                        <a:spcAft>
                          <a:spcPts val="0"/>
                        </a:spcAft>
                        <a:buFont typeface="+mj-lt"/>
                        <a:buNone/>
                      </a:pPr>
                      <a:r>
                        <a:rPr lang="es-ES_tradnl" sz="1050" dirty="0">
                          <a:effectLst/>
                        </a:rPr>
                        <a:t>Sector privado</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s-ES_tradnl" sz="1050">
                          <a:effectLst/>
                        </a:rPr>
                        <a:t>1</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lvl="0" indent="0">
                        <a:spcAft>
                          <a:spcPts val="0"/>
                        </a:spcAft>
                        <a:buFontTx/>
                        <a:buNone/>
                      </a:pPr>
                      <a:r>
                        <a:rPr lang="es-ES_tradnl" sz="1050" dirty="0">
                          <a:effectLst/>
                        </a:rPr>
                        <a:t>Sector privado</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2">
                        <a:lumMod val="60000"/>
                        <a:lumOff val="40000"/>
                      </a:schemeClr>
                    </a:solidFill>
                  </a:tcPr>
                </a:tc>
                <a:tc>
                  <a:txBody>
                    <a:bodyPr/>
                    <a:lstStyle/>
                    <a:p>
                      <a:pPr algn="ctr">
                        <a:spcAft>
                          <a:spcPts val="0"/>
                        </a:spcAft>
                      </a:pPr>
                      <a:r>
                        <a:rPr lang="es-ES_tradnl" sz="1050" i="1">
                          <a:effectLst/>
                          <a:latin typeface="Calibri" panose="020F0502020204030204" pitchFamily="34" charset="0"/>
                          <a:ea typeface="MS Mincho" panose="02020609040205080304" pitchFamily="49" charset="-128"/>
                          <a:cs typeface="Times New Roman" panose="02020603050405020304" pitchFamily="18" charset="0"/>
                        </a:rPr>
                        <a:t>1</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292592">
                <a:tc rowSpan="3">
                  <a:txBody>
                    <a:bodyPr/>
                    <a:lstStyle/>
                    <a:p>
                      <a:pPr>
                        <a:spcAft>
                          <a:spcPts val="0"/>
                        </a:spcAft>
                      </a:pPr>
                      <a:r>
                        <a:rPr lang="es-ES_tradnl" sz="1050" dirty="0">
                          <a:effectLst/>
                        </a:rPr>
                        <a:t>Socios internacionales multilaterales y bilaterales:</a:t>
                      </a:r>
                      <a:endParaRPr lang="es-SV" sz="1200" dirty="0">
                        <a:effectLst/>
                      </a:endParaRPr>
                    </a:p>
                    <a:p>
                      <a:pPr marL="171450" indent="-171450">
                        <a:spcAft>
                          <a:spcPts val="0"/>
                        </a:spcAft>
                        <a:buFontTx/>
                        <a:buChar char="-"/>
                      </a:pPr>
                      <a:r>
                        <a:rPr lang="es-ES_tradnl" sz="1050" dirty="0" smtClean="0">
                          <a:effectLst/>
                        </a:rPr>
                        <a:t>Multilaterales</a:t>
                      </a:r>
                    </a:p>
                    <a:p>
                      <a:pPr marL="0" indent="0">
                        <a:spcAft>
                          <a:spcPts val="0"/>
                        </a:spcAft>
                        <a:buFontTx/>
                        <a:buNone/>
                      </a:pPr>
                      <a:endParaRPr lang="es-SV" sz="1200" dirty="0">
                        <a:effectLst/>
                      </a:endParaRPr>
                    </a:p>
                    <a:p>
                      <a:pPr>
                        <a:spcAft>
                          <a:spcPts val="0"/>
                        </a:spcAft>
                      </a:pPr>
                      <a:r>
                        <a:rPr lang="es-ES_tradnl" sz="1050" dirty="0">
                          <a:effectLst/>
                        </a:rPr>
                        <a:t>- Bilaterales</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s-ES_tradnl" sz="1050" dirty="0">
                          <a:effectLst/>
                        </a:rPr>
                        <a:t>2 miembros</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s-ES_tradnl" sz="1050" dirty="0">
                          <a:effectLst/>
                        </a:rPr>
                        <a:t>Socios internacionales multilaterales y bilaterales</a:t>
                      </a:r>
                      <a:r>
                        <a:rPr lang="es-ES_tradnl" sz="1050" dirty="0" smtClean="0">
                          <a:effectLst/>
                        </a:rPr>
                        <a:t>:</a:t>
                      </a:r>
                      <a:endParaRPr lang="es-SV" sz="1200" dirty="0">
                        <a:effectLst/>
                      </a:endParaRPr>
                    </a:p>
                  </a:txBody>
                  <a:tcPr marL="68580" marR="68580" marT="0" marB="0">
                    <a:solidFill>
                      <a:schemeClr val="tx2">
                        <a:lumMod val="60000"/>
                        <a:lumOff val="40000"/>
                      </a:schemeClr>
                    </a:solidFill>
                  </a:tcPr>
                </a:tc>
                <a:tc>
                  <a:txBody>
                    <a:bodyPr/>
                    <a:lstStyle/>
                    <a:p>
                      <a:pPr algn="ctr">
                        <a:spcAft>
                          <a:spcPts val="0"/>
                        </a:spcAft>
                      </a:pPr>
                      <a:r>
                        <a:rPr lang="es-ES_tradnl" sz="1050" i="1">
                          <a:effectLst/>
                          <a:latin typeface="Calibri" panose="020F0502020204030204" pitchFamily="34" charset="0"/>
                          <a:ea typeface="MS Mincho" panose="02020609040205080304" pitchFamily="49" charset="-128"/>
                          <a:cs typeface="Times New Roman" panose="02020603050405020304" pitchFamily="18" charset="0"/>
                        </a:rPr>
                        <a:t>2 miembros</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296848">
                <a:tc vMerge="1">
                  <a:txBody>
                    <a:bodyPr/>
                    <a:lstStyle/>
                    <a:p>
                      <a:endParaRPr lang="es-SV"/>
                    </a:p>
                  </a:txBody>
                  <a:tcPr/>
                </a:tc>
                <a:tc>
                  <a:txBody>
                    <a:bodyPr/>
                    <a:lstStyle/>
                    <a:p>
                      <a:pPr algn="ctr">
                        <a:spcAft>
                          <a:spcPts val="0"/>
                        </a:spcAft>
                      </a:pPr>
                      <a:r>
                        <a:rPr lang="es-ES_tradnl" sz="1050" dirty="0">
                          <a:effectLst/>
                        </a:rPr>
                        <a:t>1</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050" kern="1200" dirty="0" smtClean="0">
                          <a:solidFill>
                            <a:schemeClr val="dk1"/>
                          </a:solidFill>
                          <a:effectLst/>
                          <a:latin typeface="+mn-lt"/>
                          <a:ea typeface="+mn-ea"/>
                          <a:cs typeface="+mn-cs"/>
                        </a:rPr>
                        <a:t>- Multilaterales</a:t>
                      </a:r>
                      <a:endParaRPr lang="es-SV" sz="1050" kern="1200" dirty="0" smtClean="0">
                        <a:solidFill>
                          <a:schemeClr val="dk1"/>
                        </a:solidFill>
                        <a:effectLst/>
                        <a:latin typeface="+mn-lt"/>
                        <a:ea typeface="+mn-ea"/>
                        <a:cs typeface="+mn-cs"/>
                      </a:endParaRPr>
                    </a:p>
                  </a:txBody>
                  <a:tcPr>
                    <a:solidFill>
                      <a:schemeClr val="tx2">
                        <a:lumMod val="60000"/>
                        <a:lumOff val="40000"/>
                      </a:schemeClr>
                    </a:solidFill>
                  </a:tcPr>
                </a:tc>
                <a:tc>
                  <a:txBody>
                    <a:bodyPr/>
                    <a:lstStyle/>
                    <a:p>
                      <a:pPr algn="ctr">
                        <a:spcAft>
                          <a:spcPts val="0"/>
                        </a:spcAft>
                      </a:pPr>
                      <a:r>
                        <a:rPr lang="es-ES_tradnl" sz="1050" i="1">
                          <a:effectLst/>
                          <a:latin typeface="Calibri" panose="020F0502020204030204" pitchFamily="34" charset="0"/>
                          <a:ea typeface="MS Mincho" panose="02020609040205080304" pitchFamily="49" charset="-128"/>
                          <a:cs typeface="Times New Roman" panose="02020603050405020304" pitchFamily="18" charset="0"/>
                        </a:rPr>
                        <a:t>1</a:t>
                      </a:r>
                      <a:endParaRPr lang="es-SV" sz="12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r h="255352">
                <a:tc vMerge="1">
                  <a:txBody>
                    <a:bodyPr/>
                    <a:lstStyle/>
                    <a:p>
                      <a:endParaRPr lang="es-SV"/>
                    </a:p>
                  </a:txBody>
                  <a:tcPr/>
                </a:tc>
                <a:tc>
                  <a:txBody>
                    <a:bodyPr/>
                    <a:lstStyle/>
                    <a:p>
                      <a:pPr algn="ctr">
                        <a:spcAft>
                          <a:spcPts val="0"/>
                        </a:spcAft>
                      </a:pPr>
                      <a:r>
                        <a:rPr lang="es-ES_tradnl" sz="1050" dirty="0">
                          <a:effectLst/>
                        </a:rPr>
                        <a:t>1</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050" kern="1200" dirty="0" smtClean="0">
                          <a:solidFill>
                            <a:schemeClr val="dk1"/>
                          </a:solidFill>
                          <a:effectLst/>
                          <a:latin typeface="+mn-lt"/>
                          <a:ea typeface="+mn-ea"/>
                          <a:cs typeface="+mn-cs"/>
                        </a:rPr>
                        <a:t>- Bilaterales</a:t>
                      </a:r>
                      <a:endParaRPr lang="es-SV" sz="1050" kern="1200" dirty="0" smtClean="0">
                        <a:solidFill>
                          <a:schemeClr val="dk1"/>
                        </a:solidFill>
                        <a:effectLst/>
                        <a:latin typeface="+mn-lt"/>
                        <a:ea typeface="+mn-ea"/>
                        <a:cs typeface="+mn-cs"/>
                      </a:endParaRPr>
                    </a:p>
                  </a:txBody>
                  <a:tcPr>
                    <a:solidFill>
                      <a:schemeClr val="tx2">
                        <a:lumMod val="60000"/>
                        <a:lumOff val="40000"/>
                      </a:schemeClr>
                    </a:solidFill>
                  </a:tcPr>
                </a:tc>
                <a:tc>
                  <a:txBody>
                    <a:bodyPr/>
                    <a:lstStyle/>
                    <a:p>
                      <a:pPr algn="ctr">
                        <a:spcAft>
                          <a:spcPts val="0"/>
                        </a:spcAft>
                      </a:pPr>
                      <a:r>
                        <a:rPr lang="es-ES_tradnl" sz="1050" i="1" dirty="0">
                          <a:effectLst/>
                          <a:latin typeface="Calibri" panose="020F0502020204030204" pitchFamily="34" charset="0"/>
                          <a:ea typeface="MS Mincho" panose="02020609040205080304" pitchFamily="49" charset="-128"/>
                          <a:cs typeface="Times New Roman" panose="02020603050405020304" pitchFamily="18" charset="0"/>
                        </a:rPr>
                        <a:t>1</a:t>
                      </a:r>
                      <a:endParaRPr lang="es-SV"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457722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667625" y="333375"/>
            <a:ext cx="1225550" cy="431800"/>
          </a:xfrm>
        </p:spPr>
        <p:txBody>
          <a:bodyPr rtlCol="0">
            <a:normAutofit lnSpcReduction="10000"/>
          </a:bodyPr>
          <a:lstStyle/>
          <a:p>
            <a:pPr eaLnBrk="1" fontAlgn="auto" hangingPunct="1">
              <a:spcAft>
                <a:spcPts val="0"/>
              </a:spcAft>
              <a:defRPr/>
            </a:pPr>
            <a:endParaRPr lang="es-SV" sz="2400" b="1" dirty="0" smtClean="0">
              <a:solidFill>
                <a:srgbClr val="002060"/>
              </a:solidFill>
              <a:latin typeface="Arial" pitchFamily="34" charset="0"/>
              <a:cs typeface="Arial" pitchFamily="34" charset="0"/>
            </a:endParaRPr>
          </a:p>
          <a:p>
            <a:pPr eaLnBrk="1" fontAlgn="auto" hangingPunct="1">
              <a:spcAft>
                <a:spcPts val="0"/>
              </a:spcAft>
              <a:defRPr/>
            </a:pPr>
            <a:endParaRPr lang="es-SV" b="1" dirty="0" smtClean="0">
              <a:solidFill>
                <a:srgbClr val="002060"/>
              </a:solidFill>
              <a:latin typeface="Arial" pitchFamily="34" charset="0"/>
              <a:cs typeface="Arial" pitchFamily="34" charset="0"/>
            </a:endParaRPr>
          </a:p>
        </p:txBody>
      </p:sp>
      <p:sp>
        <p:nvSpPr>
          <p:cNvPr id="4" name="2 Subtítulo"/>
          <p:cNvSpPr txBox="1">
            <a:spLocks/>
          </p:cNvSpPr>
          <p:nvPr/>
        </p:nvSpPr>
        <p:spPr bwMode="auto">
          <a:xfrm>
            <a:off x="1476375" y="1657350"/>
            <a:ext cx="5761038" cy="431800"/>
          </a:xfrm>
          <a:prstGeom prst="rect">
            <a:avLst/>
          </a:prstGeom>
          <a:noFill/>
          <a:ln>
            <a:noFill/>
          </a:ln>
          <a:extLst/>
        </p:spPr>
        <p:txBody>
          <a:bodyPr>
            <a:normAutofit lnSpcReduction="1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2400" b="1" dirty="0" smtClean="0">
              <a:solidFill>
                <a:srgbClr val="002060"/>
              </a:solidFill>
              <a:latin typeface="Arial" pitchFamily="34" charset="0"/>
              <a:cs typeface="Arial" pitchFamily="34" charset="0"/>
            </a:endParaRPr>
          </a:p>
        </p:txBody>
      </p:sp>
      <p:sp>
        <p:nvSpPr>
          <p:cNvPr id="46084" name="4 CuadroTexto"/>
          <p:cNvSpPr txBox="1">
            <a:spLocks noChangeArrowheads="1"/>
          </p:cNvSpPr>
          <p:nvPr/>
        </p:nvSpPr>
        <p:spPr bwMode="auto">
          <a:xfrm>
            <a:off x="2525713" y="3917950"/>
            <a:ext cx="4768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SV" altLang="es-SV" sz="2000" b="1">
                <a:solidFill>
                  <a:srgbClr val="000000"/>
                </a:solidFill>
                <a:latin typeface="Arial" panose="020B0604020202020204" pitchFamily="34" charset="0"/>
                <a:hlinkClick r:id="rId2"/>
              </a:rPr>
              <a:t>www.mcpelsalvador.com.org</a:t>
            </a:r>
            <a:r>
              <a:rPr lang="es-SV" altLang="es-SV" sz="2800">
                <a:solidFill>
                  <a:srgbClr val="000000"/>
                </a:solidFill>
                <a:latin typeface="Arial" panose="020B0604020202020204" pitchFamily="34" charset="0"/>
              </a:rPr>
              <a:t> </a:t>
            </a:r>
          </a:p>
        </p:txBody>
      </p:sp>
      <p:sp>
        <p:nvSpPr>
          <p:cNvPr id="46085" name="5 CuadroTexto"/>
          <p:cNvSpPr txBox="1">
            <a:spLocks noChangeArrowheads="1"/>
          </p:cNvSpPr>
          <p:nvPr/>
        </p:nvSpPr>
        <p:spPr bwMode="auto">
          <a:xfrm>
            <a:off x="3035300" y="4662488"/>
            <a:ext cx="31924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SV" altLang="es-SV" sz="1600">
                <a:solidFill>
                  <a:srgbClr val="000000"/>
                </a:solidFill>
                <a:latin typeface="Arial" panose="020B0604020202020204" pitchFamily="34" charset="0"/>
                <a:hlinkClick r:id="rId3"/>
              </a:rPr>
              <a:t>www.facebook.com/MCPES2002</a:t>
            </a:r>
            <a:endParaRPr lang="es-SV" altLang="es-SV" sz="1600">
              <a:solidFill>
                <a:srgbClr val="000000"/>
              </a:solidFill>
              <a:latin typeface="Arial" panose="020B0604020202020204" pitchFamily="34" charset="0"/>
            </a:endParaRPr>
          </a:p>
          <a:p>
            <a:pPr eaLnBrk="1" hangingPunct="1">
              <a:spcBef>
                <a:spcPct val="0"/>
              </a:spcBef>
              <a:buFontTx/>
              <a:buNone/>
            </a:pPr>
            <a:endParaRPr lang="es-SV" altLang="es-SV" sz="1600">
              <a:solidFill>
                <a:srgbClr val="000000"/>
              </a:solidFill>
              <a:latin typeface="Arial" panose="020B0604020202020204" pitchFamily="34" charset="0"/>
            </a:endParaRPr>
          </a:p>
          <a:p>
            <a:pPr eaLnBrk="1" hangingPunct="1">
              <a:spcBef>
                <a:spcPct val="0"/>
              </a:spcBef>
              <a:buFontTx/>
              <a:buNone/>
            </a:pPr>
            <a:r>
              <a:rPr lang="es-SV" altLang="es-SV" sz="1600">
                <a:solidFill>
                  <a:srgbClr val="00B0F0"/>
                </a:solidFill>
                <a:latin typeface="Arial" panose="020B0604020202020204" pitchFamily="34" charset="0"/>
              </a:rPr>
              <a:t>@MCPElSalvador </a:t>
            </a:r>
          </a:p>
          <a:p>
            <a:pPr eaLnBrk="1" hangingPunct="1">
              <a:spcBef>
                <a:spcPct val="0"/>
              </a:spcBef>
              <a:buFontTx/>
              <a:buNone/>
            </a:pPr>
            <a:endParaRPr lang="es-SV" altLang="es-SV" sz="1600">
              <a:solidFill>
                <a:srgbClr val="000000"/>
              </a:solidFill>
              <a:latin typeface="Arial" panose="020B0604020202020204" pitchFamily="34" charset="0"/>
            </a:endParaRPr>
          </a:p>
        </p:txBody>
      </p:sp>
      <p:sp>
        <p:nvSpPr>
          <p:cNvPr id="46086" name="AutoShape 6"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SV" altLang="es-SV" sz="1800">
              <a:solidFill>
                <a:srgbClr val="000000"/>
              </a:solidFill>
              <a:latin typeface="Arial" panose="020B0604020202020204" pitchFamily="34" charset="0"/>
            </a:endParaRPr>
          </a:p>
        </p:txBody>
      </p:sp>
      <p:sp>
        <p:nvSpPr>
          <p:cNvPr id="46087" name="AutoShape 8"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SV" altLang="es-SV" sz="1800">
              <a:solidFill>
                <a:srgbClr val="000000"/>
              </a:solidFill>
              <a:latin typeface="Arial" panose="020B0604020202020204" pitchFamily="34" charset="0"/>
            </a:endParaRPr>
          </a:p>
        </p:txBody>
      </p:sp>
      <p:pic>
        <p:nvPicPr>
          <p:cNvPr id="46088" name="8 Imagen" descr="facebbok.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70150" y="4579938"/>
            <a:ext cx="5318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9" name="9 Imagen" descr="twitte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25713" y="5145088"/>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0" name="1 Rectángulo"/>
          <p:cNvSpPr>
            <a:spLocks noChangeArrowheads="1"/>
          </p:cNvSpPr>
          <p:nvPr/>
        </p:nvSpPr>
        <p:spPr bwMode="auto">
          <a:xfrm>
            <a:off x="788988" y="976313"/>
            <a:ext cx="7135812"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s-SV" sz="3600" b="1">
                <a:solidFill>
                  <a:srgbClr val="000000"/>
                </a:solidFill>
                <a:latin typeface="Arial Black" panose="020B0A04020102020204" pitchFamily="34" charset="0"/>
              </a:rPr>
              <a:t>MCP-ES</a:t>
            </a:r>
          </a:p>
          <a:p>
            <a:pPr algn="ctr" eaLnBrk="1" hangingPunct="1">
              <a:spcBef>
                <a:spcPct val="0"/>
              </a:spcBef>
              <a:buFontTx/>
              <a:buNone/>
            </a:pPr>
            <a:endParaRPr lang="es-ES" altLang="es-SV" sz="2400" b="1">
              <a:solidFill>
                <a:srgbClr val="000000"/>
              </a:solidFill>
              <a:latin typeface="Arial Black" panose="020B0A04020102020204" pitchFamily="34" charset="0"/>
            </a:endParaRPr>
          </a:p>
          <a:p>
            <a:pPr algn="ctr" eaLnBrk="1" hangingPunct="1">
              <a:spcBef>
                <a:spcPct val="0"/>
              </a:spcBef>
              <a:buFontTx/>
              <a:buNone/>
            </a:pPr>
            <a:r>
              <a:rPr lang="es-ES" altLang="es-SV" sz="2400" b="1">
                <a:solidFill>
                  <a:srgbClr val="000000"/>
                </a:solidFill>
                <a:latin typeface="Arial Black" panose="020B0A04020102020204" pitchFamily="34" charset="0"/>
              </a:rPr>
              <a:t>Contribuyendo a la reducción significativa y sostenible del VIH Sida y Tuberculosis, a través de las subvenciones del Fondo Mundial </a:t>
            </a:r>
          </a:p>
        </p:txBody>
      </p:sp>
      <p:pic>
        <p:nvPicPr>
          <p:cNvPr id="46091" name="Imagen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82838" y="3916363"/>
            <a:ext cx="65246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390638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357618618"/>
              </p:ext>
            </p:extLst>
          </p:nvPr>
        </p:nvGraphicFramePr>
        <p:xfrm>
          <a:off x="107504" y="188640"/>
          <a:ext cx="8928992" cy="6552728"/>
        </p:xfrm>
        <a:graphic>
          <a:graphicData uri="http://schemas.openxmlformats.org/drawingml/2006/table">
            <a:tbl>
              <a:tblPr firstRow="1" bandRow="1">
                <a:tableStyleId>{5C22544A-7EE6-4342-B048-85BDC9FD1C3A}</a:tableStyleId>
              </a:tblPr>
              <a:tblGrid>
                <a:gridCol w="4464496"/>
                <a:gridCol w="4464496"/>
              </a:tblGrid>
              <a:tr h="421453">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2597998">
                <a:tc>
                  <a:txBody>
                    <a:bodyPr/>
                    <a:lstStyle/>
                    <a:p>
                      <a:r>
                        <a:rPr lang="es-ES_tradnl" sz="2000" b="1" i="1" kern="1200" dirty="0" smtClean="0">
                          <a:solidFill>
                            <a:schemeClr val="dk1"/>
                          </a:solidFill>
                          <a:effectLst/>
                          <a:latin typeface="+mn-lt"/>
                          <a:ea typeface="+mn-ea"/>
                          <a:cs typeface="+mn-cs"/>
                        </a:rPr>
                        <a:t>Artículo 4:</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Las organizaciones/instituciones propietarias y suplentes representantes de los sectores miembros, debidamente acreditadas, son las delegadas del MCP-ES y participarán al más alto nivel en la toma de decisiones. </a:t>
                      </a:r>
                      <a:endParaRPr lang="es-SV" sz="20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b="1" i="1" kern="1200" dirty="0" smtClean="0">
                          <a:solidFill>
                            <a:schemeClr val="dk1"/>
                          </a:solidFill>
                          <a:effectLst/>
                          <a:latin typeface="+mn-lt"/>
                          <a:ea typeface="+mn-ea"/>
                          <a:cs typeface="+mn-cs"/>
                        </a:rPr>
                        <a:t>Artículo 6: </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kern="1200" dirty="0" smtClean="0">
                          <a:solidFill>
                            <a:schemeClr val="dk1"/>
                          </a:solidFill>
                          <a:effectLst/>
                          <a:latin typeface="+mn-lt"/>
                          <a:ea typeface="+mn-ea"/>
                          <a:cs typeface="+mn-cs"/>
                        </a:rPr>
                        <a:t>Las organizaciones/instituciones propietarias y suplentes representantes de los sectores miembros, debidamente acreditadas </a:t>
                      </a:r>
                      <a:r>
                        <a:rPr lang="es-ES_tradnl" sz="2000" kern="1200" dirty="0" smtClean="0">
                          <a:solidFill>
                            <a:srgbClr val="FF0000"/>
                          </a:solidFill>
                          <a:effectLst/>
                          <a:latin typeface="+mn-lt"/>
                          <a:ea typeface="+mn-ea"/>
                          <a:cs typeface="+mn-cs"/>
                        </a:rPr>
                        <a:t>a través de sus  delegados  participarán al más alto nivel en la toma de decisiones del MCP-ES. </a:t>
                      </a:r>
                      <a:endParaRPr lang="es-SV" sz="2000" kern="1200" dirty="0" smtClean="0">
                        <a:solidFill>
                          <a:srgbClr val="FF0000"/>
                        </a:solidFill>
                        <a:effectLst/>
                        <a:latin typeface="+mn-lt"/>
                        <a:ea typeface="+mn-ea"/>
                        <a:cs typeface="+mn-cs"/>
                      </a:endParaRPr>
                    </a:p>
                    <a:p>
                      <a:endParaRPr lang="es-SV" sz="2000" dirty="0"/>
                    </a:p>
                  </a:txBody>
                  <a:tcPr/>
                </a:tc>
              </a:tr>
              <a:tr h="3533277">
                <a:tc>
                  <a:txBody>
                    <a:bodyPr/>
                    <a:lstStyle/>
                    <a:p>
                      <a:r>
                        <a:rPr lang="es-ES_tradnl" sz="2000" b="1" kern="1200" dirty="0" smtClean="0">
                          <a:solidFill>
                            <a:schemeClr val="dk1"/>
                          </a:solidFill>
                          <a:effectLst/>
                          <a:latin typeface="+mn-lt"/>
                          <a:ea typeface="+mn-ea"/>
                          <a:cs typeface="+mn-cs"/>
                        </a:rPr>
                        <a:t>Artículo 8:</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Cada organización/institución propietaria y suplente seleccionada por el sector/subsector identificará la persona que le representará en la Asamblea del MCP-ES, según los criterios definidos </a:t>
                      </a:r>
                      <a:r>
                        <a:rPr lang="es-ES_tradnl" sz="2000" kern="1200" dirty="0" smtClean="0">
                          <a:solidFill>
                            <a:srgbClr val="FF0000"/>
                          </a:solidFill>
                          <a:effectLst/>
                          <a:latin typeface="+mn-lt"/>
                          <a:ea typeface="+mn-ea"/>
                          <a:cs typeface="+mn-cs"/>
                        </a:rPr>
                        <a:t>en el Art. 10 de</a:t>
                      </a:r>
                      <a:r>
                        <a:rPr lang="es-ES_tradnl" sz="2000" kern="1200" dirty="0" smtClean="0">
                          <a:solidFill>
                            <a:schemeClr val="dk1"/>
                          </a:solidFill>
                          <a:effectLst/>
                          <a:latin typeface="+mn-lt"/>
                          <a:ea typeface="+mn-ea"/>
                          <a:cs typeface="+mn-cs"/>
                        </a:rPr>
                        <a:t> este Reglamento Interno.  Ninguna otra persona podrá representar a la organización/institución en el MCP-ES, tal como lo establece el Art.13 de los Estatutos.</a:t>
                      </a:r>
                      <a:endParaRPr lang="es-SV" sz="20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b="1" i="1" kern="1200" dirty="0" smtClean="0">
                          <a:solidFill>
                            <a:schemeClr val="dk1"/>
                          </a:solidFill>
                          <a:effectLst/>
                          <a:latin typeface="+mn-lt"/>
                          <a:ea typeface="+mn-ea"/>
                          <a:cs typeface="+mn-cs"/>
                        </a:rPr>
                        <a:t>Artículo 10: </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kern="1200" dirty="0" smtClean="0">
                          <a:solidFill>
                            <a:schemeClr val="dk1"/>
                          </a:solidFill>
                          <a:effectLst/>
                          <a:latin typeface="+mn-lt"/>
                          <a:ea typeface="+mn-ea"/>
                          <a:cs typeface="+mn-cs"/>
                        </a:rPr>
                        <a:t>Cada organización/institución propietaria y suplente seleccionada por el sector/subsector identificará la persona que le representará en la Asamblea del MCP-ES, según los criterios definidos en este Reglamento.  Ninguna otra persona podrá representar a la organización o institución en el MCP-ES, tal como lo establece el Art.13 de los Estatutos.</a:t>
                      </a:r>
                      <a:endParaRPr lang="es-SV" sz="2000" kern="1200" dirty="0" smtClean="0">
                        <a:solidFill>
                          <a:schemeClr val="dk1"/>
                        </a:solidFill>
                        <a:effectLst/>
                        <a:latin typeface="+mn-lt"/>
                        <a:ea typeface="+mn-ea"/>
                        <a:cs typeface="+mn-cs"/>
                      </a:endParaRPr>
                    </a:p>
                    <a:p>
                      <a:endParaRPr lang="es-SV" sz="2000" dirty="0"/>
                    </a:p>
                  </a:txBody>
                  <a:tcPr/>
                </a:tc>
              </a:tr>
            </a:tbl>
          </a:graphicData>
        </a:graphic>
      </p:graphicFrame>
    </p:spTree>
    <p:extLst>
      <p:ext uri="{BB962C8B-B14F-4D97-AF65-F5344CB8AC3E}">
        <p14:creationId xmlns:p14="http://schemas.microsoft.com/office/powerpoint/2010/main" val="826428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850828569"/>
              </p:ext>
            </p:extLst>
          </p:nvPr>
        </p:nvGraphicFramePr>
        <p:xfrm>
          <a:off x="107504" y="188640"/>
          <a:ext cx="8856984" cy="6480720"/>
        </p:xfrm>
        <a:graphic>
          <a:graphicData uri="http://schemas.openxmlformats.org/drawingml/2006/table">
            <a:tbl>
              <a:tblPr firstRow="1" bandRow="1">
                <a:tableStyleId>{5C22544A-7EE6-4342-B048-85BDC9FD1C3A}</a:tableStyleId>
              </a:tblPr>
              <a:tblGrid>
                <a:gridCol w="4391278"/>
                <a:gridCol w="4465706"/>
              </a:tblGrid>
              <a:tr h="471678">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6009042">
                <a:tc>
                  <a:txBody>
                    <a:bodyPr/>
                    <a:lstStyle/>
                    <a:p>
                      <a:r>
                        <a:rPr lang="es-ES_tradnl" sz="1800" b="1" i="1" kern="1200" dirty="0" smtClean="0">
                          <a:solidFill>
                            <a:schemeClr val="dk1"/>
                          </a:solidFill>
                          <a:effectLst/>
                          <a:latin typeface="+mn-lt"/>
                          <a:ea typeface="+mn-ea"/>
                          <a:cs typeface="+mn-cs"/>
                        </a:rPr>
                        <a:t>Artículo 9</a:t>
                      </a:r>
                      <a:r>
                        <a:rPr lang="es-ES_tradnl" sz="1800" b="1" kern="1200" dirty="0" smtClean="0">
                          <a:solidFill>
                            <a:schemeClr val="dk1"/>
                          </a:solidFill>
                          <a:effectLst/>
                          <a:latin typeface="+mn-lt"/>
                          <a:ea typeface="+mn-ea"/>
                          <a:cs typeface="+mn-cs"/>
                        </a:rPr>
                        <a:t>:</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Las organizaciones/instituciones propietarias y suplentes serán seleccionadas por un periodo de tres (3) años, comprendidos </a:t>
                      </a:r>
                      <a:r>
                        <a:rPr lang="es-ES_tradnl" sz="1800" kern="1200" dirty="0" smtClean="0">
                          <a:solidFill>
                            <a:srgbClr val="FF0000"/>
                          </a:solidFill>
                          <a:effectLst/>
                          <a:latin typeface="+mn-lt"/>
                          <a:ea typeface="+mn-ea"/>
                          <a:cs typeface="+mn-cs"/>
                        </a:rPr>
                        <a:t>entre el periodo </a:t>
                      </a:r>
                      <a:r>
                        <a:rPr lang="es-ES_tradnl" sz="1800" kern="1200" dirty="0" smtClean="0">
                          <a:solidFill>
                            <a:schemeClr val="dk1"/>
                          </a:solidFill>
                          <a:effectLst/>
                          <a:latin typeface="+mn-lt"/>
                          <a:ea typeface="+mn-ea"/>
                          <a:cs typeface="+mn-cs"/>
                        </a:rPr>
                        <a:t>de 1 de julio y 30 de junio. Finalizado su mandato, cada sector deberá seleccionar nuevamente a sus representantes mediante inclusivos procesos </a:t>
                      </a:r>
                      <a:r>
                        <a:rPr lang="es-ES_tradnl" sz="1800" kern="1200" dirty="0" smtClean="0">
                          <a:solidFill>
                            <a:srgbClr val="FF0000"/>
                          </a:solidFill>
                          <a:effectLst/>
                          <a:latin typeface="+mn-lt"/>
                          <a:ea typeface="+mn-ea"/>
                          <a:cs typeface="+mn-cs"/>
                        </a:rPr>
                        <a:t>de consulta y</a:t>
                      </a:r>
                      <a:r>
                        <a:rPr lang="es-ES_tradnl" sz="1800" kern="1200" dirty="0" smtClean="0">
                          <a:solidFill>
                            <a:schemeClr val="dk1"/>
                          </a:solidFill>
                          <a:effectLst/>
                          <a:latin typeface="+mn-lt"/>
                          <a:ea typeface="+mn-ea"/>
                          <a:cs typeface="+mn-cs"/>
                        </a:rPr>
                        <a:t> siguiendo los requerimientos establecidos en este Reglamento Interno. En el caso del sector y subsectores no gubernamental(es), a menos que se justifique lo contrario </a:t>
                      </a:r>
                      <a:r>
                        <a:rPr lang="es-ES_tradnl" sz="1800" kern="1200" dirty="0" smtClean="0">
                          <a:solidFill>
                            <a:srgbClr val="FF0000"/>
                          </a:solidFill>
                          <a:effectLst/>
                          <a:latin typeface="+mn-lt"/>
                          <a:ea typeface="+mn-ea"/>
                          <a:cs typeface="+mn-cs"/>
                        </a:rPr>
                        <a:t>según lo establecido en el </a:t>
                      </a:r>
                      <a:r>
                        <a:rPr lang="es-ES_tradnl" sz="1800" i="1" kern="1200" dirty="0" smtClean="0">
                          <a:solidFill>
                            <a:srgbClr val="FF0000"/>
                          </a:solidFill>
                          <a:effectLst/>
                          <a:latin typeface="+mn-lt"/>
                          <a:ea typeface="+mn-ea"/>
                          <a:cs typeface="+mn-cs"/>
                        </a:rPr>
                        <a:t>Art. 21  del presente Reglamento</a:t>
                      </a:r>
                      <a:r>
                        <a:rPr lang="es-ES_tradnl" sz="1800" kern="1200" dirty="0" smtClean="0">
                          <a:solidFill>
                            <a:schemeClr val="dk1"/>
                          </a:solidFill>
                          <a:effectLst/>
                          <a:latin typeface="+mn-lt"/>
                          <a:ea typeface="+mn-ea"/>
                          <a:cs typeface="+mn-cs"/>
                        </a:rPr>
                        <a:t>, el mandato de las organizaciones/instituciones representantes es renovable una única vez   de manera consecutiva, pudiendo ser reelectos después de no haber ostentando el cargo por lo menos un periodo,  a fin de promover mayor participación y el fortalecimiento del sector. </a:t>
                      </a:r>
                      <a:endParaRPr lang="es-SV" sz="18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800" b="1" i="1" kern="1200" dirty="0" smtClean="0">
                          <a:solidFill>
                            <a:schemeClr val="dk1"/>
                          </a:solidFill>
                          <a:effectLst/>
                          <a:latin typeface="+mn-lt"/>
                          <a:ea typeface="+mn-ea"/>
                          <a:cs typeface="+mn-cs"/>
                        </a:rPr>
                        <a:t>Artículo 11</a:t>
                      </a:r>
                      <a:r>
                        <a:rPr lang="es-ES_tradnl" sz="1800" b="1" kern="1200" dirty="0" smtClean="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800" kern="1200" dirty="0" smtClean="0">
                          <a:solidFill>
                            <a:schemeClr val="dk1"/>
                          </a:solidFill>
                          <a:effectLst/>
                          <a:latin typeface="+mn-lt"/>
                          <a:ea typeface="+mn-ea"/>
                          <a:cs typeface="+mn-cs"/>
                        </a:rPr>
                        <a:t>Las organizaciones/instituciones propietarias y suplentes serán seleccionadas por un periodo de tres  años, comprendidos </a:t>
                      </a:r>
                      <a:r>
                        <a:rPr lang="es-ES_tradnl" sz="1800" kern="1200" dirty="0" smtClean="0">
                          <a:solidFill>
                            <a:srgbClr val="FF0000"/>
                          </a:solidFill>
                          <a:effectLst/>
                          <a:latin typeface="+mn-lt"/>
                          <a:ea typeface="+mn-ea"/>
                          <a:cs typeface="+mn-cs"/>
                        </a:rPr>
                        <a:t>entre el 1 de julio </a:t>
                      </a:r>
                      <a:r>
                        <a:rPr lang="es-ES_tradnl" sz="1800" kern="1200" dirty="0" smtClean="0">
                          <a:solidFill>
                            <a:schemeClr val="dk1"/>
                          </a:solidFill>
                          <a:effectLst/>
                          <a:latin typeface="+mn-lt"/>
                          <a:ea typeface="+mn-ea"/>
                          <a:cs typeface="+mn-cs"/>
                        </a:rPr>
                        <a:t>y 30 de junio. Finalizado su mandato, cada sector deberá seleccionar nuevamente a sus representantes mediante procesos </a:t>
                      </a:r>
                      <a:r>
                        <a:rPr lang="es-ES_tradnl" sz="1800" kern="1200" dirty="0" smtClean="0">
                          <a:solidFill>
                            <a:srgbClr val="FF0000"/>
                          </a:solidFill>
                          <a:effectLst/>
                          <a:latin typeface="+mn-lt"/>
                          <a:ea typeface="+mn-ea"/>
                          <a:cs typeface="+mn-cs"/>
                        </a:rPr>
                        <a:t>amplios,</a:t>
                      </a:r>
                      <a:r>
                        <a:rPr lang="es-ES_tradnl" sz="1800" kern="1200" dirty="0" smtClean="0">
                          <a:solidFill>
                            <a:schemeClr val="dk1"/>
                          </a:solidFill>
                          <a:effectLst/>
                          <a:latin typeface="+mn-lt"/>
                          <a:ea typeface="+mn-ea"/>
                          <a:cs typeface="+mn-cs"/>
                        </a:rPr>
                        <a:t> inclusivos y transparentes de consulta,  siguiendo los requerimientos establecidos en este Reglamento. En el caso del sector y subsectores no gubernamental(es), a menos que se justifique lo contrario el mandato de las organizaciones/instituciones representantes es renovable una única vez   de manera consecutiva, pudiendo ser reelectos después de no haber ostentando el cargo por lo menos un periodo,  a fin de promover mayor participación y el fortalecimiento del sector. </a:t>
                      </a:r>
                      <a:endParaRPr lang="es-SV"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000458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142717477"/>
              </p:ext>
            </p:extLst>
          </p:nvPr>
        </p:nvGraphicFramePr>
        <p:xfrm>
          <a:off x="323528" y="188640"/>
          <a:ext cx="8568952" cy="5472608"/>
        </p:xfrm>
        <a:graphic>
          <a:graphicData uri="http://schemas.openxmlformats.org/drawingml/2006/table">
            <a:tbl>
              <a:tblPr firstRow="1" bandRow="1">
                <a:tableStyleId>{5C22544A-7EE6-4342-B048-85BDC9FD1C3A}</a:tableStyleId>
              </a:tblPr>
              <a:tblGrid>
                <a:gridCol w="4032448"/>
                <a:gridCol w="4536504"/>
              </a:tblGrid>
              <a:tr h="403129">
                <a:tc>
                  <a:txBody>
                    <a:bodyPr/>
                    <a:lstStyle/>
                    <a:p>
                      <a:r>
                        <a:rPr lang="es-SV" sz="1800" dirty="0" smtClean="0"/>
                        <a:t>Reglamento</a:t>
                      </a:r>
                      <a:r>
                        <a:rPr lang="es-SV" sz="1800" baseline="0" dirty="0" smtClean="0"/>
                        <a:t> Interno 2012</a:t>
                      </a:r>
                      <a:endParaRPr lang="es-SV" sz="1800" dirty="0"/>
                    </a:p>
                  </a:txBody>
                  <a:tcPr/>
                </a:tc>
                <a:tc>
                  <a:txBody>
                    <a:bodyPr/>
                    <a:lstStyle/>
                    <a:p>
                      <a:r>
                        <a:rPr lang="es-SV" sz="1800" dirty="0" smtClean="0"/>
                        <a:t>Modificaciones  2015</a:t>
                      </a:r>
                      <a:endParaRPr lang="es-SV" sz="1800" dirty="0"/>
                    </a:p>
                  </a:txBody>
                  <a:tcPr/>
                </a:tc>
              </a:tr>
              <a:tr h="5069479">
                <a:tc>
                  <a:txBody>
                    <a:bodyPr/>
                    <a:lstStyle/>
                    <a:p>
                      <a:r>
                        <a:rPr lang="es-ES_tradnl" sz="2000" b="1" i="1" kern="1200" dirty="0" smtClean="0">
                          <a:solidFill>
                            <a:schemeClr val="dk1"/>
                          </a:solidFill>
                          <a:effectLst/>
                          <a:latin typeface="+mn-lt"/>
                          <a:ea typeface="+mn-ea"/>
                          <a:cs typeface="+mn-cs"/>
                        </a:rPr>
                        <a:t>Artículo 10:</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El Receptor Principal,  en adelante RP,  participará en las reuniones de la Asamblea del MCP ES </a:t>
                      </a:r>
                      <a:r>
                        <a:rPr lang="es-ES_tradnl" sz="2000" kern="1200" dirty="0" smtClean="0">
                          <a:solidFill>
                            <a:srgbClr val="FF0000"/>
                          </a:solidFill>
                          <a:effectLst/>
                          <a:latin typeface="+mn-lt"/>
                          <a:ea typeface="+mn-ea"/>
                          <a:cs typeface="+mn-cs"/>
                        </a:rPr>
                        <a:t>a través de dos personas </a:t>
                      </a:r>
                      <a:r>
                        <a:rPr lang="es-ES_tradnl" sz="2000" kern="1200" dirty="0" smtClean="0">
                          <a:solidFill>
                            <a:schemeClr val="dk1"/>
                          </a:solidFill>
                          <a:effectLst/>
                          <a:latin typeface="+mn-lt"/>
                          <a:ea typeface="+mn-ea"/>
                          <a:cs typeface="+mn-cs"/>
                        </a:rPr>
                        <a:t>designadas, propietaria </a:t>
                      </a:r>
                      <a:r>
                        <a:rPr lang="es-ES_tradnl" sz="2000" kern="1200" dirty="0" smtClean="0">
                          <a:solidFill>
                            <a:srgbClr val="FF0000"/>
                          </a:solidFill>
                          <a:effectLst/>
                          <a:latin typeface="+mn-lt"/>
                          <a:ea typeface="+mn-ea"/>
                          <a:cs typeface="+mn-cs"/>
                        </a:rPr>
                        <a:t>y suplente</a:t>
                      </a:r>
                      <a:r>
                        <a:rPr lang="es-ES_tradnl" sz="2000" kern="1200" dirty="0" smtClean="0">
                          <a:solidFill>
                            <a:schemeClr val="dk1"/>
                          </a:solidFill>
                          <a:effectLst/>
                          <a:latin typeface="+mn-lt"/>
                          <a:ea typeface="+mn-ea"/>
                          <a:cs typeface="+mn-cs"/>
                        </a:rPr>
                        <a:t>, con derecho a voz y sin voto. El RP comunicará por escrito a la Presidencia  del MCP-ES el nombre de la persona designada a tal efecto.</a:t>
                      </a:r>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sz="20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kern="1200" dirty="0" smtClean="0">
                          <a:solidFill>
                            <a:schemeClr val="dk1"/>
                          </a:solidFill>
                          <a:effectLst/>
                          <a:latin typeface="+mn-lt"/>
                          <a:ea typeface="+mn-ea"/>
                          <a:cs typeface="+mn-cs"/>
                        </a:rPr>
                        <a:t>Adicionalmente, el MCP ES podrá solicitar al RP la participación puntual de expertos en un área determinada de acuerdo con las necesidades.</a:t>
                      </a:r>
                      <a:endParaRPr lang="es-SV" sz="2000" kern="1200" dirty="0" smtClean="0">
                        <a:solidFill>
                          <a:schemeClr val="dk1"/>
                        </a:solidFill>
                        <a:effectLst/>
                        <a:latin typeface="+mn-lt"/>
                        <a:ea typeface="+mn-ea"/>
                        <a:cs typeface="+mn-cs"/>
                      </a:endParaRPr>
                    </a:p>
                  </a:txBody>
                  <a:tcPr/>
                </a:tc>
                <a:tc>
                  <a:txBody>
                    <a:bodyPr/>
                    <a:lstStyle/>
                    <a:p>
                      <a:r>
                        <a:rPr lang="es-ES_tradnl" sz="2000" b="1" i="1" kern="1200" dirty="0" smtClean="0">
                          <a:solidFill>
                            <a:schemeClr val="dk1"/>
                          </a:solidFill>
                          <a:effectLst/>
                          <a:latin typeface="+mn-lt"/>
                          <a:ea typeface="+mn-ea"/>
                          <a:cs typeface="+mn-cs"/>
                        </a:rPr>
                        <a:t>Artículo 12: </a:t>
                      </a:r>
                      <a:r>
                        <a:rPr lang="es-ES_tradnl" sz="2000" kern="1200" dirty="0" smtClean="0">
                          <a:solidFill>
                            <a:schemeClr val="dk1"/>
                          </a:solidFill>
                          <a:effectLst/>
                          <a:latin typeface="+mn-lt"/>
                          <a:ea typeface="+mn-ea"/>
                          <a:cs typeface="+mn-cs"/>
                        </a:rPr>
                        <a:t>El Receptor Principal,  en adelante RP,  participará en las reuniones de la Asamblea del MCP ES a través de </a:t>
                      </a:r>
                      <a:r>
                        <a:rPr lang="es-ES_tradnl" sz="2000" kern="1200" dirty="0" smtClean="0">
                          <a:solidFill>
                            <a:srgbClr val="FF0000"/>
                          </a:solidFill>
                          <a:effectLst/>
                          <a:latin typeface="+mn-lt"/>
                          <a:ea typeface="+mn-ea"/>
                          <a:cs typeface="+mn-cs"/>
                        </a:rPr>
                        <a:t>una persona designada, </a:t>
                      </a:r>
                      <a:r>
                        <a:rPr lang="es-ES_tradnl" sz="2000" kern="1200" dirty="0" smtClean="0">
                          <a:solidFill>
                            <a:schemeClr val="dk1"/>
                          </a:solidFill>
                          <a:effectLst/>
                          <a:latin typeface="+mn-lt"/>
                          <a:ea typeface="+mn-ea"/>
                          <a:cs typeface="+mn-cs"/>
                        </a:rPr>
                        <a:t>con calidad de  propietaria, con derecho a voz y sin voto. El RP comunicará por escrito a la Presidencia  del MCP-ES el nombre de la persona designada a tal efecto.</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 </a:t>
                      </a:r>
                      <a:endParaRPr lang="es-SV" sz="2000" kern="1200" dirty="0" smtClean="0">
                        <a:solidFill>
                          <a:schemeClr val="dk1"/>
                        </a:solidFill>
                        <a:effectLst/>
                        <a:latin typeface="+mn-lt"/>
                        <a:ea typeface="+mn-ea"/>
                        <a:cs typeface="+mn-cs"/>
                      </a:endParaRPr>
                    </a:p>
                    <a:p>
                      <a:r>
                        <a:rPr lang="es-ES_tradnl" sz="2000" kern="1200" dirty="0" smtClean="0">
                          <a:solidFill>
                            <a:schemeClr val="dk1"/>
                          </a:solidFill>
                          <a:effectLst/>
                          <a:latin typeface="+mn-lt"/>
                          <a:ea typeface="+mn-ea"/>
                          <a:cs typeface="+mn-cs"/>
                        </a:rPr>
                        <a:t>Adicionalmente, el MCP ES podrá solicitar al RP la participación puntual de expertos en un área determinada de acuerdo con las necesidades.</a:t>
                      </a:r>
                      <a:endParaRPr lang="es-SV" sz="2000" kern="1200" dirty="0" smtClean="0">
                        <a:solidFill>
                          <a:schemeClr val="dk1"/>
                        </a:solidFill>
                        <a:effectLst/>
                        <a:latin typeface="+mn-lt"/>
                        <a:ea typeface="+mn-ea"/>
                        <a:cs typeface="+mn-cs"/>
                      </a:endParaRPr>
                    </a:p>
                    <a:p>
                      <a:endParaRPr lang="es-SV" sz="2000" dirty="0"/>
                    </a:p>
                  </a:txBody>
                  <a:tcPr/>
                </a:tc>
              </a:tr>
            </a:tbl>
          </a:graphicData>
        </a:graphic>
      </p:graphicFrame>
    </p:spTree>
    <p:extLst>
      <p:ext uri="{BB962C8B-B14F-4D97-AF65-F5344CB8AC3E}">
        <p14:creationId xmlns:p14="http://schemas.microsoft.com/office/powerpoint/2010/main" val="1984084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845406971"/>
              </p:ext>
            </p:extLst>
          </p:nvPr>
        </p:nvGraphicFramePr>
        <p:xfrm>
          <a:off x="179512" y="188640"/>
          <a:ext cx="8784976" cy="6480720"/>
        </p:xfrm>
        <a:graphic>
          <a:graphicData uri="http://schemas.openxmlformats.org/drawingml/2006/table">
            <a:tbl>
              <a:tblPr firstRow="1" bandRow="1">
                <a:tableStyleId>{5C22544A-7EE6-4342-B048-85BDC9FD1C3A}</a:tableStyleId>
              </a:tblPr>
              <a:tblGrid>
                <a:gridCol w="4428200"/>
                <a:gridCol w="4356776"/>
              </a:tblGrid>
              <a:tr h="382974">
                <a:tc>
                  <a:txBody>
                    <a:bodyPr/>
                    <a:lstStyle/>
                    <a:p>
                      <a:r>
                        <a:rPr lang="es-SV" sz="1600" dirty="0" smtClean="0"/>
                        <a:t>Reglamento</a:t>
                      </a:r>
                      <a:r>
                        <a:rPr lang="es-SV" sz="1600" baseline="0" dirty="0" smtClean="0"/>
                        <a:t> Interno 2012</a:t>
                      </a:r>
                      <a:endParaRPr lang="es-SV" sz="1600" dirty="0"/>
                    </a:p>
                  </a:txBody>
                  <a:tcPr/>
                </a:tc>
                <a:tc>
                  <a:txBody>
                    <a:bodyPr/>
                    <a:lstStyle/>
                    <a:p>
                      <a:r>
                        <a:rPr lang="es-SV" sz="1600" dirty="0" smtClean="0"/>
                        <a:t>Modificaciones  2015</a:t>
                      </a:r>
                      <a:endParaRPr lang="es-SV" sz="1600" dirty="0"/>
                    </a:p>
                  </a:txBody>
                  <a:tcPr/>
                </a:tc>
              </a:tr>
              <a:tr h="6097746">
                <a:tc>
                  <a:txBody>
                    <a:bodyPr/>
                    <a:lstStyle/>
                    <a:p>
                      <a:r>
                        <a:rPr lang="es-ES_tradnl" sz="1400" b="1" i="1" kern="1200" dirty="0" smtClean="0">
                          <a:solidFill>
                            <a:schemeClr val="dk1"/>
                          </a:solidFill>
                          <a:effectLst/>
                          <a:latin typeface="+mn-lt"/>
                          <a:ea typeface="+mn-ea"/>
                          <a:cs typeface="+mn-cs"/>
                        </a:rPr>
                        <a:t>Artículo 11:</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Es elegible para representar a su sector o subsector en el seno de la Asamblea del MCP ES, toda organización o institución que forma parte de uno de los sectores definidos </a:t>
                      </a:r>
                      <a:r>
                        <a:rPr lang="es-ES_tradnl" sz="1400" kern="1200" dirty="0" err="1" smtClean="0">
                          <a:solidFill>
                            <a:schemeClr val="dk1"/>
                          </a:solidFill>
                          <a:effectLst/>
                          <a:latin typeface="+mn-lt"/>
                          <a:ea typeface="+mn-ea"/>
                          <a:cs typeface="+mn-cs"/>
                        </a:rPr>
                        <a:t>enel</a:t>
                      </a:r>
                      <a:r>
                        <a:rPr lang="es-ES_tradnl" sz="1400" kern="1200" dirty="0" smtClean="0">
                          <a:solidFill>
                            <a:schemeClr val="dk1"/>
                          </a:solidFill>
                          <a:effectLst/>
                          <a:latin typeface="+mn-lt"/>
                          <a:ea typeface="+mn-ea"/>
                          <a:cs typeface="+mn-cs"/>
                        </a:rPr>
                        <a:t> Artículo 1 de este Reglamento Interno o cualquier otro subsector que cumpla con las directrices del Fondo Mundial y de acuerdo con los procedimientos establecidos en el presente documento.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Las organizaciones o instituciones representando a su sector deberán cumplir los siguientes requisitos, además de aquellos otros  que decidiera definir el sector que representan:</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Tener una presencia física activa en El Salvador, con una estructura mínima de funcionamiento;</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Tener experiencia y/o implicación en cualquiera de las tres enfermedades (VIH/Sida, tuberculosis, malaria) y/o en gestión programática y/o financiera de programas de desarrollo;</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Tener capacidad probada de relacionarse con su sector constituyente</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Expresar el compromiso de adherencia a los Estatutos,  Reglamento Interno del MCP ES y Código de Ética.</a:t>
                      </a:r>
                      <a:endParaRPr lang="es-SV" sz="1400" kern="1200" dirty="0">
                        <a:solidFill>
                          <a:schemeClr val="dk1"/>
                        </a:solidFill>
                        <a:effectLst/>
                        <a:latin typeface="+mn-lt"/>
                        <a:ea typeface="+mn-ea"/>
                        <a:cs typeface="+mn-cs"/>
                      </a:endParaRPr>
                    </a:p>
                  </a:txBody>
                  <a:tcPr/>
                </a:tc>
                <a:tc>
                  <a:txBody>
                    <a:bodyPr/>
                    <a:lstStyle/>
                    <a:p>
                      <a:r>
                        <a:rPr lang="es-ES_tradnl" sz="1400" b="1" i="1" kern="1200" dirty="0" smtClean="0">
                          <a:solidFill>
                            <a:schemeClr val="dk1"/>
                          </a:solidFill>
                          <a:effectLst/>
                          <a:latin typeface="+mn-lt"/>
                          <a:ea typeface="+mn-ea"/>
                          <a:cs typeface="+mn-cs"/>
                        </a:rPr>
                        <a:t>Artículo 13: </a:t>
                      </a:r>
                    </a:p>
                    <a:p>
                      <a:r>
                        <a:rPr lang="es-ES_tradnl" sz="1400" kern="1200" dirty="0" smtClean="0">
                          <a:solidFill>
                            <a:schemeClr val="dk1"/>
                          </a:solidFill>
                          <a:effectLst/>
                          <a:latin typeface="+mn-lt"/>
                          <a:ea typeface="+mn-ea"/>
                          <a:cs typeface="+mn-cs"/>
                        </a:rPr>
                        <a:t>Es elegible para representar a su sector o subsector en el seno de la Asamblea del MCP ES, toda organización o institución que forma parte de uno de los sectores definidos en el Artículo 3, de este Reglamento Interno o cualquier otro subsector que cumpla con las directrices del Fondo Mundial y de acuerdo con los procedimientos establecidos en el presente documento. </a:t>
                      </a:r>
                      <a:r>
                        <a:rPr lang="es-ES_tradnl" sz="1400" kern="1200" dirty="0" smtClean="0">
                          <a:solidFill>
                            <a:srgbClr val="FF0000"/>
                          </a:solidFill>
                          <a:effectLst/>
                          <a:latin typeface="+mn-lt"/>
                          <a:ea typeface="+mn-ea"/>
                          <a:cs typeface="+mn-cs"/>
                        </a:rPr>
                        <a:t>A excepción del Sector de Personas Afectadas por Tuberculosis y/o  Malaria.</a:t>
                      </a:r>
                      <a:endParaRPr lang="es-SV" sz="1400" kern="1200" dirty="0" smtClean="0">
                        <a:solidFill>
                          <a:srgbClr val="FF0000"/>
                        </a:solidFill>
                        <a:effectLst/>
                        <a:latin typeface="+mn-lt"/>
                        <a:ea typeface="+mn-ea"/>
                        <a:cs typeface="+mn-cs"/>
                      </a:endParaRPr>
                    </a:p>
                    <a:p>
                      <a:r>
                        <a:rPr lang="es-ES_tradnl" sz="1400" kern="1200" dirty="0" smtClean="0">
                          <a:solidFill>
                            <a:schemeClr val="dk1"/>
                          </a:solidFill>
                          <a:effectLst/>
                          <a:latin typeface="+mn-lt"/>
                          <a:ea typeface="+mn-ea"/>
                          <a:cs typeface="+mn-cs"/>
                        </a:rPr>
                        <a:t>Las organizaciones o instituciones representando a su sector deberán </a:t>
                      </a:r>
                      <a:r>
                        <a:rPr lang="es-ES_tradnl" sz="1400" kern="1200" dirty="0" smtClean="0">
                          <a:solidFill>
                            <a:srgbClr val="FF0000"/>
                          </a:solidFill>
                          <a:effectLst/>
                          <a:latin typeface="+mn-lt"/>
                          <a:ea typeface="+mn-ea"/>
                          <a:cs typeface="+mn-cs"/>
                        </a:rPr>
                        <a:t>cumplir con  </a:t>
                      </a:r>
                      <a:r>
                        <a:rPr lang="es-ES_tradnl" sz="1400" kern="1200" dirty="0" smtClean="0">
                          <a:solidFill>
                            <a:schemeClr val="dk1"/>
                          </a:solidFill>
                          <a:effectLst/>
                          <a:latin typeface="+mn-lt"/>
                          <a:ea typeface="+mn-ea"/>
                          <a:cs typeface="+mn-cs"/>
                        </a:rPr>
                        <a:t>los siguientes requisitos, además de aquellos otros  que decidiera definir el sector que representan:</a:t>
                      </a:r>
                    </a:p>
                    <a:p>
                      <a:pPr lvl="0"/>
                      <a:endParaRPr lang="es-ES_tradnl"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Tener una presencia física activa en El Salvador, con una estructura mínima de funcionamiento;</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Tener experiencia y/o implicación en cualquiera de las tres enfermedades (VIH/Sida, tuberculosis, malaria) y/o en gestión programática y/o financiera de programas de desarrollo;</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chemeClr val="dk1"/>
                          </a:solidFill>
                          <a:effectLst/>
                          <a:latin typeface="+mn-lt"/>
                          <a:ea typeface="+mn-ea"/>
                          <a:cs typeface="+mn-cs"/>
                        </a:rPr>
                        <a:t>Tener capacidad probada de relacionarse con su sector constituyente</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400" kern="1200" dirty="0" smtClean="0">
                          <a:solidFill>
                            <a:srgbClr val="FF0000"/>
                          </a:solidFill>
                          <a:effectLst/>
                          <a:latin typeface="+mn-lt"/>
                          <a:ea typeface="+mn-ea"/>
                          <a:cs typeface="+mn-cs"/>
                        </a:rPr>
                        <a:t>Expresar el compromiso de adherencia al marco regulatorio del MCP-ES.</a:t>
                      </a:r>
                      <a:endParaRPr lang="es-SV" sz="1400" kern="1200" dirty="0" smtClean="0">
                        <a:solidFill>
                          <a:srgbClr val="FF0000"/>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342915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612295848"/>
              </p:ext>
            </p:extLst>
          </p:nvPr>
        </p:nvGraphicFramePr>
        <p:xfrm>
          <a:off x="179512" y="116632"/>
          <a:ext cx="8784976" cy="6624736"/>
        </p:xfrm>
        <a:graphic>
          <a:graphicData uri="http://schemas.openxmlformats.org/drawingml/2006/table">
            <a:tbl>
              <a:tblPr firstRow="1" bandRow="1">
                <a:tableStyleId>{5C22544A-7EE6-4342-B048-85BDC9FD1C3A}</a:tableStyleId>
              </a:tblPr>
              <a:tblGrid>
                <a:gridCol w="4536504"/>
                <a:gridCol w="4248472"/>
              </a:tblGrid>
              <a:tr h="430637">
                <a:tc>
                  <a:txBody>
                    <a:bodyPr/>
                    <a:lstStyle/>
                    <a:p>
                      <a:r>
                        <a:rPr lang="es-SV" sz="1400" dirty="0" smtClean="0"/>
                        <a:t>Reglamento</a:t>
                      </a:r>
                      <a:r>
                        <a:rPr lang="es-SV" sz="1400" baseline="0" dirty="0" smtClean="0"/>
                        <a:t> Interno 2012</a:t>
                      </a:r>
                      <a:endParaRPr lang="es-SV" sz="1400" dirty="0"/>
                    </a:p>
                  </a:txBody>
                  <a:tcPr/>
                </a:tc>
                <a:tc>
                  <a:txBody>
                    <a:bodyPr/>
                    <a:lstStyle/>
                    <a:p>
                      <a:r>
                        <a:rPr lang="es-SV" sz="1400" dirty="0" smtClean="0"/>
                        <a:t>Modificaciones  2015</a:t>
                      </a:r>
                      <a:endParaRPr lang="es-SV" sz="1400" dirty="0"/>
                    </a:p>
                  </a:txBody>
                  <a:tcPr/>
                </a:tc>
              </a:tr>
              <a:tr h="1716651">
                <a:tc>
                  <a:txBody>
                    <a:bodyPr/>
                    <a:lstStyle/>
                    <a:p>
                      <a:r>
                        <a:rPr lang="es-ES_tradnl" sz="1400" b="1" i="1" kern="1200" dirty="0" smtClean="0">
                          <a:solidFill>
                            <a:schemeClr val="dk1"/>
                          </a:solidFill>
                          <a:effectLst/>
                          <a:latin typeface="+mn-lt"/>
                          <a:ea typeface="+mn-ea"/>
                          <a:cs typeface="+mn-cs"/>
                        </a:rPr>
                        <a:t>Artículo 12:</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En el caso del sector no-gubernamental, si cualquiera de los subsectores miembros tuviera dificultad para organizar o financiar la elección de su(s) representante(s) o de definir el proceso de elección, deberá notificar al MCPES, quien tiene por mandato apoyarle a gestionar la asistencia técnica y/o financiera  para tal efecto.</a:t>
                      </a:r>
                      <a:endParaRPr lang="es-SV" sz="14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1" i="1" kern="1200" dirty="0" smtClean="0">
                          <a:solidFill>
                            <a:schemeClr val="dk1"/>
                          </a:solidFill>
                          <a:effectLst/>
                          <a:latin typeface="+mn-lt"/>
                          <a:ea typeface="+mn-ea"/>
                          <a:cs typeface="+mn-cs"/>
                        </a:rPr>
                        <a:t>Artículo 14: </a:t>
                      </a:r>
                      <a:r>
                        <a:rPr lang="es-ES_tradnl" sz="1400" kern="1200" dirty="0" smtClean="0">
                          <a:solidFill>
                            <a:schemeClr val="dk1"/>
                          </a:solidFill>
                          <a:effectLst/>
                          <a:latin typeface="+mn-lt"/>
                          <a:ea typeface="+mn-ea"/>
                          <a:cs typeface="+mn-cs"/>
                        </a:rPr>
                        <a:t>En el caso del sector no-gubernamental, si cualquiera de los subsectores miembros tuviera dificultad para organizar o financiar la elección de su(s) representante(s) o de definir el proceso de elección, deberá notificar al </a:t>
                      </a:r>
                      <a:r>
                        <a:rPr lang="es-ES_tradnl" sz="1400" kern="1200" dirty="0" smtClean="0">
                          <a:solidFill>
                            <a:srgbClr val="FF0000"/>
                          </a:solidFill>
                          <a:effectLst/>
                          <a:latin typeface="+mn-lt"/>
                          <a:ea typeface="+mn-ea"/>
                          <a:cs typeface="+mn-cs"/>
                        </a:rPr>
                        <a:t>MCP-ES</a:t>
                      </a:r>
                      <a:r>
                        <a:rPr lang="es-ES_tradnl" sz="1400" kern="1200" dirty="0" smtClean="0">
                          <a:solidFill>
                            <a:schemeClr val="dk1"/>
                          </a:solidFill>
                          <a:effectLst/>
                          <a:latin typeface="+mn-lt"/>
                          <a:ea typeface="+mn-ea"/>
                          <a:cs typeface="+mn-cs"/>
                        </a:rPr>
                        <a:t>, quien tiene por mandato apoyarle a gestionar la asistencia técnica y/o financiera  para tal efecto.</a:t>
                      </a:r>
                      <a:endParaRPr lang="es-SV" sz="1400" kern="1200" dirty="0" smtClean="0">
                        <a:solidFill>
                          <a:schemeClr val="dk1"/>
                        </a:solidFill>
                        <a:effectLst/>
                        <a:latin typeface="+mn-lt"/>
                        <a:ea typeface="+mn-ea"/>
                        <a:cs typeface="+mn-cs"/>
                      </a:endParaRPr>
                    </a:p>
                  </a:txBody>
                  <a:tcPr/>
                </a:tc>
              </a:tr>
              <a:tr h="4477448">
                <a:tc>
                  <a:txBody>
                    <a:bodyPr/>
                    <a:lstStyle/>
                    <a:p>
                      <a:r>
                        <a:rPr lang="es-ES_tradnl" sz="1400" b="1" i="1" kern="1200" dirty="0" smtClean="0">
                          <a:solidFill>
                            <a:schemeClr val="dk1"/>
                          </a:solidFill>
                          <a:effectLst/>
                          <a:latin typeface="+mn-lt"/>
                          <a:ea typeface="+mn-ea"/>
                          <a:cs typeface="+mn-cs"/>
                        </a:rPr>
                        <a:t>Artículo 13: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Las personas </a:t>
                      </a:r>
                      <a:r>
                        <a:rPr lang="es-ES_tradnl" sz="1400" kern="1200" dirty="0" smtClean="0">
                          <a:solidFill>
                            <a:srgbClr val="FF0000"/>
                          </a:solidFill>
                          <a:effectLst/>
                          <a:latin typeface="+mn-lt"/>
                          <a:ea typeface="+mn-ea"/>
                          <a:cs typeface="+mn-cs"/>
                        </a:rPr>
                        <a:t>representantes de </a:t>
                      </a:r>
                      <a:r>
                        <a:rPr lang="es-ES_tradnl" sz="1400" kern="1200" dirty="0" smtClean="0">
                          <a:solidFill>
                            <a:schemeClr val="dk1"/>
                          </a:solidFill>
                          <a:effectLst/>
                          <a:latin typeface="+mn-lt"/>
                          <a:ea typeface="+mn-ea"/>
                          <a:cs typeface="+mn-cs"/>
                        </a:rPr>
                        <a:t>las organizaciones/instituciones propietarias y suplentes del </a:t>
                      </a:r>
                      <a:r>
                        <a:rPr lang="es-ES_tradnl" sz="1400" kern="1200" dirty="0" smtClean="0">
                          <a:solidFill>
                            <a:srgbClr val="FF0000"/>
                          </a:solidFill>
                          <a:effectLst/>
                          <a:latin typeface="+mn-lt"/>
                          <a:ea typeface="+mn-ea"/>
                          <a:cs typeface="+mn-cs"/>
                        </a:rPr>
                        <a:t>MCP ES </a:t>
                      </a:r>
                      <a:r>
                        <a:rPr lang="es-ES_tradnl" sz="1400" kern="1200" dirty="0" smtClean="0">
                          <a:solidFill>
                            <a:schemeClr val="dk1"/>
                          </a:solidFill>
                          <a:effectLst/>
                          <a:latin typeface="+mn-lt"/>
                          <a:ea typeface="+mn-ea"/>
                          <a:cs typeface="+mn-cs"/>
                        </a:rPr>
                        <a:t>deberán cumplir al menos tres de los criterios de elegibilidad siguientes: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A) Tener la investidura institucional </a:t>
                      </a:r>
                      <a:r>
                        <a:rPr lang="es-ES_tradnl" sz="1400" strike="sngStrike" kern="1200" dirty="0" smtClean="0">
                          <a:solidFill>
                            <a:schemeClr val="dk1"/>
                          </a:solidFill>
                          <a:effectLst/>
                          <a:latin typeface="+mn-lt"/>
                          <a:ea typeface="+mn-ea"/>
                          <a:cs typeface="+mn-cs"/>
                        </a:rPr>
                        <a:t>  </a:t>
                      </a:r>
                      <a:r>
                        <a:rPr lang="es-ES_tradnl" sz="1400" kern="1200" dirty="0" smtClean="0">
                          <a:solidFill>
                            <a:schemeClr val="dk1"/>
                          </a:solidFill>
                          <a:effectLst/>
                          <a:latin typeface="+mn-lt"/>
                          <a:ea typeface="+mn-ea"/>
                          <a:cs typeface="+mn-cs"/>
                        </a:rPr>
                        <a:t>que le permita la toma de decisiones;</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B) Demostrar conocimientos/experiencia, en :  VIH, Sida, tuberculosis, malaria;</a:t>
                      </a:r>
                      <a:r>
                        <a:rPr lang="es-ES_tradnl" sz="1400" u="sng" kern="1200" dirty="0" smtClean="0">
                          <a:solidFill>
                            <a:schemeClr val="dk1"/>
                          </a:solidFill>
                          <a:effectLst/>
                          <a:latin typeface="+mn-lt"/>
                          <a:ea typeface="+mn-ea"/>
                          <a:cs typeface="+mn-cs"/>
                        </a:rPr>
                        <a:t> </a:t>
                      </a:r>
                      <a:r>
                        <a:rPr lang="es-ES_tradnl" sz="1400" kern="1200" dirty="0" smtClean="0">
                          <a:solidFill>
                            <a:schemeClr val="dk1"/>
                          </a:solidFill>
                          <a:effectLst/>
                          <a:latin typeface="+mn-lt"/>
                          <a:ea typeface="+mn-ea"/>
                          <a:cs typeface="+mn-cs"/>
                        </a:rPr>
                        <a:t>Formulación de planes, programas y proyectos, Finanzas, Monitoreo y Evaluación, Comunicaciones, Género, Derechos Humanos, Incidencia Política, Movilización de Recursos, Políticas en salud, Programas sectoriales o multisectoriales financiados por la cooperación internacional</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C) Ser capaz de contribuir a la credibilidad y el prestigio del MCP ES.</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D) Tener liderazgo dentro del sector y la organización/institución que representa.</a:t>
                      </a:r>
                      <a:endParaRPr lang="es-SV" sz="1400" kern="1200" dirty="0" smtClean="0">
                        <a:solidFill>
                          <a:schemeClr val="dk1"/>
                        </a:solidFill>
                        <a:effectLst/>
                        <a:latin typeface="+mn-lt"/>
                        <a:ea typeface="+mn-ea"/>
                        <a:cs typeface="+mn-cs"/>
                      </a:endParaRPr>
                    </a:p>
                    <a:p>
                      <a:endParaRPr lang="es-SV" sz="1400" kern="1200" dirty="0" smtClean="0">
                        <a:solidFill>
                          <a:schemeClr val="dk1"/>
                        </a:solidFill>
                        <a:effectLst/>
                        <a:latin typeface="+mn-lt"/>
                        <a:ea typeface="+mn-ea"/>
                        <a:cs typeface="+mn-cs"/>
                      </a:endParaRPr>
                    </a:p>
                  </a:txBody>
                  <a:tcPr/>
                </a:tc>
                <a:tc>
                  <a:txBody>
                    <a:bodyPr/>
                    <a:lstStyle/>
                    <a:p>
                      <a:r>
                        <a:rPr lang="es-ES_tradnl" sz="1400" b="1" i="1" kern="1200" dirty="0" smtClean="0">
                          <a:solidFill>
                            <a:schemeClr val="dk1"/>
                          </a:solidFill>
                          <a:effectLst/>
                          <a:latin typeface="+mn-lt"/>
                          <a:ea typeface="+mn-ea"/>
                          <a:cs typeface="+mn-cs"/>
                        </a:rPr>
                        <a:t>Artículo 15: </a:t>
                      </a:r>
                    </a:p>
                    <a:p>
                      <a:r>
                        <a:rPr lang="es-ES_tradnl" sz="1400" kern="1200" dirty="0" smtClean="0">
                          <a:solidFill>
                            <a:schemeClr val="dk1"/>
                          </a:solidFill>
                          <a:effectLst/>
                          <a:latin typeface="+mn-lt"/>
                          <a:ea typeface="+mn-ea"/>
                          <a:cs typeface="+mn-cs"/>
                        </a:rPr>
                        <a:t>Las personas </a:t>
                      </a:r>
                      <a:r>
                        <a:rPr lang="es-ES_tradnl" sz="1400" kern="1200" dirty="0" smtClean="0">
                          <a:solidFill>
                            <a:srgbClr val="FF0000"/>
                          </a:solidFill>
                          <a:effectLst/>
                          <a:latin typeface="+mn-lt"/>
                          <a:ea typeface="+mn-ea"/>
                          <a:cs typeface="+mn-cs"/>
                        </a:rPr>
                        <a:t>delegadas por </a:t>
                      </a:r>
                      <a:r>
                        <a:rPr lang="es-ES_tradnl" sz="1400" kern="1200" dirty="0" smtClean="0">
                          <a:solidFill>
                            <a:schemeClr val="dk1"/>
                          </a:solidFill>
                          <a:effectLst/>
                          <a:latin typeface="+mn-lt"/>
                          <a:ea typeface="+mn-ea"/>
                          <a:cs typeface="+mn-cs"/>
                        </a:rPr>
                        <a:t>las organizaciones e instituciones propietarias y suplentes del </a:t>
                      </a:r>
                      <a:r>
                        <a:rPr lang="es-ES_tradnl" sz="1400" kern="1200" dirty="0" smtClean="0">
                          <a:solidFill>
                            <a:srgbClr val="FF0000"/>
                          </a:solidFill>
                          <a:effectLst/>
                          <a:latin typeface="+mn-lt"/>
                          <a:ea typeface="+mn-ea"/>
                          <a:cs typeface="+mn-cs"/>
                        </a:rPr>
                        <a:t>MCP-ES </a:t>
                      </a:r>
                      <a:r>
                        <a:rPr lang="es-ES_tradnl" sz="1400" kern="1200" dirty="0" smtClean="0">
                          <a:solidFill>
                            <a:schemeClr val="dk1"/>
                          </a:solidFill>
                          <a:effectLst/>
                          <a:latin typeface="+mn-lt"/>
                          <a:ea typeface="+mn-ea"/>
                          <a:cs typeface="+mn-cs"/>
                        </a:rPr>
                        <a:t>deberán cumplir al menos tres de los criterios de elegibilidad siguientes: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A) Tener la investidura institucional que le permita la toma de decisiones;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B) Demostrar conocimientos/experiencia, en una o más de las siguientes áreas:</a:t>
                      </a:r>
                      <a:r>
                        <a:rPr lang="es-SV" sz="1400" kern="1200" baseline="0" dirty="0" smtClean="0">
                          <a:solidFill>
                            <a:schemeClr val="dk1"/>
                          </a:solidFill>
                          <a:effectLst/>
                          <a:latin typeface="+mn-lt"/>
                          <a:ea typeface="+mn-ea"/>
                          <a:cs typeface="+mn-cs"/>
                        </a:rPr>
                        <a:t> </a:t>
                      </a:r>
                      <a:r>
                        <a:rPr lang="es-ES_tradnl" sz="1400" kern="1200" dirty="0" smtClean="0">
                          <a:solidFill>
                            <a:schemeClr val="dk1"/>
                          </a:solidFill>
                          <a:effectLst/>
                          <a:latin typeface="+mn-lt"/>
                          <a:ea typeface="+mn-ea"/>
                          <a:cs typeface="+mn-cs"/>
                        </a:rPr>
                        <a:t>VIH, Tuberculosis, Malaria, Formulación de planes, Elaboración de  proyectos, Finanzas, Monitoreo y Evaluación, Comunicaciones, Género, Derechos Humanos, Incidencia Política, Movilización de Recursos, Políticas en salud, Programas sectoriales o multisectoriales financiados por la cooperación internacional</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C) Ser capaz de contribuir a la credibilidad y el prestigio del </a:t>
                      </a:r>
                      <a:r>
                        <a:rPr lang="es-ES_tradnl" sz="1400" kern="1200" dirty="0" smtClean="0">
                          <a:solidFill>
                            <a:srgbClr val="FF0000"/>
                          </a:solidFill>
                          <a:effectLst/>
                          <a:latin typeface="+mn-lt"/>
                          <a:ea typeface="+mn-ea"/>
                          <a:cs typeface="+mn-cs"/>
                        </a:rPr>
                        <a:t>MCP-ES</a:t>
                      </a:r>
                      <a:r>
                        <a:rPr lang="es-ES_tradnl" sz="1400" kern="1200" dirty="0" smtClean="0">
                          <a:solidFill>
                            <a:schemeClr val="dk1"/>
                          </a:solidFill>
                          <a:effectLst/>
                          <a:latin typeface="+mn-lt"/>
                          <a:ea typeface="+mn-ea"/>
                          <a:cs typeface="+mn-cs"/>
                        </a:rPr>
                        <a:t>.</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D) Tener liderazgo dentro del sector y la organización o  institución que representa.</a:t>
                      </a:r>
                      <a:endParaRPr lang="es-SV" sz="14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4169395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2004</TotalTime>
  <Words>7068</Words>
  <Application>Microsoft Office PowerPoint</Application>
  <PresentationFormat>Presentación en pantalla (4:3)</PresentationFormat>
  <Paragraphs>651</Paragraphs>
  <Slides>40</Slides>
  <Notes>0</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40</vt:i4>
      </vt:variant>
    </vt:vector>
  </HeadingPairs>
  <TitlesOfParts>
    <vt:vector size="50" baseType="lpstr">
      <vt:lpstr>MS Mincho</vt:lpstr>
      <vt:lpstr>Aharoni</vt:lpstr>
      <vt:lpstr>Arial</vt:lpstr>
      <vt:lpstr>Arial Black</vt:lpstr>
      <vt:lpstr>Berlin Sans FB Demi</vt:lpstr>
      <vt:lpstr>Calibri</vt:lpstr>
      <vt:lpstr>Times New Roman</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CCEFG</dc:creator>
  <cp:lastModifiedBy>Karla Rivera</cp:lastModifiedBy>
  <cp:revision>154</cp:revision>
  <dcterms:created xsi:type="dcterms:W3CDTF">2014-09-12T13:24:53Z</dcterms:created>
  <dcterms:modified xsi:type="dcterms:W3CDTF">2016-01-13T18:24:13Z</dcterms:modified>
</cp:coreProperties>
</file>