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73" r:id="rId3"/>
    <p:sldId id="277" r:id="rId4"/>
    <p:sldId id="260" r:id="rId5"/>
    <p:sldId id="278" r:id="rId6"/>
    <p:sldId id="280" r:id="rId7"/>
    <p:sldId id="282" r:id="rId8"/>
    <p:sldId id="283" r:id="rId9"/>
    <p:sldId id="284" r:id="rId10"/>
    <p:sldId id="285" r:id="rId11"/>
    <p:sldId id="286" r:id="rId12"/>
    <p:sldId id="299" r:id="rId13"/>
    <p:sldId id="300" r:id="rId14"/>
    <p:sldId id="301" r:id="rId15"/>
    <p:sldId id="302" r:id="rId16"/>
    <p:sldId id="303" r:id="rId17"/>
    <p:sldId id="304" r:id="rId18"/>
    <p:sldId id="305" r:id="rId19"/>
    <p:sldId id="287" r:id="rId20"/>
    <p:sldId id="290" r:id="rId21"/>
    <p:sldId id="291" r:id="rId22"/>
    <p:sldId id="292" r:id="rId23"/>
    <p:sldId id="293" r:id="rId24"/>
    <p:sldId id="294" r:id="rId25"/>
    <p:sldId id="295" r:id="rId26"/>
    <p:sldId id="296" r:id="rId27"/>
    <p:sldId id="298" r:id="rId28"/>
    <p:sldId id="297" r:id="rId29"/>
  </p:sldIdLst>
  <p:sldSz cx="9144000" cy="6858000" type="screen4x3"/>
  <p:notesSz cx="6858000" cy="9144000"/>
  <p:defaultTextStyle>
    <a:defPPr>
      <a:defRPr lang="es-E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153" autoAdjust="0"/>
    <p:restoredTop sz="94660"/>
  </p:normalViewPr>
  <p:slideViewPr>
    <p:cSldViewPr>
      <p:cViewPr varScale="1">
        <p:scale>
          <a:sx n="104" d="100"/>
          <a:sy n="104" d="100"/>
        </p:scale>
        <p:origin x="582" y="15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Arial" pitchFamily="34" charset="0"/>
              </a:defRPr>
            </a:lvl1pPr>
          </a:lstStyle>
          <a:p>
            <a:pPr>
              <a:defRPr/>
            </a:pPr>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Arial" pitchFamily="34" charset="0"/>
              </a:defRPr>
            </a:lvl1pPr>
          </a:lstStyle>
          <a:p>
            <a:pPr>
              <a:defRPr/>
            </a:pPr>
            <a:fld id="{ADF03C0A-C593-4E97-9C9D-0BE8BC67CE86}" type="datetimeFigureOut">
              <a:rPr lang="es-ES"/>
              <a:pPr>
                <a:defRPr/>
              </a:pPr>
              <a:t>24/11/2016</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s-ES" noProof="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noProof="0"/>
              <a:t>Haga clic para modificar el estilo de texto del patrón</a:t>
            </a:r>
          </a:p>
          <a:p>
            <a:pPr lvl="1"/>
            <a:r>
              <a:rPr lang="es-ES" noProof="0"/>
              <a:t>Segundo nivel</a:t>
            </a:r>
          </a:p>
          <a:p>
            <a:pPr lvl="2"/>
            <a:r>
              <a:rPr lang="es-ES" noProof="0"/>
              <a:t>Tercer nivel</a:t>
            </a:r>
          </a:p>
          <a:p>
            <a:pPr lvl="3"/>
            <a:r>
              <a:rPr lang="es-ES" noProof="0"/>
              <a:t>Cuarto nivel</a:t>
            </a:r>
          </a:p>
          <a:p>
            <a:pPr lvl="4"/>
            <a:r>
              <a:rPr lang="es-ES" noProof="0"/>
              <a:t>Quinto nivel</a:t>
            </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Arial" pitchFamily="34" charset="0"/>
              </a:defRPr>
            </a:lvl1pPr>
          </a:lstStyle>
          <a:p>
            <a:pPr>
              <a:defRPr/>
            </a:pPr>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8A9162E7-395D-4485-8EC0-778EAE0E83BC}" type="slidenum">
              <a:rPr lang="es-ES" altLang="es-AR"/>
              <a:pPr/>
              <a:t>‹Nº›</a:t>
            </a:fld>
            <a:endParaRPr lang="es-ES" altLang="es-A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1 Marcador de imagen de diapositiva"/>
          <p:cNvSpPr>
            <a:spLocks noGrp="1" noRot="1" noChangeAspect="1" noTextEdit="1"/>
          </p:cNvSpPr>
          <p:nvPr>
            <p:ph type="sldImg"/>
          </p:nvPr>
        </p:nvSpPr>
        <p:spPr bwMode="auto">
          <a:noFill/>
          <a:ln cap="flat">
            <a:solidFill>
              <a:srgbClr val="000000"/>
            </a:solidFill>
            <a:miter lim="800000"/>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3277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AR" altLang="es-AR"/>
          </a:p>
        </p:txBody>
      </p:sp>
      <p:sp>
        <p:nvSpPr>
          <p:cNvPr id="32772"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D767E30-6245-47AD-A4B9-DEB48234C66E}" type="slidenum">
              <a:rPr lang="es-ES" altLang="es-AR"/>
              <a:pPr/>
              <a:t>1</a:t>
            </a:fld>
            <a:endParaRPr lang="es-ES" altLang="es-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a:t>Haga clic para modificar el estilo de subtítulo del patrón</a:t>
            </a:r>
          </a:p>
        </p:txBody>
      </p:sp>
      <p:sp>
        <p:nvSpPr>
          <p:cNvPr id="4" name="Rectangle 5"/>
          <p:cNvSpPr>
            <a:spLocks noGrp="1" noChangeArrowheads="1"/>
          </p:cNvSpPr>
          <p:nvPr>
            <p:ph type="ftr" sz="quarter" idx="10"/>
          </p:nvPr>
        </p:nvSpPr>
        <p:spPr>
          <a:ln/>
        </p:spPr>
        <p:txBody>
          <a:bodyPr/>
          <a:lstStyle>
            <a:lvl1pPr>
              <a:defRPr/>
            </a:lvl1pPr>
          </a:lstStyle>
          <a:p>
            <a:pPr>
              <a:defRPr/>
            </a:pPr>
            <a:r>
              <a:rPr lang="es-ES_tradnl"/>
              <a:t>Representación para América Latina y el Caribe</a:t>
            </a:r>
            <a:endParaRPr lang="es-ES"/>
          </a:p>
        </p:txBody>
      </p:sp>
      <p:sp>
        <p:nvSpPr>
          <p:cNvPr id="5" name="Rectangle 6"/>
          <p:cNvSpPr>
            <a:spLocks noGrp="1" noChangeArrowheads="1"/>
          </p:cNvSpPr>
          <p:nvPr>
            <p:ph type="sldNum" sz="quarter" idx="11"/>
          </p:nvPr>
        </p:nvSpPr>
        <p:spPr>
          <a:ln/>
        </p:spPr>
        <p:txBody>
          <a:bodyPr/>
          <a:lstStyle>
            <a:lvl1pPr>
              <a:defRPr/>
            </a:lvl1pPr>
          </a:lstStyle>
          <a:p>
            <a:fld id="{C583C1B5-96C5-4432-9C88-5B83B01B2CBA}" type="slidenum">
              <a:rPr lang="es-ES" altLang="es-AR"/>
              <a:pPr/>
              <a:t>‹Nº›</a:t>
            </a:fld>
            <a:endParaRPr lang="es-ES" altLang="es-AR"/>
          </a:p>
        </p:txBody>
      </p:sp>
    </p:spTree>
    <p:extLst>
      <p:ext uri="{BB962C8B-B14F-4D97-AF65-F5344CB8AC3E}">
        <p14:creationId xmlns:p14="http://schemas.microsoft.com/office/powerpoint/2010/main" val="41465515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Rectangle 5"/>
          <p:cNvSpPr>
            <a:spLocks noGrp="1" noChangeArrowheads="1"/>
          </p:cNvSpPr>
          <p:nvPr>
            <p:ph type="ftr" sz="quarter" idx="10"/>
          </p:nvPr>
        </p:nvSpPr>
        <p:spPr>
          <a:ln/>
        </p:spPr>
        <p:txBody>
          <a:bodyPr/>
          <a:lstStyle>
            <a:lvl1pPr>
              <a:defRPr/>
            </a:lvl1pPr>
          </a:lstStyle>
          <a:p>
            <a:pPr>
              <a:defRPr/>
            </a:pPr>
            <a:r>
              <a:rPr lang="es-ES_tradnl"/>
              <a:t>Representación para América Latina y el Caribe</a:t>
            </a:r>
            <a:endParaRPr lang="es-ES"/>
          </a:p>
        </p:txBody>
      </p:sp>
      <p:sp>
        <p:nvSpPr>
          <p:cNvPr id="5" name="Rectangle 6"/>
          <p:cNvSpPr>
            <a:spLocks noGrp="1" noChangeArrowheads="1"/>
          </p:cNvSpPr>
          <p:nvPr>
            <p:ph type="sldNum" sz="quarter" idx="11"/>
          </p:nvPr>
        </p:nvSpPr>
        <p:spPr>
          <a:ln/>
        </p:spPr>
        <p:txBody>
          <a:bodyPr/>
          <a:lstStyle>
            <a:lvl1pPr>
              <a:defRPr/>
            </a:lvl1pPr>
          </a:lstStyle>
          <a:p>
            <a:fld id="{B90663A7-0487-41B8-985C-ADBFC55993D4}" type="slidenum">
              <a:rPr lang="es-ES" altLang="es-AR"/>
              <a:pPr/>
              <a:t>‹Nº›</a:t>
            </a:fld>
            <a:endParaRPr lang="es-ES" altLang="es-AR"/>
          </a:p>
        </p:txBody>
      </p:sp>
    </p:spTree>
    <p:extLst>
      <p:ext uri="{BB962C8B-B14F-4D97-AF65-F5344CB8AC3E}">
        <p14:creationId xmlns:p14="http://schemas.microsoft.com/office/powerpoint/2010/main" val="11987222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Rectangle 5"/>
          <p:cNvSpPr>
            <a:spLocks noGrp="1" noChangeArrowheads="1"/>
          </p:cNvSpPr>
          <p:nvPr>
            <p:ph type="ftr" sz="quarter" idx="10"/>
          </p:nvPr>
        </p:nvSpPr>
        <p:spPr>
          <a:ln/>
        </p:spPr>
        <p:txBody>
          <a:bodyPr/>
          <a:lstStyle>
            <a:lvl1pPr>
              <a:defRPr/>
            </a:lvl1pPr>
          </a:lstStyle>
          <a:p>
            <a:pPr>
              <a:defRPr/>
            </a:pPr>
            <a:r>
              <a:rPr lang="es-ES_tradnl"/>
              <a:t>Representación para América Latina y el Caribe</a:t>
            </a:r>
            <a:endParaRPr lang="es-ES"/>
          </a:p>
        </p:txBody>
      </p:sp>
      <p:sp>
        <p:nvSpPr>
          <p:cNvPr id="5" name="Rectangle 6"/>
          <p:cNvSpPr>
            <a:spLocks noGrp="1" noChangeArrowheads="1"/>
          </p:cNvSpPr>
          <p:nvPr>
            <p:ph type="sldNum" sz="quarter" idx="11"/>
          </p:nvPr>
        </p:nvSpPr>
        <p:spPr>
          <a:ln/>
        </p:spPr>
        <p:txBody>
          <a:bodyPr/>
          <a:lstStyle>
            <a:lvl1pPr>
              <a:defRPr/>
            </a:lvl1pPr>
          </a:lstStyle>
          <a:p>
            <a:fld id="{05448F90-B78F-4A1F-9D1C-6382FAFA242D}" type="slidenum">
              <a:rPr lang="es-ES" altLang="es-AR"/>
              <a:pPr/>
              <a:t>‹Nº›</a:t>
            </a:fld>
            <a:endParaRPr lang="es-ES" altLang="es-AR"/>
          </a:p>
        </p:txBody>
      </p:sp>
    </p:spTree>
    <p:extLst>
      <p:ext uri="{BB962C8B-B14F-4D97-AF65-F5344CB8AC3E}">
        <p14:creationId xmlns:p14="http://schemas.microsoft.com/office/powerpoint/2010/main" val="9162559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422031" y="1508760"/>
            <a:ext cx="8305566" cy="4590288"/>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690502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Rectangle 5"/>
          <p:cNvSpPr>
            <a:spLocks noGrp="1" noChangeArrowheads="1"/>
          </p:cNvSpPr>
          <p:nvPr>
            <p:ph type="ftr" sz="quarter" idx="10"/>
          </p:nvPr>
        </p:nvSpPr>
        <p:spPr>
          <a:ln/>
        </p:spPr>
        <p:txBody>
          <a:bodyPr/>
          <a:lstStyle>
            <a:lvl1pPr>
              <a:defRPr/>
            </a:lvl1pPr>
          </a:lstStyle>
          <a:p>
            <a:pPr>
              <a:defRPr/>
            </a:pPr>
            <a:r>
              <a:rPr lang="es-ES_tradnl"/>
              <a:t>Representación para América Latina y el Caribe</a:t>
            </a:r>
            <a:endParaRPr lang="es-ES"/>
          </a:p>
        </p:txBody>
      </p:sp>
      <p:sp>
        <p:nvSpPr>
          <p:cNvPr id="5" name="Rectangle 6"/>
          <p:cNvSpPr>
            <a:spLocks noGrp="1" noChangeArrowheads="1"/>
          </p:cNvSpPr>
          <p:nvPr>
            <p:ph type="sldNum" sz="quarter" idx="11"/>
          </p:nvPr>
        </p:nvSpPr>
        <p:spPr>
          <a:ln/>
        </p:spPr>
        <p:txBody>
          <a:bodyPr/>
          <a:lstStyle>
            <a:lvl1pPr>
              <a:defRPr/>
            </a:lvl1pPr>
          </a:lstStyle>
          <a:p>
            <a:fld id="{1D7F6388-7498-43DF-AB78-B8C71CA8F5FA}" type="slidenum">
              <a:rPr lang="es-ES" altLang="es-AR"/>
              <a:pPr/>
              <a:t>‹Nº›</a:t>
            </a:fld>
            <a:endParaRPr lang="es-ES" altLang="es-AR"/>
          </a:p>
        </p:txBody>
      </p:sp>
    </p:spTree>
    <p:extLst>
      <p:ext uri="{BB962C8B-B14F-4D97-AF65-F5344CB8AC3E}">
        <p14:creationId xmlns:p14="http://schemas.microsoft.com/office/powerpoint/2010/main" val="13507080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Haga clic para modificar el estilo de texto del patrón</a:t>
            </a:r>
          </a:p>
        </p:txBody>
      </p:sp>
      <p:sp>
        <p:nvSpPr>
          <p:cNvPr id="4" name="Rectangle 5"/>
          <p:cNvSpPr>
            <a:spLocks noGrp="1" noChangeArrowheads="1"/>
          </p:cNvSpPr>
          <p:nvPr>
            <p:ph type="ftr" sz="quarter" idx="10"/>
          </p:nvPr>
        </p:nvSpPr>
        <p:spPr>
          <a:ln/>
        </p:spPr>
        <p:txBody>
          <a:bodyPr/>
          <a:lstStyle>
            <a:lvl1pPr>
              <a:defRPr/>
            </a:lvl1pPr>
          </a:lstStyle>
          <a:p>
            <a:pPr>
              <a:defRPr/>
            </a:pPr>
            <a:r>
              <a:rPr lang="es-ES_tradnl"/>
              <a:t>Representación para América Latina y el Caribe</a:t>
            </a:r>
            <a:endParaRPr lang="es-ES"/>
          </a:p>
        </p:txBody>
      </p:sp>
      <p:sp>
        <p:nvSpPr>
          <p:cNvPr id="5" name="Rectangle 6"/>
          <p:cNvSpPr>
            <a:spLocks noGrp="1" noChangeArrowheads="1"/>
          </p:cNvSpPr>
          <p:nvPr>
            <p:ph type="sldNum" sz="quarter" idx="11"/>
          </p:nvPr>
        </p:nvSpPr>
        <p:spPr>
          <a:ln/>
        </p:spPr>
        <p:txBody>
          <a:bodyPr/>
          <a:lstStyle>
            <a:lvl1pPr>
              <a:defRPr/>
            </a:lvl1pPr>
          </a:lstStyle>
          <a:p>
            <a:fld id="{792E05A7-471D-42E1-86D0-A7212AD2E5CD}" type="slidenum">
              <a:rPr lang="es-ES" altLang="es-AR"/>
              <a:pPr/>
              <a:t>‹Nº›</a:t>
            </a:fld>
            <a:endParaRPr lang="es-ES" altLang="es-AR"/>
          </a:p>
        </p:txBody>
      </p:sp>
    </p:spTree>
    <p:extLst>
      <p:ext uri="{BB962C8B-B14F-4D97-AF65-F5344CB8AC3E}">
        <p14:creationId xmlns:p14="http://schemas.microsoft.com/office/powerpoint/2010/main" val="20213972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Rectangle 5"/>
          <p:cNvSpPr>
            <a:spLocks noGrp="1" noChangeArrowheads="1"/>
          </p:cNvSpPr>
          <p:nvPr>
            <p:ph type="ftr" sz="quarter" idx="10"/>
          </p:nvPr>
        </p:nvSpPr>
        <p:spPr>
          <a:ln/>
        </p:spPr>
        <p:txBody>
          <a:bodyPr/>
          <a:lstStyle>
            <a:lvl1pPr>
              <a:defRPr/>
            </a:lvl1pPr>
          </a:lstStyle>
          <a:p>
            <a:pPr>
              <a:defRPr/>
            </a:pPr>
            <a:r>
              <a:rPr lang="es-ES_tradnl"/>
              <a:t>Representación para América Latina y el Caribe</a:t>
            </a:r>
            <a:endParaRPr lang="es-ES"/>
          </a:p>
        </p:txBody>
      </p:sp>
      <p:sp>
        <p:nvSpPr>
          <p:cNvPr id="6" name="Rectangle 6"/>
          <p:cNvSpPr>
            <a:spLocks noGrp="1" noChangeArrowheads="1"/>
          </p:cNvSpPr>
          <p:nvPr>
            <p:ph type="sldNum" sz="quarter" idx="11"/>
          </p:nvPr>
        </p:nvSpPr>
        <p:spPr>
          <a:ln/>
        </p:spPr>
        <p:txBody>
          <a:bodyPr/>
          <a:lstStyle>
            <a:lvl1pPr>
              <a:defRPr/>
            </a:lvl1pPr>
          </a:lstStyle>
          <a:p>
            <a:fld id="{4296B726-8BEA-491E-8634-1ECBA0F46E1D}" type="slidenum">
              <a:rPr lang="es-ES" altLang="es-AR"/>
              <a:pPr/>
              <a:t>‹Nº›</a:t>
            </a:fld>
            <a:endParaRPr lang="es-ES" altLang="es-AR"/>
          </a:p>
        </p:txBody>
      </p:sp>
    </p:spTree>
    <p:extLst>
      <p:ext uri="{BB962C8B-B14F-4D97-AF65-F5344CB8AC3E}">
        <p14:creationId xmlns:p14="http://schemas.microsoft.com/office/powerpoint/2010/main" val="35946824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Rectangle 5"/>
          <p:cNvSpPr>
            <a:spLocks noGrp="1" noChangeArrowheads="1"/>
          </p:cNvSpPr>
          <p:nvPr>
            <p:ph type="ftr" sz="quarter" idx="10"/>
          </p:nvPr>
        </p:nvSpPr>
        <p:spPr>
          <a:ln/>
        </p:spPr>
        <p:txBody>
          <a:bodyPr/>
          <a:lstStyle>
            <a:lvl1pPr>
              <a:defRPr/>
            </a:lvl1pPr>
          </a:lstStyle>
          <a:p>
            <a:pPr>
              <a:defRPr/>
            </a:pPr>
            <a:r>
              <a:rPr lang="es-ES_tradnl"/>
              <a:t>Representación para América Latina y el Caribe</a:t>
            </a:r>
            <a:endParaRPr lang="es-ES"/>
          </a:p>
        </p:txBody>
      </p:sp>
      <p:sp>
        <p:nvSpPr>
          <p:cNvPr id="8" name="Rectangle 6"/>
          <p:cNvSpPr>
            <a:spLocks noGrp="1" noChangeArrowheads="1"/>
          </p:cNvSpPr>
          <p:nvPr>
            <p:ph type="sldNum" sz="quarter" idx="11"/>
          </p:nvPr>
        </p:nvSpPr>
        <p:spPr>
          <a:ln/>
        </p:spPr>
        <p:txBody>
          <a:bodyPr/>
          <a:lstStyle>
            <a:lvl1pPr>
              <a:defRPr/>
            </a:lvl1pPr>
          </a:lstStyle>
          <a:p>
            <a:fld id="{FC91E169-34A7-4943-A323-91C5C0475DA8}" type="slidenum">
              <a:rPr lang="es-ES" altLang="es-AR"/>
              <a:pPr/>
              <a:t>‹Nº›</a:t>
            </a:fld>
            <a:endParaRPr lang="es-ES" altLang="es-AR"/>
          </a:p>
        </p:txBody>
      </p:sp>
    </p:spTree>
    <p:extLst>
      <p:ext uri="{BB962C8B-B14F-4D97-AF65-F5344CB8AC3E}">
        <p14:creationId xmlns:p14="http://schemas.microsoft.com/office/powerpoint/2010/main" val="26451833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Rectangle 5"/>
          <p:cNvSpPr>
            <a:spLocks noGrp="1" noChangeArrowheads="1"/>
          </p:cNvSpPr>
          <p:nvPr>
            <p:ph type="ftr" sz="quarter" idx="10"/>
          </p:nvPr>
        </p:nvSpPr>
        <p:spPr>
          <a:ln/>
        </p:spPr>
        <p:txBody>
          <a:bodyPr/>
          <a:lstStyle>
            <a:lvl1pPr>
              <a:defRPr/>
            </a:lvl1pPr>
          </a:lstStyle>
          <a:p>
            <a:pPr>
              <a:defRPr/>
            </a:pPr>
            <a:r>
              <a:rPr lang="es-ES_tradnl"/>
              <a:t>Representación para América Latina y el Caribe</a:t>
            </a:r>
            <a:endParaRPr lang="es-ES"/>
          </a:p>
        </p:txBody>
      </p:sp>
      <p:sp>
        <p:nvSpPr>
          <p:cNvPr id="4" name="Rectangle 6"/>
          <p:cNvSpPr>
            <a:spLocks noGrp="1" noChangeArrowheads="1"/>
          </p:cNvSpPr>
          <p:nvPr>
            <p:ph type="sldNum" sz="quarter" idx="11"/>
          </p:nvPr>
        </p:nvSpPr>
        <p:spPr>
          <a:ln/>
        </p:spPr>
        <p:txBody>
          <a:bodyPr/>
          <a:lstStyle>
            <a:lvl1pPr>
              <a:defRPr/>
            </a:lvl1pPr>
          </a:lstStyle>
          <a:p>
            <a:fld id="{FD798A64-3019-4326-BCF5-3BF8E7C880F1}" type="slidenum">
              <a:rPr lang="es-ES" altLang="es-AR"/>
              <a:pPr/>
              <a:t>‹Nº›</a:t>
            </a:fld>
            <a:endParaRPr lang="es-ES" altLang="es-AR"/>
          </a:p>
        </p:txBody>
      </p:sp>
    </p:spTree>
    <p:extLst>
      <p:ext uri="{BB962C8B-B14F-4D97-AF65-F5344CB8AC3E}">
        <p14:creationId xmlns:p14="http://schemas.microsoft.com/office/powerpoint/2010/main" val="38856511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s-ES_tradnl"/>
              <a:t>Representación para América Latina y el Caribe</a:t>
            </a:r>
            <a:endParaRPr lang="es-ES"/>
          </a:p>
        </p:txBody>
      </p:sp>
      <p:sp>
        <p:nvSpPr>
          <p:cNvPr id="3" name="Rectangle 6"/>
          <p:cNvSpPr>
            <a:spLocks noGrp="1" noChangeArrowheads="1"/>
          </p:cNvSpPr>
          <p:nvPr>
            <p:ph type="sldNum" sz="quarter" idx="11"/>
          </p:nvPr>
        </p:nvSpPr>
        <p:spPr>
          <a:ln/>
        </p:spPr>
        <p:txBody>
          <a:bodyPr/>
          <a:lstStyle>
            <a:lvl1pPr>
              <a:defRPr/>
            </a:lvl1pPr>
          </a:lstStyle>
          <a:p>
            <a:fld id="{71F707A4-CCEF-4E72-AF72-87FD3333848A}" type="slidenum">
              <a:rPr lang="es-ES" altLang="es-AR"/>
              <a:pPr/>
              <a:t>‹Nº›</a:t>
            </a:fld>
            <a:endParaRPr lang="es-ES" altLang="es-AR"/>
          </a:p>
        </p:txBody>
      </p:sp>
    </p:spTree>
    <p:extLst>
      <p:ext uri="{BB962C8B-B14F-4D97-AF65-F5344CB8AC3E}">
        <p14:creationId xmlns:p14="http://schemas.microsoft.com/office/powerpoint/2010/main" val="26584521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Rectangle 5"/>
          <p:cNvSpPr>
            <a:spLocks noGrp="1" noChangeArrowheads="1"/>
          </p:cNvSpPr>
          <p:nvPr>
            <p:ph type="ftr" sz="quarter" idx="10"/>
          </p:nvPr>
        </p:nvSpPr>
        <p:spPr>
          <a:ln/>
        </p:spPr>
        <p:txBody>
          <a:bodyPr/>
          <a:lstStyle>
            <a:lvl1pPr>
              <a:defRPr/>
            </a:lvl1pPr>
          </a:lstStyle>
          <a:p>
            <a:pPr>
              <a:defRPr/>
            </a:pPr>
            <a:r>
              <a:rPr lang="es-ES_tradnl"/>
              <a:t>Representación para América Latina y el Caribe</a:t>
            </a:r>
            <a:endParaRPr lang="es-ES"/>
          </a:p>
        </p:txBody>
      </p:sp>
      <p:sp>
        <p:nvSpPr>
          <p:cNvPr id="6" name="Rectangle 6"/>
          <p:cNvSpPr>
            <a:spLocks noGrp="1" noChangeArrowheads="1"/>
          </p:cNvSpPr>
          <p:nvPr>
            <p:ph type="sldNum" sz="quarter" idx="11"/>
          </p:nvPr>
        </p:nvSpPr>
        <p:spPr>
          <a:ln/>
        </p:spPr>
        <p:txBody>
          <a:bodyPr/>
          <a:lstStyle>
            <a:lvl1pPr>
              <a:defRPr/>
            </a:lvl1pPr>
          </a:lstStyle>
          <a:p>
            <a:fld id="{9F394157-0176-4FD0-81CC-D46EBBA7BB5E}" type="slidenum">
              <a:rPr lang="es-ES" altLang="es-AR"/>
              <a:pPr/>
              <a:t>‹Nº›</a:t>
            </a:fld>
            <a:endParaRPr lang="es-ES" altLang="es-AR"/>
          </a:p>
        </p:txBody>
      </p:sp>
    </p:spTree>
    <p:extLst>
      <p:ext uri="{BB962C8B-B14F-4D97-AF65-F5344CB8AC3E}">
        <p14:creationId xmlns:p14="http://schemas.microsoft.com/office/powerpoint/2010/main" val="24449306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Rectangle 5"/>
          <p:cNvSpPr>
            <a:spLocks noGrp="1" noChangeArrowheads="1"/>
          </p:cNvSpPr>
          <p:nvPr>
            <p:ph type="ftr" sz="quarter" idx="10"/>
          </p:nvPr>
        </p:nvSpPr>
        <p:spPr>
          <a:ln/>
        </p:spPr>
        <p:txBody>
          <a:bodyPr/>
          <a:lstStyle>
            <a:lvl1pPr>
              <a:defRPr/>
            </a:lvl1pPr>
          </a:lstStyle>
          <a:p>
            <a:pPr>
              <a:defRPr/>
            </a:pPr>
            <a:r>
              <a:rPr lang="es-ES_tradnl"/>
              <a:t>Representación para América Latina y el Caribe</a:t>
            </a:r>
            <a:endParaRPr lang="es-ES"/>
          </a:p>
        </p:txBody>
      </p:sp>
      <p:sp>
        <p:nvSpPr>
          <p:cNvPr id="6" name="Rectangle 6"/>
          <p:cNvSpPr>
            <a:spLocks noGrp="1" noChangeArrowheads="1"/>
          </p:cNvSpPr>
          <p:nvPr>
            <p:ph type="sldNum" sz="quarter" idx="11"/>
          </p:nvPr>
        </p:nvSpPr>
        <p:spPr>
          <a:ln/>
        </p:spPr>
        <p:txBody>
          <a:bodyPr/>
          <a:lstStyle>
            <a:lvl1pPr>
              <a:defRPr/>
            </a:lvl1pPr>
          </a:lstStyle>
          <a:p>
            <a:fld id="{35D184D1-DA30-443E-AD77-38948090C2E8}" type="slidenum">
              <a:rPr lang="es-ES" altLang="es-AR"/>
              <a:pPr/>
              <a:t>‹Nº›</a:t>
            </a:fld>
            <a:endParaRPr lang="es-ES" altLang="es-AR"/>
          </a:p>
        </p:txBody>
      </p:sp>
    </p:spTree>
    <p:extLst>
      <p:ext uri="{BB962C8B-B14F-4D97-AF65-F5344CB8AC3E}">
        <p14:creationId xmlns:p14="http://schemas.microsoft.com/office/powerpoint/2010/main" val="3522288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AR"/>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AR"/>
              <a:t>Haga clic para modificar el estilo de texto del patrón</a:t>
            </a:r>
          </a:p>
          <a:p>
            <a:pPr lvl="1"/>
            <a:r>
              <a:rPr lang="es-ES" altLang="es-AR"/>
              <a:t>Segundo nivel</a:t>
            </a:r>
          </a:p>
          <a:p>
            <a:pPr lvl="2"/>
            <a:r>
              <a:rPr lang="es-ES" altLang="es-AR"/>
              <a:t>Tercer nivel</a:t>
            </a:r>
          </a:p>
          <a:p>
            <a:pPr lvl="3"/>
            <a:r>
              <a:rPr lang="es-ES" altLang="es-AR"/>
              <a:t>Cuarto nivel</a:t>
            </a:r>
          </a:p>
          <a:p>
            <a:pPr lvl="4"/>
            <a:r>
              <a:rPr lang="es-ES" altLang="es-AR"/>
              <a:t>Quinto nivel</a:t>
            </a:r>
          </a:p>
        </p:txBody>
      </p:sp>
      <p:sp>
        <p:nvSpPr>
          <p:cNvPr id="1029" name="Rectangle 5"/>
          <p:cNvSpPr>
            <a:spLocks noGrp="1" noChangeArrowheads="1"/>
          </p:cNvSpPr>
          <p:nvPr>
            <p:ph type="ftr" sz="quarter" idx="3"/>
          </p:nvPr>
        </p:nvSpPr>
        <p:spPr bwMode="auto">
          <a:xfrm>
            <a:off x="682625" y="6308725"/>
            <a:ext cx="5113338" cy="3524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chemeClr val="bg2"/>
                </a:solidFill>
                <a:latin typeface="Arial" charset="0"/>
              </a:defRPr>
            </a:lvl1pPr>
          </a:lstStyle>
          <a:p>
            <a:pPr>
              <a:defRPr/>
            </a:pPr>
            <a:r>
              <a:rPr lang="es-ES_tradnl"/>
              <a:t>Representación para América Latina y el Caribe</a:t>
            </a:r>
            <a:endParaRPr lang="es-E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5A5AEA85-B50C-4573-9231-3A97365A05E5}" type="slidenum">
              <a:rPr lang="es-ES" altLang="es-AR"/>
              <a:pPr/>
              <a:t>‹Nº›</a:t>
            </a:fld>
            <a:endParaRPr lang="es-ES" altLang="es-AR"/>
          </a:p>
        </p:txBody>
      </p:sp>
      <p:pic>
        <p:nvPicPr>
          <p:cNvPr id="2" name="Picture 7" descr="logoFondomundial_thumb"/>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5795963" y="6116638"/>
            <a:ext cx="2879725" cy="74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104" r:id="rId1"/>
    <p:sldLayoutId id="2147484105" r:id="rId2"/>
    <p:sldLayoutId id="2147484106" r:id="rId3"/>
    <p:sldLayoutId id="2147484107" r:id="rId4"/>
    <p:sldLayoutId id="2147484108" r:id="rId5"/>
    <p:sldLayoutId id="2147484109" r:id="rId6"/>
    <p:sldLayoutId id="2147484110" r:id="rId7"/>
    <p:sldLayoutId id="2147484111" r:id="rId8"/>
    <p:sldLayoutId id="2147484112" r:id="rId9"/>
    <p:sldLayoutId id="2147484113" r:id="rId10"/>
    <p:sldLayoutId id="2147484114" r:id="rId11"/>
    <p:sldLayoutId id="2147484115" r:id="rId12"/>
  </p:sldLayoutIdLst>
  <p:hf sldNum="0" hdr="0" dt="0"/>
  <p:txStyles>
    <p:titleStyle>
      <a:lvl1pPr algn="ctr" rtl="0" eaLnBrk="0" fontAlgn="base" hangingPunct="0">
        <a:spcBef>
          <a:spcPct val="0"/>
        </a:spcBef>
        <a:spcAft>
          <a:spcPct val="0"/>
        </a:spcAft>
        <a:defRPr sz="3200">
          <a:solidFill>
            <a:schemeClr val="accent2"/>
          </a:solidFill>
          <a:latin typeface="+mj-lt"/>
          <a:ea typeface="+mj-ea"/>
          <a:cs typeface="+mj-cs"/>
        </a:defRPr>
      </a:lvl1pPr>
      <a:lvl2pPr algn="ctr" rtl="0" eaLnBrk="0" fontAlgn="base" hangingPunct="0">
        <a:spcBef>
          <a:spcPct val="0"/>
        </a:spcBef>
        <a:spcAft>
          <a:spcPct val="0"/>
        </a:spcAft>
        <a:defRPr sz="3200">
          <a:solidFill>
            <a:schemeClr val="accent2"/>
          </a:solidFill>
          <a:latin typeface="Arial" charset="0"/>
        </a:defRPr>
      </a:lvl2pPr>
      <a:lvl3pPr algn="ctr" rtl="0" eaLnBrk="0" fontAlgn="base" hangingPunct="0">
        <a:spcBef>
          <a:spcPct val="0"/>
        </a:spcBef>
        <a:spcAft>
          <a:spcPct val="0"/>
        </a:spcAft>
        <a:defRPr sz="3200">
          <a:solidFill>
            <a:schemeClr val="accent2"/>
          </a:solidFill>
          <a:latin typeface="Arial" charset="0"/>
        </a:defRPr>
      </a:lvl3pPr>
      <a:lvl4pPr algn="ctr" rtl="0" eaLnBrk="0" fontAlgn="base" hangingPunct="0">
        <a:spcBef>
          <a:spcPct val="0"/>
        </a:spcBef>
        <a:spcAft>
          <a:spcPct val="0"/>
        </a:spcAft>
        <a:defRPr sz="3200">
          <a:solidFill>
            <a:schemeClr val="accent2"/>
          </a:solidFill>
          <a:latin typeface="Arial" charset="0"/>
        </a:defRPr>
      </a:lvl4pPr>
      <a:lvl5pPr algn="ctr" rtl="0" eaLnBrk="0" fontAlgn="base" hangingPunct="0">
        <a:spcBef>
          <a:spcPct val="0"/>
        </a:spcBef>
        <a:spcAft>
          <a:spcPct val="0"/>
        </a:spcAft>
        <a:defRPr sz="3200">
          <a:solidFill>
            <a:schemeClr val="accent2"/>
          </a:solidFill>
          <a:latin typeface="Arial" charset="0"/>
        </a:defRPr>
      </a:lvl5pPr>
      <a:lvl6pPr marL="457200" algn="ctr" rtl="0" fontAlgn="base">
        <a:spcBef>
          <a:spcPct val="0"/>
        </a:spcBef>
        <a:spcAft>
          <a:spcPct val="0"/>
        </a:spcAft>
        <a:defRPr sz="3200">
          <a:solidFill>
            <a:schemeClr val="accent2"/>
          </a:solidFill>
          <a:latin typeface="Arial" charset="0"/>
        </a:defRPr>
      </a:lvl6pPr>
      <a:lvl7pPr marL="914400" algn="ctr" rtl="0" fontAlgn="base">
        <a:spcBef>
          <a:spcPct val="0"/>
        </a:spcBef>
        <a:spcAft>
          <a:spcPct val="0"/>
        </a:spcAft>
        <a:defRPr sz="3200">
          <a:solidFill>
            <a:schemeClr val="accent2"/>
          </a:solidFill>
          <a:latin typeface="Arial" charset="0"/>
        </a:defRPr>
      </a:lvl7pPr>
      <a:lvl8pPr marL="1371600" algn="ctr" rtl="0" fontAlgn="base">
        <a:spcBef>
          <a:spcPct val="0"/>
        </a:spcBef>
        <a:spcAft>
          <a:spcPct val="0"/>
        </a:spcAft>
        <a:defRPr sz="3200">
          <a:solidFill>
            <a:schemeClr val="accent2"/>
          </a:solidFill>
          <a:latin typeface="Arial" charset="0"/>
        </a:defRPr>
      </a:lvl8pPr>
      <a:lvl9pPr marL="1828800" algn="ctr" rtl="0" fontAlgn="base">
        <a:spcBef>
          <a:spcPct val="0"/>
        </a:spcBef>
        <a:spcAft>
          <a:spcPct val="0"/>
        </a:spcAft>
        <a:defRPr sz="3200">
          <a:solidFill>
            <a:schemeClr val="accent2"/>
          </a:solidFill>
          <a:latin typeface="Arial"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hyperlink" Target="http://www.pancap.org/" TargetMode="External"/><Relationship Id="rId2" Type="http://schemas.openxmlformats.org/officeDocument/2006/relationships/hyperlink" Target="http://www.lacfondomundial.org/"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3 Marcador de pie de página"/>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hangingPunct="0"/>
            <a:r>
              <a:rPr lang="es-ES" altLang="es-AR">
                <a:solidFill>
                  <a:schemeClr val="bg2"/>
                </a:solidFill>
              </a:rPr>
              <a:t>Representación para América Latina y el Caribe</a:t>
            </a:r>
          </a:p>
        </p:txBody>
      </p:sp>
      <p:sp>
        <p:nvSpPr>
          <p:cNvPr id="3075" name="Rectangle 2"/>
          <p:cNvSpPr>
            <a:spLocks noGrp="1" noChangeArrowheads="1"/>
          </p:cNvSpPr>
          <p:nvPr>
            <p:ph type="ctrTitle"/>
          </p:nvPr>
        </p:nvSpPr>
        <p:spPr>
          <a:xfrm>
            <a:off x="685800" y="642938"/>
            <a:ext cx="7772400" cy="1500187"/>
          </a:xfrm>
        </p:spPr>
        <p:txBody>
          <a:bodyPr/>
          <a:lstStyle/>
          <a:p>
            <a:r>
              <a:rPr lang="es-ES" altLang="es-AR" sz="2800" b="1"/>
              <a:t>REUNION DE LA CONSTITUYENTE DE LATINOAMERICA Y EL CARIBE</a:t>
            </a:r>
          </a:p>
        </p:txBody>
      </p:sp>
      <p:sp>
        <p:nvSpPr>
          <p:cNvPr id="3076" name="Rectangle 3"/>
          <p:cNvSpPr>
            <a:spLocks noGrp="1" noChangeArrowheads="1"/>
          </p:cNvSpPr>
          <p:nvPr>
            <p:ph type="subTitle" idx="1"/>
          </p:nvPr>
        </p:nvSpPr>
        <p:spPr>
          <a:xfrm>
            <a:off x="500063" y="2214563"/>
            <a:ext cx="8143875" cy="1571625"/>
          </a:xfrm>
        </p:spPr>
        <p:txBody>
          <a:bodyPr/>
          <a:lstStyle/>
          <a:p>
            <a:endParaRPr lang="es-ES" altLang="es-AR" sz="1800" dirty="0"/>
          </a:p>
          <a:p>
            <a:r>
              <a:rPr lang="es-ES" altLang="es-AR" sz="2000" b="1" dirty="0"/>
              <a:t>Actualización sobre actividades clave de LAC</a:t>
            </a:r>
          </a:p>
          <a:p>
            <a:r>
              <a:rPr lang="es-ES" altLang="es-AR" sz="2000" b="1" dirty="0"/>
              <a:t>24 de noviembre de 2016</a:t>
            </a:r>
            <a:endParaRPr lang="es-ES" altLang="es-AR" sz="2000" dirty="0"/>
          </a:p>
        </p:txBody>
      </p:sp>
      <p:sp>
        <p:nvSpPr>
          <p:cNvPr id="3077" name="Rectangle 3"/>
          <p:cNvSpPr txBox="1">
            <a:spLocks noChangeArrowheads="1"/>
          </p:cNvSpPr>
          <p:nvPr/>
        </p:nvSpPr>
        <p:spPr bwMode="auto">
          <a:xfrm>
            <a:off x="714375" y="4143375"/>
            <a:ext cx="8143875" cy="178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s-419" altLang="es-419" b="1" dirty="0"/>
              <a:t>Dr. Ana Isabel Nieto</a:t>
            </a:r>
          </a:p>
          <a:p>
            <a:pPr algn="ctr"/>
            <a:r>
              <a:rPr lang="es-419" altLang="es-419" b="1" dirty="0"/>
              <a:t>Miembro de la Delegación LAC en la Junta Directiva del Fondo Mundial</a:t>
            </a:r>
            <a:endParaRPr lang="es-ES" altLang="es-419"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3 Marcador de pie de página"/>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hangingPunct="0"/>
            <a:r>
              <a:rPr lang="es-ES" altLang="es-419">
                <a:solidFill>
                  <a:schemeClr val="bg2"/>
                </a:solidFill>
              </a:rPr>
              <a:t>Representación para América Latina y el Caribe</a:t>
            </a:r>
          </a:p>
        </p:txBody>
      </p:sp>
      <p:sp>
        <p:nvSpPr>
          <p:cNvPr id="15363" name="Rectangle 2"/>
          <p:cNvSpPr>
            <a:spLocks noGrp="1" noChangeArrowheads="1"/>
          </p:cNvSpPr>
          <p:nvPr>
            <p:ph type="title"/>
          </p:nvPr>
        </p:nvSpPr>
        <p:spPr>
          <a:xfrm>
            <a:off x="0" y="0"/>
            <a:ext cx="9144000" cy="1857375"/>
          </a:xfrm>
        </p:spPr>
        <p:txBody>
          <a:bodyPr/>
          <a:lstStyle/>
          <a:p>
            <a:r>
              <a:rPr lang="es-ES" altLang="es-419" sz="2800" b="1"/>
              <a:t>ENMIENDA A LA POLITICA INTEGRAL DE FINANCIMIENTO - PROPUESTA DE ENMIENDA</a:t>
            </a:r>
            <a:br>
              <a:rPr lang="es-ES" altLang="es-419"/>
            </a:br>
            <a:endParaRPr lang="es-ES" altLang="es-419" sz="2800" b="1"/>
          </a:p>
        </p:txBody>
      </p:sp>
      <p:sp>
        <p:nvSpPr>
          <p:cNvPr id="15364" name="Rectangle 3"/>
          <p:cNvSpPr>
            <a:spLocks noGrp="1" noChangeArrowheads="1"/>
          </p:cNvSpPr>
          <p:nvPr>
            <p:ph type="body" idx="1"/>
          </p:nvPr>
        </p:nvSpPr>
        <p:spPr>
          <a:xfrm>
            <a:off x="0" y="857250"/>
            <a:ext cx="8929688" cy="5197475"/>
          </a:xfrm>
        </p:spPr>
        <p:txBody>
          <a:bodyPr/>
          <a:lstStyle/>
          <a:p>
            <a:endParaRPr lang="es-ES" altLang="es-419">
              <a:solidFill>
                <a:schemeClr val="accent2"/>
              </a:solidFill>
            </a:endParaRPr>
          </a:p>
          <a:p>
            <a:endParaRPr lang="es-ES" altLang="es-419">
              <a:solidFill>
                <a:schemeClr val="accent2"/>
              </a:solidFill>
            </a:endParaRPr>
          </a:p>
          <a:p>
            <a:pPr algn="just"/>
            <a:r>
              <a:rPr lang="es-ES" altLang="es-419" sz="3200">
                <a:solidFill>
                  <a:schemeClr val="accent2"/>
                </a:solidFill>
              </a:rPr>
              <a:t>“Inversión Catalítica: monto de fuente de fondos que ha sido apartado por la Junta al comienzo del periodo de Asignación para financiar prioridades identificadas para el uso de fondos, las cuales no ha sido asignada a través de la formula de Metodología de Asignación”.  </a:t>
            </a:r>
          </a:p>
          <a:p>
            <a:pPr algn="just"/>
            <a:endParaRPr lang="es-ES" altLang="es-419" sz="3200">
              <a:solidFill>
                <a:schemeClr val="accent2"/>
              </a:solidFill>
            </a:endParaRPr>
          </a:p>
        </p:txBody>
      </p:sp>
      <p:sp>
        <p:nvSpPr>
          <p:cNvPr id="15365" name="Text Box 4"/>
          <p:cNvSpPr txBox="1">
            <a:spLocks noChangeArrowheads="1"/>
          </p:cNvSpPr>
          <p:nvPr/>
        </p:nvSpPr>
        <p:spPr bwMode="auto">
          <a:xfrm>
            <a:off x="0" y="1357313"/>
            <a:ext cx="90011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ES" altLang="es-419">
              <a:solidFill>
                <a:schemeClr val="accent2"/>
              </a:solidFill>
            </a:endParaRPr>
          </a:p>
          <a:p>
            <a:endParaRPr lang="es-ES" altLang="es-419"/>
          </a:p>
          <a:p>
            <a:endParaRPr lang="es-ES" altLang="es-419"/>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3 Marcador de pie de página"/>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hangingPunct="0"/>
            <a:r>
              <a:rPr lang="es-ES" altLang="es-419">
                <a:solidFill>
                  <a:schemeClr val="bg2"/>
                </a:solidFill>
              </a:rPr>
              <a:t>Representación para América Latina y el Caribe</a:t>
            </a:r>
          </a:p>
        </p:txBody>
      </p:sp>
      <p:sp>
        <p:nvSpPr>
          <p:cNvPr id="16387" name="Rectangle 2"/>
          <p:cNvSpPr>
            <a:spLocks noGrp="1" noChangeArrowheads="1"/>
          </p:cNvSpPr>
          <p:nvPr>
            <p:ph type="title"/>
          </p:nvPr>
        </p:nvSpPr>
        <p:spPr>
          <a:xfrm>
            <a:off x="-285750" y="-214313"/>
            <a:ext cx="9786938" cy="1857376"/>
          </a:xfrm>
        </p:spPr>
        <p:txBody>
          <a:bodyPr/>
          <a:lstStyle/>
          <a:p>
            <a:r>
              <a:rPr lang="es-ES" altLang="es-419" sz="2800" b="1"/>
              <a:t>FUENTES Y USO DE FONDOS / ASIGNACION </a:t>
            </a:r>
            <a:br>
              <a:rPr lang="es-ES" altLang="es-419" sz="2800" b="1"/>
            </a:br>
            <a:r>
              <a:rPr lang="es-ES" altLang="es-419" sz="2800" b="1"/>
              <a:t>2017-2019</a:t>
            </a:r>
            <a:br>
              <a:rPr lang="es-ES" altLang="es-419" sz="2800" b="1"/>
            </a:br>
            <a:r>
              <a:rPr lang="es-ES" altLang="es-419" sz="2800" b="1"/>
              <a:t>TEMAS CLAVE</a:t>
            </a:r>
          </a:p>
        </p:txBody>
      </p:sp>
      <p:sp>
        <p:nvSpPr>
          <p:cNvPr id="16388" name="Rectangle 3"/>
          <p:cNvSpPr>
            <a:spLocks noGrp="1" noChangeArrowheads="1"/>
          </p:cNvSpPr>
          <p:nvPr>
            <p:ph type="body" idx="1"/>
          </p:nvPr>
        </p:nvSpPr>
        <p:spPr>
          <a:xfrm>
            <a:off x="0" y="1214438"/>
            <a:ext cx="8929688" cy="5072062"/>
          </a:xfrm>
        </p:spPr>
        <p:txBody>
          <a:bodyPr/>
          <a:lstStyle/>
          <a:p>
            <a:pPr algn="just">
              <a:buFontTx/>
              <a:buNone/>
            </a:pPr>
            <a:endParaRPr lang="es-ES" altLang="es-419" sz="1800">
              <a:solidFill>
                <a:schemeClr val="accent2"/>
              </a:solidFill>
            </a:endParaRPr>
          </a:p>
          <a:p>
            <a:pPr algn="just">
              <a:buFontTx/>
              <a:buNone/>
            </a:pPr>
            <a:r>
              <a:rPr lang="es-ES" altLang="es-419" sz="2400" b="1">
                <a:solidFill>
                  <a:schemeClr val="accent2"/>
                </a:solidFill>
              </a:rPr>
              <a:t>Periodo de Asignación 2017-2019 </a:t>
            </a:r>
          </a:p>
          <a:p>
            <a:pPr>
              <a:buFontTx/>
              <a:buAutoNum type="alphaLcPeriod"/>
            </a:pPr>
            <a:r>
              <a:rPr lang="es-ES" altLang="es-419" sz="2400">
                <a:solidFill>
                  <a:schemeClr val="accent2"/>
                </a:solidFill>
              </a:rPr>
              <a:t>Fuente de Fondos para la asignación, en un monto de USD $ 11.100 millones, que  incluye Fondos disponibles en un de USD $ 1.100 millones en base a la estimación de la administración de activos y pasivos, y la recomendación para su uso del Comité de Estrategia;  </a:t>
            </a:r>
          </a:p>
          <a:p>
            <a:pPr>
              <a:buFontTx/>
              <a:buAutoNum type="alphaLcPeriod"/>
            </a:pPr>
            <a:r>
              <a:rPr lang="es-ES" altLang="es-419" sz="2400">
                <a:solidFill>
                  <a:schemeClr val="accent2"/>
                </a:solidFill>
              </a:rPr>
              <a:t>Fuentes de Fondos para la Inversión Catalítica, en un monto de USD$ 800 millones;</a:t>
            </a:r>
          </a:p>
          <a:p>
            <a:pPr>
              <a:buFontTx/>
              <a:buAutoNum type="alphaLcPeriod"/>
            </a:pPr>
            <a:r>
              <a:rPr lang="es-ES" altLang="es-419" sz="2400">
                <a:solidFill>
                  <a:schemeClr val="accent2"/>
                </a:solidFill>
              </a:rPr>
              <a:t>Fuente de Fondos para Asignaciones de País, en un monto de USD$ 10.300 millones, de los cuales, USD $ 800 millones son para asegurar el impacto, ampliacion y reducciones graduales de acuerdo con la metodología de asignación.</a:t>
            </a:r>
          </a:p>
          <a:p>
            <a:pPr algn="just"/>
            <a:endParaRPr lang="es-ES" altLang="es-419" sz="1800">
              <a:solidFill>
                <a:schemeClr val="accent2"/>
              </a:solidFill>
            </a:endParaRPr>
          </a:p>
          <a:p>
            <a:pPr>
              <a:buFontTx/>
              <a:buNone/>
            </a:pPr>
            <a:endParaRPr lang="es-ES" altLang="es-419" sz="1800">
              <a:solidFill>
                <a:schemeClr val="accent2"/>
              </a:solidFill>
            </a:endParaRPr>
          </a:p>
          <a:p>
            <a:pPr>
              <a:buFontTx/>
              <a:buNone/>
            </a:pPr>
            <a:br>
              <a:rPr lang="es-ES" altLang="es-419" sz="2400" b="1"/>
            </a:br>
            <a:endParaRPr lang="es-ES" altLang="es-419" sz="2400" b="1"/>
          </a:p>
          <a:p>
            <a:pPr algn="just">
              <a:buFontTx/>
              <a:buNone/>
            </a:pPr>
            <a:endParaRPr lang="es-ES" altLang="es-419" sz="2200">
              <a:solidFill>
                <a:schemeClr val="accent2"/>
              </a:solidFill>
            </a:endParaRPr>
          </a:p>
        </p:txBody>
      </p:sp>
      <p:sp>
        <p:nvSpPr>
          <p:cNvPr id="16389" name="Text Box 4"/>
          <p:cNvSpPr txBox="1">
            <a:spLocks noChangeArrowheads="1"/>
          </p:cNvSpPr>
          <p:nvPr/>
        </p:nvSpPr>
        <p:spPr bwMode="auto">
          <a:xfrm>
            <a:off x="0" y="1357313"/>
            <a:ext cx="90011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ES" altLang="es-419">
              <a:solidFill>
                <a:schemeClr val="accent2"/>
              </a:solidFill>
            </a:endParaRPr>
          </a:p>
          <a:p>
            <a:endParaRPr lang="es-ES" altLang="es-419"/>
          </a:p>
          <a:p>
            <a:endParaRPr lang="es-ES" altLang="es-419"/>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3 Marcador de pie de página"/>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hangingPunct="0"/>
            <a:r>
              <a:rPr lang="es-ES" altLang="es-419">
                <a:solidFill>
                  <a:schemeClr val="bg2"/>
                </a:solidFill>
              </a:rPr>
              <a:t>Representación para América Latina y el Caribe</a:t>
            </a:r>
          </a:p>
        </p:txBody>
      </p:sp>
      <p:sp>
        <p:nvSpPr>
          <p:cNvPr id="16387" name="Rectangle 2"/>
          <p:cNvSpPr>
            <a:spLocks noGrp="1" noChangeArrowheads="1"/>
          </p:cNvSpPr>
          <p:nvPr>
            <p:ph type="title"/>
          </p:nvPr>
        </p:nvSpPr>
        <p:spPr>
          <a:xfrm>
            <a:off x="-285750" y="-214313"/>
            <a:ext cx="9786938" cy="1857376"/>
          </a:xfrm>
        </p:spPr>
        <p:txBody>
          <a:bodyPr/>
          <a:lstStyle/>
          <a:p>
            <a:r>
              <a:rPr lang="es-ES" altLang="es-419" sz="2800" b="1"/>
              <a:t>FUENTES Y USO DE FONDOS / ASIGNACION </a:t>
            </a:r>
            <a:br>
              <a:rPr lang="es-ES" altLang="es-419" sz="2800" b="1"/>
            </a:br>
            <a:r>
              <a:rPr lang="es-ES" altLang="es-419" sz="2800" b="1"/>
              <a:t>2017-2019</a:t>
            </a:r>
            <a:br>
              <a:rPr lang="es-ES" altLang="es-419" sz="2800" b="1"/>
            </a:br>
            <a:r>
              <a:rPr lang="es-ES" altLang="es-419" sz="2800" b="1"/>
              <a:t>TEMAS CLAVE</a:t>
            </a:r>
          </a:p>
        </p:txBody>
      </p:sp>
      <p:sp>
        <p:nvSpPr>
          <p:cNvPr id="16388" name="Rectangle 3"/>
          <p:cNvSpPr>
            <a:spLocks noGrp="1" noChangeArrowheads="1"/>
          </p:cNvSpPr>
          <p:nvPr>
            <p:ph type="body" idx="1"/>
          </p:nvPr>
        </p:nvSpPr>
        <p:spPr>
          <a:xfrm>
            <a:off x="0" y="1214438"/>
            <a:ext cx="8929688" cy="5072062"/>
          </a:xfrm>
        </p:spPr>
        <p:txBody>
          <a:bodyPr/>
          <a:lstStyle/>
          <a:p>
            <a:pPr algn="just">
              <a:buFontTx/>
              <a:buNone/>
            </a:pPr>
            <a:endParaRPr lang="es-ES" altLang="es-419" sz="1800" dirty="0">
              <a:solidFill>
                <a:schemeClr val="accent2"/>
              </a:solidFill>
            </a:endParaRPr>
          </a:p>
          <a:p>
            <a:pPr algn="just"/>
            <a:endParaRPr lang="es-ES" altLang="es-419" sz="1800" dirty="0">
              <a:solidFill>
                <a:schemeClr val="accent2"/>
              </a:solidFill>
            </a:endParaRPr>
          </a:p>
          <a:p>
            <a:pPr>
              <a:buFontTx/>
              <a:buNone/>
            </a:pPr>
            <a:endParaRPr lang="es-ES" altLang="es-419" sz="1800" dirty="0">
              <a:solidFill>
                <a:schemeClr val="accent2"/>
              </a:solidFill>
            </a:endParaRPr>
          </a:p>
          <a:p>
            <a:pPr>
              <a:buFontTx/>
              <a:buNone/>
            </a:pPr>
            <a:br>
              <a:rPr lang="es-ES" altLang="es-419" sz="2400" b="1" dirty="0"/>
            </a:br>
            <a:endParaRPr lang="es-ES" altLang="es-419" sz="2400" b="1" dirty="0"/>
          </a:p>
          <a:p>
            <a:pPr algn="just">
              <a:buFontTx/>
              <a:buNone/>
            </a:pPr>
            <a:endParaRPr lang="es-ES" altLang="es-419" sz="2200" dirty="0">
              <a:solidFill>
                <a:schemeClr val="accent2"/>
              </a:solidFill>
            </a:endParaRPr>
          </a:p>
        </p:txBody>
      </p:sp>
      <p:sp>
        <p:nvSpPr>
          <p:cNvPr id="16389" name="Text Box 4"/>
          <p:cNvSpPr txBox="1">
            <a:spLocks noChangeArrowheads="1"/>
          </p:cNvSpPr>
          <p:nvPr/>
        </p:nvSpPr>
        <p:spPr bwMode="auto">
          <a:xfrm>
            <a:off x="0" y="1357313"/>
            <a:ext cx="90011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ES" altLang="es-419">
              <a:solidFill>
                <a:schemeClr val="accent2"/>
              </a:solidFill>
            </a:endParaRPr>
          </a:p>
          <a:p>
            <a:endParaRPr lang="es-ES" altLang="es-419"/>
          </a:p>
          <a:p>
            <a:endParaRPr lang="es-ES" altLang="es-419"/>
          </a:p>
        </p:txBody>
      </p:sp>
      <p:pic>
        <p:nvPicPr>
          <p:cNvPr id="2" name="Imagen 1"/>
          <p:cNvPicPr>
            <a:picLocks noChangeAspect="1"/>
          </p:cNvPicPr>
          <p:nvPr/>
        </p:nvPicPr>
        <p:blipFill>
          <a:blip r:embed="rId2"/>
          <a:stretch>
            <a:fillRect/>
          </a:stretch>
        </p:blipFill>
        <p:spPr>
          <a:xfrm>
            <a:off x="0" y="477996"/>
            <a:ext cx="9144000" cy="5687308"/>
          </a:xfrm>
          <a:prstGeom prst="rect">
            <a:avLst/>
          </a:prstGeom>
        </p:spPr>
      </p:pic>
    </p:spTree>
    <p:extLst>
      <p:ext uri="{BB962C8B-B14F-4D97-AF65-F5344CB8AC3E}">
        <p14:creationId xmlns:p14="http://schemas.microsoft.com/office/powerpoint/2010/main" val="1353407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3 Marcador de pie de página"/>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hangingPunct="0"/>
            <a:r>
              <a:rPr lang="es-ES" altLang="es-419">
                <a:solidFill>
                  <a:schemeClr val="bg2"/>
                </a:solidFill>
              </a:rPr>
              <a:t>Representación para América Latina y el Caribe</a:t>
            </a:r>
          </a:p>
        </p:txBody>
      </p:sp>
      <p:sp>
        <p:nvSpPr>
          <p:cNvPr id="16387" name="Rectangle 2"/>
          <p:cNvSpPr>
            <a:spLocks noGrp="1" noChangeArrowheads="1"/>
          </p:cNvSpPr>
          <p:nvPr>
            <p:ph type="title"/>
          </p:nvPr>
        </p:nvSpPr>
        <p:spPr>
          <a:xfrm>
            <a:off x="-285750" y="-214313"/>
            <a:ext cx="9786938" cy="1857376"/>
          </a:xfrm>
        </p:spPr>
        <p:txBody>
          <a:bodyPr/>
          <a:lstStyle/>
          <a:p>
            <a:r>
              <a:rPr lang="es-ES" altLang="es-419" sz="2800" b="1"/>
              <a:t>FUENTES Y USO DE FONDOS / ASIGNACION </a:t>
            </a:r>
            <a:br>
              <a:rPr lang="es-ES" altLang="es-419" sz="2800" b="1"/>
            </a:br>
            <a:r>
              <a:rPr lang="es-ES" altLang="es-419" sz="2800" b="1"/>
              <a:t>2017-2019</a:t>
            </a:r>
            <a:br>
              <a:rPr lang="es-ES" altLang="es-419" sz="2800" b="1"/>
            </a:br>
            <a:r>
              <a:rPr lang="es-ES" altLang="es-419" sz="2800" b="1"/>
              <a:t>TEMAS CLAVE</a:t>
            </a:r>
          </a:p>
        </p:txBody>
      </p:sp>
      <p:sp>
        <p:nvSpPr>
          <p:cNvPr id="16388" name="Rectangle 3"/>
          <p:cNvSpPr>
            <a:spLocks noGrp="1" noChangeArrowheads="1"/>
          </p:cNvSpPr>
          <p:nvPr>
            <p:ph type="body" idx="1"/>
          </p:nvPr>
        </p:nvSpPr>
        <p:spPr>
          <a:xfrm>
            <a:off x="0" y="1214438"/>
            <a:ext cx="8929688" cy="5072062"/>
          </a:xfrm>
        </p:spPr>
        <p:txBody>
          <a:bodyPr/>
          <a:lstStyle/>
          <a:p>
            <a:pPr algn="just">
              <a:buFontTx/>
              <a:buNone/>
            </a:pPr>
            <a:endParaRPr lang="es-ES" altLang="es-419" sz="1800" dirty="0">
              <a:solidFill>
                <a:schemeClr val="accent2"/>
              </a:solidFill>
            </a:endParaRPr>
          </a:p>
          <a:p>
            <a:pPr algn="just"/>
            <a:endParaRPr lang="es-ES" altLang="es-419" sz="1800" dirty="0">
              <a:solidFill>
                <a:schemeClr val="accent2"/>
              </a:solidFill>
            </a:endParaRPr>
          </a:p>
          <a:p>
            <a:pPr>
              <a:buFontTx/>
              <a:buNone/>
            </a:pPr>
            <a:endParaRPr lang="es-ES" altLang="es-419" sz="1800" dirty="0">
              <a:solidFill>
                <a:schemeClr val="accent2"/>
              </a:solidFill>
            </a:endParaRPr>
          </a:p>
          <a:p>
            <a:pPr>
              <a:buFontTx/>
              <a:buNone/>
            </a:pPr>
            <a:br>
              <a:rPr lang="es-ES" altLang="es-419" sz="2400" b="1" dirty="0"/>
            </a:br>
            <a:endParaRPr lang="es-ES" altLang="es-419" sz="2400" b="1" dirty="0"/>
          </a:p>
          <a:p>
            <a:pPr algn="just">
              <a:buFontTx/>
              <a:buNone/>
            </a:pPr>
            <a:endParaRPr lang="es-ES" altLang="es-419" sz="2200" dirty="0">
              <a:solidFill>
                <a:schemeClr val="accent2"/>
              </a:solidFill>
            </a:endParaRPr>
          </a:p>
        </p:txBody>
      </p:sp>
      <p:sp>
        <p:nvSpPr>
          <p:cNvPr id="16389" name="Text Box 4"/>
          <p:cNvSpPr txBox="1">
            <a:spLocks noChangeArrowheads="1"/>
          </p:cNvSpPr>
          <p:nvPr/>
        </p:nvSpPr>
        <p:spPr bwMode="auto">
          <a:xfrm>
            <a:off x="0" y="1357313"/>
            <a:ext cx="90011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ES" altLang="es-419">
              <a:solidFill>
                <a:schemeClr val="accent2"/>
              </a:solidFill>
            </a:endParaRPr>
          </a:p>
          <a:p>
            <a:endParaRPr lang="es-ES" altLang="es-419"/>
          </a:p>
          <a:p>
            <a:endParaRPr lang="es-ES" altLang="es-419"/>
          </a:p>
        </p:txBody>
      </p:sp>
      <p:pic>
        <p:nvPicPr>
          <p:cNvPr id="3" name="Imagen 2"/>
          <p:cNvPicPr>
            <a:picLocks noChangeAspect="1"/>
          </p:cNvPicPr>
          <p:nvPr/>
        </p:nvPicPr>
        <p:blipFill>
          <a:blip r:embed="rId2"/>
          <a:stretch>
            <a:fillRect/>
          </a:stretch>
        </p:blipFill>
        <p:spPr>
          <a:xfrm>
            <a:off x="38571" y="548680"/>
            <a:ext cx="9066857" cy="5643577"/>
          </a:xfrm>
          <a:prstGeom prst="rect">
            <a:avLst/>
          </a:prstGeom>
        </p:spPr>
      </p:pic>
    </p:spTree>
    <p:extLst>
      <p:ext uri="{BB962C8B-B14F-4D97-AF65-F5344CB8AC3E}">
        <p14:creationId xmlns:p14="http://schemas.microsoft.com/office/powerpoint/2010/main" val="11319473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3 Marcador de pie de página"/>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hangingPunct="0"/>
            <a:r>
              <a:rPr lang="es-ES" altLang="es-419">
                <a:solidFill>
                  <a:schemeClr val="bg2"/>
                </a:solidFill>
              </a:rPr>
              <a:t>Representación para América Latina y el Caribe</a:t>
            </a:r>
          </a:p>
        </p:txBody>
      </p:sp>
      <p:sp>
        <p:nvSpPr>
          <p:cNvPr id="16387" name="Rectangle 2"/>
          <p:cNvSpPr>
            <a:spLocks noGrp="1" noChangeArrowheads="1"/>
          </p:cNvSpPr>
          <p:nvPr>
            <p:ph type="title"/>
          </p:nvPr>
        </p:nvSpPr>
        <p:spPr>
          <a:xfrm>
            <a:off x="71437" y="156637"/>
            <a:ext cx="8929688" cy="1123033"/>
          </a:xfrm>
        </p:spPr>
        <p:txBody>
          <a:bodyPr/>
          <a:lstStyle/>
          <a:p>
            <a:r>
              <a:rPr lang="es-ES" altLang="es-419" sz="2800" b="1" dirty="0"/>
              <a:t>FUENTES Y USO DE FONDOS / ASIGNACION </a:t>
            </a:r>
            <a:br>
              <a:rPr lang="es-ES" altLang="es-419" sz="2800" b="1" dirty="0"/>
            </a:br>
            <a:endParaRPr lang="es-ES" altLang="es-419" sz="2800" b="1" dirty="0"/>
          </a:p>
        </p:txBody>
      </p:sp>
      <p:sp>
        <p:nvSpPr>
          <p:cNvPr id="16388" name="Rectangle 3"/>
          <p:cNvSpPr>
            <a:spLocks noGrp="1" noChangeArrowheads="1"/>
          </p:cNvSpPr>
          <p:nvPr>
            <p:ph type="body" idx="1"/>
          </p:nvPr>
        </p:nvSpPr>
        <p:spPr>
          <a:xfrm>
            <a:off x="0" y="1214438"/>
            <a:ext cx="8929688" cy="5072062"/>
          </a:xfrm>
        </p:spPr>
        <p:txBody>
          <a:bodyPr/>
          <a:lstStyle/>
          <a:p>
            <a:pPr algn="just">
              <a:buFontTx/>
              <a:buNone/>
            </a:pPr>
            <a:endParaRPr lang="es-ES" altLang="es-419" sz="1800" dirty="0">
              <a:solidFill>
                <a:schemeClr val="accent2"/>
              </a:solidFill>
            </a:endParaRPr>
          </a:p>
          <a:p>
            <a:pPr algn="just"/>
            <a:endParaRPr lang="es-ES" altLang="es-419" sz="1800" dirty="0">
              <a:solidFill>
                <a:schemeClr val="accent2"/>
              </a:solidFill>
            </a:endParaRPr>
          </a:p>
          <a:p>
            <a:pPr>
              <a:buFontTx/>
              <a:buNone/>
            </a:pPr>
            <a:endParaRPr lang="es-ES" altLang="es-419" sz="1800" dirty="0">
              <a:solidFill>
                <a:schemeClr val="accent2"/>
              </a:solidFill>
            </a:endParaRPr>
          </a:p>
          <a:p>
            <a:pPr>
              <a:buFontTx/>
              <a:buNone/>
            </a:pPr>
            <a:br>
              <a:rPr lang="es-ES" altLang="es-419" sz="2400" b="1" dirty="0"/>
            </a:br>
            <a:endParaRPr lang="es-ES" altLang="es-419" sz="2400" b="1" dirty="0"/>
          </a:p>
          <a:p>
            <a:pPr algn="just">
              <a:buFontTx/>
              <a:buNone/>
            </a:pPr>
            <a:endParaRPr lang="es-ES" altLang="es-419" sz="2200" dirty="0">
              <a:solidFill>
                <a:schemeClr val="accent2"/>
              </a:solidFill>
            </a:endParaRPr>
          </a:p>
        </p:txBody>
      </p:sp>
      <p:sp>
        <p:nvSpPr>
          <p:cNvPr id="16389" name="Text Box 4"/>
          <p:cNvSpPr txBox="1">
            <a:spLocks noChangeArrowheads="1"/>
          </p:cNvSpPr>
          <p:nvPr/>
        </p:nvSpPr>
        <p:spPr bwMode="auto">
          <a:xfrm>
            <a:off x="0" y="1357313"/>
            <a:ext cx="90011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ES" altLang="es-419">
              <a:solidFill>
                <a:schemeClr val="accent2"/>
              </a:solidFill>
            </a:endParaRPr>
          </a:p>
          <a:p>
            <a:endParaRPr lang="es-ES" altLang="es-419"/>
          </a:p>
          <a:p>
            <a:endParaRPr lang="es-ES" altLang="es-419"/>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449" y="980728"/>
            <a:ext cx="8594821" cy="4824536"/>
          </a:xfrm>
          <a:prstGeom prst="rect">
            <a:avLst/>
          </a:prstGeom>
        </p:spPr>
      </p:pic>
    </p:spTree>
    <p:extLst>
      <p:ext uri="{BB962C8B-B14F-4D97-AF65-F5344CB8AC3E}">
        <p14:creationId xmlns:p14="http://schemas.microsoft.com/office/powerpoint/2010/main" val="34767601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3 Marcador de pie de página"/>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hangingPunct="0"/>
            <a:r>
              <a:rPr lang="es-ES" altLang="es-419">
                <a:solidFill>
                  <a:schemeClr val="bg2"/>
                </a:solidFill>
              </a:rPr>
              <a:t>Representación para América Latina y el Caribe</a:t>
            </a:r>
          </a:p>
        </p:txBody>
      </p:sp>
      <p:sp>
        <p:nvSpPr>
          <p:cNvPr id="16387" name="Rectangle 2"/>
          <p:cNvSpPr>
            <a:spLocks noGrp="1" noChangeArrowheads="1"/>
          </p:cNvSpPr>
          <p:nvPr>
            <p:ph type="title"/>
          </p:nvPr>
        </p:nvSpPr>
        <p:spPr>
          <a:xfrm>
            <a:off x="71437" y="156637"/>
            <a:ext cx="8929688" cy="1123033"/>
          </a:xfrm>
        </p:spPr>
        <p:txBody>
          <a:bodyPr/>
          <a:lstStyle/>
          <a:p>
            <a:r>
              <a:rPr lang="es-ES" altLang="es-419" sz="2800" b="1" dirty="0"/>
              <a:t>FUENTES Y USO DE FONDOS / ASIGNACION </a:t>
            </a:r>
            <a:br>
              <a:rPr lang="es-ES" altLang="es-419" sz="2800" b="1" dirty="0"/>
            </a:br>
            <a:endParaRPr lang="es-ES" altLang="es-419" sz="2800" b="1" dirty="0"/>
          </a:p>
        </p:txBody>
      </p:sp>
      <p:sp>
        <p:nvSpPr>
          <p:cNvPr id="16388" name="Rectangle 3"/>
          <p:cNvSpPr>
            <a:spLocks noGrp="1" noChangeArrowheads="1"/>
          </p:cNvSpPr>
          <p:nvPr>
            <p:ph type="body" idx="1"/>
          </p:nvPr>
        </p:nvSpPr>
        <p:spPr>
          <a:xfrm>
            <a:off x="0" y="1214438"/>
            <a:ext cx="8929688" cy="5072062"/>
          </a:xfrm>
        </p:spPr>
        <p:txBody>
          <a:bodyPr/>
          <a:lstStyle/>
          <a:p>
            <a:pPr algn="just">
              <a:buFontTx/>
              <a:buNone/>
            </a:pPr>
            <a:endParaRPr lang="es-ES" altLang="es-419" sz="1800" dirty="0">
              <a:solidFill>
                <a:schemeClr val="accent2"/>
              </a:solidFill>
            </a:endParaRPr>
          </a:p>
          <a:p>
            <a:pPr algn="just"/>
            <a:endParaRPr lang="es-ES" altLang="es-419" sz="1800" dirty="0">
              <a:solidFill>
                <a:schemeClr val="accent2"/>
              </a:solidFill>
            </a:endParaRPr>
          </a:p>
          <a:p>
            <a:pPr>
              <a:buFontTx/>
              <a:buNone/>
            </a:pPr>
            <a:endParaRPr lang="es-ES" altLang="es-419" sz="1800" dirty="0">
              <a:solidFill>
                <a:schemeClr val="accent2"/>
              </a:solidFill>
            </a:endParaRPr>
          </a:p>
          <a:p>
            <a:pPr>
              <a:buFontTx/>
              <a:buNone/>
            </a:pPr>
            <a:br>
              <a:rPr lang="es-ES" altLang="es-419" sz="2400" b="1" dirty="0"/>
            </a:br>
            <a:endParaRPr lang="es-ES" altLang="es-419" sz="2400" b="1" dirty="0"/>
          </a:p>
          <a:p>
            <a:pPr algn="just">
              <a:buFontTx/>
              <a:buNone/>
            </a:pPr>
            <a:endParaRPr lang="es-ES" altLang="es-419" sz="2200" dirty="0">
              <a:solidFill>
                <a:schemeClr val="accent2"/>
              </a:solidFill>
            </a:endParaRPr>
          </a:p>
        </p:txBody>
      </p:sp>
      <p:sp>
        <p:nvSpPr>
          <p:cNvPr id="16389" name="Text Box 4"/>
          <p:cNvSpPr txBox="1">
            <a:spLocks noChangeArrowheads="1"/>
          </p:cNvSpPr>
          <p:nvPr/>
        </p:nvSpPr>
        <p:spPr bwMode="auto">
          <a:xfrm>
            <a:off x="0" y="1357313"/>
            <a:ext cx="90011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ES" altLang="es-419">
              <a:solidFill>
                <a:schemeClr val="accent2"/>
              </a:solidFill>
            </a:endParaRPr>
          </a:p>
          <a:p>
            <a:endParaRPr lang="es-ES" altLang="es-419"/>
          </a:p>
          <a:p>
            <a:endParaRPr lang="es-ES" altLang="es-419"/>
          </a:p>
        </p:txBody>
      </p:sp>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8387" y="908720"/>
            <a:ext cx="8507001" cy="4869916"/>
          </a:xfrm>
          <a:prstGeom prst="rect">
            <a:avLst/>
          </a:prstGeom>
        </p:spPr>
      </p:pic>
    </p:spTree>
    <p:extLst>
      <p:ext uri="{BB962C8B-B14F-4D97-AF65-F5344CB8AC3E}">
        <p14:creationId xmlns:p14="http://schemas.microsoft.com/office/powerpoint/2010/main" val="25740123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3 Marcador de pie de página"/>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hangingPunct="0"/>
            <a:r>
              <a:rPr lang="es-ES" altLang="es-419">
                <a:solidFill>
                  <a:schemeClr val="bg2"/>
                </a:solidFill>
              </a:rPr>
              <a:t>Representación para América Latina y el Caribe</a:t>
            </a:r>
          </a:p>
        </p:txBody>
      </p:sp>
      <p:sp>
        <p:nvSpPr>
          <p:cNvPr id="16387" name="Rectangle 2"/>
          <p:cNvSpPr>
            <a:spLocks noGrp="1" noChangeArrowheads="1"/>
          </p:cNvSpPr>
          <p:nvPr>
            <p:ph type="title"/>
          </p:nvPr>
        </p:nvSpPr>
        <p:spPr>
          <a:xfrm>
            <a:off x="71437" y="156637"/>
            <a:ext cx="8929688" cy="1123033"/>
          </a:xfrm>
        </p:spPr>
        <p:txBody>
          <a:bodyPr/>
          <a:lstStyle/>
          <a:p>
            <a:r>
              <a:rPr lang="es-ES" altLang="es-419" sz="2800" b="1" dirty="0"/>
              <a:t>FUENTES Y USO DE FONDOS / ASIGNACION </a:t>
            </a:r>
            <a:br>
              <a:rPr lang="es-ES" altLang="es-419" sz="2800" b="1" dirty="0"/>
            </a:br>
            <a:endParaRPr lang="es-ES" altLang="es-419" sz="2800" b="1" dirty="0"/>
          </a:p>
        </p:txBody>
      </p:sp>
      <p:sp>
        <p:nvSpPr>
          <p:cNvPr id="16388" name="Rectangle 3"/>
          <p:cNvSpPr>
            <a:spLocks noGrp="1" noChangeArrowheads="1"/>
          </p:cNvSpPr>
          <p:nvPr>
            <p:ph type="body" idx="1"/>
          </p:nvPr>
        </p:nvSpPr>
        <p:spPr>
          <a:xfrm>
            <a:off x="0" y="1214438"/>
            <a:ext cx="8929688" cy="5072062"/>
          </a:xfrm>
        </p:spPr>
        <p:txBody>
          <a:bodyPr/>
          <a:lstStyle/>
          <a:p>
            <a:pPr algn="just">
              <a:buFontTx/>
              <a:buNone/>
            </a:pPr>
            <a:endParaRPr lang="es-ES" altLang="es-419" sz="1800" dirty="0">
              <a:solidFill>
                <a:schemeClr val="accent2"/>
              </a:solidFill>
            </a:endParaRPr>
          </a:p>
          <a:p>
            <a:pPr algn="just"/>
            <a:endParaRPr lang="es-ES" altLang="es-419" sz="1800" dirty="0">
              <a:solidFill>
                <a:schemeClr val="accent2"/>
              </a:solidFill>
            </a:endParaRPr>
          </a:p>
          <a:p>
            <a:pPr>
              <a:buFontTx/>
              <a:buNone/>
            </a:pPr>
            <a:endParaRPr lang="es-ES" altLang="es-419" sz="1800" dirty="0">
              <a:solidFill>
                <a:schemeClr val="accent2"/>
              </a:solidFill>
            </a:endParaRPr>
          </a:p>
          <a:p>
            <a:pPr>
              <a:buFontTx/>
              <a:buNone/>
            </a:pPr>
            <a:br>
              <a:rPr lang="es-ES" altLang="es-419" sz="2400" b="1" dirty="0"/>
            </a:br>
            <a:endParaRPr lang="es-ES" altLang="es-419" sz="2400" b="1" dirty="0"/>
          </a:p>
          <a:p>
            <a:pPr algn="just">
              <a:buFontTx/>
              <a:buNone/>
            </a:pPr>
            <a:endParaRPr lang="es-ES" altLang="es-419" sz="2200" dirty="0">
              <a:solidFill>
                <a:schemeClr val="accent2"/>
              </a:solidFill>
            </a:endParaRPr>
          </a:p>
        </p:txBody>
      </p:sp>
      <p:sp>
        <p:nvSpPr>
          <p:cNvPr id="16389" name="Text Box 4"/>
          <p:cNvSpPr txBox="1">
            <a:spLocks noChangeArrowheads="1"/>
          </p:cNvSpPr>
          <p:nvPr/>
        </p:nvSpPr>
        <p:spPr bwMode="auto">
          <a:xfrm>
            <a:off x="0" y="1357313"/>
            <a:ext cx="90011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ES" altLang="es-419">
              <a:solidFill>
                <a:schemeClr val="accent2"/>
              </a:solidFill>
            </a:endParaRPr>
          </a:p>
          <a:p>
            <a:endParaRPr lang="es-ES" altLang="es-419"/>
          </a:p>
          <a:p>
            <a:endParaRPr lang="es-ES" altLang="es-419"/>
          </a:p>
        </p:txBody>
      </p:sp>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7333" y="1052736"/>
            <a:ext cx="8409334" cy="4752528"/>
          </a:xfrm>
          <a:prstGeom prst="rect">
            <a:avLst/>
          </a:prstGeom>
        </p:spPr>
      </p:pic>
    </p:spTree>
    <p:extLst>
      <p:ext uri="{BB962C8B-B14F-4D97-AF65-F5344CB8AC3E}">
        <p14:creationId xmlns:p14="http://schemas.microsoft.com/office/powerpoint/2010/main" val="5019430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3 Marcador de pie de página"/>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hangingPunct="0"/>
            <a:r>
              <a:rPr lang="es-ES" altLang="es-419">
                <a:solidFill>
                  <a:schemeClr val="bg2"/>
                </a:solidFill>
              </a:rPr>
              <a:t>Representación para América Latina y el Caribe</a:t>
            </a:r>
          </a:p>
        </p:txBody>
      </p:sp>
      <p:sp>
        <p:nvSpPr>
          <p:cNvPr id="16387" name="Rectangle 2"/>
          <p:cNvSpPr>
            <a:spLocks noGrp="1" noChangeArrowheads="1"/>
          </p:cNvSpPr>
          <p:nvPr>
            <p:ph type="title"/>
          </p:nvPr>
        </p:nvSpPr>
        <p:spPr>
          <a:xfrm>
            <a:off x="71437" y="156637"/>
            <a:ext cx="8929688" cy="1123033"/>
          </a:xfrm>
        </p:spPr>
        <p:txBody>
          <a:bodyPr/>
          <a:lstStyle/>
          <a:p>
            <a:r>
              <a:rPr lang="es-ES" altLang="es-419" sz="2800" b="1" dirty="0"/>
              <a:t>FUENTES Y USO DE FONDOS / ASIGNACION </a:t>
            </a:r>
            <a:br>
              <a:rPr lang="es-ES" altLang="es-419" sz="2800" b="1" dirty="0"/>
            </a:br>
            <a:endParaRPr lang="es-ES" altLang="es-419" sz="2800" b="1" dirty="0"/>
          </a:p>
        </p:txBody>
      </p:sp>
      <p:sp>
        <p:nvSpPr>
          <p:cNvPr id="16388" name="Rectangle 3"/>
          <p:cNvSpPr>
            <a:spLocks noGrp="1" noChangeArrowheads="1"/>
          </p:cNvSpPr>
          <p:nvPr>
            <p:ph type="body" idx="1"/>
          </p:nvPr>
        </p:nvSpPr>
        <p:spPr>
          <a:xfrm>
            <a:off x="0" y="1214438"/>
            <a:ext cx="8929688" cy="5072062"/>
          </a:xfrm>
        </p:spPr>
        <p:txBody>
          <a:bodyPr/>
          <a:lstStyle/>
          <a:p>
            <a:pPr algn="just">
              <a:buFontTx/>
              <a:buNone/>
            </a:pPr>
            <a:endParaRPr lang="es-ES" altLang="es-419" sz="1800" dirty="0">
              <a:solidFill>
                <a:schemeClr val="accent2"/>
              </a:solidFill>
            </a:endParaRPr>
          </a:p>
          <a:p>
            <a:pPr algn="just"/>
            <a:endParaRPr lang="es-ES" altLang="es-419" sz="1800" dirty="0">
              <a:solidFill>
                <a:schemeClr val="accent2"/>
              </a:solidFill>
            </a:endParaRPr>
          </a:p>
          <a:p>
            <a:pPr>
              <a:buFontTx/>
              <a:buNone/>
            </a:pPr>
            <a:endParaRPr lang="es-ES" altLang="es-419" sz="1800" dirty="0">
              <a:solidFill>
                <a:schemeClr val="accent2"/>
              </a:solidFill>
            </a:endParaRPr>
          </a:p>
          <a:p>
            <a:pPr>
              <a:buFontTx/>
              <a:buNone/>
            </a:pPr>
            <a:br>
              <a:rPr lang="es-ES" altLang="es-419" sz="2400" b="1" dirty="0"/>
            </a:br>
            <a:endParaRPr lang="es-ES" altLang="es-419" sz="2400" b="1" dirty="0"/>
          </a:p>
          <a:p>
            <a:pPr algn="just">
              <a:buFontTx/>
              <a:buNone/>
            </a:pPr>
            <a:endParaRPr lang="es-ES" altLang="es-419" sz="2200" dirty="0">
              <a:solidFill>
                <a:schemeClr val="accent2"/>
              </a:solidFill>
            </a:endParaRPr>
          </a:p>
        </p:txBody>
      </p:sp>
      <p:sp>
        <p:nvSpPr>
          <p:cNvPr id="16389" name="Text Box 4"/>
          <p:cNvSpPr txBox="1">
            <a:spLocks noChangeArrowheads="1"/>
          </p:cNvSpPr>
          <p:nvPr/>
        </p:nvSpPr>
        <p:spPr bwMode="auto">
          <a:xfrm>
            <a:off x="0" y="1357313"/>
            <a:ext cx="90011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ES" altLang="es-419">
              <a:solidFill>
                <a:schemeClr val="accent2"/>
              </a:solidFill>
            </a:endParaRPr>
          </a:p>
          <a:p>
            <a:endParaRPr lang="es-ES" altLang="es-419"/>
          </a:p>
          <a:p>
            <a:endParaRPr lang="es-ES" altLang="es-419"/>
          </a:p>
        </p:txBody>
      </p:sp>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975" y="980728"/>
            <a:ext cx="8469637" cy="4824536"/>
          </a:xfrm>
          <a:prstGeom prst="rect">
            <a:avLst/>
          </a:prstGeom>
        </p:spPr>
      </p:pic>
    </p:spTree>
    <p:extLst>
      <p:ext uri="{BB962C8B-B14F-4D97-AF65-F5344CB8AC3E}">
        <p14:creationId xmlns:p14="http://schemas.microsoft.com/office/powerpoint/2010/main" val="24830459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3 Marcador de pie de página"/>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hangingPunct="0"/>
            <a:r>
              <a:rPr lang="es-ES" altLang="es-419">
                <a:solidFill>
                  <a:schemeClr val="bg2"/>
                </a:solidFill>
              </a:rPr>
              <a:t>Representación para América Latina y el Caribe</a:t>
            </a:r>
          </a:p>
        </p:txBody>
      </p:sp>
      <p:sp>
        <p:nvSpPr>
          <p:cNvPr id="16387" name="Rectangle 2"/>
          <p:cNvSpPr>
            <a:spLocks noGrp="1" noChangeArrowheads="1"/>
          </p:cNvSpPr>
          <p:nvPr>
            <p:ph type="title"/>
          </p:nvPr>
        </p:nvSpPr>
        <p:spPr>
          <a:xfrm>
            <a:off x="71437" y="156637"/>
            <a:ext cx="8929688" cy="1123033"/>
          </a:xfrm>
        </p:spPr>
        <p:txBody>
          <a:bodyPr/>
          <a:lstStyle/>
          <a:p>
            <a:r>
              <a:rPr lang="es-ES" altLang="es-419" sz="2800" b="1" dirty="0"/>
              <a:t>FUENTES Y USO DE FONDOS / ASIGNACION </a:t>
            </a:r>
            <a:br>
              <a:rPr lang="es-ES" altLang="es-419" sz="2800" b="1" dirty="0"/>
            </a:br>
            <a:endParaRPr lang="es-ES" altLang="es-419" sz="2800" b="1" dirty="0"/>
          </a:p>
        </p:txBody>
      </p:sp>
      <p:sp>
        <p:nvSpPr>
          <p:cNvPr id="16388" name="Rectangle 3"/>
          <p:cNvSpPr>
            <a:spLocks noGrp="1" noChangeArrowheads="1"/>
          </p:cNvSpPr>
          <p:nvPr>
            <p:ph type="body" idx="1"/>
          </p:nvPr>
        </p:nvSpPr>
        <p:spPr>
          <a:xfrm>
            <a:off x="0" y="1214438"/>
            <a:ext cx="8929688" cy="5072062"/>
          </a:xfrm>
        </p:spPr>
        <p:txBody>
          <a:bodyPr/>
          <a:lstStyle/>
          <a:p>
            <a:pPr algn="just">
              <a:buFontTx/>
              <a:buNone/>
            </a:pPr>
            <a:endParaRPr lang="es-ES" altLang="es-419" sz="1800" dirty="0">
              <a:solidFill>
                <a:schemeClr val="accent2"/>
              </a:solidFill>
            </a:endParaRPr>
          </a:p>
          <a:p>
            <a:pPr algn="just"/>
            <a:endParaRPr lang="es-ES" altLang="es-419" sz="1800" dirty="0">
              <a:solidFill>
                <a:schemeClr val="accent2"/>
              </a:solidFill>
            </a:endParaRPr>
          </a:p>
          <a:p>
            <a:pPr>
              <a:buFontTx/>
              <a:buNone/>
            </a:pPr>
            <a:endParaRPr lang="es-ES" altLang="es-419" sz="1800" dirty="0">
              <a:solidFill>
                <a:schemeClr val="accent2"/>
              </a:solidFill>
            </a:endParaRPr>
          </a:p>
          <a:p>
            <a:pPr>
              <a:buFontTx/>
              <a:buNone/>
            </a:pPr>
            <a:br>
              <a:rPr lang="es-ES" altLang="es-419" sz="2400" b="1" dirty="0"/>
            </a:br>
            <a:endParaRPr lang="es-ES" altLang="es-419" sz="2400" b="1" dirty="0"/>
          </a:p>
          <a:p>
            <a:pPr algn="just">
              <a:buFontTx/>
              <a:buNone/>
            </a:pPr>
            <a:endParaRPr lang="es-ES" altLang="es-419" sz="2200" dirty="0">
              <a:solidFill>
                <a:schemeClr val="accent2"/>
              </a:solidFill>
            </a:endParaRPr>
          </a:p>
        </p:txBody>
      </p:sp>
      <p:sp>
        <p:nvSpPr>
          <p:cNvPr id="16389" name="Text Box 4"/>
          <p:cNvSpPr txBox="1">
            <a:spLocks noChangeArrowheads="1"/>
          </p:cNvSpPr>
          <p:nvPr/>
        </p:nvSpPr>
        <p:spPr bwMode="auto">
          <a:xfrm>
            <a:off x="0" y="1357313"/>
            <a:ext cx="90011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ES" altLang="es-419">
              <a:solidFill>
                <a:schemeClr val="accent2"/>
              </a:solidFill>
            </a:endParaRPr>
          </a:p>
          <a:p>
            <a:endParaRPr lang="es-ES" altLang="es-419"/>
          </a:p>
          <a:p>
            <a:endParaRPr lang="es-ES" altLang="es-419"/>
          </a:p>
        </p:txBody>
      </p:sp>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405" y="1107287"/>
            <a:ext cx="8451059" cy="4697977"/>
          </a:xfrm>
          <a:prstGeom prst="rect">
            <a:avLst/>
          </a:prstGeom>
        </p:spPr>
      </p:pic>
    </p:spTree>
    <p:extLst>
      <p:ext uri="{BB962C8B-B14F-4D97-AF65-F5344CB8AC3E}">
        <p14:creationId xmlns:p14="http://schemas.microsoft.com/office/powerpoint/2010/main" val="42883305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3 Marcador de pie de página"/>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hangingPunct="0"/>
            <a:r>
              <a:rPr lang="es-ES" altLang="es-419">
                <a:solidFill>
                  <a:schemeClr val="bg2"/>
                </a:solidFill>
              </a:rPr>
              <a:t>Representación para América Latina y el Caribe</a:t>
            </a:r>
          </a:p>
        </p:txBody>
      </p:sp>
      <p:sp>
        <p:nvSpPr>
          <p:cNvPr id="17411" name="Rectangle 2"/>
          <p:cNvSpPr>
            <a:spLocks noGrp="1" noChangeArrowheads="1"/>
          </p:cNvSpPr>
          <p:nvPr>
            <p:ph type="title"/>
          </p:nvPr>
        </p:nvSpPr>
        <p:spPr>
          <a:xfrm>
            <a:off x="-285750" y="-214313"/>
            <a:ext cx="9786938" cy="1857376"/>
          </a:xfrm>
        </p:spPr>
        <p:txBody>
          <a:bodyPr/>
          <a:lstStyle/>
          <a:p>
            <a:r>
              <a:rPr lang="es-ES" altLang="es-419" sz="2800" b="1"/>
              <a:t>FUENTES Y USO DE FONDOS / ASIGNACION </a:t>
            </a:r>
            <a:br>
              <a:rPr lang="es-ES" altLang="es-419" sz="2800" b="1"/>
            </a:br>
            <a:r>
              <a:rPr lang="es-ES" altLang="es-419" sz="2800" b="1"/>
              <a:t>2017-2019</a:t>
            </a:r>
            <a:br>
              <a:rPr lang="es-ES" altLang="es-419" sz="2800" b="1"/>
            </a:br>
            <a:r>
              <a:rPr lang="es-ES" altLang="es-419" sz="2800" b="1"/>
              <a:t> - PROPUESTA DE POSICIONAMIENTO LAC</a:t>
            </a:r>
          </a:p>
        </p:txBody>
      </p:sp>
      <p:sp>
        <p:nvSpPr>
          <p:cNvPr id="17412" name="Rectangle 3"/>
          <p:cNvSpPr>
            <a:spLocks noGrp="1" noChangeArrowheads="1"/>
          </p:cNvSpPr>
          <p:nvPr>
            <p:ph type="body" idx="1"/>
          </p:nvPr>
        </p:nvSpPr>
        <p:spPr>
          <a:xfrm>
            <a:off x="0" y="1214438"/>
            <a:ext cx="8929688" cy="5072062"/>
          </a:xfrm>
        </p:spPr>
        <p:txBody>
          <a:bodyPr/>
          <a:lstStyle/>
          <a:p>
            <a:pPr algn="just">
              <a:buFontTx/>
              <a:buNone/>
            </a:pPr>
            <a:endParaRPr lang="es-ES" altLang="es-419" sz="1800">
              <a:solidFill>
                <a:schemeClr val="accent2"/>
              </a:solidFill>
            </a:endParaRPr>
          </a:p>
          <a:p>
            <a:r>
              <a:rPr lang="es-ES" altLang="es-419" sz="2400">
                <a:solidFill>
                  <a:schemeClr val="accent2"/>
                </a:solidFill>
              </a:rPr>
              <a:t>Revisar la inclusión de USD $ 1.100 millones en fondos no gastados provenientes del 4to Reaprovisionamiento en el cálculo total de recursos disponibles para el periodo de asignación 2017-2019  </a:t>
            </a:r>
          </a:p>
          <a:p>
            <a:r>
              <a:rPr lang="es-ES" altLang="es-419" sz="2400">
                <a:solidFill>
                  <a:schemeClr val="accent2"/>
                </a:solidFill>
              </a:rPr>
              <a:t>Supervisar los fondos no gastados en subvenciones de países. Monitorizar la baja tasa de ejecución de subvenciones entre los países de LAC – El FM debe proveer una lista detallada de las subvenciones de país actuales en LAC incluyendo el nivel de desempeño en la implementación, capacidad de absorción y ejecución presupuestaria. Identificar las potenciales razones que obstaculizan la implementación / ejecución.</a:t>
            </a:r>
          </a:p>
          <a:p>
            <a:pPr>
              <a:buFontTx/>
              <a:buAutoNum type="alphaLcPeriod"/>
            </a:pPr>
            <a:endParaRPr lang="es-ES" altLang="es-419" sz="1800">
              <a:solidFill>
                <a:schemeClr val="accent2"/>
              </a:solidFill>
            </a:endParaRPr>
          </a:p>
          <a:p>
            <a:pPr>
              <a:buFontTx/>
              <a:buNone/>
            </a:pPr>
            <a:endParaRPr lang="es-ES" altLang="es-419" sz="1800">
              <a:solidFill>
                <a:schemeClr val="accent2"/>
              </a:solidFill>
            </a:endParaRPr>
          </a:p>
          <a:p>
            <a:pPr>
              <a:buFontTx/>
              <a:buNone/>
            </a:pPr>
            <a:br>
              <a:rPr lang="es-ES" altLang="es-419" sz="2400" b="1"/>
            </a:br>
            <a:endParaRPr lang="es-ES" altLang="es-419" sz="2400" b="1"/>
          </a:p>
          <a:p>
            <a:pPr algn="just">
              <a:buFontTx/>
              <a:buNone/>
            </a:pPr>
            <a:endParaRPr lang="es-ES" altLang="es-419" sz="2200">
              <a:solidFill>
                <a:schemeClr val="accent2"/>
              </a:solidFill>
            </a:endParaRPr>
          </a:p>
        </p:txBody>
      </p:sp>
      <p:sp>
        <p:nvSpPr>
          <p:cNvPr id="17413" name="Text Box 4"/>
          <p:cNvSpPr txBox="1">
            <a:spLocks noChangeArrowheads="1"/>
          </p:cNvSpPr>
          <p:nvPr/>
        </p:nvSpPr>
        <p:spPr bwMode="auto">
          <a:xfrm>
            <a:off x="0" y="1357313"/>
            <a:ext cx="90011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ES" altLang="es-419">
              <a:solidFill>
                <a:schemeClr val="accent2"/>
              </a:solidFill>
            </a:endParaRPr>
          </a:p>
          <a:p>
            <a:endParaRPr lang="es-ES" altLang="es-419"/>
          </a:p>
          <a:p>
            <a:endParaRPr lang="es-ES" altLang="es-419"/>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ítulo 1"/>
          <p:cNvSpPr>
            <a:spLocks noGrp="1"/>
          </p:cNvSpPr>
          <p:nvPr>
            <p:ph type="title"/>
          </p:nvPr>
        </p:nvSpPr>
        <p:spPr>
          <a:xfrm>
            <a:off x="0" y="274638"/>
            <a:ext cx="9144000" cy="1143000"/>
          </a:xfrm>
        </p:spPr>
        <p:txBody>
          <a:bodyPr/>
          <a:lstStyle/>
          <a:p>
            <a:r>
              <a:rPr lang="es-ES" altLang="es-AR"/>
              <a:t>REPRESENTACION LAC -  2015-2017</a:t>
            </a:r>
          </a:p>
        </p:txBody>
      </p:sp>
      <p:sp>
        <p:nvSpPr>
          <p:cNvPr id="4099" name="Marcador de texto 2"/>
          <p:cNvSpPr>
            <a:spLocks noGrp="1"/>
          </p:cNvSpPr>
          <p:nvPr>
            <p:ph type="body" sz="quarter" idx="10"/>
          </p:nvPr>
        </p:nvSpPr>
        <p:spPr>
          <a:xfrm>
            <a:off x="422275" y="1214438"/>
            <a:ext cx="8305800" cy="5286375"/>
          </a:xfrm>
        </p:spPr>
        <p:txBody>
          <a:bodyPr/>
          <a:lstStyle/>
          <a:p>
            <a:pPr>
              <a:lnSpc>
                <a:spcPct val="114000"/>
              </a:lnSpc>
              <a:spcBef>
                <a:spcPct val="0"/>
              </a:spcBef>
            </a:pPr>
            <a:r>
              <a:rPr lang="es-ES" altLang="es-AR" sz="1800">
                <a:solidFill>
                  <a:srgbClr val="2D2D8A"/>
                </a:solidFill>
              </a:rPr>
              <a:t> Miembro Titular de la Junta - Hon. Nickolas Steele (Granada) </a:t>
            </a:r>
          </a:p>
          <a:p>
            <a:pPr>
              <a:lnSpc>
                <a:spcPct val="114000"/>
              </a:lnSpc>
              <a:spcBef>
                <a:spcPct val="0"/>
              </a:spcBef>
            </a:pPr>
            <a:r>
              <a:rPr lang="es-ES" altLang="es-AR" sz="1800">
                <a:solidFill>
                  <a:srgbClr val="2D2D8A"/>
                </a:solidFill>
              </a:rPr>
              <a:t> Miembro Alterno de la Junta – Dra. Mirta Roses Periago (Argentina)</a:t>
            </a:r>
          </a:p>
          <a:p>
            <a:pPr>
              <a:lnSpc>
                <a:spcPct val="114000"/>
              </a:lnSpc>
              <a:spcBef>
                <a:spcPct val="0"/>
              </a:spcBef>
            </a:pPr>
            <a:r>
              <a:rPr lang="es-ES" altLang="es-AR" sz="1800">
                <a:solidFill>
                  <a:srgbClr val="2D2D8A"/>
                </a:solidFill>
              </a:rPr>
              <a:t> Punto Focal de Comunicación – Sr. Dereck Springer (Guyana)</a:t>
            </a:r>
          </a:p>
          <a:p>
            <a:pPr>
              <a:lnSpc>
                <a:spcPct val="114000"/>
              </a:lnSpc>
              <a:spcBef>
                <a:spcPct val="0"/>
              </a:spcBef>
            </a:pPr>
            <a:r>
              <a:rPr lang="es-ES" altLang="es-AR" sz="1800">
                <a:solidFill>
                  <a:srgbClr val="2D2D8A"/>
                </a:solidFill>
              </a:rPr>
              <a:t> Punto Focal de Comunicación (Latinoamérica) – Dra. Gabriela de la Iglesia</a:t>
            </a:r>
          </a:p>
          <a:p>
            <a:pPr>
              <a:lnSpc>
                <a:spcPct val="114000"/>
              </a:lnSpc>
              <a:spcBef>
                <a:spcPct val="0"/>
              </a:spcBef>
            </a:pPr>
            <a:endParaRPr lang="es-ES" altLang="es-AR" sz="1800">
              <a:solidFill>
                <a:srgbClr val="2D2D8A"/>
              </a:solidFill>
            </a:endParaRPr>
          </a:p>
          <a:p>
            <a:pPr>
              <a:lnSpc>
                <a:spcPct val="114000"/>
              </a:lnSpc>
              <a:spcBef>
                <a:spcPct val="0"/>
              </a:spcBef>
              <a:buFontTx/>
              <a:buNone/>
            </a:pPr>
            <a:r>
              <a:rPr lang="es-ES" altLang="es-AR" sz="1800">
                <a:solidFill>
                  <a:srgbClr val="2D2D8A"/>
                </a:solidFill>
              </a:rPr>
              <a:t>Representantes gubernamentales:</a:t>
            </a:r>
          </a:p>
          <a:p>
            <a:pPr>
              <a:lnSpc>
                <a:spcPct val="114000"/>
              </a:lnSpc>
              <a:spcBef>
                <a:spcPct val="0"/>
              </a:spcBef>
            </a:pPr>
            <a:r>
              <a:rPr lang="es-ES" altLang="es-AR" sz="1800">
                <a:solidFill>
                  <a:srgbClr val="2D2D8A"/>
                </a:solidFill>
              </a:rPr>
              <a:t> Panamá – Dr. Aurelio Nuñez – MCR - EMMIE </a:t>
            </a:r>
          </a:p>
          <a:p>
            <a:pPr>
              <a:lnSpc>
                <a:spcPct val="114000"/>
              </a:lnSpc>
              <a:spcBef>
                <a:spcPct val="0"/>
              </a:spcBef>
            </a:pPr>
            <a:r>
              <a:rPr lang="es-ES" altLang="es-AR" sz="1800">
                <a:solidFill>
                  <a:srgbClr val="2D2D8A"/>
                </a:solidFill>
              </a:rPr>
              <a:t> Cuba – Sra. Ileana Nuñez, Sra. Jessie Coto Morales (Alterna)</a:t>
            </a:r>
          </a:p>
          <a:p>
            <a:pPr>
              <a:lnSpc>
                <a:spcPct val="114000"/>
              </a:lnSpc>
              <a:spcBef>
                <a:spcPct val="0"/>
              </a:spcBef>
            </a:pPr>
            <a:r>
              <a:rPr lang="es-ES" altLang="es-AR" sz="1800">
                <a:solidFill>
                  <a:srgbClr val="2D2D8A"/>
                </a:solidFill>
              </a:rPr>
              <a:t> El Salvador – Dra. Ana Isabel Nieto, Presidente GCTH </a:t>
            </a:r>
          </a:p>
          <a:p>
            <a:pPr>
              <a:lnSpc>
                <a:spcPct val="114000"/>
              </a:lnSpc>
              <a:spcBef>
                <a:spcPct val="0"/>
              </a:spcBef>
            </a:pPr>
            <a:r>
              <a:rPr lang="es-ES" altLang="es-AR" sz="1800">
                <a:solidFill>
                  <a:srgbClr val="2D2D8A"/>
                </a:solidFill>
              </a:rPr>
              <a:t> Santa Lucia –Sr. M. Joan Didier – MCR - OECO </a:t>
            </a:r>
          </a:p>
          <a:p>
            <a:pPr>
              <a:lnSpc>
                <a:spcPct val="114000"/>
              </a:lnSpc>
              <a:spcBef>
                <a:spcPct val="0"/>
              </a:spcBef>
              <a:buFontTx/>
              <a:buNone/>
            </a:pPr>
            <a:endParaRPr lang="es-ES" altLang="es-AR" sz="1800">
              <a:solidFill>
                <a:srgbClr val="2D2D8A"/>
              </a:solidFill>
            </a:endParaRPr>
          </a:p>
          <a:p>
            <a:pPr>
              <a:lnSpc>
                <a:spcPct val="114000"/>
              </a:lnSpc>
              <a:spcBef>
                <a:spcPct val="0"/>
              </a:spcBef>
              <a:buFontTx/>
              <a:buNone/>
            </a:pPr>
            <a:r>
              <a:rPr lang="es-ES" altLang="es-AR" sz="1800">
                <a:solidFill>
                  <a:srgbClr val="2D2D8A"/>
                </a:solidFill>
              </a:rPr>
              <a:t>Representantes de Organizaciones de la Sociedad Civil:</a:t>
            </a:r>
          </a:p>
          <a:p>
            <a:pPr>
              <a:lnSpc>
                <a:spcPct val="114000"/>
              </a:lnSpc>
              <a:spcBef>
                <a:spcPct val="0"/>
              </a:spcBef>
            </a:pPr>
            <a:r>
              <a:rPr lang="es-ES" altLang="es-AR" sz="1800">
                <a:solidFill>
                  <a:srgbClr val="2D2D8A"/>
                </a:solidFill>
              </a:rPr>
              <a:t> Latinoamérica Miembro OSC - Sr. Javier Luis Hourcade Bellocq (Argentina) </a:t>
            </a:r>
          </a:p>
          <a:p>
            <a:pPr>
              <a:lnSpc>
                <a:spcPct val="114000"/>
              </a:lnSpc>
              <a:spcBef>
                <a:spcPct val="0"/>
              </a:spcBef>
            </a:pPr>
            <a:r>
              <a:rPr lang="es-ES" altLang="es-AR" sz="1800">
                <a:solidFill>
                  <a:srgbClr val="2D2D8A"/>
                </a:solidFill>
              </a:rPr>
              <a:t> Juventud - Sr. Sergio López (Paraguay) </a:t>
            </a:r>
          </a:p>
          <a:p>
            <a:pPr>
              <a:lnSpc>
                <a:spcPct val="114000"/>
              </a:lnSpc>
              <a:spcBef>
                <a:spcPct val="0"/>
              </a:spcBef>
            </a:pPr>
            <a:r>
              <a:rPr lang="es-ES" altLang="es-AR" sz="1800">
                <a:solidFill>
                  <a:srgbClr val="2D2D8A"/>
                </a:solidFill>
              </a:rPr>
              <a:t> Alterno Caribe- Sr. Jumoke Patrick (Jamaica) </a:t>
            </a:r>
          </a:p>
          <a:p>
            <a:pPr>
              <a:lnSpc>
                <a:spcPct val="114000"/>
              </a:lnSpc>
              <a:spcBef>
                <a:spcPct val="0"/>
              </a:spcBef>
              <a:buFontTx/>
              <a:buNone/>
            </a:pPr>
            <a:endParaRPr lang="es-ES" altLang="es-AR" sz="1800">
              <a:solidFill>
                <a:srgbClr val="2D2D8A"/>
              </a:solidFill>
            </a:endParaRPr>
          </a:p>
          <a:p>
            <a:pPr algn="just">
              <a:lnSpc>
                <a:spcPct val="90000"/>
              </a:lnSpc>
            </a:pPr>
            <a:endParaRPr lang="es-ES" altLang="es-AR">
              <a:solidFill>
                <a:schemeClr val="accent2"/>
              </a:solidFill>
            </a:endParaRPr>
          </a:p>
        </p:txBody>
      </p:sp>
      <p:sp>
        <p:nvSpPr>
          <p:cNvPr id="4" name="3 Marcador de pie de página"/>
          <p:cNvSpPr txBox="1">
            <a:spLocks/>
          </p:cNvSpPr>
          <p:nvPr/>
        </p:nvSpPr>
        <p:spPr bwMode="auto">
          <a:xfrm>
            <a:off x="682625" y="6308725"/>
            <a:ext cx="5113338" cy="352425"/>
          </a:xfrm>
          <a:prstGeom prst="rect">
            <a:avLst/>
          </a:prstGeom>
          <a:noFill/>
          <a:ln w="9525">
            <a:noFill/>
            <a:miter lim="800000"/>
            <a:headEnd/>
            <a:tailEnd/>
          </a:ln>
        </p:spPr>
        <p:txBody>
          <a:bodyPr lIns="0" tIns="0" rIns="0" bIns="0"/>
          <a:lstStyle/>
          <a:p>
            <a:pPr marL="342900" indent="-342900">
              <a:spcBef>
                <a:spcPct val="20000"/>
              </a:spcBef>
              <a:defRPr/>
            </a:pPr>
            <a:r>
              <a:rPr lang="es-ES" sz="1400" kern="0" dirty="0">
                <a:latin typeface="+mn-lt"/>
              </a:rPr>
              <a:t>Representación para América Latina y el Caribe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3 Marcador de pie de página"/>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hangingPunct="0"/>
            <a:r>
              <a:rPr lang="es-ES" altLang="es-419">
                <a:solidFill>
                  <a:schemeClr val="bg2"/>
                </a:solidFill>
              </a:rPr>
              <a:t>Representación para América Latina y el Caribe</a:t>
            </a:r>
          </a:p>
        </p:txBody>
      </p:sp>
      <p:sp>
        <p:nvSpPr>
          <p:cNvPr id="18435" name="Rectangle 2"/>
          <p:cNvSpPr>
            <a:spLocks noGrp="1" noChangeArrowheads="1"/>
          </p:cNvSpPr>
          <p:nvPr>
            <p:ph type="title"/>
          </p:nvPr>
        </p:nvSpPr>
        <p:spPr>
          <a:xfrm>
            <a:off x="-285750" y="-214313"/>
            <a:ext cx="9786938" cy="1857376"/>
          </a:xfrm>
        </p:spPr>
        <p:txBody>
          <a:bodyPr/>
          <a:lstStyle/>
          <a:p>
            <a:r>
              <a:rPr lang="es-ES" altLang="es-419" sz="2800" b="1"/>
              <a:t>FUENTES Y USO DE FONDOS / ASIGNACION </a:t>
            </a:r>
            <a:br>
              <a:rPr lang="es-ES" altLang="es-419" sz="2800" b="1"/>
            </a:br>
            <a:r>
              <a:rPr lang="es-ES" altLang="es-419" sz="2800" b="1"/>
              <a:t>2017-2019</a:t>
            </a:r>
            <a:br>
              <a:rPr lang="es-ES" altLang="es-419" sz="2800" b="1"/>
            </a:br>
            <a:r>
              <a:rPr lang="es-ES" altLang="es-419" sz="2800" b="1"/>
              <a:t> - PROPUESTA DE ENMIENDA</a:t>
            </a:r>
          </a:p>
        </p:txBody>
      </p:sp>
      <p:sp>
        <p:nvSpPr>
          <p:cNvPr id="15364" name="Rectangle 3"/>
          <p:cNvSpPr>
            <a:spLocks noGrp="1" noChangeArrowheads="1"/>
          </p:cNvSpPr>
          <p:nvPr>
            <p:ph type="body" idx="1"/>
          </p:nvPr>
        </p:nvSpPr>
        <p:spPr>
          <a:xfrm>
            <a:off x="0" y="1214438"/>
            <a:ext cx="8929688" cy="5072062"/>
          </a:xfrm>
        </p:spPr>
        <p:txBody>
          <a:bodyPr/>
          <a:lstStyle/>
          <a:p>
            <a:pPr algn="just">
              <a:buFontTx/>
              <a:buNone/>
              <a:defRPr/>
            </a:pPr>
            <a:endParaRPr lang="es-ES" sz="1800" dirty="0">
              <a:solidFill>
                <a:schemeClr val="accent2"/>
              </a:solidFill>
            </a:endParaRPr>
          </a:p>
          <a:p>
            <a:pPr algn="just">
              <a:buFontTx/>
              <a:buNone/>
              <a:defRPr/>
            </a:pPr>
            <a:r>
              <a:rPr lang="es-ES" sz="2400" b="1" dirty="0">
                <a:solidFill>
                  <a:schemeClr val="accent2"/>
                </a:solidFill>
              </a:rPr>
              <a:t>    </a:t>
            </a:r>
            <a:r>
              <a:rPr lang="es-ES" sz="2400" b="1" u="sng" dirty="0">
                <a:solidFill>
                  <a:schemeClr val="accent2"/>
                </a:solidFill>
              </a:rPr>
              <a:t>Debido al exitoso 5to reaprovisionamiento revisar las asignaciones propuestas</a:t>
            </a:r>
            <a:r>
              <a:rPr lang="es-ES" sz="2400" dirty="0">
                <a:solidFill>
                  <a:schemeClr val="accent2"/>
                </a:solidFill>
              </a:rPr>
              <a:t>:</a:t>
            </a:r>
          </a:p>
          <a:p>
            <a:pPr algn="just">
              <a:buFontTx/>
              <a:buNone/>
              <a:defRPr/>
            </a:pPr>
            <a:endParaRPr lang="es-ES" sz="2400" dirty="0">
              <a:solidFill>
                <a:schemeClr val="accent2"/>
              </a:solidFill>
            </a:endParaRPr>
          </a:p>
          <a:p>
            <a:pPr algn="just">
              <a:buFontTx/>
              <a:buNone/>
              <a:defRPr/>
            </a:pPr>
            <a:r>
              <a:rPr lang="es-ES" sz="2400" dirty="0">
                <a:solidFill>
                  <a:schemeClr val="accent2"/>
                </a:solidFill>
              </a:rPr>
              <a:t>    Las distribuciones de  financiamientos resultantes del uso de las fuentes de fondos para asignación de país, como se presento en la Figura 7 abajo por región, categoría de ingreso, categoría según carga de enfermedad, están alineadas con las presentadas en abril 2016 cuando la Junta adopto la metodología de asignación. </a:t>
            </a:r>
          </a:p>
          <a:p>
            <a:pPr marL="457200" indent="-457200" algn="just">
              <a:defRPr/>
            </a:pPr>
            <a:endParaRPr lang="es-ES" sz="2400" dirty="0">
              <a:solidFill>
                <a:schemeClr val="accent2"/>
              </a:solidFill>
            </a:endParaRPr>
          </a:p>
          <a:p>
            <a:pPr>
              <a:buFontTx/>
              <a:buNone/>
              <a:defRPr/>
            </a:pPr>
            <a:endParaRPr lang="es-ES" sz="1800" dirty="0">
              <a:solidFill>
                <a:schemeClr val="accent2"/>
              </a:solidFill>
            </a:endParaRPr>
          </a:p>
          <a:p>
            <a:pPr>
              <a:buFontTx/>
              <a:buNone/>
              <a:defRPr/>
            </a:pPr>
            <a:br>
              <a:rPr lang="es-ES" sz="2400" b="1" dirty="0"/>
            </a:br>
            <a:endParaRPr lang="es-ES" sz="2400" b="1" dirty="0"/>
          </a:p>
          <a:p>
            <a:pPr algn="just">
              <a:buFontTx/>
              <a:buNone/>
              <a:defRPr/>
            </a:pPr>
            <a:endParaRPr lang="es-ES" sz="2200" dirty="0">
              <a:solidFill>
                <a:schemeClr val="accent2"/>
              </a:solidFill>
            </a:endParaRPr>
          </a:p>
        </p:txBody>
      </p:sp>
      <p:sp>
        <p:nvSpPr>
          <p:cNvPr id="18437" name="Text Box 4"/>
          <p:cNvSpPr txBox="1">
            <a:spLocks noChangeArrowheads="1"/>
          </p:cNvSpPr>
          <p:nvPr/>
        </p:nvSpPr>
        <p:spPr bwMode="auto">
          <a:xfrm>
            <a:off x="0" y="1357313"/>
            <a:ext cx="90011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ES" altLang="es-419">
              <a:solidFill>
                <a:schemeClr val="accent2"/>
              </a:solidFill>
            </a:endParaRPr>
          </a:p>
          <a:p>
            <a:endParaRPr lang="es-ES" altLang="es-419"/>
          </a:p>
          <a:p>
            <a:endParaRPr lang="es-ES" altLang="es-419"/>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3 Marcador de pie de página"/>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hangingPunct="0"/>
            <a:r>
              <a:rPr lang="es-ES" altLang="es-419">
                <a:solidFill>
                  <a:schemeClr val="bg2"/>
                </a:solidFill>
              </a:rPr>
              <a:t>Representación para América Latina y el Caribe</a:t>
            </a:r>
          </a:p>
        </p:txBody>
      </p:sp>
      <p:sp>
        <p:nvSpPr>
          <p:cNvPr id="21507" name="Rectangle 2"/>
          <p:cNvSpPr>
            <a:spLocks noGrp="1" noChangeArrowheads="1"/>
          </p:cNvSpPr>
          <p:nvPr>
            <p:ph type="title"/>
          </p:nvPr>
        </p:nvSpPr>
        <p:spPr>
          <a:xfrm>
            <a:off x="468313" y="0"/>
            <a:ext cx="8229600" cy="1071563"/>
          </a:xfrm>
        </p:spPr>
        <p:txBody>
          <a:bodyPr/>
          <a:lstStyle/>
          <a:p>
            <a:r>
              <a:rPr lang="es-ES" altLang="es-419" sz="2800" b="1"/>
              <a:t>INVERSION CATALITICA</a:t>
            </a:r>
            <a:br>
              <a:rPr lang="es-ES" altLang="es-419" sz="2800" b="1"/>
            </a:br>
            <a:r>
              <a:rPr lang="es-ES" altLang="es-419" sz="2800" b="1"/>
              <a:t>TEMAS CLAVE</a:t>
            </a:r>
          </a:p>
        </p:txBody>
      </p:sp>
      <p:sp>
        <p:nvSpPr>
          <p:cNvPr id="21508" name="Rectangle 3"/>
          <p:cNvSpPr>
            <a:spLocks noGrp="1" noChangeArrowheads="1"/>
          </p:cNvSpPr>
          <p:nvPr>
            <p:ph type="body" idx="1"/>
          </p:nvPr>
        </p:nvSpPr>
        <p:spPr>
          <a:xfrm>
            <a:off x="-214313" y="0"/>
            <a:ext cx="9358313" cy="5500688"/>
          </a:xfrm>
        </p:spPr>
        <p:txBody>
          <a:bodyPr/>
          <a:lstStyle/>
          <a:p>
            <a:pPr algn="just">
              <a:buFontTx/>
              <a:buNone/>
            </a:pPr>
            <a:endParaRPr lang="es-ES" altLang="es-419" sz="1800">
              <a:solidFill>
                <a:schemeClr val="accent2"/>
              </a:solidFill>
            </a:endParaRPr>
          </a:p>
          <a:p>
            <a:pPr algn="just">
              <a:buFontTx/>
              <a:buNone/>
            </a:pPr>
            <a:endParaRPr lang="es-ES" altLang="es-419" sz="1800">
              <a:solidFill>
                <a:schemeClr val="accent2"/>
              </a:solidFill>
            </a:endParaRPr>
          </a:p>
          <a:p>
            <a:pPr algn="just">
              <a:buFontTx/>
              <a:buNone/>
            </a:pPr>
            <a:r>
              <a:rPr lang="es-ES" altLang="es-419" sz="1800">
                <a:solidFill>
                  <a:schemeClr val="accent2"/>
                </a:solidFill>
              </a:rPr>
              <a:t> </a:t>
            </a:r>
          </a:p>
          <a:p>
            <a:pPr>
              <a:buFontTx/>
              <a:buNone/>
            </a:pPr>
            <a:r>
              <a:rPr lang="es-ES" altLang="es-419" sz="2000">
                <a:solidFill>
                  <a:schemeClr val="accent2"/>
                </a:solidFill>
              </a:rPr>
              <a:t>     </a:t>
            </a:r>
            <a:r>
              <a:rPr lang="es-ES" altLang="es-419" sz="2000" b="1" u="sng">
                <a:solidFill>
                  <a:schemeClr val="accent2"/>
                </a:solidFill>
              </a:rPr>
              <a:t>Montos recomendados para Inversiones Catalíticas, USD $ 800 millones, que pueden hacerse operativos a  través de tres modalidades diferentes: </a:t>
            </a:r>
          </a:p>
          <a:p>
            <a:pPr>
              <a:buFontTx/>
              <a:buNone/>
            </a:pPr>
            <a:r>
              <a:rPr lang="es-ES" altLang="es-419" sz="2000">
                <a:solidFill>
                  <a:schemeClr val="accent2"/>
                </a:solidFill>
              </a:rPr>
              <a:t>     </a:t>
            </a:r>
            <a:r>
              <a:rPr lang="es-ES" altLang="es-419" sz="2000" b="1">
                <a:solidFill>
                  <a:schemeClr val="accent2"/>
                </a:solidFill>
              </a:rPr>
              <a:t>Fondos Combinados </a:t>
            </a:r>
            <a:r>
              <a:rPr lang="es-ES" altLang="es-419" sz="2000">
                <a:solidFill>
                  <a:schemeClr val="accent2"/>
                </a:solidFill>
              </a:rPr>
              <a:t>(USD 344 millones): para incentivar la programación de asignaciones hacia prioridades clave estratégicas, incluyendo poblaciones clave y vulnerables, programas basados en genero y contribuciones a sistemas de salud fortalecidos y sustentables, en línea con la Estrategia y estrategias para enfermedad de socios  </a:t>
            </a:r>
          </a:p>
          <a:p>
            <a:pPr>
              <a:buFontTx/>
              <a:buNone/>
            </a:pPr>
            <a:r>
              <a:rPr lang="es-ES" altLang="es-419" sz="2000">
                <a:solidFill>
                  <a:schemeClr val="accent2"/>
                </a:solidFill>
              </a:rPr>
              <a:t>     </a:t>
            </a:r>
            <a:r>
              <a:rPr lang="es-ES" altLang="es-419" sz="2000" b="1">
                <a:solidFill>
                  <a:schemeClr val="accent2"/>
                </a:solidFill>
              </a:rPr>
              <a:t>Abordajes Multi - país </a:t>
            </a:r>
            <a:r>
              <a:rPr lang="es-ES" altLang="es-419" sz="2000">
                <a:solidFill>
                  <a:schemeClr val="accent2"/>
                </a:solidFill>
              </a:rPr>
              <a:t>(USD 272 millones): para alcanzar un número limitado de prioridades clave y estratégicas multi – país consideradas criticas para alcanzar los objetivos de la estrategia que no pueden abordarse solo con las asignaciones de país;</a:t>
            </a:r>
          </a:p>
          <a:p>
            <a:pPr>
              <a:buFontTx/>
              <a:buNone/>
            </a:pPr>
            <a:r>
              <a:rPr lang="es-ES" altLang="es-419" sz="2000">
                <a:solidFill>
                  <a:schemeClr val="accent2"/>
                </a:solidFill>
              </a:rPr>
              <a:t>     </a:t>
            </a:r>
            <a:r>
              <a:rPr lang="es-ES" altLang="es-419" sz="2000" b="1">
                <a:solidFill>
                  <a:schemeClr val="accent2"/>
                </a:solidFill>
              </a:rPr>
              <a:t>Iniciativas Estratégicas </a:t>
            </a:r>
            <a:r>
              <a:rPr lang="es-ES" altLang="es-419" sz="2000">
                <a:solidFill>
                  <a:schemeClr val="accent2"/>
                </a:solidFill>
              </a:rPr>
              <a:t>(USD 184 millones): proveer un financiamiento limitado para abordajes gestionados centralmente  y que no pueden abordarse a través de asignaciones de país debido a su que son trasversales o están fuera del ciclo natural, pero fundamentales para asegurar la entrega de asignaciones de país  </a:t>
            </a:r>
          </a:p>
          <a:p>
            <a:pPr algn="just"/>
            <a:endParaRPr lang="es-ES" altLang="es-419" sz="3200">
              <a:solidFill>
                <a:schemeClr val="accent2"/>
              </a:solidFill>
            </a:endParaRPr>
          </a:p>
          <a:p>
            <a:pPr algn="just"/>
            <a:endParaRPr lang="es-ES" altLang="es-419" sz="1800">
              <a:solidFill>
                <a:schemeClr val="accent2"/>
              </a:solidFill>
            </a:endParaRPr>
          </a:p>
          <a:p>
            <a:pPr>
              <a:buFontTx/>
              <a:buNone/>
            </a:pPr>
            <a:endParaRPr lang="es-ES" altLang="es-419" sz="1800">
              <a:solidFill>
                <a:schemeClr val="accent2"/>
              </a:solidFill>
            </a:endParaRPr>
          </a:p>
          <a:p>
            <a:pPr>
              <a:buFontTx/>
              <a:buNone/>
            </a:pPr>
            <a:br>
              <a:rPr lang="es-ES" altLang="es-419" sz="2400" b="1"/>
            </a:br>
            <a:endParaRPr lang="es-ES" altLang="es-419" sz="2400" b="1"/>
          </a:p>
          <a:p>
            <a:pPr algn="just">
              <a:buFontTx/>
              <a:buNone/>
            </a:pPr>
            <a:endParaRPr lang="es-ES" altLang="es-419" sz="2200">
              <a:solidFill>
                <a:schemeClr val="accent2"/>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3 Marcador de pie de página"/>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hangingPunct="0"/>
            <a:r>
              <a:rPr lang="es-ES" altLang="es-419">
                <a:solidFill>
                  <a:schemeClr val="bg2"/>
                </a:solidFill>
              </a:rPr>
              <a:t>Representación para América Latina y el Caribe</a:t>
            </a:r>
          </a:p>
        </p:txBody>
      </p:sp>
      <p:sp>
        <p:nvSpPr>
          <p:cNvPr id="22531" name="Rectangle 2"/>
          <p:cNvSpPr>
            <a:spLocks noGrp="1" noChangeArrowheads="1"/>
          </p:cNvSpPr>
          <p:nvPr>
            <p:ph type="title"/>
          </p:nvPr>
        </p:nvSpPr>
        <p:spPr>
          <a:xfrm>
            <a:off x="468313" y="-214313"/>
            <a:ext cx="8229600" cy="1857376"/>
          </a:xfrm>
        </p:spPr>
        <p:txBody>
          <a:bodyPr/>
          <a:lstStyle/>
          <a:p>
            <a:r>
              <a:rPr lang="es-ES" altLang="es-419" sz="2800" b="1"/>
              <a:t>INVERSION CATALITICA</a:t>
            </a:r>
            <a:br>
              <a:rPr lang="es-ES" altLang="es-419" sz="2800" b="1"/>
            </a:br>
            <a:r>
              <a:rPr lang="es-ES" altLang="es-419" sz="2800" b="1"/>
              <a:t> PROPUESTA DE POSICIONAMIENTO LAC</a:t>
            </a:r>
          </a:p>
        </p:txBody>
      </p:sp>
      <p:sp>
        <p:nvSpPr>
          <p:cNvPr id="22532" name="Rectangle 3"/>
          <p:cNvSpPr>
            <a:spLocks noGrp="1" noChangeArrowheads="1"/>
          </p:cNvSpPr>
          <p:nvPr>
            <p:ph type="body" idx="1"/>
          </p:nvPr>
        </p:nvSpPr>
        <p:spPr>
          <a:xfrm>
            <a:off x="0" y="357188"/>
            <a:ext cx="8929688" cy="5929312"/>
          </a:xfrm>
        </p:spPr>
        <p:txBody>
          <a:bodyPr/>
          <a:lstStyle/>
          <a:p>
            <a:pPr algn="just">
              <a:buFontTx/>
              <a:buNone/>
            </a:pPr>
            <a:endParaRPr lang="es-ES" altLang="es-419" sz="1800">
              <a:solidFill>
                <a:schemeClr val="accent2"/>
              </a:solidFill>
            </a:endParaRPr>
          </a:p>
          <a:p>
            <a:pPr algn="just">
              <a:buFontTx/>
              <a:buNone/>
            </a:pPr>
            <a:endParaRPr lang="es-ES" altLang="es-419" sz="1800">
              <a:solidFill>
                <a:schemeClr val="accent2"/>
              </a:solidFill>
            </a:endParaRPr>
          </a:p>
          <a:p>
            <a:pPr algn="just">
              <a:buFontTx/>
              <a:buNone/>
            </a:pPr>
            <a:r>
              <a:rPr lang="es-ES" altLang="es-419" sz="1800">
                <a:solidFill>
                  <a:schemeClr val="accent2"/>
                </a:solidFill>
              </a:rPr>
              <a:t> </a:t>
            </a:r>
          </a:p>
          <a:p>
            <a:r>
              <a:rPr lang="es-ES" altLang="es-419" sz="2400">
                <a:solidFill>
                  <a:schemeClr val="accent2"/>
                </a:solidFill>
              </a:rPr>
              <a:t>La proporción de financiamiento debe ser mayor para aproximaciones multi- país e iniciativas estratégicas  relacionadas con la eliminación, a fin de sostener los logros.</a:t>
            </a:r>
          </a:p>
          <a:p>
            <a:r>
              <a:rPr lang="es-ES" altLang="es-419" sz="2400">
                <a:solidFill>
                  <a:schemeClr val="accent2"/>
                </a:solidFill>
              </a:rPr>
              <a:t>Establecer mecanismos que aseguren la supervisión de la capacidad de absorción y  el desempeño en la implementación del uso de los fondos disponibles para inversiones catalíticas a fin de asegurar ampliación, impacto y reducciones graduales en el financiamiento </a:t>
            </a:r>
          </a:p>
          <a:p>
            <a:r>
              <a:rPr lang="es-ES" altLang="es-419" sz="2400">
                <a:solidFill>
                  <a:schemeClr val="accent2"/>
                </a:solidFill>
              </a:rPr>
              <a:t>Las asignaciones de país a países prioritarios deben ser estratégicas y no requerir del incentivo del  financiamiento catalítico. Los ahorros de la dinámica de mercado deben liberar los fondos para asignarlos a temas estratégicos.</a:t>
            </a:r>
          </a:p>
          <a:p>
            <a:pPr algn="just"/>
            <a:endParaRPr lang="es-ES" altLang="es-419" sz="3200">
              <a:solidFill>
                <a:schemeClr val="accent2"/>
              </a:solidFill>
            </a:endParaRPr>
          </a:p>
          <a:p>
            <a:pPr algn="just"/>
            <a:endParaRPr lang="es-ES" altLang="es-419" sz="1800">
              <a:solidFill>
                <a:schemeClr val="accent2"/>
              </a:solidFill>
            </a:endParaRPr>
          </a:p>
          <a:p>
            <a:pPr>
              <a:buFontTx/>
              <a:buNone/>
            </a:pPr>
            <a:endParaRPr lang="es-ES" altLang="es-419" sz="1800">
              <a:solidFill>
                <a:schemeClr val="accent2"/>
              </a:solidFill>
            </a:endParaRPr>
          </a:p>
          <a:p>
            <a:pPr>
              <a:buFontTx/>
              <a:buNone/>
            </a:pPr>
            <a:br>
              <a:rPr lang="es-ES" altLang="es-419" sz="2400" b="1"/>
            </a:br>
            <a:endParaRPr lang="es-ES" altLang="es-419" sz="2400" b="1"/>
          </a:p>
          <a:p>
            <a:pPr algn="just">
              <a:buFontTx/>
              <a:buNone/>
            </a:pPr>
            <a:endParaRPr lang="es-ES" altLang="es-419" sz="2200">
              <a:solidFill>
                <a:schemeClr val="accent2"/>
              </a:solidFill>
            </a:endParaRPr>
          </a:p>
        </p:txBody>
      </p:sp>
      <p:sp>
        <p:nvSpPr>
          <p:cNvPr id="22533" name="Text Box 4"/>
          <p:cNvSpPr txBox="1">
            <a:spLocks noChangeArrowheads="1"/>
          </p:cNvSpPr>
          <p:nvPr/>
        </p:nvSpPr>
        <p:spPr bwMode="auto">
          <a:xfrm>
            <a:off x="0" y="1357313"/>
            <a:ext cx="90011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ES" altLang="es-419">
              <a:solidFill>
                <a:schemeClr val="accent2"/>
              </a:solidFill>
            </a:endParaRPr>
          </a:p>
          <a:p>
            <a:endParaRPr lang="es-ES" altLang="es-419"/>
          </a:p>
          <a:p>
            <a:endParaRPr lang="es-ES" altLang="es-419"/>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3 Marcador de pie de página"/>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hangingPunct="0"/>
            <a:r>
              <a:rPr lang="es-ES" altLang="es-419">
                <a:solidFill>
                  <a:schemeClr val="bg2"/>
                </a:solidFill>
              </a:rPr>
              <a:t>Representación para América Latina y el Caribe</a:t>
            </a:r>
          </a:p>
        </p:txBody>
      </p:sp>
      <p:sp>
        <p:nvSpPr>
          <p:cNvPr id="23555" name="Rectangle 2"/>
          <p:cNvSpPr>
            <a:spLocks noGrp="1" noChangeArrowheads="1"/>
          </p:cNvSpPr>
          <p:nvPr>
            <p:ph type="title"/>
          </p:nvPr>
        </p:nvSpPr>
        <p:spPr>
          <a:xfrm>
            <a:off x="468313" y="-214313"/>
            <a:ext cx="8229600" cy="1857376"/>
          </a:xfrm>
        </p:spPr>
        <p:txBody>
          <a:bodyPr/>
          <a:lstStyle/>
          <a:p>
            <a:r>
              <a:rPr lang="es-ES" altLang="es-419" sz="2800" b="1"/>
              <a:t>INVERSION CATALITICA</a:t>
            </a:r>
            <a:br>
              <a:rPr lang="es-ES" altLang="es-419" sz="2800" b="1"/>
            </a:br>
            <a:r>
              <a:rPr lang="es-ES" altLang="es-419" sz="2800" b="1"/>
              <a:t> - PROPUESTA DE ENMIENDA</a:t>
            </a:r>
          </a:p>
        </p:txBody>
      </p:sp>
      <p:sp>
        <p:nvSpPr>
          <p:cNvPr id="23556" name="Rectangle 3"/>
          <p:cNvSpPr>
            <a:spLocks noGrp="1" noChangeArrowheads="1"/>
          </p:cNvSpPr>
          <p:nvPr>
            <p:ph type="body" idx="1"/>
          </p:nvPr>
        </p:nvSpPr>
        <p:spPr>
          <a:xfrm>
            <a:off x="0" y="214313"/>
            <a:ext cx="8929688" cy="6072187"/>
          </a:xfrm>
        </p:spPr>
        <p:txBody>
          <a:bodyPr/>
          <a:lstStyle/>
          <a:p>
            <a:pPr algn="just">
              <a:buFontTx/>
              <a:buNone/>
            </a:pPr>
            <a:endParaRPr lang="es-ES" altLang="es-419" sz="1800">
              <a:solidFill>
                <a:schemeClr val="accent2"/>
              </a:solidFill>
            </a:endParaRPr>
          </a:p>
          <a:p>
            <a:pPr algn="just">
              <a:buFontTx/>
              <a:buNone/>
            </a:pPr>
            <a:endParaRPr lang="es-ES" altLang="es-419" sz="1800">
              <a:solidFill>
                <a:schemeClr val="accent2"/>
              </a:solidFill>
            </a:endParaRPr>
          </a:p>
          <a:p>
            <a:pPr algn="just">
              <a:buFontTx/>
              <a:buNone/>
            </a:pPr>
            <a:r>
              <a:rPr lang="es-ES" altLang="es-419" sz="1800">
                <a:solidFill>
                  <a:schemeClr val="accent2"/>
                </a:solidFill>
              </a:rPr>
              <a:t> </a:t>
            </a:r>
            <a:endParaRPr lang="es-ES" altLang="es-419" sz="2600">
              <a:solidFill>
                <a:schemeClr val="accent2"/>
              </a:solidFill>
            </a:endParaRPr>
          </a:p>
          <a:p>
            <a:pPr algn="just"/>
            <a:r>
              <a:rPr lang="es-ES" altLang="es-419" sz="2600">
                <a:solidFill>
                  <a:schemeClr val="accent2"/>
                </a:solidFill>
              </a:rPr>
              <a:t>Revisar y enmendar el nivel y las prioridades propuestas para inversión catalítica y costos asociados para el periodo de asignación 2017-2019 (tabla 1), especialmente aquellos seleccionados para llenar brechas criticas en las asignaciones de país como la lista de prioridades propuesta para la modalidad de fondos combinados. </a:t>
            </a:r>
          </a:p>
          <a:p>
            <a:pPr algn="just"/>
            <a:r>
              <a:rPr lang="es-ES" altLang="es-419" sz="2600">
                <a:solidFill>
                  <a:schemeClr val="accent2"/>
                </a:solidFill>
              </a:rPr>
              <a:t>Revisar la lista y monto de iniciativas estratégicas, considerando los fondos incluidos en OPEX y asignaciones de país, por ejemplo PSM, CRG y fortalecimiento de organizaciones de la sociedad civil en procesos de transición y sustentabilidad. </a:t>
            </a:r>
          </a:p>
          <a:p>
            <a:pPr algn="just"/>
            <a:endParaRPr lang="es-ES" altLang="es-419" sz="3200">
              <a:solidFill>
                <a:schemeClr val="accent2"/>
              </a:solidFill>
            </a:endParaRPr>
          </a:p>
          <a:p>
            <a:pPr algn="just"/>
            <a:endParaRPr lang="es-ES" altLang="es-419" sz="1800">
              <a:solidFill>
                <a:schemeClr val="accent2"/>
              </a:solidFill>
            </a:endParaRPr>
          </a:p>
          <a:p>
            <a:pPr>
              <a:buFontTx/>
              <a:buNone/>
            </a:pPr>
            <a:endParaRPr lang="es-ES" altLang="es-419" sz="1800">
              <a:solidFill>
                <a:schemeClr val="accent2"/>
              </a:solidFill>
            </a:endParaRPr>
          </a:p>
          <a:p>
            <a:pPr>
              <a:buFontTx/>
              <a:buNone/>
            </a:pPr>
            <a:br>
              <a:rPr lang="es-ES" altLang="es-419" sz="2400" b="1"/>
            </a:br>
            <a:endParaRPr lang="es-ES" altLang="es-419" sz="2400" b="1"/>
          </a:p>
          <a:p>
            <a:pPr algn="just">
              <a:buFontTx/>
              <a:buNone/>
            </a:pPr>
            <a:endParaRPr lang="es-ES" altLang="es-419" sz="2200">
              <a:solidFill>
                <a:schemeClr val="accent2"/>
              </a:solidFill>
            </a:endParaRPr>
          </a:p>
        </p:txBody>
      </p:sp>
      <p:sp>
        <p:nvSpPr>
          <p:cNvPr id="23557" name="Text Box 4"/>
          <p:cNvSpPr txBox="1">
            <a:spLocks noChangeArrowheads="1"/>
          </p:cNvSpPr>
          <p:nvPr/>
        </p:nvSpPr>
        <p:spPr bwMode="auto">
          <a:xfrm>
            <a:off x="0" y="1357313"/>
            <a:ext cx="90011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ES" altLang="es-419">
              <a:solidFill>
                <a:schemeClr val="accent2"/>
              </a:solidFill>
            </a:endParaRPr>
          </a:p>
          <a:p>
            <a:endParaRPr lang="es-ES" altLang="es-419"/>
          </a:p>
          <a:p>
            <a:endParaRPr lang="es-ES" altLang="es-419"/>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3 Marcador de pie de página"/>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hangingPunct="0"/>
            <a:r>
              <a:rPr lang="es-ES" altLang="es-419">
                <a:solidFill>
                  <a:schemeClr val="bg2"/>
                </a:solidFill>
              </a:rPr>
              <a:t>Representación para América Latina y el Caribe</a:t>
            </a:r>
          </a:p>
        </p:txBody>
      </p:sp>
      <p:sp>
        <p:nvSpPr>
          <p:cNvPr id="24579" name="Rectangle 2"/>
          <p:cNvSpPr>
            <a:spLocks noGrp="1" noChangeArrowheads="1"/>
          </p:cNvSpPr>
          <p:nvPr>
            <p:ph type="title"/>
          </p:nvPr>
        </p:nvSpPr>
        <p:spPr>
          <a:xfrm>
            <a:off x="468313" y="-357188"/>
            <a:ext cx="8229600" cy="2000251"/>
          </a:xfrm>
        </p:spPr>
        <p:txBody>
          <a:bodyPr/>
          <a:lstStyle/>
          <a:p>
            <a:r>
              <a:rPr lang="es-ES" altLang="es-419" sz="2800" b="1"/>
              <a:t>SUSTENTABILIDAD Y TRANSICION </a:t>
            </a:r>
            <a:br>
              <a:rPr lang="es-ES" altLang="es-419" sz="2800" b="1"/>
            </a:br>
            <a:r>
              <a:rPr lang="es-ES" altLang="es-419" sz="2800" b="1"/>
              <a:t>TEMAS CLAVE</a:t>
            </a:r>
          </a:p>
        </p:txBody>
      </p:sp>
      <p:sp>
        <p:nvSpPr>
          <p:cNvPr id="24580" name="Rectangle 3"/>
          <p:cNvSpPr>
            <a:spLocks noGrp="1" noChangeArrowheads="1"/>
          </p:cNvSpPr>
          <p:nvPr>
            <p:ph type="body" idx="1"/>
          </p:nvPr>
        </p:nvSpPr>
        <p:spPr>
          <a:xfrm>
            <a:off x="0" y="642938"/>
            <a:ext cx="8929688" cy="5643562"/>
          </a:xfrm>
        </p:spPr>
        <p:txBody>
          <a:bodyPr/>
          <a:lstStyle/>
          <a:p>
            <a:pPr algn="just">
              <a:buFontTx/>
              <a:buNone/>
            </a:pPr>
            <a:endParaRPr lang="es-ES" altLang="es-419" sz="2400" dirty="0">
              <a:solidFill>
                <a:schemeClr val="accent2"/>
              </a:solidFill>
            </a:endParaRPr>
          </a:p>
          <a:p>
            <a:pPr algn="just"/>
            <a:r>
              <a:rPr lang="es-ES" altLang="es-419" sz="2400" dirty="0">
                <a:solidFill>
                  <a:srgbClr val="FF0000"/>
                </a:solidFill>
              </a:rPr>
              <a:t>Supervisar la baja tasa de ejecución de subvenciones en países de la región LAC: esta iniciativa es parte en la política de Sustentabilidad, Transición y Co-financiamiento de los principios de asociación, responsabilidad compartida, rendición de cuentas, roles y responsabilidades entre los actores para desarrollar el plan de transición y sustentabilidad </a:t>
            </a:r>
          </a:p>
          <a:p>
            <a:pPr algn="just"/>
            <a:r>
              <a:rPr lang="es-ES" altLang="es-419" sz="2400" dirty="0">
                <a:solidFill>
                  <a:schemeClr val="accent2"/>
                </a:solidFill>
              </a:rPr>
              <a:t>Lecciones aprendidas de evaluación piloto de preparación para la Transición llevada a cabo en Jamaica.</a:t>
            </a:r>
          </a:p>
          <a:p>
            <a:pPr algn="just"/>
            <a:r>
              <a:rPr lang="es-ES" altLang="es-419" sz="2400" dirty="0">
                <a:solidFill>
                  <a:schemeClr val="accent2"/>
                </a:solidFill>
              </a:rPr>
              <a:t>Plan de avanzar hacia el desarrollo de un plan de transición de país completo para prevenir la finalización abrupta de la subvención del FM en Jamaica.</a:t>
            </a:r>
          </a:p>
          <a:p>
            <a:pPr algn="just"/>
            <a:r>
              <a:rPr lang="es-ES" altLang="es-419" sz="2400" dirty="0">
                <a:solidFill>
                  <a:schemeClr val="accent2"/>
                </a:solidFill>
              </a:rPr>
              <a:t>Especificar con más detalle las medidas y el financiamiento disponible del FM para proteger a los programas de la transición prematura en LAC</a:t>
            </a:r>
          </a:p>
          <a:p>
            <a:pPr algn="just"/>
            <a:endParaRPr lang="es-ES" altLang="es-419" sz="3200" dirty="0">
              <a:solidFill>
                <a:schemeClr val="accent2"/>
              </a:solidFill>
            </a:endParaRPr>
          </a:p>
          <a:p>
            <a:pPr algn="just"/>
            <a:endParaRPr lang="es-ES" altLang="es-419" sz="1800" dirty="0">
              <a:solidFill>
                <a:schemeClr val="accent2"/>
              </a:solidFill>
            </a:endParaRPr>
          </a:p>
          <a:p>
            <a:pPr>
              <a:buFontTx/>
              <a:buNone/>
            </a:pPr>
            <a:endParaRPr lang="es-ES" altLang="es-419" sz="1800" dirty="0">
              <a:solidFill>
                <a:schemeClr val="accent2"/>
              </a:solidFill>
            </a:endParaRPr>
          </a:p>
          <a:p>
            <a:pPr>
              <a:buFontTx/>
              <a:buNone/>
            </a:pPr>
            <a:br>
              <a:rPr lang="es-ES" altLang="es-419" sz="2400" b="1" dirty="0"/>
            </a:br>
            <a:endParaRPr lang="es-ES" altLang="es-419" sz="2400" b="1" dirty="0"/>
          </a:p>
          <a:p>
            <a:pPr algn="just">
              <a:buFontTx/>
              <a:buNone/>
            </a:pPr>
            <a:endParaRPr lang="es-ES" altLang="es-419" sz="2200" dirty="0">
              <a:solidFill>
                <a:schemeClr val="accent2"/>
              </a:solidFill>
            </a:endParaRPr>
          </a:p>
        </p:txBody>
      </p:sp>
      <p:sp>
        <p:nvSpPr>
          <p:cNvPr id="24581" name="Text Box 4"/>
          <p:cNvSpPr txBox="1">
            <a:spLocks noChangeArrowheads="1"/>
          </p:cNvSpPr>
          <p:nvPr/>
        </p:nvSpPr>
        <p:spPr bwMode="auto">
          <a:xfrm>
            <a:off x="0" y="1357313"/>
            <a:ext cx="90011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ES" altLang="es-419">
              <a:solidFill>
                <a:schemeClr val="accent2"/>
              </a:solidFill>
            </a:endParaRPr>
          </a:p>
          <a:p>
            <a:endParaRPr lang="es-ES" altLang="es-419"/>
          </a:p>
          <a:p>
            <a:endParaRPr lang="es-ES" altLang="es-419"/>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3 Marcador de pie de página"/>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hangingPunct="0"/>
            <a:r>
              <a:rPr lang="es-ES" altLang="es-419">
                <a:solidFill>
                  <a:schemeClr val="bg2"/>
                </a:solidFill>
              </a:rPr>
              <a:t>Representación para América Latina y el Caribe</a:t>
            </a:r>
          </a:p>
        </p:txBody>
      </p:sp>
      <p:sp>
        <p:nvSpPr>
          <p:cNvPr id="25603" name="Rectangle 2"/>
          <p:cNvSpPr>
            <a:spLocks noGrp="1" noChangeArrowheads="1"/>
          </p:cNvSpPr>
          <p:nvPr>
            <p:ph type="title"/>
          </p:nvPr>
        </p:nvSpPr>
        <p:spPr>
          <a:xfrm>
            <a:off x="468313" y="-428625"/>
            <a:ext cx="8229600" cy="2071688"/>
          </a:xfrm>
        </p:spPr>
        <p:txBody>
          <a:bodyPr/>
          <a:lstStyle/>
          <a:p>
            <a:r>
              <a:rPr lang="es-ES" altLang="es-419" sz="2800" b="1"/>
              <a:t>SUSTENTABILIDAD Y TRANSICION PROPUESTA DE POSICIONAMIENTO LAC </a:t>
            </a:r>
          </a:p>
        </p:txBody>
      </p:sp>
      <p:sp>
        <p:nvSpPr>
          <p:cNvPr id="25604" name="Rectangle 3"/>
          <p:cNvSpPr>
            <a:spLocks noGrp="1" noChangeArrowheads="1"/>
          </p:cNvSpPr>
          <p:nvPr>
            <p:ph type="body" idx="1"/>
          </p:nvPr>
        </p:nvSpPr>
        <p:spPr>
          <a:xfrm>
            <a:off x="0" y="642938"/>
            <a:ext cx="8929688" cy="5643562"/>
          </a:xfrm>
        </p:spPr>
        <p:txBody>
          <a:bodyPr/>
          <a:lstStyle/>
          <a:p>
            <a:pPr algn="just">
              <a:buFontTx/>
              <a:buNone/>
            </a:pPr>
            <a:endParaRPr lang="es-ES" altLang="es-419" sz="2400">
              <a:solidFill>
                <a:schemeClr val="accent2"/>
              </a:solidFill>
            </a:endParaRPr>
          </a:p>
          <a:p>
            <a:pPr algn="just"/>
            <a:r>
              <a:rPr lang="es-ES" altLang="es-419" sz="2400" b="1">
                <a:solidFill>
                  <a:schemeClr val="accent2"/>
                </a:solidFill>
              </a:rPr>
              <a:t>Aplicar el principio de flexibilidad: </a:t>
            </a:r>
            <a:r>
              <a:rPr lang="es-ES" altLang="es-419" sz="2400">
                <a:solidFill>
                  <a:schemeClr val="accent2"/>
                </a:solidFill>
              </a:rPr>
              <a:t>El FM debe definir adecuadamente los componentes de sustentabilidad técnica y financiera para mantener y mejorar los logros obtenidos.</a:t>
            </a:r>
          </a:p>
          <a:p>
            <a:pPr algn="just"/>
            <a:r>
              <a:rPr lang="es-ES" altLang="es-419" sz="2400" b="1">
                <a:solidFill>
                  <a:schemeClr val="accent2"/>
                </a:solidFill>
              </a:rPr>
              <a:t>Promover la alineación del nuevo marco estratégico del FM “Finalizar la Epidemia” con ODSs: </a:t>
            </a:r>
            <a:r>
              <a:rPr lang="es-ES" altLang="es-419" sz="2400">
                <a:solidFill>
                  <a:schemeClr val="accent2"/>
                </a:solidFill>
              </a:rPr>
              <a:t>Revisar la lista de transición del FM de países (clasificados por el Banco Mundial como altos y medio – país de ingresos medios) considerando el exitoso Reaprovisionamiento y a fin de sostener las ganancias, los logros y el impacto en la respuesta a las tres enfermedades, teniendo en cuenta la responsabilidad compartida por los socios del FM como parte de una amplia contribución de los gobiernos, la sociedad civil, el sector privado  y personas afectadas por el VIH, tuberculosis y malaria. </a:t>
            </a:r>
          </a:p>
          <a:p>
            <a:pPr algn="just"/>
            <a:endParaRPr lang="es-ES" altLang="es-419" sz="3200">
              <a:solidFill>
                <a:schemeClr val="accent2"/>
              </a:solidFill>
            </a:endParaRPr>
          </a:p>
          <a:p>
            <a:pPr algn="just"/>
            <a:endParaRPr lang="es-ES" altLang="es-419" sz="1800">
              <a:solidFill>
                <a:schemeClr val="accent2"/>
              </a:solidFill>
            </a:endParaRPr>
          </a:p>
          <a:p>
            <a:pPr>
              <a:buFontTx/>
              <a:buNone/>
            </a:pPr>
            <a:endParaRPr lang="es-ES" altLang="es-419" sz="1800">
              <a:solidFill>
                <a:schemeClr val="accent2"/>
              </a:solidFill>
            </a:endParaRPr>
          </a:p>
          <a:p>
            <a:pPr>
              <a:buFontTx/>
              <a:buNone/>
            </a:pPr>
            <a:br>
              <a:rPr lang="es-ES" altLang="es-419" sz="2400" b="1"/>
            </a:br>
            <a:endParaRPr lang="es-ES" altLang="es-419" sz="2400" b="1"/>
          </a:p>
          <a:p>
            <a:pPr algn="just">
              <a:buFontTx/>
              <a:buNone/>
            </a:pPr>
            <a:endParaRPr lang="es-ES" altLang="es-419" sz="2200">
              <a:solidFill>
                <a:schemeClr val="accent2"/>
              </a:solidFill>
            </a:endParaRPr>
          </a:p>
        </p:txBody>
      </p:sp>
      <p:sp>
        <p:nvSpPr>
          <p:cNvPr id="25605" name="Text Box 4"/>
          <p:cNvSpPr txBox="1">
            <a:spLocks noChangeArrowheads="1"/>
          </p:cNvSpPr>
          <p:nvPr/>
        </p:nvSpPr>
        <p:spPr bwMode="auto">
          <a:xfrm>
            <a:off x="142875" y="1428750"/>
            <a:ext cx="90011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ES" altLang="es-419">
              <a:solidFill>
                <a:schemeClr val="accent2"/>
              </a:solidFill>
            </a:endParaRPr>
          </a:p>
          <a:p>
            <a:endParaRPr lang="es-ES" altLang="es-419"/>
          </a:p>
          <a:p>
            <a:endParaRPr lang="es-ES" altLang="es-419"/>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3 Marcador de pie de página"/>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hangingPunct="0"/>
            <a:r>
              <a:rPr lang="es-ES" altLang="es-419">
                <a:solidFill>
                  <a:schemeClr val="bg2"/>
                </a:solidFill>
              </a:rPr>
              <a:t>Representación para América Latina y el Caribe</a:t>
            </a:r>
          </a:p>
        </p:txBody>
      </p:sp>
      <p:sp>
        <p:nvSpPr>
          <p:cNvPr id="26627" name="Rectangle 2"/>
          <p:cNvSpPr>
            <a:spLocks noGrp="1" noChangeArrowheads="1"/>
          </p:cNvSpPr>
          <p:nvPr>
            <p:ph type="title"/>
          </p:nvPr>
        </p:nvSpPr>
        <p:spPr>
          <a:xfrm>
            <a:off x="468313" y="-357188"/>
            <a:ext cx="8229600" cy="2000251"/>
          </a:xfrm>
        </p:spPr>
        <p:txBody>
          <a:bodyPr/>
          <a:lstStyle/>
          <a:p>
            <a:r>
              <a:rPr lang="es-ES" altLang="es-419" sz="2800" b="1"/>
              <a:t>SUSTENTABILIDAD Y TRANSICION PROPUESTA DE POSICIONAMIENTO LAC </a:t>
            </a:r>
          </a:p>
        </p:txBody>
      </p:sp>
      <p:sp>
        <p:nvSpPr>
          <p:cNvPr id="26628" name="Rectangle 3"/>
          <p:cNvSpPr>
            <a:spLocks noGrp="1" noChangeArrowheads="1"/>
          </p:cNvSpPr>
          <p:nvPr>
            <p:ph type="body" idx="1"/>
          </p:nvPr>
        </p:nvSpPr>
        <p:spPr>
          <a:xfrm>
            <a:off x="0" y="857250"/>
            <a:ext cx="8929688" cy="5715000"/>
          </a:xfrm>
        </p:spPr>
        <p:txBody>
          <a:bodyPr/>
          <a:lstStyle/>
          <a:p>
            <a:pPr algn="just">
              <a:buFontTx/>
              <a:buNone/>
            </a:pPr>
            <a:endParaRPr lang="es-ES" altLang="es-419" sz="2600">
              <a:solidFill>
                <a:schemeClr val="accent2"/>
              </a:solidFill>
            </a:endParaRPr>
          </a:p>
          <a:p>
            <a:pPr algn="just"/>
            <a:r>
              <a:rPr lang="es-ES" altLang="es-419" sz="2600" b="1">
                <a:solidFill>
                  <a:schemeClr val="accent2"/>
                </a:solidFill>
              </a:rPr>
              <a:t>“No dejar nadie atrás” </a:t>
            </a:r>
            <a:r>
              <a:rPr lang="es-ES" altLang="es-419" sz="2600">
                <a:solidFill>
                  <a:schemeClr val="accent2"/>
                </a:solidFill>
              </a:rPr>
              <a:t>implica la inclusión de la mayor proporción de poblaciones clave en países de medianos ingresos medios y altos; como las personas afectadas por tuberculosis y golpeadas por la pobreza.</a:t>
            </a:r>
          </a:p>
          <a:p>
            <a:pPr algn="just"/>
            <a:r>
              <a:rPr lang="es-ES" altLang="es-419" sz="2600" b="1">
                <a:solidFill>
                  <a:schemeClr val="accent2"/>
                </a:solidFill>
              </a:rPr>
              <a:t>Aumentar “relaciones con actores que  no son del estado” y la apropiación: </a:t>
            </a:r>
            <a:r>
              <a:rPr lang="es-ES" altLang="es-419" sz="2600">
                <a:solidFill>
                  <a:schemeClr val="accent2"/>
                </a:solidFill>
              </a:rPr>
              <a:t>integrar efectivamente en la respuesta nacional a las poblaciones más afectadas,  sociedad civil y las ONGs trabajando a favor de las personas afectadas por las tres enfermedades; no solo en el proceso de decisión sino también en intervenciones conjuntas, entre gobierno y Sociedad Civil, integrándolo al presupuesto nacional.</a:t>
            </a:r>
          </a:p>
          <a:p>
            <a:pPr algn="just">
              <a:buFontTx/>
              <a:buNone/>
            </a:pPr>
            <a:endParaRPr lang="es-ES" altLang="es-419" sz="3200">
              <a:solidFill>
                <a:schemeClr val="accent2"/>
              </a:solidFill>
            </a:endParaRPr>
          </a:p>
          <a:p>
            <a:pPr algn="just"/>
            <a:endParaRPr lang="es-ES" altLang="es-419" sz="1800">
              <a:solidFill>
                <a:schemeClr val="accent2"/>
              </a:solidFill>
            </a:endParaRPr>
          </a:p>
          <a:p>
            <a:pPr>
              <a:buFontTx/>
              <a:buNone/>
            </a:pPr>
            <a:endParaRPr lang="es-ES" altLang="es-419" sz="1800">
              <a:solidFill>
                <a:schemeClr val="accent2"/>
              </a:solidFill>
            </a:endParaRPr>
          </a:p>
          <a:p>
            <a:pPr>
              <a:buFontTx/>
              <a:buNone/>
            </a:pPr>
            <a:br>
              <a:rPr lang="es-ES" altLang="es-419" sz="2400" b="1"/>
            </a:br>
            <a:endParaRPr lang="es-ES" altLang="es-419" sz="2400" b="1"/>
          </a:p>
          <a:p>
            <a:pPr algn="just">
              <a:buFontTx/>
              <a:buNone/>
            </a:pPr>
            <a:endParaRPr lang="es-ES" altLang="es-419" sz="2200">
              <a:solidFill>
                <a:schemeClr val="accent2"/>
              </a:solidFill>
            </a:endParaRPr>
          </a:p>
        </p:txBody>
      </p:sp>
      <p:sp>
        <p:nvSpPr>
          <p:cNvPr id="26629" name="Text Box 4"/>
          <p:cNvSpPr txBox="1">
            <a:spLocks noChangeArrowheads="1"/>
          </p:cNvSpPr>
          <p:nvPr/>
        </p:nvSpPr>
        <p:spPr bwMode="auto">
          <a:xfrm>
            <a:off x="0" y="1357313"/>
            <a:ext cx="90011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ES" altLang="es-419">
              <a:solidFill>
                <a:schemeClr val="accent2"/>
              </a:solidFill>
            </a:endParaRPr>
          </a:p>
          <a:p>
            <a:endParaRPr lang="es-ES" altLang="es-419"/>
          </a:p>
          <a:p>
            <a:endParaRPr lang="es-ES" altLang="es-419"/>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3 Marcador de pie de página"/>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hangingPunct="0"/>
            <a:r>
              <a:rPr lang="es-ES" altLang="es-419">
                <a:solidFill>
                  <a:schemeClr val="bg2"/>
                </a:solidFill>
              </a:rPr>
              <a:t>Representación para América Latina y el Caribe</a:t>
            </a:r>
          </a:p>
        </p:txBody>
      </p:sp>
      <p:sp>
        <p:nvSpPr>
          <p:cNvPr id="27651" name="Rectangle 2"/>
          <p:cNvSpPr>
            <a:spLocks noGrp="1" noChangeArrowheads="1"/>
          </p:cNvSpPr>
          <p:nvPr>
            <p:ph type="title"/>
          </p:nvPr>
        </p:nvSpPr>
        <p:spPr>
          <a:xfrm>
            <a:off x="468313" y="-857250"/>
            <a:ext cx="8229600" cy="2500313"/>
          </a:xfrm>
        </p:spPr>
        <p:txBody>
          <a:bodyPr/>
          <a:lstStyle/>
          <a:p>
            <a:r>
              <a:rPr lang="es-ES" altLang="es-419" sz="2800" b="1"/>
              <a:t>MCPs </a:t>
            </a:r>
            <a:br>
              <a:rPr lang="es-ES" altLang="es-419" sz="2800" b="1"/>
            </a:br>
            <a:r>
              <a:rPr lang="es-ES" altLang="es-419" sz="2800" b="1"/>
              <a:t>TEMAS CLAVE </a:t>
            </a:r>
          </a:p>
        </p:txBody>
      </p:sp>
      <p:sp>
        <p:nvSpPr>
          <p:cNvPr id="27652" name="Rectangle 3"/>
          <p:cNvSpPr>
            <a:spLocks noGrp="1" noChangeArrowheads="1"/>
          </p:cNvSpPr>
          <p:nvPr>
            <p:ph type="body" idx="1"/>
          </p:nvPr>
        </p:nvSpPr>
        <p:spPr>
          <a:xfrm>
            <a:off x="0" y="500063"/>
            <a:ext cx="8929688" cy="6072187"/>
          </a:xfrm>
        </p:spPr>
        <p:txBody>
          <a:bodyPr/>
          <a:lstStyle/>
          <a:p>
            <a:pPr algn="just">
              <a:buFontTx/>
              <a:buNone/>
            </a:pPr>
            <a:endParaRPr lang="es-ES" altLang="es-419" sz="2600">
              <a:solidFill>
                <a:schemeClr val="accent2"/>
              </a:solidFill>
            </a:endParaRPr>
          </a:p>
          <a:p>
            <a:pPr algn="just"/>
            <a:r>
              <a:rPr lang="es-ES" altLang="es-419" sz="2400" b="1">
                <a:solidFill>
                  <a:schemeClr val="accent2"/>
                </a:solidFill>
              </a:rPr>
              <a:t>Mecanismo Coordinado de País del Fondo Mundial – adecuado para la implementación de la nueva estrategia dentro del área de los ODSs? </a:t>
            </a:r>
            <a:r>
              <a:rPr lang="es-ES" altLang="es-419" sz="2400">
                <a:solidFill>
                  <a:schemeClr val="accent2"/>
                </a:solidFill>
              </a:rPr>
              <a:t>(Documento de posicionamiento elaborado por Suiza, Alemania y Francia) Las intervenciones apoyadas por el FM deben estar claramente embebidas en los esfuerzos nacionales como un todo y en los esfuerzos gubernamentales en particular la Cobertura Universal de Salud. Deben tener en cuenta la interface entre comunidades y sistemas de salud. El compromiso con poblaciones clave asegura que nadie quede atrás.  El amplio compromiso con la Sociedad Civil será esencial para asegurar la gobernanza democrática y la apropiación por parte de la comunidad de los sistemas de salud</a:t>
            </a:r>
          </a:p>
          <a:p>
            <a:pPr algn="just"/>
            <a:endParaRPr lang="es-ES" altLang="es-419" sz="3200">
              <a:solidFill>
                <a:schemeClr val="accent2"/>
              </a:solidFill>
            </a:endParaRPr>
          </a:p>
          <a:p>
            <a:pPr algn="just"/>
            <a:endParaRPr lang="es-ES" altLang="es-419" sz="1800">
              <a:solidFill>
                <a:schemeClr val="accent2"/>
              </a:solidFill>
            </a:endParaRPr>
          </a:p>
          <a:p>
            <a:pPr algn="just">
              <a:buFontTx/>
              <a:buNone/>
            </a:pPr>
            <a:endParaRPr lang="es-ES" altLang="es-419" sz="1800">
              <a:solidFill>
                <a:schemeClr val="accent2"/>
              </a:solidFill>
            </a:endParaRPr>
          </a:p>
          <a:p>
            <a:pPr algn="just">
              <a:buFontTx/>
              <a:buNone/>
            </a:pPr>
            <a:br>
              <a:rPr lang="es-ES" altLang="es-419" sz="2400" b="1"/>
            </a:br>
            <a:endParaRPr lang="es-ES" altLang="es-419" sz="2400" b="1"/>
          </a:p>
          <a:p>
            <a:pPr algn="just">
              <a:buFontTx/>
              <a:buNone/>
            </a:pPr>
            <a:endParaRPr lang="es-ES" altLang="es-419" sz="2200">
              <a:solidFill>
                <a:schemeClr val="accent2"/>
              </a:solidFill>
            </a:endParaRPr>
          </a:p>
        </p:txBody>
      </p:sp>
      <p:sp>
        <p:nvSpPr>
          <p:cNvPr id="27653" name="Text Box 4"/>
          <p:cNvSpPr txBox="1">
            <a:spLocks noChangeArrowheads="1"/>
          </p:cNvSpPr>
          <p:nvPr/>
        </p:nvSpPr>
        <p:spPr bwMode="auto">
          <a:xfrm>
            <a:off x="0" y="1357313"/>
            <a:ext cx="90011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ES" altLang="es-419">
              <a:solidFill>
                <a:schemeClr val="accent2"/>
              </a:solidFill>
            </a:endParaRPr>
          </a:p>
          <a:p>
            <a:endParaRPr lang="es-ES" altLang="es-419"/>
          </a:p>
          <a:p>
            <a:endParaRPr lang="es-ES" altLang="es-419"/>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3 Marcador de pie de página"/>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hangingPunct="0"/>
            <a:r>
              <a:rPr lang="es-ES" altLang="es-419">
                <a:solidFill>
                  <a:schemeClr val="bg2"/>
                </a:solidFill>
              </a:rPr>
              <a:t>Representación para América Latina y el Caribe</a:t>
            </a:r>
          </a:p>
        </p:txBody>
      </p:sp>
      <p:sp>
        <p:nvSpPr>
          <p:cNvPr id="28675" name="Rectangle 2"/>
          <p:cNvSpPr>
            <a:spLocks noGrp="1" noChangeArrowheads="1"/>
          </p:cNvSpPr>
          <p:nvPr>
            <p:ph type="title"/>
          </p:nvPr>
        </p:nvSpPr>
        <p:spPr>
          <a:xfrm>
            <a:off x="468313" y="-714375"/>
            <a:ext cx="8229600" cy="2357438"/>
          </a:xfrm>
        </p:spPr>
        <p:txBody>
          <a:bodyPr/>
          <a:lstStyle/>
          <a:p>
            <a:r>
              <a:rPr lang="es-ES" altLang="es-419" sz="2800" b="1"/>
              <a:t>MCPs </a:t>
            </a:r>
            <a:br>
              <a:rPr lang="es-ES" altLang="es-419" sz="2800" b="1"/>
            </a:br>
            <a:r>
              <a:rPr lang="es-ES" altLang="es-419" sz="2800" b="1"/>
              <a:t>PROPUESTA DE POSICIONAMIENTO LAC </a:t>
            </a:r>
          </a:p>
        </p:txBody>
      </p:sp>
      <p:sp>
        <p:nvSpPr>
          <p:cNvPr id="28676" name="Rectangle 3"/>
          <p:cNvSpPr>
            <a:spLocks noGrp="1" noChangeArrowheads="1"/>
          </p:cNvSpPr>
          <p:nvPr>
            <p:ph type="body" idx="1"/>
          </p:nvPr>
        </p:nvSpPr>
        <p:spPr>
          <a:xfrm>
            <a:off x="0" y="428625"/>
            <a:ext cx="8929688" cy="6143625"/>
          </a:xfrm>
        </p:spPr>
        <p:txBody>
          <a:bodyPr/>
          <a:lstStyle/>
          <a:p>
            <a:pPr algn="just">
              <a:buFontTx/>
              <a:buNone/>
            </a:pPr>
            <a:endParaRPr lang="es-ES" altLang="es-419" sz="2600">
              <a:solidFill>
                <a:schemeClr val="accent2"/>
              </a:solidFill>
            </a:endParaRPr>
          </a:p>
          <a:p>
            <a:r>
              <a:rPr lang="es-ES" altLang="es-419" sz="2600">
                <a:solidFill>
                  <a:schemeClr val="accent2"/>
                </a:solidFill>
              </a:rPr>
              <a:t>Revisar rol y funciones del MCP y consecuentemente la composición </a:t>
            </a:r>
          </a:p>
          <a:p>
            <a:r>
              <a:rPr lang="es-ES" altLang="es-419" sz="2600">
                <a:solidFill>
                  <a:schemeClr val="accent2"/>
                </a:solidFill>
              </a:rPr>
              <a:t>Salvaguardar los principios del CCM en países en transición y (Re)priorizar el compromiso de la Sociedad Civil y poblaciones clave: Evitar duplicación de estructuras integrando los MCPs a los sistemas nacionales, y asegurando que la sociedad civil y las poblaciones clave participen, revisar las barreras locales para contratos sociales</a:t>
            </a:r>
          </a:p>
          <a:p>
            <a:r>
              <a:rPr lang="es-ES" altLang="es-419" sz="2600">
                <a:solidFill>
                  <a:schemeClr val="accent2"/>
                </a:solidFill>
              </a:rPr>
              <a:t>Fortalecer la supervisión de la gestión y transparencia conflictos de interés de los MCPs durante los procesos de construcción de consenso y proceso de toma de decisión entre los miembros de MCPs.</a:t>
            </a:r>
          </a:p>
          <a:p>
            <a:pPr algn="just"/>
            <a:endParaRPr lang="es-ES" altLang="es-419" sz="3200">
              <a:solidFill>
                <a:schemeClr val="accent2"/>
              </a:solidFill>
            </a:endParaRPr>
          </a:p>
          <a:p>
            <a:pPr algn="just"/>
            <a:endParaRPr lang="es-ES" altLang="es-419" sz="1800">
              <a:solidFill>
                <a:schemeClr val="accent2"/>
              </a:solidFill>
            </a:endParaRPr>
          </a:p>
          <a:p>
            <a:pPr>
              <a:buFontTx/>
              <a:buNone/>
            </a:pPr>
            <a:endParaRPr lang="es-ES" altLang="es-419" sz="1800">
              <a:solidFill>
                <a:schemeClr val="accent2"/>
              </a:solidFill>
            </a:endParaRPr>
          </a:p>
          <a:p>
            <a:pPr>
              <a:buFontTx/>
              <a:buNone/>
            </a:pPr>
            <a:br>
              <a:rPr lang="es-ES" altLang="es-419" sz="2400" b="1"/>
            </a:br>
            <a:endParaRPr lang="es-ES" altLang="es-419" sz="2400" b="1"/>
          </a:p>
          <a:p>
            <a:pPr algn="just">
              <a:buFontTx/>
              <a:buNone/>
            </a:pPr>
            <a:endParaRPr lang="es-ES" altLang="es-419" sz="2200">
              <a:solidFill>
                <a:schemeClr val="accent2"/>
              </a:solidFill>
            </a:endParaRPr>
          </a:p>
        </p:txBody>
      </p:sp>
      <p:sp>
        <p:nvSpPr>
          <p:cNvPr id="28677" name="Text Box 4"/>
          <p:cNvSpPr txBox="1">
            <a:spLocks noChangeArrowheads="1"/>
          </p:cNvSpPr>
          <p:nvPr/>
        </p:nvSpPr>
        <p:spPr bwMode="auto">
          <a:xfrm>
            <a:off x="0" y="1357313"/>
            <a:ext cx="90011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ES" altLang="es-419">
              <a:solidFill>
                <a:schemeClr val="accent2"/>
              </a:solidFill>
            </a:endParaRPr>
          </a:p>
          <a:p>
            <a:endParaRPr lang="es-ES" altLang="es-419"/>
          </a:p>
          <a:p>
            <a:endParaRPr lang="es-ES" altLang="es-419"/>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ítulo 1"/>
          <p:cNvSpPr>
            <a:spLocks noGrp="1"/>
          </p:cNvSpPr>
          <p:nvPr>
            <p:ph type="title"/>
          </p:nvPr>
        </p:nvSpPr>
        <p:spPr>
          <a:xfrm>
            <a:off x="457200" y="0"/>
            <a:ext cx="8229600" cy="1417638"/>
          </a:xfrm>
        </p:spPr>
        <p:txBody>
          <a:bodyPr/>
          <a:lstStyle/>
          <a:p>
            <a:r>
              <a:rPr lang="es-AR" altLang="es-AR"/>
              <a:t>CALENDARIO DE REUNIONES </a:t>
            </a:r>
            <a:br>
              <a:rPr lang="es-AR" altLang="es-AR"/>
            </a:br>
            <a:r>
              <a:rPr lang="es-AR" altLang="es-AR"/>
              <a:t>DEL FONDO MUNDIAL - 2017</a:t>
            </a:r>
            <a:endParaRPr lang="en-US" altLang="es-AR"/>
          </a:p>
        </p:txBody>
      </p:sp>
      <p:sp>
        <p:nvSpPr>
          <p:cNvPr id="10243" name="Marcador de texto 2"/>
          <p:cNvSpPr>
            <a:spLocks noGrp="1"/>
          </p:cNvSpPr>
          <p:nvPr>
            <p:ph type="body" sz="quarter" idx="10"/>
          </p:nvPr>
        </p:nvSpPr>
        <p:spPr>
          <a:xfrm>
            <a:off x="422275" y="1428750"/>
            <a:ext cx="8305800" cy="4670425"/>
          </a:xfrm>
        </p:spPr>
        <p:txBody>
          <a:bodyPr/>
          <a:lstStyle/>
          <a:p>
            <a:pPr algn="just">
              <a:defRPr/>
            </a:pPr>
            <a:r>
              <a:rPr lang="es-AR" sz="2400" kern="1200" dirty="0">
                <a:solidFill>
                  <a:schemeClr val="accent2"/>
                </a:solidFill>
              </a:rPr>
              <a:t>Retiro de la Junta del Fondo Mundial, del 28 de febrero al 1 de marzo de 2016, en Ginebra, Suiza.</a:t>
            </a:r>
            <a:endParaRPr lang="es-ES" sz="2400" kern="1200" dirty="0">
              <a:solidFill>
                <a:schemeClr val="accent2"/>
              </a:solidFill>
            </a:endParaRPr>
          </a:p>
          <a:p>
            <a:pPr algn="just">
              <a:defRPr/>
            </a:pPr>
            <a:r>
              <a:rPr lang="es-AR" sz="2400" kern="1200" dirty="0">
                <a:solidFill>
                  <a:schemeClr val="accent2"/>
                </a:solidFill>
              </a:rPr>
              <a:t>Reunión de Comités Permanentes del Fondo Mundial (Comité de Auditoría y Finanzas; Comité de Ética y Gobernanza; Comité de Estrategia), marzo 2016, en Ginebra, Suiza.</a:t>
            </a:r>
          </a:p>
          <a:p>
            <a:pPr algn="just">
              <a:defRPr/>
            </a:pPr>
            <a:r>
              <a:rPr lang="es-AR" sz="2400" kern="1200" dirty="0">
                <a:solidFill>
                  <a:schemeClr val="accent2"/>
                </a:solidFill>
              </a:rPr>
              <a:t>Trigésimo séptima reunión de la Junta Directiva del Fondo Mundial y previas, 1 y 2 - 3 y 4 de mayo 2017, sitio a decidir.</a:t>
            </a:r>
          </a:p>
          <a:p>
            <a:pPr algn="just">
              <a:defRPr/>
            </a:pPr>
            <a:r>
              <a:rPr lang="es-AR" sz="2400" kern="1200" dirty="0">
                <a:solidFill>
                  <a:schemeClr val="accent2"/>
                </a:solidFill>
              </a:rPr>
              <a:t>Trigésimo octava reunión de la Junta Directiva del Fondo Mundial y previas, 12 y 13 – 14 y 15 de noviembre de 2017, sitio a decidir .</a:t>
            </a:r>
          </a:p>
          <a:p>
            <a:pPr>
              <a:defRPr/>
            </a:pP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3 Marcador de pie de página"/>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hangingPunct="0"/>
            <a:r>
              <a:rPr lang="es-ES" altLang="es-AR">
                <a:solidFill>
                  <a:schemeClr val="bg2"/>
                </a:solidFill>
              </a:rPr>
              <a:t>Representación para América Latina y el Caribe</a:t>
            </a:r>
          </a:p>
        </p:txBody>
      </p:sp>
      <p:sp>
        <p:nvSpPr>
          <p:cNvPr id="6147" name="Rectangle 2"/>
          <p:cNvSpPr>
            <a:spLocks noGrp="1" noChangeArrowheads="1"/>
          </p:cNvSpPr>
          <p:nvPr>
            <p:ph type="title"/>
          </p:nvPr>
        </p:nvSpPr>
        <p:spPr>
          <a:xfrm>
            <a:off x="457200" y="274638"/>
            <a:ext cx="8229600" cy="490537"/>
          </a:xfrm>
        </p:spPr>
        <p:txBody>
          <a:bodyPr/>
          <a:lstStyle/>
          <a:p>
            <a:r>
              <a:rPr lang="es-ES" altLang="es-AR" sz="2800" b="1"/>
              <a:t>PLATAFORMA DE COMUNICACIÓN EXTERNA</a:t>
            </a:r>
          </a:p>
        </p:txBody>
      </p:sp>
      <p:sp>
        <p:nvSpPr>
          <p:cNvPr id="6148" name="Rectangle 3"/>
          <p:cNvSpPr>
            <a:spLocks noGrp="1" noChangeArrowheads="1"/>
          </p:cNvSpPr>
          <p:nvPr>
            <p:ph type="body" idx="1"/>
          </p:nvPr>
        </p:nvSpPr>
        <p:spPr>
          <a:xfrm>
            <a:off x="179388" y="1052513"/>
            <a:ext cx="8821737" cy="5473700"/>
          </a:xfrm>
        </p:spPr>
        <p:txBody>
          <a:bodyPr/>
          <a:lstStyle/>
          <a:p>
            <a:pPr algn="just"/>
            <a:r>
              <a:rPr lang="es-ES" altLang="es-AR" sz="2000" b="1">
                <a:solidFill>
                  <a:schemeClr val="accent2"/>
                </a:solidFill>
              </a:rPr>
              <a:t>Boletín mensual de noticias</a:t>
            </a:r>
            <a:r>
              <a:rPr lang="es-ES" altLang="es-AR" sz="2000">
                <a:solidFill>
                  <a:schemeClr val="accent2"/>
                </a:solidFill>
              </a:rPr>
              <a:t>, Nro 26 emitido en octubre 2016.</a:t>
            </a:r>
          </a:p>
          <a:p>
            <a:pPr algn="just">
              <a:buFontTx/>
              <a:buNone/>
            </a:pPr>
            <a:endParaRPr lang="es-ES" altLang="es-AR" sz="2000">
              <a:solidFill>
                <a:schemeClr val="accent2"/>
              </a:solidFill>
            </a:endParaRPr>
          </a:p>
          <a:p>
            <a:pPr algn="just"/>
            <a:r>
              <a:rPr lang="es-ES" altLang="es-AR" sz="2000" b="1">
                <a:solidFill>
                  <a:schemeClr val="accent2"/>
                </a:solidFill>
              </a:rPr>
              <a:t>Pagina Web</a:t>
            </a:r>
            <a:r>
              <a:rPr lang="es-ES" altLang="es-AR" sz="2000">
                <a:solidFill>
                  <a:schemeClr val="accent2"/>
                </a:solidFill>
              </a:rPr>
              <a:t>, cuya dirección es</a:t>
            </a:r>
            <a:r>
              <a:rPr lang="es-ES" altLang="es-AR" sz="2000"/>
              <a:t> </a:t>
            </a:r>
            <a:r>
              <a:rPr lang="es-ES" altLang="es-AR" sz="2000" u="sng">
                <a:hlinkClick r:id="rId2"/>
              </a:rPr>
              <a:t>www.lacfondomundial.org</a:t>
            </a:r>
            <a:endParaRPr lang="es-ES" altLang="es-AR" sz="2000" u="sng"/>
          </a:p>
          <a:p>
            <a:pPr algn="just"/>
            <a:endParaRPr lang="es-ES" altLang="es-AR" sz="2000" u="sng"/>
          </a:p>
          <a:p>
            <a:pPr algn="just"/>
            <a:r>
              <a:rPr lang="en-US" altLang="es-AR" sz="2000" b="1">
                <a:solidFill>
                  <a:schemeClr val="accent2"/>
                </a:solidFill>
              </a:rPr>
              <a:t>PANCAP: </a:t>
            </a:r>
            <a:r>
              <a:rPr lang="en-US" altLang="es-AR" sz="2000" u="sng">
                <a:hlinkClick r:id="rId3"/>
              </a:rPr>
              <a:t>www.pancap.org</a:t>
            </a:r>
            <a:endParaRPr lang="es-ES" altLang="es-AR" sz="2000" u="sng"/>
          </a:p>
          <a:p>
            <a:pPr algn="just"/>
            <a:endParaRPr lang="es-ES" altLang="es-AR" sz="2000" u="sng"/>
          </a:p>
          <a:p>
            <a:pPr algn="just"/>
            <a:r>
              <a:rPr lang="es-ES" altLang="es-AR" sz="2000" b="1">
                <a:solidFill>
                  <a:schemeClr val="accent2"/>
                </a:solidFill>
              </a:rPr>
              <a:t>Facebook,</a:t>
            </a:r>
            <a:r>
              <a:rPr lang="es-ES" altLang="es-AR" sz="2000"/>
              <a:t> </a:t>
            </a:r>
            <a:r>
              <a:rPr lang="es-ES" altLang="es-AR" sz="2000" u="sng">
                <a:hlinkClick r:id="rId2"/>
              </a:rPr>
              <a:t>facebook.com/lacfondomundial  </a:t>
            </a:r>
          </a:p>
          <a:p>
            <a:pPr algn="just"/>
            <a:endParaRPr lang="es-ES" altLang="es-AR" sz="2000" u="sng">
              <a:hlinkClick r:id="rId2"/>
            </a:endParaRPr>
          </a:p>
          <a:p>
            <a:pPr algn="just"/>
            <a:r>
              <a:rPr lang="es-ES" altLang="es-AR" sz="2000" b="1">
                <a:solidFill>
                  <a:schemeClr val="accent2"/>
                </a:solidFill>
              </a:rPr>
              <a:t>Informe semestral de progreso con acciones desarrolladas</a:t>
            </a:r>
            <a:r>
              <a:rPr lang="es-ES" altLang="es-AR" sz="2000">
                <a:solidFill>
                  <a:schemeClr val="accent2"/>
                </a:solidFill>
              </a:rPr>
              <a:t> para Ministerios de salud, Misiones Permanentes ante OEA y OIs, MCPs, MCRs, RPs, socios</a:t>
            </a:r>
            <a:endParaRPr lang="es-ES" altLang="es-AR" sz="2000" u="sng">
              <a:hlinkClick r:id="rId2"/>
            </a:endParaRPr>
          </a:p>
          <a:p>
            <a:pPr algn="just">
              <a:buFontTx/>
              <a:buNone/>
            </a:pPr>
            <a:endParaRPr lang="es-ES" altLang="es-AR" sz="2000" u="sng">
              <a:solidFill>
                <a:schemeClr val="accent2"/>
              </a:solidFill>
            </a:endParaRPr>
          </a:p>
          <a:p>
            <a:pPr algn="just"/>
            <a:r>
              <a:rPr lang="es-ES" altLang="es-AR" sz="2000" b="1">
                <a:solidFill>
                  <a:schemeClr val="accent2"/>
                </a:solidFill>
              </a:rPr>
              <a:t>Reuniones periódicas con GRUA </a:t>
            </a:r>
            <a:r>
              <a:rPr lang="es-ES" altLang="es-AR" sz="2000">
                <a:solidFill>
                  <a:schemeClr val="accent2"/>
                </a:solidFill>
              </a:rPr>
              <a:t>(Grupo de Misiones permanentes países LAC - Ginebra)</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ítulo 1"/>
          <p:cNvSpPr>
            <a:spLocks noGrp="1"/>
          </p:cNvSpPr>
          <p:nvPr>
            <p:ph type="title"/>
          </p:nvPr>
        </p:nvSpPr>
        <p:spPr>
          <a:xfrm>
            <a:off x="457200" y="0"/>
            <a:ext cx="8229600" cy="1417638"/>
          </a:xfrm>
        </p:spPr>
        <p:txBody>
          <a:bodyPr/>
          <a:lstStyle/>
          <a:p>
            <a:r>
              <a:rPr lang="en-US" altLang="es-AR"/>
              <a:t>ACCIONES A FUTURO</a:t>
            </a:r>
          </a:p>
        </p:txBody>
      </p:sp>
      <p:sp>
        <p:nvSpPr>
          <p:cNvPr id="13315" name="Marcador de contenido 2"/>
          <p:cNvSpPr>
            <a:spLocks noGrp="1"/>
          </p:cNvSpPr>
          <p:nvPr>
            <p:ph idx="1"/>
          </p:nvPr>
        </p:nvSpPr>
        <p:spPr>
          <a:xfrm>
            <a:off x="395288" y="1000125"/>
            <a:ext cx="8229600" cy="5126038"/>
          </a:xfrm>
        </p:spPr>
        <p:txBody>
          <a:bodyPr/>
          <a:lstStyle/>
          <a:p>
            <a:pPr algn="just">
              <a:defRPr/>
            </a:pPr>
            <a:r>
              <a:rPr lang="en-US" sz="2200" kern="1200" dirty="0" err="1">
                <a:solidFill>
                  <a:schemeClr val="accent2"/>
                </a:solidFill>
              </a:rPr>
              <a:t>Asegurar</a:t>
            </a:r>
            <a:r>
              <a:rPr lang="en-US" sz="2200" kern="1200" dirty="0">
                <a:solidFill>
                  <a:schemeClr val="accent2"/>
                </a:solidFill>
              </a:rPr>
              <a:t> </a:t>
            </a:r>
            <a:r>
              <a:rPr lang="en-US" sz="2200" kern="1200" dirty="0" err="1">
                <a:solidFill>
                  <a:schemeClr val="accent2"/>
                </a:solidFill>
              </a:rPr>
              <a:t>presencia</a:t>
            </a:r>
            <a:r>
              <a:rPr lang="en-US" sz="2200" kern="1200" dirty="0">
                <a:solidFill>
                  <a:schemeClr val="accent2"/>
                </a:solidFill>
              </a:rPr>
              <a:t> de la </a:t>
            </a:r>
            <a:r>
              <a:rPr lang="en-US" sz="2200" kern="1200" dirty="0" err="1">
                <a:solidFill>
                  <a:schemeClr val="accent2"/>
                </a:solidFill>
              </a:rPr>
              <a:t>Región</a:t>
            </a:r>
            <a:r>
              <a:rPr lang="en-US" sz="2200" kern="1200" dirty="0">
                <a:solidFill>
                  <a:schemeClr val="accent2"/>
                </a:solidFill>
              </a:rPr>
              <a:t> LAC en la </a:t>
            </a:r>
            <a:r>
              <a:rPr lang="en-US" sz="2200" kern="1200" dirty="0" err="1">
                <a:solidFill>
                  <a:schemeClr val="accent2"/>
                </a:solidFill>
              </a:rPr>
              <a:t>gobernanza</a:t>
            </a:r>
            <a:r>
              <a:rPr lang="en-US" sz="2200" kern="1200" dirty="0">
                <a:solidFill>
                  <a:schemeClr val="accent2"/>
                </a:solidFill>
              </a:rPr>
              <a:t> y en los </a:t>
            </a:r>
            <a:r>
              <a:rPr lang="en-US" sz="2200" kern="1200" dirty="0" err="1">
                <a:solidFill>
                  <a:schemeClr val="accent2"/>
                </a:solidFill>
              </a:rPr>
              <a:t>comités</a:t>
            </a:r>
            <a:r>
              <a:rPr lang="en-US" sz="2200" kern="1200" dirty="0">
                <a:solidFill>
                  <a:schemeClr val="accent2"/>
                </a:solidFill>
              </a:rPr>
              <a:t> </a:t>
            </a:r>
            <a:r>
              <a:rPr lang="en-US" sz="2200" kern="1200" dirty="0" err="1">
                <a:solidFill>
                  <a:schemeClr val="accent2"/>
                </a:solidFill>
              </a:rPr>
              <a:t>permanentes</a:t>
            </a:r>
            <a:r>
              <a:rPr lang="en-US" sz="2200" kern="1200" dirty="0">
                <a:solidFill>
                  <a:schemeClr val="accent2"/>
                </a:solidFill>
              </a:rPr>
              <a:t> (</a:t>
            </a:r>
            <a:r>
              <a:rPr lang="en-US" sz="2200" kern="1200" dirty="0" err="1">
                <a:solidFill>
                  <a:schemeClr val="accent2"/>
                </a:solidFill>
              </a:rPr>
              <a:t>legisladores</a:t>
            </a:r>
            <a:r>
              <a:rPr lang="en-US" sz="2200" kern="1200" dirty="0">
                <a:solidFill>
                  <a:schemeClr val="accent2"/>
                </a:solidFill>
              </a:rPr>
              <a:t>).</a:t>
            </a:r>
          </a:p>
          <a:p>
            <a:pPr algn="just">
              <a:defRPr/>
            </a:pPr>
            <a:endParaRPr lang="en-US" sz="2200" kern="1200" dirty="0">
              <a:solidFill>
                <a:schemeClr val="accent2"/>
              </a:solidFill>
            </a:endParaRPr>
          </a:p>
          <a:p>
            <a:pPr algn="just">
              <a:defRPr/>
            </a:pPr>
            <a:r>
              <a:rPr lang="en-US" sz="2200" kern="1200" dirty="0" err="1">
                <a:solidFill>
                  <a:schemeClr val="accent2"/>
                </a:solidFill>
              </a:rPr>
              <a:t>Resaltar</a:t>
            </a:r>
            <a:r>
              <a:rPr lang="en-US" sz="2200" kern="1200" dirty="0">
                <a:solidFill>
                  <a:schemeClr val="accent2"/>
                </a:solidFill>
              </a:rPr>
              <a:t> </a:t>
            </a:r>
            <a:r>
              <a:rPr lang="en-US" sz="2200" kern="1200" dirty="0" err="1">
                <a:solidFill>
                  <a:schemeClr val="accent2"/>
                </a:solidFill>
              </a:rPr>
              <a:t>importancia</a:t>
            </a:r>
            <a:r>
              <a:rPr lang="en-US" sz="2200" kern="1200" dirty="0">
                <a:solidFill>
                  <a:schemeClr val="accent2"/>
                </a:solidFill>
              </a:rPr>
              <a:t> de </a:t>
            </a:r>
            <a:r>
              <a:rPr lang="en-US" sz="2200" kern="1200" dirty="0" err="1">
                <a:solidFill>
                  <a:schemeClr val="accent2"/>
                </a:solidFill>
              </a:rPr>
              <a:t>invertir</a:t>
            </a:r>
            <a:r>
              <a:rPr lang="en-US" sz="2200" kern="1200" dirty="0">
                <a:solidFill>
                  <a:schemeClr val="accent2"/>
                </a:solidFill>
              </a:rPr>
              <a:t> en </a:t>
            </a:r>
            <a:r>
              <a:rPr lang="en-US" sz="2200" kern="1200" dirty="0" err="1">
                <a:solidFill>
                  <a:schemeClr val="accent2"/>
                </a:solidFill>
              </a:rPr>
              <a:t>experiencias</a:t>
            </a:r>
            <a:r>
              <a:rPr lang="en-US" sz="2200" kern="1200" dirty="0">
                <a:solidFill>
                  <a:schemeClr val="accent2"/>
                </a:solidFill>
              </a:rPr>
              <a:t> de </a:t>
            </a:r>
            <a:r>
              <a:rPr lang="en-US" sz="2200" kern="1200" dirty="0" err="1">
                <a:solidFill>
                  <a:schemeClr val="accent2"/>
                </a:solidFill>
              </a:rPr>
              <a:t>eliminacion</a:t>
            </a:r>
            <a:r>
              <a:rPr lang="en-US" sz="2200" kern="1200" dirty="0">
                <a:solidFill>
                  <a:schemeClr val="accent2"/>
                </a:solidFill>
              </a:rPr>
              <a:t> LAC (malaria, </a:t>
            </a:r>
            <a:r>
              <a:rPr lang="en-US" sz="2200" kern="1200" dirty="0" err="1">
                <a:solidFill>
                  <a:schemeClr val="accent2"/>
                </a:solidFill>
              </a:rPr>
              <a:t>trasmisión</a:t>
            </a:r>
            <a:r>
              <a:rPr lang="en-US" sz="2200" kern="1200" dirty="0">
                <a:solidFill>
                  <a:schemeClr val="accent2"/>
                </a:solidFill>
              </a:rPr>
              <a:t> </a:t>
            </a:r>
            <a:r>
              <a:rPr lang="en-US" sz="2200" kern="1200" dirty="0" err="1">
                <a:solidFill>
                  <a:schemeClr val="accent2"/>
                </a:solidFill>
              </a:rPr>
              <a:t>madre-niño</a:t>
            </a:r>
            <a:r>
              <a:rPr lang="en-US" sz="2200" kern="1200" dirty="0">
                <a:solidFill>
                  <a:schemeClr val="accent2"/>
                </a:solidFill>
              </a:rPr>
              <a:t>, tuberculosis MDR) y </a:t>
            </a:r>
            <a:r>
              <a:rPr lang="en-US" sz="2200" kern="1200" dirty="0" err="1">
                <a:solidFill>
                  <a:schemeClr val="accent2"/>
                </a:solidFill>
              </a:rPr>
              <a:t>en</a:t>
            </a:r>
            <a:r>
              <a:rPr lang="en-US" sz="2200" kern="1200" dirty="0">
                <a:solidFill>
                  <a:schemeClr val="accent2"/>
                </a:solidFill>
              </a:rPr>
              <a:t> los </a:t>
            </a:r>
            <a:r>
              <a:rPr lang="en-US" sz="2200" kern="1200" dirty="0" err="1">
                <a:solidFill>
                  <a:schemeClr val="accent2"/>
                </a:solidFill>
              </a:rPr>
              <a:t>países</a:t>
            </a:r>
            <a:r>
              <a:rPr lang="en-US" sz="2200" kern="1200" dirty="0">
                <a:solidFill>
                  <a:schemeClr val="accent2"/>
                </a:solidFill>
              </a:rPr>
              <a:t> de </a:t>
            </a:r>
            <a:r>
              <a:rPr lang="en-US" sz="2200" kern="1200" dirty="0" err="1">
                <a:solidFill>
                  <a:schemeClr val="accent2"/>
                </a:solidFill>
              </a:rPr>
              <a:t>ingresos</a:t>
            </a:r>
            <a:r>
              <a:rPr lang="en-US" sz="2200" kern="1200" dirty="0">
                <a:solidFill>
                  <a:schemeClr val="accent2"/>
                </a:solidFill>
              </a:rPr>
              <a:t> </a:t>
            </a:r>
            <a:r>
              <a:rPr lang="en-US" sz="2200" kern="1200" dirty="0" err="1">
                <a:solidFill>
                  <a:schemeClr val="accent2"/>
                </a:solidFill>
              </a:rPr>
              <a:t>medios</a:t>
            </a:r>
            <a:r>
              <a:rPr lang="en-US" sz="2200" kern="1200" dirty="0">
                <a:solidFill>
                  <a:schemeClr val="accent2"/>
                </a:solidFill>
              </a:rPr>
              <a:t>.</a:t>
            </a:r>
          </a:p>
          <a:p>
            <a:pPr algn="just">
              <a:defRPr/>
            </a:pPr>
            <a:endParaRPr lang="en-US" sz="2200" kern="1200" dirty="0">
              <a:solidFill>
                <a:schemeClr val="accent2"/>
              </a:solidFill>
            </a:endParaRPr>
          </a:p>
          <a:p>
            <a:pPr algn="just">
              <a:defRPr/>
            </a:pPr>
            <a:r>
              <a:rPr lang="en-US" sz="2200" kern="1200" dirty="0" err="1">
                <a:solidFill>
                  <a:schemeClr val="accent2"/>
                </a:solidFill>
              </a:rPr>
              <a:t>Proteger</a:t>
            </a:r>
            <a:r>
              <a:rPr lang="en-US" sz="2200" kern="1200" dirty="0">
                <a:solidFill>
                  <a:schemeClr val="accent2"/>
                </a:solidFill>
              </a:rPr>
              <a:t> los </a:t>
            </a:r>
            <a:r>
              <a:rPr lang="en-US" sz="2200" kern="1200" dirty="0" err="1">
                <a:solidFill>
                  <a:schemeClr val="accent2"/>
                </a:solidFill>
              </a:rPr>
              <a:t>logros</a:t>
            </a:r>
            <a:r>
              <a:rPr lang="en-US" sz="2200" kern="1200" dirty="0">
                <a:solidFill>
                  <a:schemeClr val="accent2"/>
                </a:solidFill>
              </a:rPr>
              <a:t> </a:t>
            </a:r>
            <a:r>
              <a:rPr lang="en-US" sz="2200" kern="1200" dirty="0" err="1">
                <a:solidFill>
                  <a:schemeClr val="accent2"/>
                </a:solidFill>
              </a:rPr>
              <a:t>durante</a:t>
            </a:r>
            <a:r>
              <a:rPr lang="en-US" sz="2200" kern="1200" dirty="0">
                <a:solidFill>
                  <a:schemeClr val="accent2"/>
                </a:solidFill>
              </a:rPr>
              <a:t> y </a:t>
            </a:r>
            <a:r>
              <a:rPr lang="en-US" sz="2200" kern="1200" dirty="0" err="1">
                <a:solidFill>
                  <a:schemeClr val="accent2"/>
                </a:solidFill>
              </a:rPr>
              <a:t>después</a:t>
            </a:r>
            <a:r>
              <a:rPr lang="en-US" sz="2200" kern="1200" dirty="0">
                <a:solidFill>
                  <a:schemeClr val="accent2"/>
                </a:solidFill>
              </a:rPr>
              <a:t> de la </a:t>
            </a:r>
            <a:r>
              <a:rPr lang="en-US" sz="2200" kern="1200" dirty="0" err="1">
                <a:solidFill>
                  <a:schemeClr val="accent2"/>
                </a:solidFill>
              </a:rPr>
              <a:t>transición</a:t>
            </a:r>
            <a:r>
              <a:rPr lang="en-US" sz="2200" kern="1200" dirty="0">
                <a:solidFill>
                  <a:schemeClr val="accent2"/>
                </a:solidFill>
              </a:rPr>
              <a:t>: </a:t>
            </a:r>
            <a:r>
              <a:rPr lang="en-US" sz="2200" kern="1200" dirty="0" err="1">
                <a:solidFill>
                  <a:schemeClr val="accent2"/>
                </a:solidFill>
              </a:rPr>
              <a:t>inversión</a:t>
            </a:r>
            <a:r>
              <a:rPr lang="en-US" sz="2200" kern="1200" dirty="0">
                <a:solidFill>
                  <a:schemeClr val="accent2"/>
                </a:solidFill>
              </a:rPr>
              <a:t> </a:t>
            </a:r>
            <a:r>
              <a:rPr lang="en-US" sz="2200" kern="1200" dirty="0" err="1">
                <a:solidFill>
                  <a:schemeClr val="accent2"/>
                </a:solidFill>
              </a:rPr>
              <a:t>doméstica</a:t>
            </a:r>
            <a:r>
              <a:rPr lang="en-US" sz="2200" kern="1200" dirty="0">
                <a:solidFill>
                  <a:schemeClr val="accent2"/>
                </a:solidFill>
              </a:rPr>
              <a:t>, </a:t>
            </a:r>
            <a:r>
              <a:rPr lang="en-US" sz="2200" kern="1200" dirty="0" err="1">
                <a:solidFill>
                  <a:schemeClr val="accent2"/>
                </a:solidFill>
              </a:rPr>
              <a:t>participación</a:t>
            </a:r>
            <a:r>
              <a:rPr lang="en-US" sz="2200" kern="1200" dirty="0">
                <a:solidFill>
                  <a:schemeClr val="accent2"/>
                </a:solidFill>
              </a:rPr>
              <a:t> de </a:t>
            </a:r>
            <a:r>
              <a:rPr lang="en-US" sz="2200" kern="1200" dirty="0" err="1">
                <a:solidFill>
                  <a:schemeClr val="accent2"/>
                </a:solidFill>
              </a:rPr>
              <a:t>sociedad</a:t>
            </a:r>
            <a:r>
              <a:rPr lang="en-US" sz="2200" kern="1200" dirty="0">
                <a:solidFill>
                  <a:schemeClr val="accent2"/>
                </a:solidFill>
              </a:rPr>
              <a:t> civil y </a:t>
            </a:r>
            <a:r>
              <a:rPr lang="en-US" sz="2200" kern="1200" dirty="0" err="1">
                <a:solidFill>
                  <a:schemeClr val="accent2"/>
                </a:solidFill>
              </a:rPr>
              <a:t>poblaciones</a:t>
            </a:r>
            <a:r>
              <a:rPr lang="en-US" sz="2200" kern="1200" dirty="0">
                <a:solidFill>
                  <a:schemeClr val="accent2"/>
                </a:solidFill>
              </a:rPr>
              <a:t> clave, </a:t>
            </a:r>
            <a:r>
              <a:rPr lang="en-US" sz="2200" kern="1200" dirty="0" err="1">
                <a:solidFill>
                  <a:schemeClr val="accent2"/>
                </a:solidFill>
              </a:rPr>
              <a:t>legislación</a:t>
            </a:r>
            <a:endParaRPr lang="en-US" sz="2200" kern="1200" dirty="0">
              <a:solidFill>
                <a:schemeClr val="accent2"/>
              </a:solidFill>
            </a:endParaRPr>
          </a:p>
          <a:p>
            <a:pPr algn="just">
              <a:defRPr/>
            </a:pPr>
            <a:endParaRPr lang="en-US" sz="2200" kern="1200" dirty="0">
              <a:solidFill>
                <a:schemeClr val="accent2"/>
              </a:solidFill>
            </a:endParaRPr>
          </a:p>
          <a:p>
            <a:pPr algn="just">
              <a:defRPr/>
            </a:pPr>
            <a:r>
              <a:rPr lang="en-US" sz="2200" kern="1200" dirty="0" err="1">
                <a:solidFill>
                  <a:schemeClr val="accent2"/>
                </a:solidFill>
              </a:rPr>
              <a:t>Sostener</a:t>
            </a:r>
            <a:r>
              <a:rPr lang="en-US" sz="2200" kern="1200" dirty="0">
                <a:solidFill>
                  <a:schemeClr val="accent2"/>
                </a:solidFill>
              </a:rPr>
              <a:t> </a:t>
            </a:r>
            <a:r>
              <a:rPr lang="en-US" sz="2200" kern="1200" dirty="0" err="1">
                <a:solidFill>
                  <a:schemeClr val="accent2"/>
                </a:solidFill>
              </a:rPr>
              <a:t>las</a:t>
            </a:r>
            <a:r>
              <a:rPr lang="en-US" sz="2200" kern="1200" dirty="0">
                <a:solidFill>
                  <a:schemeClr val="accent2"/>
                </a:solidFill>
              </a:rPr>
              <a:t> </a:t>
            </a:r>
            <a:r>
              <a:rPr lang="en-US" sz="2200" kern="1200" dirty="0" err="1">
                <a:solidFill>
                  <a:schemeClr val="accent2"/>
                </a:solidFill>
              </a:rPr>
              <a:t>redes</a:t>
            </a:r>
            <a:r>
              <a:rPr lang="en-US" sz="2200" kern="1200" dirty="0">
                <a:solidFill>
                  <a:schemeClr val="accent2"/>
                </a:solidFill>
              </a:rPr>
              <a:t> </a:t>
            </a:r>
            <a:r>
              <a:rPr lang="en-US" sz="2200" kern="1200" dirty="0" err="1">
                <a:solidFill>
                  <a:schemeClr val="accent2"/>
                </a:solidFill>
              </a:rPr>
              <a:t>constituidas</a:t>
            </a:r>
            <a:r>
              <a:rPr lang="en-US" sz="2200" kern="1200" dirty="0">
                <a:solidFill>
                  <a:schemeClr val="accent2"/>
                </a:solidFill>
              </a:rPr>
              <a:t>: </a:t>
            </a:r>
            <a:r>
              <a:rPr lang="en-US" sz="2200" kern="1200" dirty="0" err="1">
                <a:solidFill>
                  <a:schemeClr val="accent2"/>
                </a:solidFill>
              </a:rPr>
              <a:t>trabajadores</a:t>
            </a:r>
            <a:r>
              <a:rPr lang="en-US" sz="2200" kern="1200" dirty="0">
                <a:solidFill>
                  <a:schemeClr val="accent2"/>
                </a:solidFill>
              </a:rPr>
              <a:t> </a:t>
            </a:r>
            <a:r>
              <a:rPr lang="en-US" sz="2200" kern="1200" dirty="0" err="1">
                <a:solidFill>
                  <a:schemeClr val="accent2"/>
                </a:solidFill>
              </a:rPr>
              <a:t>sexuales</a:t>
            </a:r>
            <a:r>
              <a:rPr lang="en-US" sz="2200" kern="1200" dirty="0">
                <a:solidFill>
                  <a:schemeClr val="accent2"/>
                </a:solidFill>
              </a:rPr>
              <a:t>, trans, personas </a:t>
            </a:r>
            <a:r>
              <a:rPr lang="en-US" sz="2200" kern="1200" dirty="0" err="1">
                <a:solidFill>
                  <a:schemeClr val="accent2"/>
                </a:solidFill>
              </a:rPr>
              <a:t>viviendo</a:t>
            </a:r>
            <a:r>
              <a:rPr lang="en-US" sz="2200" kern="1200" dirty="0">
                <a:solidFill>
                  <a:schemeClr val="accent2"/>
                </a:solidFill>
              </a:rPr>
              <a:t> con VIH, </a:t>
            </a:r>
            <a:r>
              <a:rPr lang="en-US" sz="2200" kern="1200" dirty="0" err="1">
                <a:solidFill>
                  <a:schemeClr val="accent2"/>
                </a:solidFill>
              </a:rPr>
              <a:t>grupos</a:t>
            </a:r>
            <a:r>
              <a:rPr lang="en-US" sz="2200" kern="1200" dirty="0">
                <a:solidFill>
                  <a:schemeClr val="accent2"/>
                </a:solidFill>
              </a:rPr>
              <a:t> </a:t>
            </a:r>
            <a:r>
              <a:rPr lang="en-US" sz="2200" kern="1200" dirty="0" err="1">
                <a:solidFill>
                  <a:schemeClr val="accent2"/>
                </a:solidFill>
              </a:rPr>
              <a:t>parlamentarios</a:t>
            </a:r>
            <a:r>
              <a:rPr lang="en-US" sz="2200" kern="1200" dirty="0">
                <a:solidFill>
                  <a:schemeClr val="accent2"/>
                </a:solidFill>
              </a:rPr>
              <a:t> TB, SIDA, </a:t>
            </a:r>
            <a:r>
              <a:rPr lang="en-US" sz="2200" kern="1200" dirty="0" err="1">
                <a:solidFill>
                  <a:schemeClr val="accent2"/>
                </a:solidFill>
              </a:rPr>
              <a:t>cooperación</a:t>
            </a:r>
            <a:r>
              <a:rPr lang="en-US" sz="2200" kern="1200" dirty="0">
                <a:solidFill>
                  <a:schemeClr val="accent2"/>
                </a:solidFill>
              </a:rPr>
              <a:t> </a:t>
            </a:r>
            <a:r>
              <a:rPr lang="en-US" sz="2200" kern="1200" dirty="0" err="1">
                <a:solidFill>
                  <a:schemeClr val="accent2"/>
                </a:solidFill>
              </a:rPr>
              <a:t>sur-sur</a:t>
            </a:r>
            <a:endParaRPr lang="en-US" sz="2200" kern="1200" dirty="0">
              <a:solidFill>
                <a:schemeClr val="accent2"/>
              </a:solidFill>
            </a:endParaRPr>
          </a:p>
        </p:txBody>
      </p:sp>
      <p:sp>
        <p:nvSpPr>
          <p:cNvPr id="10244" name="Marcador de pie de página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s-ES_tradnl" altLang="es-AR">
                <a:solidFill>
                  <a:schemeClr val="bg2"/>
                </a:solidFill>
              </a:rPr>
              <a:t>Representación para América Latina y el Caribe</a:t>
            </a:r>
            <a:endParaRPr lang="es-ES" altLang="es-AR">
              <a:solidFill>
                <a:schemeClr val="bg2"/>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ítulo 1"/>
          <p:cNvSpPr>
            <a:spLocks noGrp="1"/>
          </p:cNvSpPr>
          <p:nvPr>
            <p:ph type="title"/>
          </p:nvPr>
        </p:nvSpPr>
        <p:spPr>
          <a:xfrm>
            <a:off x="457200" y="0"/>
            <a:ext cx="8229600" cy="1417638"/>
          </a:xfrm>
        </p:spPr>
        <p:txBody>
          <a:bodyPr/>
          <a:lstStyle/>
          <a:p>
            <a:r>
              <a:rPr lang="en-US" altLang="es-AR"/>
              <a:t>ACCIONES A FUTURO</a:t>
            </a:r>
          </a:p>
        </p:txBody>
      </p:sp>
      <p:sp>
        <p:nvSpPr>
          <p:cNvPr id="13315" name="Marcador de contenido 2"/>
          <p:cNvSpPr>
            <a:spLocks noGrp="1"/>
          </p:cNvSpPr>
          <p:nvPr>
            <p:ph idx="1"/>
          </p:nvPr>
        </p:nvSpPr>
        <p:spPr>
          <a:xfrm>
            <a:off x="395288" y="1000125"/>
            <a:ext cx="8229600" cy="5126038"/>
          </a:xfrm>
        </p:spPr>
        <p:txBody>
          <a:bodyPr/>
          <a:lstStyle/>
          <a:p>
            <a:pPr algn="just">
              <a:defRPr/>
            </a:pPr>
            <a:r>
              <a:rPr lang="es-ES" sz="2200" kern="1200" dirty="0">
                <a:solidFill>
                  <a:schemeClr val="accent2"/>
                </a:solidFill>
              </a:rPr>
              <a:t>Estatuto y términos de referencia aprobados en setiembre de 2013 </a:t>
            </a:r>
          </a:p>
          <a:p>
            <a:pPr algn="just">
              <a:defRPr/>
            </a:pPr>
            <a:r>
              <a:rPr lang="es-ES" sz="2200" kern="1200" dirty="0">
                <a:solidFill>
                  <a:schemeClr val="accent2"/>
                </a:solidFill>
              </a:rPr>
              <a:t>Estatuto y términos de referencia aprobados en noviembre de 2015</a:t>
            </a:r>
          </a:p>
          <a:p>
            <a:pPr algn="just">
              <a:defRPr/>
            </a:pPr>
            <a:r>
              <a:rPr lang="es-ES" sz="2200" kern="1200" dirty="0">
                <a:solidFill>
                  <a:schemeClr val="accent2"/>
                </a:solidFill>
              </a:rPr>
              <a:t>Rotación de la titularidad para miembro de la Junta y alterno entre las subregiones del Caribe y Latinoamérica cada dos años </a:t>
            </a:r>
          </a:p>
          <a:p>
            <a:pPr algn="just">
              <a:defRPr/>
            </a:pPr>
            <a:r>
              <a:rPr lang="es-ES" sz="2200" kern="1200" dirty="0">
                <a:solidFill>
                  <a:schemeClr val="accent2"/>
                </a:solidFill>
              </a:rPr>
              <a:t>Nuevas designaciones en setiembre de 2017</a:t>
            </a:r>
          </a:p>
          <a:p>
            <a:pPr algn="just">
              <a:buFontTx/>
              <a:buNone/>
              <a:defRPr/>
            </a:pPr>
            <a:r>
              <a:rPr lang="es-ES" sz="2200" b="1" kern="1200" dirty="0">
                <a:solidFill>
                  <a:schemeClr val="accent2"/>
                </a:solidFill>
              </a:rPr>
              <a:t>CONVOCATORIA AL PROCESO DE POSTULACION DE </a:t>
            </a:r>
          </a:p>
          <a:p>
            <a:pPr algn="just">
              <a:buFontTx/>
              <a:buNone/>
              <a:defRPr/>
            </a:pPr>
            <a:r>
              <a:rPr lang="es-ES" sz="2200" b="1" kern="1200" dirty="0">
                <a:solidFill>
                  <a:schemeClr val="accent2"/>
                </a:solidFill>
              </a:rPr>
              <a:t>CANDIDATURAS EN JULIO 2017</a:t>
            </a:r>
          </a:p>
          <a:p>
            <a:pPr algn="just">
              <a:buFontTx/>
              <a:buNone/>
              <a:defRPr/>
            </a:pPr>
            <a:r>
              <a:rPr lang="es-ES" sz="2200" b="1" kern="1200" dirty="0">
                <a:solidFill>
                  <a:schemeClr val="accent2"/>
                </a:solidFill>
              </a:rPr>
              <a:t>Lecciones aprendidas: identificar personas capacitadas con</a:t>
            </a:r>
          </a:p>
          <a:p>
            <a:pPr algn="just">
              <a:buFontTx/>
              <a:buNone/>
              <a:defRPr/>
            </a:pPr>
            <a:r>
              <a:rPr lang="es-ES" sz="2200" b="1" kern="1200" dirty="0">
                <a:solidFill>
                  <a:schemeClr val="accent2"/>
                </a:solidFill>
              </a:rPr>
              <a:t>tiempo disponible para dedicar a estas responsabilidades. </a:t>
            </a:r>
          </a:p>
          <a:p>
            <a:pPr algn="just">
              <a:buFontTx/>
              <a:buNone/>
              <a:defRPr/>
            </a:pPr>
            <a:r>
              <a:rPr lang="es-ES" sz="2200" b="1" kern="1200" dirty="0">
                <a:solidFill>
                  <a:schemeClr val="accent2"/>
                </a:solidFill>
              </a:rPr>
              <a:t>Mínimo 4 días tiempo completo por mes.</a:t>
            </a:r>
          </a:p>
          <a:p>
            <a:pPr algn="just">
              <a:defRPr/>
            </a:pPr>
            <a:endParaRPr lang="en-US" sz="2200" kern="1200" dirty="0">
              <a:solidFill>
                <a:schemeClr val="accent2"/>
              </a:solidFill>
            </a:endParaRPr>
          </a:p>
        </p:txBody>
      </p:sp>
      <p:sp>
        <p:nvSpPr>
          <p:cNvPr id="11268" name="Marcador de pie de página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s-ES_tradnl" altLang="es-AR">
                <a:solidFill>
                  <a:schemeClr val="bg2"/>
                </a:solidFill>
              </a:rPr>
              <a:t>Representación para América Latina y el Caribe</a:t>
            </a:r>
            <a:endParaRPr lang="es-ES" altLang="es-AR">
              <a:solidFill>
                <a:schemeClr val="bg2"/>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3 Marcador de pie de página"/>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hangingPunct="0"/>
            <a:r>
              <a:rPr lang="es-ES" altLang="es-419">
                <a:solidFill>
                  <a:schemeClr val="bg2"/>
                </a:solidFill>
              </a:rPr>
              <a:t>Representación para América Latina y el Caribe</a:t>
            </a:r>
          </a:p>
        </p:txBody>
      </p:sp>
      <p:sp>
        <p:nvSpPr>
          <p:cNvPr id="12291" name="Rectangle 2"/>
          <p:cNvSpPr>
            <a:spLocks noGrp="1" noChangeArrowheads="1"/>
          </p:cNvSpPr>
          <p:nvPr>
            <p:ph type="title"/>
          </p:nvPr>
        </p:nvSpPr>
        <p:spPr>
          <a:xfrm>
            <a:off x="468313" y="0"/>
            <a:ext cx="8229600" cy="1357313"/>
          </a:xfrm>
        </p:spPr>
        <p:txBody>
          <a:bodyPr/>
          <a:lstStyle/>
          <a:p>
            <a:r>
              <a:rPr lang="es-ES" altLang="es-419" sz="2800" b="1"/>
              <a:t>PUNTOS CRITICOS PARA ACUERDO DE POSICIONAMIENTOS – DELEGACION LAC</a:t>
            </a:r>
          </a:p>
        </p:txBody>
      </p:sp>
      <p:sp>
        <p:nvSpPr>
          <p:cNvPr id="14340" name="Rectangle 3"/>
          <p:cNvSpPr>
            <a:spLocks noGrp="1" noChangeArrowheads="1"/>
          </p:cNvSpPr>
          <p:nvPr>
            <p:ph type="body" idx="1"/>
          </p:nvPr>
        </p:nvSpPr>
        <p:spPr>
          <a:xfrm>
            <a:off x="285750" y="642938"/>
            <a:ext cx="8501063" cy="6215062"/>
          </a:xfrm>
        </p:spPr>
        <p:txBody>
          <a:bodyPr/>
          <a:lstStyle/>
          <a:p>
            <a:pPr algn="just">
              <a:buFontTx/>
              <a:buNone/>
              <a:defRPr/>
            </a:pPr>
            <a:endParaRPr lang="es-ES" sz="3000" kern="1200" dirty="0">
              <a:solidFill>
                <a:schemeClr val="accent2"/>
              </a:solidFill>
            </a:endParaRPr>
          </a:p>
          <a:p>
            <a:pPr algn="just">
              <a:defRPr/>
            </a:pPr>
            <a:r>
              <a:rPr lang="es-ES" sz="3000" kern="1200" dirty="0">
                <a:solidFill>
                  <a:schemeClr val="accent2"/>
                </a:solidFill>
              </a:rPr>
              <a:t>Enmienda a la Política Integral de Financiamiento </a:t>
            </a:r>
          </a:p>
          <a:p>
            <a:pPr algn="just">
              <a:defRPr/>
            </a:pPr>
            <a:r>
              <a:rPr lang="es-ES" sz="3000" kern="1200" dirty="0">
                <a:solidFill>
                  <a:schemeClr val="accent2"/>
                </a:solidFill>
              </a:rPr>
              <a:t>Fuentes y uso de fondos para el período de Asignación 2017-2019</a:t>
            </a:r>
          </a:p>
          <a:p>
            <a:pPr algn="just">
              <a:defRPr/>
            </a:pPr>
            <a:r>
              <a:rPr lang="es-ES" sz="3000" kern="1200" dirty="0">
                <a:solidFill>
                  <a:schemeClr val="accent2"/>
                </a:solidFill>
              </a:rPr>
              <a:t>Inversión Catalítica </a:t>
            </a:r>
          </a:p>
          <a:p>
            <a:pPr algn="just">
              <a:defRPr/>
            </a:pPr>
            <a:r>
              <a:rPr lang="es-ES" sz="3000" kern="1200" dirty="0">
                <a:solidFill>
                  <a:schemeClr val="accent2"/>
                </a:solidFill>
              </a:rPr>
              <a:t>Sustentabilidad y Transición</a:t>
            </a:r>
          </a:p>
          <a:p>
            <a:pPr algn="just">
              <a:defRPr/>
            </a:pPr>
            <a:r>
              <a:rPr lang="en-US" sz="3000" kern="1200" dirty="0">
                <a:solidFill>
                  <a:schemeClr val="accent2"/>
                </a:solidFill>
              </a:rPr>
              <a:t>MCPs</a:t>
            </a:r>
            <a:endParaRPr lang="es-ES" sz="3000" kern="1200" dirty="0">
              <a:solidFill>
                <a:schemeClr val="accent2"/>
              </a:solidFill>
            </a:endParaRPr>
          </a:p>
          <a:p>
            <a:pPr algn="just">
              <a:defRPr/>
            </a:pPr>
            <a:r>
              <a:rPr lang="es-ES" sz="3000" kern="1200" dirty="0">
                <a:solidFill>
                  <a:schemeClr val="accent2"/>
                </a:solidFill>
              </a:rPr>
              <a:t>Marco de Indicadores Clave de Desempeño (KPI) 2017-2022 </a:t>
            </a:r>
          </a:p>
          <a:p>
            <a:pPr>
              <a:buFont typeface="Wingdings" pitchFamily="2" charset="2"/>
              <a:buChar char="Ø"/>
              <a:defRPr/>
            </a:pPr>
            <a:endParaRPr lang="es-ES" dirty="0">
              <a:solidFill>
                <a:schemeClr val="accent2"/>
              </a:solidFill>
            </a:endParaRPr>
          </a:p>
        </p:txBody>
      </p:sp>
      <p:sp>
        <p:nvSpPr>
          <p:cNvPr id="12293" name="Text Box 4"/>
          <p:cNvSpPr txBox="1">
            <a:spLocks noChangeArrowheads="1"/>
          </p:cNvSpPr>
          <p:nvPr/>
        </p:nvSpPr>
        <p:spPr bwMode="auto">
          <a:xfrm>
            <a:off x="0" y="1357313"/>
            <a:ext cx="90011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ES" altLang="es-419">
              <a:solidFill>
                <a:schemeClr val="accent2"/>
              </a:solidFill>
            </a:endParaRPr>
          </a:p>
          <a:p>
            <a:endParaRPr lang="es-ES" altLang="es-419"/>
          </a:p>
          <a:p>
            <a:endParaRPr lang="es-ES" altLang="es-419"/>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3 Marcador de pie de página"/>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hangingPunct="0"/>
            <a:r>
              <a:rPr lang="es-ES" altLang="es-419">
                <a:solidFill>
                  <a:schemeClr val="bg2"/>
                </a:solidFill>
              </a:rPr>
              <a:t>Representación para América Latina y el Caribe</a:t>
            </a:r>
          </a:p>
        </p:txBody>
      </p:sp>
      <p:sp>
        <p:nvSpPr>
          <p:cNvPr id="13315" name="Rectangle 2"/>
          <p:cNvSpPr>
            <a:spLocks noGrp="1" noChangeArrowheads="1"/>
          </p:cNvSpPr>
          <p:nvPr>
            <p:ph type="title"/>
          </p:nvPr>
        </p:nvSpPr>
        <p:spPr>
          <a:xfrm>
            <a:off x="468313" y="-214313"/>
            <a:ext cx="8229600" cy="1857376"/>
          </a:xfrm>
        </p:spPr>
        <p:txBody>
          <a:bodyPr/>
          <a:lstStyle/>
          <a:p>
            <a:r>
              <a:rPr lang="es-ES" altLang="es-419" sz="2800" b="1"/>
              <a:t>ENMIENDA A LA POLITICA INTEGRAL DE FINANCIMIENTO </a:t>
            </a:r>
            <a:br>
              <a:rPr lang="es-ES" altLang="es-419" sz="2800" b="1"/>
            </a:br>
            <a:r>
              <a:rPr lang="es-ES" altLang="es-419" sz="2800" b="1"/>
              <a:t>TEMAS CLAVE</a:t>
            </a:r>
          </a:p>
        </p:txBody>
      </p:sp>
      <p:sp>
        <p:nvSpPr>
          <p:cNvPr id="13316" name="Rectangle 3"/>
          <p:cNvSpPr>
            <a:spLocks noGrp="1" noChangeArrowheads="1"/>
          </p:cNvSpPr>
          <p:nvPr>
            <p:ph type="body" idx="1"/>
          </p:nvPr>
        </p:nvSpPr>
        <p:spPr>
          <a:xfrm>
            <a:off x="0" y="1071563"/>
            <a:ext cx="8929688" cy="5214937"/>
          </a:xfrm>
        </p:spPr>
        <p:txBody>
          <a:bodyPr/>
          <a:lstStyle/>
          <a:p>
            <a:pPr algn="just">
              <a:buFontTx/>
              <a:buNone/>
            </a:pPr>
            <a:endParaRPr lang="es-ES" altLang="es-419" sz="1800">
              <a:solidFill>
                <a:schemeClr val="accent2"/>
              </a:solidFill>
            </a:endParaRPr>
          </a:p>
          <a:p>
            <a:pPr algn="just">
              <a:buFontTx/>
              <a:buNone/>
            </a:pPr>
            <a:endParaRPr lang="es-ES" altLang="es-419" sz="1800">
              <a:solidFill>
                <a:schemeClr val="accent2"/>
              </a:solidFill>
            </a:endParaRPr>
          </a:p>
          <a:p>
            <a:pPr algn="just">
              <a:buFontTx/>
              <a:buNone/>
            </a:pPr>
            <a:r>
              <a:rPr lang="es-ES" altLang="es-419" sz="1800">
                <a:solidFill>
                  <a:schemeClr val="accent2"/>
                </a:solidFill>
              </a:rPr>
              <a:t> </a:t>
            </a:r>
          </a:p>
          <a:p>
            <a:pPr algn="just"/>
            <a:r>
              <a:rPr lang="es-ES" altLang="es-419" sz="3200">
                <a:solidFill>
                  <a:schemeClr val="accent2"/>
                </a:solidFill>
              </a:rPr>
              <a:t>Revisar y proveer una definición precisa de inversión catalítica, aclarando la priorización y beneficiarios para el uso de los fondos. Armonizar la definición entre las diferentes políticas del Fondo Mundial (política integral de financiamiento, financiamiento catalítico)</a:t>
            </a:r>
          </a:p>
          <a:p>
            <a:pPr algn="just"/>
            <a:endParaRPr lang="es-ES" altLang="es-419" sz="1800">
              <a:solidFill>
                <a:schemeClr val="accent2"/>
              </a:solidFill>
            </a:endParaRPr>
          </a:p>
          <a:p>
            <a:pPr>
              <a:buFontTx/>
              <a:buNone/>
            </a:pPr>
            <a:endParaRPr lang="es-ES" altLang="es-419" sz="1800">
              <a:solidFill>
                <a:schemeClr val="accent2"/>
              </a:solidFill>
            </a:endParaRPr>
          </a:p>
          <a:p>
            <a:pPr>
              <a:buFontTx/>
              <a:buNone/>
            </a:pPr>
            <a:br>
              <a:rPr lang="es-ES" altLang="es-419" sz="2400" b="1"/>
            </a:br>
            <a:endParaRPr lang="es-ES" altLang="es-419" sz="2400" b="1"/>
          </a:p>
          <a:p>
            <a:pPr algn="just">
              <a:buFontTx/>
              <a:buNone/>
            </a:pPr>
            <a:endParaRPr lang="es-ES" altLang="es-419" sz="2200">
              <a:solidFill>
                <a:schemeClr val="accent2"/>
              </a:solidFill>
            </a:endParaRPr>
          </a:p>
        </p:txBody>
      </p:sp>
      <p:sp>
        <p:nvSpPr>
          <p:cNvPr id="13317" name="Text Box 4"/>
          <p:cNvSpPr txBox="1">
            <a:spLocks noChangeArrowheads="1"/>
          </p:cNvSpPr>
          <p:nvPr/>
        </p:nvSpPr>
        <p:spPr bwMode="auto">
          <a:xfrm>
            <a:off x="0" y="1357313"/>
            <a:ext cx="90011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ES" altLang="es-419">
              <a:solidFill>
                <a:schemeClr val="accent2"/>
              </a:solidFill>
            </a:endParaRPr>
          </a:p>
          <a:p>
            <a:endParaRPr lang="es-ES" altLang="es-419"/>
          </a:p>
          <a:p>
            <a:endParaRPr lang="es-ES" altLang="es-419"/>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3 Marcador de pie de página"/>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hangingPunct="0"/>
            <a:r>
              <a:rPr lang="es-ES" altLang="es-419">
                <a:solidFill>
                  <a:schemeClr val="bg2"/>
                </a:solidFill>
              </a:rPr>
              <a:t>Representación para América Latina y el Caribe</a:t>
            </a:r>
          </a:p>
        </p:txBody>
      </p:sp>
      <p:sp>
        <p:nvSpPr>
          <p:cNvPr id="14339" name="Rectangle 2"/>
          <p:cNvSpPr>
            <a:spLocks noGrp="1" noChangeArrowheads="1"/>
          </p:cNvSpPr>
          <p:nvPr>
            <p:ph type="title"/>
          </p:nvPr>
        </p:nvSpPr>
        <p:spPr>
          <a:xfrm>
            <a:off x="0" y="0"/>
            <a:ext cx="9144000" cy="1857375"/>
          </a:xfrm>
        </p:spPr>
        <p:txBody>
          <a:bodyPr/>
          <a:lstStyle/>
          <a:p>
            <a:r>
              <a:rPr lang="es-ES" altLang="es-419" sz="2800" b="1"/>
              <a:t>ENMIENDA A LA POLITICA INTEGRAL DE FINANCIMIENTO - PROPUESTA DE POSICIONAMIENTO LAC</a:t>
            </a:r>
            <a:br>
              <a:rPr lang="es-ES" altLang="es-419"/>
            </a:br>
            <a:endParaRPr lang="es-ES" altLang="es-419" sz="2800" b="1"/>
          </a:p>
        </p:txBody>
      </p:sp>
      <p:sp>
        <p:nvSpPr>
          <p:cNvPr id="14340" name="Rectangle 3"/>
          <p:cNvSpPr>
            <a:spLocks noGrp="1" noChangeArrowheads="1"/>
          </p:cNvSpPr>
          <p:nvPr>
            <p:ph type="body" idx="1"/>
          </p:nvPr>
        </p:nvSpPr>
        <p:spPr>
          <a:xfrm>
            <a:off x="0" y="857250"/>
            <a:ext cx="8929688" cy="5197475"/>
          </a:xfrm>
        </p:spPr>
        <p:txBody>
          <a:bodyPr/>
          <a:lstStyle/>
          <a:p>
            <a:endParaRPr lang="es-ES" altLang="es-419">
              <a:solidFill>
                <a:schemeClr val="accent2"/>
              </a:solidFill>
            </a:endParaRPr>
          </a:p>
          <a:p>
            <a:endParaRPr lang="es-ES" altLang="es-419">
              <a:solidFill>
                <a:schemeClr val="accent2"/>
              </a:solidFill>
            </a:endParaRPr>
          </a:p>
          <a:p>
            <a:pPr algn="just"/>
            <a:r>
              <a:rPr lang="es-ES" altLang="es-419" sz="3200">
                <a:solidFill>
                  <a:schemeClr val="accent2"/>
                </a:solidFill>
              </a:rPr>
              <a:t>Aumentar la flexibilidad dentro de la política integral de financiamiento, teniendo en cuenta la disponibilidad y sofisticación de los sistemas de gestión financiera que monitorean las contribuciones de donantes, así como los gastos a nivel de país – incluyendo mecanismos para la gestión de riesgo de divisas</a:t>
            </a:r>
          </a:p>
        </p:txBody>
      </p:sp>
      <p:sp>
        <p:nvSpPr>
          <p:cNvPr id="14341" name="Text Box 4"/>
          <p:cNvSpPr txBox="1">
            <a:spLocks noChangeArrowheads="1"/>
          </p:cNvSpPr>
          <p:nvPr/>
        </p:nvSpPr>
        <p:spPr bwMode="auto">
          <a:xfrm>
            <a:off x="0" y="1357313"/>
            <a:ext cx="90011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ES" altLang="es-419">
              <a:solidFill>
                <a:schemeClr val="accent2"/>
              </a:solidFill>
            </a:endParaRPr>
          </a:p>
          <a:p>
            <a:endParaRPr lang="es-ES" altLang="es-419"/>
          </a:p>
          <a:p>
            <a:endParaRPr lang="es-ES" altLang="es-419"/>
          </a:p>
        </p:txBody>
      </p:sp>
    </p:spTree>
  </p:cSld>
  <p:clrMapOvr>
    <a:masterClrMapping/>
  </p:clrMapOvr>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2443</TotalTime>
  <Words>2217</Words>
  <Application>Microsoft Office PowerPoint</Application>
  <PresentationFormat>Presentación en pantalla (4:3)</PresentationFormat>
  <Paragraphs>264</Paragraphs>
  <Slides>28</Slides>
  <Notes>1</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28</vt:i4>
      </vt:variant>
    </vt:vector>
  </HeadingPairs>
  <TitlesOfParts>
    <vt:vector size="32" baseType="lpstr">
      <vt:lpstr>Arial</vt:lpstr>
      <vt:lpstr>Calibri</vt:lpstr>
      <vt:lpstr>Wingdings</vt:lpstr>
      <vt:lpstr>Diseño predeterminado</vt:lpstr>
      <vt:lpstr>REUNION DE LA CONSTITUYENTE DE LATINOAMERICA Y EL CARIBE</vt:lpstr>
      <vt:lpstr>REPRESENTACION LAC -  2015-2017</vt:lpstr>
      <vt:lpstr>CALENDARIO DE REUNIONES  DEL FONDO MUNDIAL - 2017</vt:lpstr>
      <vt:lpstr>PLATAFORMA DE COMUNICACIÓN EXTERNA</vt:lpstr>
      <vt:lpstr>ACCIONES A FUTURO</vt:lpstr>
      <vt:lpstr>ACCIONES A FUTURO</vt:lpstr>
      <vt:lpstr>PUNTOS CRITICOS PARA ACUERDO DE POSICIONAMIENTOS – DELEGACION LAC</vt:lpstr>
      <vt:lpstr>ENMIENDA A LA POLITICA INTEGRAL DE FINANCIMIENTO  TEMAS CLAVE</vt:lpstr>
      <vt:lpstr>ENMIENDA A LA POLITICA INTEGRAL DE FINANCIMIENTO - PROPUESTA DE POSICIONAMIENTO LAC </vt:lpstr>
      <vt:lpstr>ENMIENDA A LA POLITICA INTEGRAL DE FINANCIMIENTO - PROPUESTA DE ENMIENDA </vt:lpstr>
      <vt:lpstr>FUENTES Y USO DE FONDOS / ASIGNACION  2017-2019 TEMAS CLAVE</vt:lpstr>
      <vt:lpstr>FUENTES Y USO DE FONDOS / ASIGNACION  2017-2019 TEMAS CLAVE</vt:lpstr>
      <vt:lpstr>FUENTES Y USO DE FONDOS / ASIGNACION  2017-2019 TEMAS CLAVE</vt:lpstr>
      <vt:lpstr>FUENTES Y USO DE FONDOS / ASIGNACION  </vt:lpstr>
      <vt:lpstr>FUENTES Y USO DE FONDOS / ASIGNACION  </vt:lpstr>
      <vt:lpstr>FUENTES Y USO DE FONDOS / ASIGNACION  </vt:lpstr>
      <vt:lpstr>FUENTES Y USO DE FONDOS / ASIGNACION  </vt:lpstr>
      <vt:lpstr>FUENTES Y USO DE FONDOS / ASIGNACION  </vt:lpstr>
      <vt:lpstr>FUENTES Y USO DE FONDOS / ASIGNACION  2017-2019  - PROPUESTA DE POSICIONAMIENTO LAC</vt:lpstr>
      <vt:lpstr>FUENTES Y USO DE FONDOS / ASIGNACION  2017-2019  - PROPUESTA DE ENMIENDA</vt:lpstr>
      <vt:lpstr>INVERSION CATALITICA TEMAS CLAVE</vt:lpstr>
      <vt:lpstr>INVERSION CATALITICA  PROPUESTA DE POSICIONAMIENTO LAC</vt:lpstr>
      <vt:lpstr>INVERSION CATALITICA  - PROPUESTA DE ENMIENDA</vt:lpstr>
      <vt:lpstr>SUSTENTABILIDAD Y TRANSICION  TEMAS CLAVE</vt:lpstr>
      <vt:lpstr>SUSTENTABILIDAD Y TRANSICION PROPUESTA DE POSICIONAMIENTO LAC </vt:lpstr>
      <vt:lpstr>SUSTENTABILIDAD Y TRANSICION PROPUESTA DE POSICIONAMIENTO LAC </vt:lpstr>
      <vt:lpstr>MCPs  TEMAS CLAVE </vt:lpstr>
      <vt:lpstr>MCPs  PROPUESTA DE POSICIONAMIENTO LAC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Título?</dc:title>
  <dc:creator>Dirección de Sida</dc:creator>
  <cp:lastModifiedBy>Anieto</cp:lastModifiedBy>
  <cp:revision>257</cp:revision>
  <dcterms:created xsi:type="dcterms:W3CDTF">2014-04-03T22:45:29Z</dcterms:created>
  <dcterms:modified xsi:type="dcterms:W3CDTF">2016-11-24T14:16:58Z</dcterms:modified>
</cp:coreProperties>
</file>