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307" r:id="rId3"/>
    <p:sldId id="304" r:id="rId4"/>
    <p:sldId id="306" r:id="rId5"/>
  </p:sldIdLst>
  <p:sldSz cx="9144000" cy="6858000" type="screen4x3"/>
  <p:notesSz cx="7102475" cy="93884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F98D1-8A82-455C-AE8C-0EFCFE4041E0}" type="datetimeFigureOut">
              <a:rPr lang="es-SV" smtClean="0"/>
              <a:pPr/>
              <a:t>07/02/2017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88993-B6DA-4076-ADE9-839D1395608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31569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F93B5BE-A30C-43FB-8848-12C4773F44B6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A322833-2295-45EA-9EAF-8E696C092A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610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pelsalvador.com.org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MCPES20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315607" y="28243"/>
            <a:ext cx="2705473" cy="525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1600" dirty="0" smtClean="0"/>
              <a:t>09 </a:t>
            </a:r>
            <a:r>
              <a:rPr lang="es-ES" sz="1600" dirty="0"/>
              <a:t>/ </a:t>
            </a:r>
            <a:r>
              <a:rPr lang="es-ES" sz="1600" dirty="0" smtClean="0"/>
              <a:t>Febrero 2016</a:t>
            </a:r>
            <a:r>
              <a:rPr lang="es-ES" sz="2800" dirty="0"/>
              <a:t/>
            </a:r>
            <a:br>
              <a:rPr lang="es-ES" sz="2800" dirty="0"/>
            </a:br>
            <a:endParaRPr lang="es-ES" sz="5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195736" y="4869160"/>
            <a:ext cx="568863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Presenta:  Lcda. Marta Alicia de </a:t>
            </a:r>
            <a:r>
              <a:rPr lang="es-SV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Magaña</a:t>
            </a:r>
            <a:endParaRPr lang="es-SV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SV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Dirección </a:t>
            </a:r>
            <a:r>
              <a:rPr lang="es-SV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Ejecutiva MCP-ES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2204864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SV" sz="3600" dirty="0" smtClean="0"/>
              <a:t>Conformación </a:t>
            </a:r>
            <a:r>
              <a:rPr lang="es-SV" sz="3600" dirty="0"/>
              <a:t>de </a:t>
            </a:r>
            <a:r>
              <a:rPr lang="es-SV" sz="3600" dirty="0"/>
              <a:t>S</a:t>
            </a:r>
            <a:r>
              <a:rPr lang="es-SV" sz="3600" dirty="0" smtClean="0"/>
              <a:t>ubcomités </a:t>
            </a:r>
            <a:r>
              <a:rPr lang="es-SV" sz="3600" dirty="0" smtClean="0"/>
              <a:t>M</a:t>
            </a:r>
            <a:r>
              <a:rPr lang="es-SV" sz="3600" dirty="0" smtClean="0"/>
              <a:t>onitoreo </a:t>
            </a:r>
            <a:r>
              <a:rPr lang="es-SV" sz="3600" dirty="0"/>
              <a:t>Estratégico </a:t>
            </a:r>
            <a:endParaRPr lang="es-SV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53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5024371"/>
              </p:ext>
            </p:extLst>
          </p:nvPr>
        </p:nvGraphicFramePr>
        <p:xfrm>
          <a:off x="299857" y="845604"/>
          <a:ext cx="8496943" cy="5302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565"/>
                <a:gridCol w="4115119"/>
                <a:gridCol w="3646259"/>
              </a:tblGrid>
              <a:tr h="516057">
                <a:tc>
                  <a:txBody>
                    <a:bodyPr/>
                    <a:lstStyle/>
                    <a:p>
                      <a:r>
                        <a:rPr lang="es-SV" dirty="0" smtClean="0"/>
                        <a:t>No.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Subcomités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Miembros</a:t>
                      </a:r>
                      <a:endParaRPr lang="es-SV" dirty="0"/>
                    </a:p>
                  </a:txBody>
                  <a:tcPr/>
                </a:tc>
              </a:tr>
              <a:tr h="215462">
                <a:tc rowSpan="8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Subcomité Monitoreo Estratégico de VIH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Dra. Celina de Miranda</a:t>
                      </a:r>
                      <a:r>
                        <a:rPr lang="es-SV" baseline="0" dirty="0" smtClean="0"/>
                        <a:t> </a:t>
                      </a:r>
                      <a:endParaRPr lang="es-SV" dirty="0" smtClean="0"/>
                    </a:p>
                  </a:txBody>
                  <a:tcPr/>
                </a:tc>
              </a:tr>
              <a:tr h="29947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Lic.</a:t>
                      </a:r>
                      <a:r>
                        <a:rPr lang="es-SV" baseline="0" dirty="0" smtClean="0"/>
                        <a:t> Luis Balmore Amaya</a:t>
                      </a:r>
                      <a:endParaRPr lang="es-SV" dirty="0"/>
                    </a:p>
                  </a:txBody>
                  <a:tcPr/>
                </a:tc>
              </a:tr>
              <a:tr h="29375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Sr. </a:t>
                      </a:r>
                      <a:r>
                        <a:rPr lang="es-SV" dirty="0" smtClean="0"/>
                        <a:t> Carlos </a:t>
                      </a:r>
                      <a:r>
                        <a:rPr lang="es-SV" dirty="0" smtClean="0"/>
                        <a:t>Alexander Martínez</a:t>
                      </a:r>
                      <a:endParaRPr lang="es-SV" dirty="0"/>
                    </a:p>
                  </a:txBody>
                  <a:tcPr/>
                </a:tc>
              </a:tr>
              <a:tr h="28803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Karla Guevara</a:t>
                      </a:r>
                      <a:r>
                        <a:rPr lang="es-SV" baseline="0" dirty="0" smtClean="0"/>
                        <a:t> </a:t>
                      </a:r>
                      <a:endParaRPr lang="es-SV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Maria Consuelo</a:t>
                      </a:r>
                      <a:r>
                        <a:rPr lang="es-SV" baseline="0" dirty="0" smtClean="0"/>
                        <a:t> Raymundo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Sra.</a:t>
                      </a:r>
                      <a:r>
                        <a:rPr lang="es-SV" baseline="0" dirty="0" smtClean="0"/>
                        <a:t> Patricia Guadalupe Pérez </a:t>
                      </a:r>
                      <a:endParaRPr lang="es-SV" dirty="0" smtClean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</a:t>
                      </a:r>
                      <a:r>
                        <a:rPr lang="es-SV" baseline="0" dirty="0" smtClean="0"/>
                        <a:t>. Alexia Alvarado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Raiza Hernández</a:t>
                      </a:r>
                      <a:r>
                        <a:rPr lang="es-SV" baseline="0" dirty="0" smtClean="0"/>
                        <a:t> </a:t>
                      </a:r>
                      <a:endParaRPr lang="es-SV" dirty="0"/>
                    </a:p>
                  </a:txBody>
                  <a:tcPr/>
                </a:tc>
              </a:tr>
              <a:tr h="397166">
                <a:tc rowSpan="5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Subcomité Monitoreo Estratégico de Medicamentos 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Sr.</a:t>
                      </a:r>
                      <a:r>
                        <a:rPr lang="es-SV" baseline="0" dirty="0" smtClean="0"/>
                        <a:t> José Mauricio Sánchez 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</a:t>
                      </a:r>
                      <a:r>
                        <a:rPr lang="es-SV" baseline="0" dirty="0" smtClean="0"/>
                        <a:t> Guadalupe de Castaneda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Catherine</a:t>
                      </a:r>
                      <a:r>
                        <a:rPr lang="es-SV" baseline="0" dirty="0" smtClean="0"/>
                        <a:t> Serpas 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Celina</a:t>
                      </a:r>
                      <a:r>
                        <a:rPr lang="es-SV" baseline="0" dirty="0" smtClean="0"/>
                        <a:t> de Miranda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Mirna</a:t>
                      </a:r>
                      <a:r>
                        <a:rPr lang="es-SV" baseline="0" dirty="0" smtClean="0"/>
                        <a:t> García 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0" y="260648"/>
            <a:ext cx="5433331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</a:t>
            </a:r>
            <a:r>
              <a:rPr lang="es-SV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</a:t>
            </a:r>
            <a:r>
              <a:rPr lang="es-SV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Estratégico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88032" y="6309320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La Directora Ejecutiva y Técnico de Monitoreo del MCP son parte de todos los subcomités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xmlns="" val="340874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260648"/>
            <a:ext cx="5433331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de </a:t>
            </a:r>
            <a:r>
              <a:rPr lang="es-SV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monitoreo Estratégico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6144926"/>
              </p:ext>
            </p:extLst>
          </p:nvPr>
        </p:nvGraphicFramePr>
        <p:xfrm>
          <a:off x="395536" y="1185313"/>
          <a:ext cx="8496943" cy="457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565"/>
                <a:gridCol w="4115119"/>
                <a:gridCol w="3646259"/>
              </a:tblGrid>
              <a:tr h="516057">
                <a:tc>
                  <a:txBody>
                    <a:bodyPr/>
                    <a:lstStyle/>
                    <a:p>
                      <a:r>
                        <a:rPr lang="es-SV" dirty="0" smtClean="0"/>
                        <a:t>No.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Subcomités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Miembros</a:t>
                      </a:r>
                      <a:endParaRPr lang="es-SV" dirty="0"/>
                    </a:p>
                  </a:txBody>
                  <a:tcPr/>
                </a:tc>
              </a:tr>
              <a:tr h="215462">
                <a:tc rowSpan="6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Subcomité Monitoreo Estratégico de Malaria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Cap. Humberto Hernández</a:t>
                      </a:r>
                      <a:r>
                        <a:rPr lang="es-SV" baseline="0" dirty="0" smtClean="0"/>
                        <a:t> </a:t>
                      </a:r>
                      <a:endParaRPr lang="es-SV" dirty="0"/>
                    </a:p>
                  </a:txBody>
                  <a:tcPr/>
                </a:tc>
              </a:tr>
              <a:tr h="29947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Sr. Edilberto Cruz </a:t>
                      </a:r>
                      <a:endParaRPr lang="es-SV" dirty="0"/>
                    </a:p>
                  </a:txBody>
                  <a:tcPr/>
                </a:tc>
              </a:tr>
              <a:tr h="29375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Norma Elsy Ortiz</a:t>
                      </a:r>
                      <a:r>
                        <a:rPr lang="es-SV" baseline="0" dirty="0" smtClean="0"/>
                        <a:t> </a:t>
                      </a:r>
                      <a:endParaRPr lang="es-SV" dirty="0"/>
                    </a:p>
                  </a:txBody>
                  <a:tcPr/>
                </a:tc>
              </a:tr>
              <a:tr h="28803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</a:t>
                      </a:r>
                      <a:r>
                        <a:rPr lang="es-SV" baseline="0" dirty="0" smtClean="0"/>
                        <a:t> Ana Deysi de Medrano</a:t>
                      </a:r>
                      <a:endParaRPr lang="es-SV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Lcda. Yanira</a:t>
                      </a:r>
                      <a:r>
                        <a:rPr lang="es-SV" baseline="0" dirty="0" smtClean="0"/>
                        <a:t> Olivo de Rodríguez </a:t>
                      </a:r>
                      <a:endParaRPr lang="es-SV" dirty="0" smtClean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Yamila Abrego</a:t>
                      </a:r>
                      <a:endParaRPr lang="es-SV" dirty="0"/>
                    </a:p>
                  </a:txBody>
                  <a:tcPr/>
                </a:tc>
              </a:tr>
              <a:tr h="397166">
                <a:tc rowSpan="5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Subcomité Monitoreo Estratégico de TB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Dr. Franklin</a:t>
                      </a:r>
                      <a:r>
                        <a:rPr lang="es-SV" baseline="0" dirty="0" smtClean="0"/>
                        <a:t> Hernández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Karla Avelar 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Gloria</a:t>
                      </a:r>
                      <a:r>
                        <a:rPr lang="es-SV" baseline="0" dirty="0" smtClean="0"/>
                        <a:t> de Cativo 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Concepción Herrera Rebollo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Rev.</a:t>
                      </a:r>
                      <a:r>
                        <a:rPr lang="es-SV" baseline="0" dirty="0" smtClean="0"/>
                        <a:t> Sail Quintanilla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88032" y="6309320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La Directora Ejecutiva y Técnico de Monitoreo del MCP son parte de todos los subcomités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xmlns="" val="17742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 bwMode="auto">
          <a:xfrm>
            <a:off x="1476375" y="1657350"/>
            <a:ext cx="5761038" cy="431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es-SV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 Rectángulo"/>
          <p:cNvSpPr>
            <a:spLocks noChangeArrowheads="1"/>
          </p:cNvSpPr>
          <p:nvPr/>
        </p:nvSpPr>
        <p:spPr bwMode="auto">
          <a:xfrm>
            <a:off x="755576" y="620688"/>
            <a:ext cx="6552728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SV" sz="3600" b="1" dirty="0">
                <a:solidFill>
                  <a:srgbClr val="000000"/>
                </a:solidFill>
                <a:latin typeface="Arial Black" panose="020B0A04020102020204" pitchFamily="34" charset="0"/>
              </a:rPr>
              <a:t>MCP-ES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SV" sz="24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SV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Contribuyendo a la reducción significativa y sostenible del VIH, Tuberculosis y Malaria, a través de las subvenciones del Fondo Mundial </a:t>
            </a:r>
          </a:p>
        </p:txBody>
      </p:sp>
      <p:grpSp>
        <p:nvGrpSpPr>
          <p:cNvPr id="13" name="12 Grupo"/>
          <p:cNvGrpSpPr/>
          <p:nvPr/>
        </p:nvGrpSpPr>
        <p:grpSpPr>
          <a:xfrm>
            <a:off x="2051720" y="3212976"/>
            <a:ext cx="4911725" cy="1824037"/>
            <a:chOff x="2382838" y="3916363"/>
            <a:chExt cx="4911725" cy="1824037"/>
          </a:xfrm>
        </p:grpSpPr>
        <p:sp>
          <p:nvSpPr>
            <p:cNvPr id="7" name="4 CuadroTexto"/>
            <p:cNvSpPr txBox="1">
              <a:spLocks noChangeArrowheads="1"/>
            </p:cNvSpPr>
            <p:nvPr/>
          </p:nvSpPr>
          <p:spPr bwMode="auto">
            <a:xfrm>
              <a:off x="2525713" y="3917950"/>
              <a:ext cx="47688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SV" altLang="es-SV" sz="2000" b="1" dirty="0">
                  <a:solidFill>
                    <a:srgbClr val="000000"/>
                  </a:solidFill>
                  <a:latin typeface="Arial" panose="020B0604020202020204" pitchFamily="34" charset="0"/>
                  <a:hlinkClick r:id="rId3"/>
                </a:rPr>
                <a:t>www.mcpelsalvador.com.org</a:t>
              </a:r>
              <a:r>
                <a:rPr lang="es-SV" altLang="es-SV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" name="5 CuadroTexto"/>
            <p:cNvSpPr txBox="1">
              <a:spLocks noChangeArrowheads="1"/>
            </p:cNvSpPr>
            <p:nvPr/>
          </p:nvSpPr>
          <p:spPr bwMode="auto">
            <a:xfrm>
              <a:off x="3035300" y="4662488"/>
              <a:ext cx="3192463" cy="107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SV" altLang="es-SV" sz="1600">
                  <a:solidFill>
                    <a:srgbClr val="000000"/>
                  </a:solidFill>
                  <a:latin typeface="Arial" panose="020B0604020202020204" pitchFamily="34" charset="0"/>
                  <a:hlinkClick r:id="rId4"/>
                </a:rPr>
                <a:t>www.facebook.com/MCPES2002</a:t>
              </a:r>
              <a:endParaRPr lang="es-SV" altLang="es-SV" sz="160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SV" altLang="es-SV" sz="160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SV" altLang="es-SV" sz="1600">
                  <a:solidFill>
                    <a:srgbClr val="00B0F0"/>
                  </a:solidFill>
                  <a:latin typeface="Arial" panose="020B0604020202020204" pitchFamily="34" charset="0"/>
                </a:rPr>
                <a:t>@MCPElSalvador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SV" altLang="es-SV" sz="16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9" name="8 Imagen" descr="facebbok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0150" y="4579938"/>
              <a:ext cx="531813" cy="53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9 Imagen" descr="twitter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5713" y="5145088"/>
              <a:ext cx="47625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2838" y="3916363"/>
              <a:ext cx="652462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87733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228</Words>
  <Application>Microsoft Office PowerPoint</Application>
  <PresentationFormat>Presentación en pantalla (4:3)</PresentationFormat>
  <Paragraphs>81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CCEFG</dc:creator>
  <cp:lastModifiedBy>CCE</cp:lastModifiedBy>
  <cp:revision>132</cp:revision>
  <cp:lastPrinted>2016-08-23T00:35:24Z</cp:lastPrinted>
  <dcterms:created xsi:type="dcterms:W3CDTF">2014-09-12T13:24:53Z</dcterms:created>
  <dcterms:modified xsi:type="dcterms:W3CDTF">2017-02-07T16:32:45Z</dcterms:modified>
</cp:coreProperties>
</file>