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88" r:id="rId4"/>
    <p:sldId id="260" r:id="rId5"/>
    <p:sldId id="289" r:id="rId6"/>
    <p:sldId id="290" r:id="rId7"/>
    <p:sldId id="291" r:id="rId8"/>
    <p:sldId id="292" r:id="rId9"/>
  </p:sldIdLst>
  <p:sldSz cx="9144000" cy="6858000" type="screen4x3"/>
  <p:notesSz cx="6858000" cy="914400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714" autoAdjust="0"/>
  </p:normalViewPr>
  <p:slideViewPr>
    <p:cSldViewPr>
      <p:cViewPr varScale="1">
        <p:scale>
          <a:sx n="101" d="100"/>
          <a:sy n="101" d="100"/>
        </p:scale>
        <p:origin x="29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Libro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629534425229495E-2"/>
          <c:y val="9.2704977224752808E-2"/>
          <c:w val="0.90693465754887681"/>
          <c:h val="0.8875129325908232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9"/>
            <c:extLst>
              <c:ext xmlns:c16="http://schemas.microsoft.com/office/drawing/2014/chart" uri="{C3380CC4-5D6E-409C-BE32-E72D297353CC}">
                <c16:uniqueId val="{00000001-8C8D-4982-9F04-41337D0732E0}"/>
              </c:ext>
            </c:extLst>
          </c:dPt>
          <c:dPt>
            <c:idx val="2"/>
            <c:bubble3D val="0"/>
            <c:explosion val="12"/>
            <c:extLst>
              <c:ext xmlns:c16="http://schemas.microsoft.com/office/drawing/2014/chart" uri="{C3380CC4-5D6E-409C-BE32-E72D297353CC}">
                <c16:uniqueId val="{00000003-8C8D-4982-9F04-41337D0732E0}"/>
              </c:ext>
            </c:extLst>
          </c:dPt>
          <c:dLbls>
            <c:dLbl>
              <c:idx val="0"/>
              <c:layout>
                <c:manualLayout>
                  <c:x val="-0.1845004045915459"/>
                  <c:y val="2.9921976204831866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>
                        <a:solidFill>
                          <a:schemeClr val="bg1"/>
                        </a:solidFill>
                      </a:rPr>
                      <a:t>DESEMBOLSO DEL PERIODO;  $2.191.531,88</a:t>
                    </a: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>
                        <a:solidFill>
                          <a:schemeClr val="bg1"/>
                        </a:solidFill>
                      </a:rPr>
                      <a:t>100% 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8D-4982-9F04-41337D0732E0}"/>
                </c:ext>
              </c:extLst>
            </c:dLbl>
            <c:dLbl>
              <c:idx val="1"/>
              <c:layout>
                <c:manualLayout>
                  <c:x val="-0.14052448050845506"/>
                  <c:y val="-3.2968138220332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GASTOS;  </a:t>
                    </a:r>
                  </a:p>
                  <a:p>
                    <a:r>
                      <a:rPr lang="en-US"/>
                      <a:t>$141.112,85</a:t>
                    </a:r>
                  </a:p>
                  <a:p>
                    <a:r>
                      <a:rPr lang="en-US"/>
                      <a:t>6%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8D-4982-9F04-41337D0732E0}"/>
                </c:ext>
              </c:extLst>
            </c:dLbl>
            <c:dLbl>
              <c:idx val="2"/>
              <c:layout>
                <c:manualLayout>
                  <c:x val="0.1901172130179988"/>
                  <c:y val="4.2691611994292986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COMPROMISOS;  $2.077.593,28 </a:t>
                    </a:r>
                  </a:p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95%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8D-4982-9F04-41337D0732E0}"/>
                </c:ext>
              </c:extLst>
            </c:dLbl>
            <c:dLbl>
              <c:idx val="3"/>
              <c:layout>
                <c:manualLayout>
                  <c:x val="-0.303634163216457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MONTO COMPROMETIDO ADICIONAL AL DESEMBOLSO; </a:t>
                    </a:r>
                  </a:p>
                  <a:p>
                    <a:r>
                      <a:rPr lang="en-US" dirty="0"/>
                      <a:t> $-27.174,25</a:t>
                    </a:r>
                  </a:p>
                  <a:p>
                    <a:r>
                      <a:rPr lang="en-US" dirty="0"/>
                      <a:t>-1%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8D-4982-9F04-41337D0732E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Hoja1!$C$28:$C$31</c:f>
              <c:strCache>
                <c:ptCount val="4"/>
                <c:pt idx="0">
                  <c:v>DESEMBOLSO DEL PERIODO</c:v>
                </c:pt>
                <c:pt idx="1">
                  <c:v>GASTOS</c:v>
                </c:pt>
                <c:pt idx="2">
                  <c:v>COMPROMISOS</c:v>
                </c:pt>
                <c:pt idx="3">
                  <c:v>MONTO COMPROMETIDO ADICIONAL AL DESEMBOLSO</c:v>
                </c:pt>
              </c:strCache>
            </c:strRef>
          </c:cat>
          <c:val>
            <c:numRef>
              <c:f>Hoja1!$D$28:$D$31</c:f>
              <c:numCache>
                <c:formatCode>_-[$$-440A]* #,##0.00_ ;_-[$$-440A]* \-#,##0.00\ ;_-[$$-440A]* "-"??_ ;_-@_ </c:formatCode>
                <c:ptCount val="4"/>
                <c:pt idx="0">
                  <c:v>2191531.88</c:v>
                </c:pt>
                <c:pt idx="1">
                  <c:v>141112.84999999998</c:v>
                </c:pt>
                <c:pt idx="2">
                  <c:v>2077593.28</c:v>
                </c:pt>
                <c:pt idx="3">
                  <c:v>-27174.250000000233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8D-4982-9F04-41337D0732E0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7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615457-2BF5-4629-BD8A-502D39534C94}" type="datetimeFigureOut">
              <a:rPr lang="es-SV"/>
              <a:pPr>
                <a:defRPr/>
              </a:pPr>
              <a:t>07/09/2016</a:t>
            </a:fld>
            <a:endParaRPr lang="es-SV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11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8EDFF1E-CE83-4334-AD41-DF8707A4B85C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AF4DD-92C5-4ED2-9742-77D4EE52155A}" type="datetimeFigureOut">
              <a:rPr lang="es-SV"/>
              <a:pPr>
                <a:defRPr/>
              </a:pPr>
              <a:t>07/09/2016</a:t>
            </a:fld>
            <a:endParaRPr lang="es-SV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93C6E-A993-43B3-9D84-48125CD4B988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CFF2D-6EAE-48A0-9C1D-334499AD991C}" type="datetimeFigureOut">
              <a:rPr lang="es-SV"/>
              <a:pPr>
                <a:defRPr/>
              </a:pPr>
              <a:t>07/09/2016</a:t>
            </a:fld>
            <a:endParaRPr lang="es-SV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A2D20-B017-4E8F-85CF-3D3257403020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F5A5-BFFC-4F42-9E24-D68913FF1D75}" type="datetimeFigureOut">
              <a:rPr lang="es-SV"/>
              <a:pPr>
                <a:defRPr/>
              </a:pPr>
              <a:t>07/09/2016</a:t>
            </a:fld>
            <a:endParaRPr lang="es-SV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E8622-D53C-4BF5-9673-058117A6C1FD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7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3C5C-C3C6-4644-971C-489BC3894C3A}" type="datetimeFigureOut">
              <a:rPr lang="es-SV"/>
              <a:pPr>
                <a:defRPr/>
              </a:pPr>
              <a:t>07/09/2016</a:t>
            </a:fld>
            <a:endParaRPr lang="es-SV"/>
          </a:p>
        </p:txBody>
      </p:sp>
      <p:sp>
        <p:nvSpPr>
          <p:cNvPr id="8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DB41D8-CFA3-4684-B57D-B7AA6A11ED3B}" type="slidenum">
              <a:rPr lang="es-SV"/>
              <a:pPr>
                <a:defRPr/>
              </a:pPr>
              <a:t>‹#›</a:t>
            </a:fld>
            <a:endParaRPr lang="es-SV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FECF76-00BC-4046-9990-3E43CB50EF99}" type="datetimeFigureOut">
              <a:rPr lang="es-SV"/>
              <a:pPr>
                <a:defRPr/>
              </a:pPr>
              <a:t>07/09/2016</a:t>
            </a:fld>
            <a:endParaRPr lang="es-SV"/>
          </a:p>
        </p:txBody>
      </p:sp>
      <p:sp>
        <p:nvSpPr>
          <p:cNvPr id="6" name="9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CB524C6-36E5-4154-B02C-E84013E50C9B}" type="slidenum">
              <a:rPr lang="es-SV"/>
              <a:pPr>
                <a:defRPr/>
              </a:pPr>
              <a:t>‹#›</a:t>
            </a:fld>
            <a:endParaRPr lang="es-SV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5246B7-34D7-4C89-AEEF-DE7B52F72C55}" type="datetimeFigureOut">
              <a:rPr lang="es-SV"/>
              <a:pPr>
                <a:defRPr/>
              </a:pPr>
              <a:t>07/09/2016</a:t>
            </a:fld>
            <a:endParaRPr lang="es-SV"/>
          </a:p>
        </p:txBody>
      </p:sp>
      <p:sp>
        <p:nvSpPr>
          <p:cNvPr id="8" name="1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12C395-965A-4594-A938-F7E5ACD4A9AD}" type="slidenum">
              <a:rPr lang="es-SV"/>
              <a:pPr>
                <a:defRPr/>
              </a:pPr>
              <a:t>‹#›</a:t>
            </a:fld>
            <a:endParaRPr lang="es-SV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5841B-C00D-4002-9168-29C9F9CA4A24}" type="datetimeFigureOut">
              <a:rPr lang="es-SV"/>
              <a:pPr>
                <a:defRPr/>
              </a:pPr>
              <a:t>07/09/2016</a:t>
            </a:fld>
            <a:endParaRPr lang="es-SV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024E7-8035-48D2-AB26-F8972523C70D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0572-D2BC-4671-8B21-4697A8BBC4A8}" type="datetimeFigureOut">
              <a:rPr lang="es-SV"/>
              <a:pPr>
                <a:defRPr/>
              </a:pPr>
              <a:t>07/09/2016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3D800A7-F2A2-4D16-BFDC-C4118BB2F1CF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7A87B-24D4-47B8-9F95-EEE7F47A906C}" type="datetimeFigureOut">
              <a:rPr lang="es-SV"/>
              <a:pPr>
                <a:defRPr/>
              </a:pPr>
              <a:t>07/09/2016</a:t>
            </a:fld>
            <a:endParaRPr lang="es-SV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1E90A-65DF-4AD3-934C-8C6A70440707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9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5C5E0F-784F-4C76-A424-B3EBD45CBCD5}" type="datetimeFigureOut">
              <a:rPr lang="es-SV"/>
              <a:pPr>
                <a:defRPr/>
              </a:pPr>
              <a:t>07/09/2016</a:t>
            </a:fld>
            <a:endParaRPr lang="es-SV"/>
          </a:p>
        </p:txBody>
      </p:sp>
      <p:sp>
        <p:nvSpPr>
          <p:cNvPr id="10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97EA4A9-822C-45C8-804C-4B905E59BAC7}" type="slidenum">
              <a:rPr lang="es-SV"/>
              <a:pPr>
                <a:defRPr/>
              </a:pPr>
              <a:t>‹#›</a:t>
            </a:fld>
            <a:endParaRPr lang="es-SV"/>
          </a:p>
        </p:txBody>
      </p:sp>
      <p:sp>
        <p:nvSpPr>
          <p:cNvPr id="11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29E792-D1E6-496C-8D8A-5808F2D9546B}" type="datetimeFigureOut">
              <a:rPr lang="es-SV"/>
              <a:pPr>
                <a:defRPr/>
              </a:pPr>
              <a:t>07/09/2016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D32803-E2C1-4F3C-BF31-4FBBA92A19E9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698" r:id="rId6"/>
    <p:sldLayoutId id="2147483705" r:id="rId7"/>
    <p:sldLayoutId id="2147483699" r:id="rId8"/>
    <p:sldLayoutId id="2147483706" r:id="rId9"/>
    <p:sldLayoutId id="2147483700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08175" y="2636838"/>
            <a:ext cx="6931025" cy="3230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AVANCE DE EJECUCIÓN SUBVENCIÓN Tablero de Mando</a:t>
            </a:r>
            <a:br>
              <a:rPr lang="es-S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S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R9 TUBERCULOSIS.</a:t>
            </a:r>
            <a:br>
              <a:rPr lang="es-S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SV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(programáticos).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SV" b="1" dirty="0">
                <a:solidFill>
                  <a:schemeClr val="bg1"/>
                </a:solidFill>
              </a:rPr>
              <a:t>(Enero  - Junio 2016)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SV" b="1" dirty="0">
                <a:solidFill>
                  <a:schemeClr val="bg1"/>
                </a:solidFill>
              </a:rPr>
              <a:t>Datos Preliminares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23529" y="2204864"/>
          <a:ext cx="8640958" cy="3627120"/>
        </p:xfrm>
        <a:graphic>
          <a:graphicData uri="http://schemas.openxmlformats.org/drawingml/2006/table">
            <a:tbl>
              <a:tblPr/>
              <a:tblGrid>
                <a:gridCol w="1690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4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6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6468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es-ES" sz="3600" b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Apoyo al Plan Nacional Estratégico Multisectorial para el Control de la Tuberculosis 2016-2020 ( PENMTB ) en El Salvador</a:t>
                      </a:r>
                      <a:endParaRPr lang="es-ES" sz="3200" b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algn="ctr" fontAlgn="b"/>
                      <a:endParaRPr lang="es-ES" sz="32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01 Enero 2016 – 31 Diciembre 2018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pPr algn="ctr" fontAlgn="b"/>
                      <a:endParaRPr lang="es-SV" sz="3200" b="1" i="0" u="none" strike="noStrike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3200" b="1" i="0" u="none" strike="noStrike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3200" b="1" i="1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3200" b="1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3200" b="0" i="0" u="none" strike="noStrike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32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Indicador de Impacto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09552"/>
              </p:ext>
            </p:extLst>
          </p:nvPr>
        </p:nvGraphicFramePr>
        <p:xfrm>
          <a:off x="179512" y="1916831"/>
          <a:ext cx="8784976" cy="3744418"/>
        </p:xfrm>
        <a:graphic>
          <a:graphicData uri="http://schemas.openxmlformats.org/drawingml/2006/table">
            <a:tbl>
              <a:tblPr/>
              <a:tblGrid>
                <a:gridCol w="3055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9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61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Indicador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Número y porcentaje (Enero a Junio 2016)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9591"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Porcentaje de fallecidos por la Coinfección TB/VIH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6 casos fallecidos por Coinfección TB/VIH </a:t>
                      </a:r>
                      <a:r>
                        <a:rPr lang="es-SV" sz="16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lo que corresponde a un </a:t>
                      </a:r>
                      <a:r>
                        <a:rPr lang="es-SV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18.8%  </a:t>
                      </a:r>
                      <a:r>
                        <a:rPr lang="es-SV" sz="16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en cohorte de enero a junio de 2015.</a:t>
                      </a:r>
                      <a:br>
                        <a:rPr lang="es-SV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</a:br>
                      <a:r>
                        <a:rPr lang="es-SV" sz="1600" b="0" i="0" u="sng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Dato preliminar, el cual puede variar posteriormente.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Meta anual: 19% (equivalente a 44 casos)</a:t>
                      </a:r>
                    </a:p>
                    <a:p>
                      <a:pPr algn="l" fontAlgn="ctr"/>
                      <a:endParaRPr lang="es-SV" sz="16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3217"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Tasa de mortalidad por tuberculosis según código CIE-10 registrada a nivel nacional. 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23 muertes hospitalarias por tuberculosis </a:t>
                      </a:r>
                      <a:r>
                        <a:rPr lang="es-SV" sz="16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durante el período de enero a junio 2016.</a:t>
                      </a:r>
                      <a:br>
                        <a:rPr lang="es-SV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</a:br>
                      <a:r>
                        <a:rPr lang="es-SV" sz="1600" b="0" i="0" u="sng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Dato preliminar, el cual puede variar posteriormente.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Me anual: 0.50 X 100000 </a:t>
                      </a:r>
                      <a:r>
                        <a:rPr kumimoji="0" lang="es-SV" sz="16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hab</a:t>
                      </a:r>
                      <a:endParaRPr kumimoji="0" lang="es-SV" sz="1600" b="0" i="0" u="sng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algn="l" fontAlgn="ctr"/>
                      <a:endParaRPr lang="es-SV" sz="16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SV" dirty="0"/>
              <a:t>Modulo 1</a:t>
            </a:r>
            <a:br>
              <a:rPr lang="es-SV" dirty="0"/>
            </a:br>
            <a:r>
              <a:rPr lang="es-SV" dirty="0"/>
              <a:t>Cuidado y Prevención de la TB.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788024" y="6453188"/>
            <a:ext cx="417658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050" b="1" dirty="0">
                <a:latin typeface="+mn-lt"/>
                <a:cs typeface="+mn-cs"/>
              </a:rPr>
              <a:t>* Fuente de Información : PNTYER / MINSAL – Agosto 2016.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9512" y="1628800"/>
          <a:ext cx="8784976" cy="4392487"/>
        </p:xfrm>
        <a:graphic>
          <a:graphicData uri="http://schemas.openxmlformats.org/drawingml/2006/table">
            <a:tbl>
              <a:tblPr/>
              <a:tblGrid>
                <a:gridCol w="3845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9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615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Indicador de Cobertura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Número y porcentaje (Enero a Junio 2016)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9926"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Tasa de notificación de casos de tuberculosis (todas las formas) por cada 100.000 habitantes, confirmados bacteriológicamente y con diagnóstico clínico, casos nuevos y recaídas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1,472 casos de tuberculosis todas las formas enero a junio 2016. </a:t>
                      </a:r>
                      <a:r>
                        <a:rPr lang="es-SV" sz="16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No se puede calcular para el semestre la tasa de notificación por 100,000 habitantes ya que no se puede dividir la población en dos, por ese motivo se dan números absolutos.</a:t>
                      </a:r>
                      <a:br>
                        <a:rPr lang="es-SV" sz="16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</a:br>
                      <a:r>
                        <a:rPr lang="es-SV" sz="1600" b="0" i="0" u="sng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Dato preliminar, el cual puede variar posteriormente</a:t>
                      </a:r>
                      <a:r>
                        <a:rPr lang="es-SV" sz="16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.</a:t>
                      </a:r>
                    </a:p>
                    <a:p>
                      <a:pPr algn="just" fontAlgn="ctr"/>
                      <a:r>
                        <a:rPr lang="es-SV" sz="16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Meta anual </a:t>
                      </a:r>
                      <a:r>
                        <a:rPr lang="es-SV" sz="1600" b="0" i="0" u="none" strike="noStrike" baseline="0" dirty="0">
                          <a:solidFill>
                            <a:srgbClr val="C00000"/>
                          </a:solidFill>
                          <a:latin typeface="Arial"/>
                        </a:rPr>
                        <a:t> 2,322</a:t>
                      </a:r>
                      <a:endParaRPr lang="es-SV" sz="16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6407"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Tasa de éxito del tratamiento en los casos de tuberculosis confirmados bacteriológicamente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816 casos curados más tratamiento terminado </a:t>
                      </a:r>
                      <a:r>
                        <a:rPr lang="es-SV" sz="16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lo que corresponde a un</a:t>
                      </a:r>
                      <a:r>
                        <a:rPr lang="es-SV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 93.9% </a:t>
                      </a:r>
                      <a:r>
                        <a:rPr lang="es-SV" sz="16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de éxito del tratamiento en cohorte de enero a junio de 2015.</a:t>
                      </a:r>
                      <a:br>
                        <a:rPr lang="es-SV" sz="16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</a:br>
                      <a:r>
                        <a:rPr lang="es-SV" sz="1600" b="0" i="0" u="sng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Dato preliminar, el cual puede variar posteriormente</a:t>
                      </a:r>
                      <a:r>
                        <a:rPr lang="es-SV" sz="16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.</a:t>
                      </a:r>
                    </a:p>
                    <a:p>
                      <a:pPr algn="just" fontAlgn="ctr"/>
                      <a:r>
                        <a:rPr lang="es-SV" sz="16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Meta anual</a:t>
                      </a:r>
                      <a:r>
                        <a:rPr lang="es-SV" sz="1600" b="0" i="0" u="none" strike="noStrike" baseline="0" dirty="0">
                          <a:solidFill>
                            <a:srgbClr val="C00000"/>
                          </a:solidFill>
                          <a:latin typeface="Arial"/>
                        </a:rPr>
                        <a:t> </a:t>
                      </a:r>
                      <a:r>
                        <a:rPr lang="es-SV" sz="16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 &gt;90%</a:t>
                      </a:r>
                      <a:endParaRPr lang="es-SV" sz="16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SV" dirty="0"/>
              <a:t>Modulo 2</a:t>
            </a:r>
            <a:br>
              <a:rPr lang="es-SV" dirty="0"/>
            </a:br>
            <a:r>
              <a:rPr lang="es-SV" dirty="0"/>
              <a:t>MDR - TB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788024" y="6453336"/>
            <a:ext cx="417658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050" b="1" dirty="0">
                <a:latin typeface="+mn-lt"/>
                <a:cs typeface="+mn-cs"/>
              </a:rPr>
              <a:t>* Fuente de Información : PNTYER / MINSAL – Agosto 2016.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51520" y="1484785"/>
          <a:ext cx="8640960" cy="4814017"/>
        </p:xfrm>
        <a:graphic>
          <a:graphicData uri="http://schemas.openxmlformats.org/drawingml/2006/table">
            <a:tbl>
              <a:tblPr/>
              <a:tblGrid>
                <a:gridCol w="3782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8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38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Indicador de Cobertura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Número y porcentaje (Enero a Junio 2016)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6278"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Notificación de casos de TB-RR (tuberculosis resistente a la Rifampicina) y/o TB-MDR (tuberculosis </a:t>
                      </a:r>
                      <a:r>
                        <a:rPr lang="es-SV" sz="14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multidrogorresistente</a:t>
                      </a: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) – Porcentaje de casos notificados de TB-RR y/o TB-MDR confirmados bacteriológicamente como proporción de los casos estimados de TB-RR y/o TB-MDR entre los casos de tuberculosis notificados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 Caso Resistente a Rifampicina </a:t>
                      </a:r>
                      <a:r>
                        <a:rPr lang="es-SV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por confirmar a través de método convencional durante el período de enero a junio 2016.</a:t>
                      </a:r>
                      <a:br>
                        <a:rPr lang="es-SV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</a:br>
                      <a:br>
                        <a:rPr lang="es-SV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</a:br>
                      <a:r>
                        <a:rPr lang="es-SV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0 Casos TB-MDR </a:t>
                      </a:r>
                      <a:r>
                        <a:rPr lang="es-SV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durante el período de enero a junio 2016.</a:t>
                      </a:r>
                      <a:br>
                        <a:rPr lang="es-SV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</a:br>
                      <a:r>
                        <a:rPr lang="es-SV" sz="1400" b="0" i="0" u="sng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Dato preliminar, el cual puede variar posteriormente</a:t>
                      </a:r>
                      <a:r>
                        <a:rPr lang="es-SV" sz="14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.</a:t>
                      </a:r>
                      <a:endParaRPr lang="es-SV" sz="14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2439"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Tasa de éxito del tratamiento de TB-MDR; porcentaje de casos de tuberculosis farmacoresistentes</a:t>
                      </a:r>
                      <a:r>
                        <a:rPr lang="es-SV" sz="1400" b="0" i="0" u="none" strike="noStrike" baseline="0" dirty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confirmados  bacteriológicamente (TB-RR y/o TB-MDR) que se han tratado con éxito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Debido a que esta cohorte de casos TB-RR y TB-MDR es de </a:t>
                      </a:r>
                      <a:r>
                        <a:rPr lang="es-SV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18 meses a 24 meses de tratamiento, </a:t>
                      </a:r>
                      <a:r>
                        <a:rPr lang="es-SV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aún están bajo tratamiento el </a:t>
                      </a:r>
                      <a:r>
                        <a:rPr lang="es-SV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60% </a:t>
                      </a:r>
                      <a:r>
                        <a:rPr lang="es-SV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de pacientes </a:t>
                      </a:r>
                      <a:r>
                        <a:rPr lang="es-SV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(9 pacientes de un total de 15 notificados en cohorte TB-RR y TB-MDR para el año 2014) </a:t>
                      </a:r>
                      <a:r>
                        <a:rPr lang="es-SV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los cuales estarían finalizando su tratamiento en diciembre de 2016.</a:t>
                      </a:r>
                    </a:p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Por el momento el porcentaje de éxito del tratamiento no es significativo, debido a que solo </a:t>
                      </a:r>
                      <a:r>
                        <a:rPr lang="es-SV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4 pacientes </a:t>
                      </a:r>
                      <a:r>
                        <a:rPr lang="es-SV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han finalizado su tratamiento como curados</a:t>
                      </a:r>
                      <a:r>
                        <a:rPr lang="es-SV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 (26.7%) </a:t>
                      </a:r>
                      <a:r>
                        <a:rPr lang="es-SV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y</a:t>
                      </a:r>
                      <a:r>
                        <a:rPr lang="es-SV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 2 </a:t>
                      </a:r>
                      <a:r>
                        <a:rPr lang="es-SV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han fallecidos </a:t>
                      </a:r>
                      <a:r>
                        <a:rPr lang="es-SV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(13.3%) </a:t>
                      </a:r>
                      <a:r>
                        <a:rPr lang="es-SV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y</a:t>
                      </a:r>
                      <a:r>
                        <a:rPr lang="es-SV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 60% </a:t>
                      </a:r>
                      <a:r>
                        <a:rPr lang="es-SV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aún en tratamiento.</a:t>
                      </a:r>
                    </a:p>
                    <a:p>
                      <a:pPr algn="l" fontAlgn="ctr"/>
                      <a:r>
                        <a:rPr lang="es-SV" sz="1400" b="0" i="0" u="sng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Dato preliminar, el cual puede variar posteriormente</a:t>
                      </a:r>
                      <a:r>
                        <a:rPr lang="es-SV" sz="14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.</a:t>
                      </a:r>
                      <a:endParaRPr lang="es-SV" sz="14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PRESUPUESTO TB POR LINEAS ESTRATEGICAS FONDO MUNDIAL 2016-2020</a:t>
            </a:r>
            <a:endParaRPr lang="es-SV" sz="2400" dirty="0"/>
          </a:p>
        </p:txBody>
      </p:sp>
      <p:graphicFrame>
        <p:nvGraphicFramePr>
          <p:cNvPr id="6" name="4 Marcador de tabla"/>
          <p:cNvGraphicFramePr>
            <a:graphicFrameLocks/>
          </p:cNvGraphicFramePr>
          <p:nvPr/>
        </p:nvGraphicFramePr>
        <p:xfrm>
          <a:off x="468313" y="1125538"/>
          <a:ext cx="8280400" cy="5438914"/>
        </p:xfrm>
        <a:graphic>
          <a:graphicData uri="http://schemas.openxmlformats.org/drawingml/2006/table">
            <a:tbl>
              <a:tblPr/>
              <a:tblGrid>
                <a:gridCol w="1780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5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38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ESTRATEGIAS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24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1: Detección precoz  de casos de tuberculosis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1.928.052,51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1.421.284,31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1.454.154,31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4.803.491,13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24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2: Tratamiento de  casos TB de todas las formas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235.667,00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131.603,00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138.859,00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506.129,00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686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3: Detección de  casos TB/MDR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145.000,00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145.000,00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686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4:Tratamiento de casos TB/MDR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4.500,00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5.500,00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6.000,00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16.000,00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24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5: Disminución de la mortalidad por TB/HIV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  25.171,70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  22.282,50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25.171,70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72.625,90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6: Atención integral a grupos de más alto riesgo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516.676,00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248.392,00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180.940,00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946.008,00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158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7: Fortalecimiento al Sistema de Salud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1.053.479,64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787.534,31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311.485,00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2.152.498,95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4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Monitoreo y Evaluación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164.364,99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197.788,99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197.788,99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559.942,97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124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Planificación, coordinación y gerencia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310.152,64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239.282,90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199.785,07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749.220,60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4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4.383.064,48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3.053.668,01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2.514.184,07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9.950.916,55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75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PRESUPUESTO  GASTOS  Y  COMPROMISOS</a:t>
            </a:r>
            <a:endParaRPr lang="es-SV" sz="2400" dirty="0"/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381298"/>
              </p:ext>
            </p:extLst>
          </p:nvPr>
        </p:nvGraphicFramePr>
        <p:xfrm>
          <a:off x="612774" y="2060575"/>
          <a:ext cx="8153400" cy="2686050"/>
        </p:xfrm>
        <a:graphic>
          <a:graphicData uri="http://schemas.openxmlformats.org/drawingml/2006/table">
            <a:tbl>
              <a:tblPr/>
              <a:tblGrid>
                <a:gridCol w="1640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1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19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869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PRESUPUESTO DE ENERO A JUNIO 2016</a:t>
                      </a:r>
                    </a:p>
                  </a:txBody>
                  <a:tcPr marL="7350" marR="7350" marT="73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DESEMBOLSO DEL PERIODO</a:t>
                      </a:r>
                    </a:p>
                  </a:txBody>
                  <a:tcPr marL="7350" marR="7350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GASTOS</a:t>
                      </a:r>
                    </a:p>
                  </a:txBody>
                  <a:tcPr marL="7350" marR="7350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COMPROMISOS</a:t>
                      </a:r>
                    </a:p>
                  </a:txBody>
                  <a:tcPr marL="7350" marR="7350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MONTO COMPROMETIDO ADICIONAL AL DESEMBOLSO</a:t>
                      </a:r>
                    </a:p>
                  </a:txBody>
                  <a:tcPr marL="7350" marR="7350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7357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$ 2.191.531,88</a:t>
                      </a:r>
                    </a:p>
                  </a:txBody>
                  <a:tcPr marL="7350" marR="7350" marT="73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$ 2.191.531,88</a:t>
                      </a:r>
                    </a:p>
                  </a:txBody>
                  <a:tcPr marL="7350" marR="7350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$ 141.112,85</a:t>
                      </a:r>
                    </a:p>
                  </a:txBody>
                  <a:tcPr marL="7350" marR="7350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$ 2.077.593,28</a:t>
                      </a:r>
                    </a:p>
                  </a:txBody>
                  <a:tcPr marL="7350" marR="7350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-$ 27.174,25</a:t>
                      </a:r>
                    </a:p>
                  </a:txBody>
                  <a:tcPr marL="7350" marR="7350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312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PORCENTAJE DE EJECUCION PRIMER SEMESTRE 2016</a:t>
            </a:r>
            <a:endParaRPr lang="es-SV" sz="2400" dirty="0"/>
          </a:p>
        </p:txBody>
      </p:sp>
      <p:graphicFrame>
        <p:nvGraphicFramePr>
          <p:cNvPr id="5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252430"/>
              </p:ext>
            </p:extLst>
          </p:nvPr>
        </p:nvGraphicFramePr>
        <p:xfrm>
          <a:off x="612775" y="1700808"/>
          <a:ext cx="76328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84188" y="6307286"/>
            <a:ext cx="82819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" altLang="es-SV" sz="1400" dirty="0"/>
              <a:t>NOTA: La diferencia de $ 27,174.25, obedece a que se han realizado solicitudes de compras anuales.</a:t>
            </a:r>
          </a:p>
        </p:txBody>
      </p:sp>
    </p:spTree>
    <p:extLst>
      <p:ext uri="{BB962C8B-B14F-4D97-AF65-F5344CB8AC3E}">
        <p14:creationId xmlns:p14="http://schemas.microsoft.com/office/powerpoint/2010/main" val="1331680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ermedi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Aspecto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Aspecto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Aspecto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436</TotalTime>
  <Words>758</Words>
  <Application>Microsoft Office PowerPoint</Application>
  <PresentationFormat>On-screen Show (4:3)</PresentationFormat>
  <Paragraphs>114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Times New Roman</vt:lpstr>
      <vt:lpstr>Tw Cen MT</vt:lpstr>
      <vt:lpstr>Wingdings</vt:lpstr>
      <vt:lpstr>Wingdings 2</vt:lpstr>
      <vt:lpstr>Intermedio</vt:lpstr>
      <vt:lpstr>AVANCE DE EJECUCIÓN SUBVENCIÓN Tablero de Mando R9 TUBERCULOSIS. (programáticos).</vt:lpstr>
      <vt:lpstr>PowerPoint Presentation</vt:lpstr>
      <vt:lpstr>Indicador de Impacto</vt:lpstr>
      <vt:lpstr>Modulo 1 Cuidado y Prevención de la TB.</vt:lpstr>
      <vt:lpstr>Modulo 2 MDR - TB</vt:lpstr>
      <vt:lpstr>PRESUPUESTO TB POR LINEAS ESTRATEGICAS FONDO MUNDIAL 2016-2020</vt:lpstr>
      <vt:lpstr>PRESUPUESTO  GASTOS  Y  COMPROMISOS</vt:lpstr>
      <vt:lpstr>PORCENTAJE DE EJECUCION PRIMER SEMESTRE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Tablero de Mando R9 TUBERCULOSIS.</dc:title>
  <dc:creator>Juan Carlos Ramirez Ramirez</dc:creator>
  <cp:lastModifiedBy>Maria Leydies Portillo</cp:lastModifiedBy>
  <cp:revision>85</cp:revision>
  <dcterms:created xsi:type="dcterms:W3CDTF">2014-04-02T13:50:15Z</dcterms:created>
  <dcterms:modified xsi:type="dcterms:W3CDTF">2016-09-07T23:01:58Z</dcterms:modified>
</cp:coreProperties>
</file>