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56" r:id="rId3"/>
    <p:sldId id="260" r:id="rId4"/>
    <p:sldId id="259" r:id="rId5"/>
    <p:sldId id="265" r:id="rId6"/>
    <p:sldId id="258" r:id="rId7"/>
    <p:sldId id="261" r:id="rId8"/>
    <p:sldId id="262" r:id="rId9"/>
    <p:sldId id="257" r:id="rId10"/>
    <p:sldId id="264"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7ACCDF-9D05-4671-9A69-5B3B00F6ADC0}"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s-SV"/>
        </a:p>
      </dgm:t>
    </dgm:pt>
    <dgm:pt modelId="{BB045A68-0B64-49B4-AA67-FFBFC5AAA097}">
      <dgm:prSet phldrT="[Texto]"/>
      <dgm:spPr>
        <a:xfrm rot="16200000">
          <a:off x="-1080012" y="1082710"/>
          <a:ext cx="4812179" cy="2646759"/>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dirty="0" smtClean="0">
              <a:solidFill>
                <a:sysClr val="windowText" lastClr="000000"/>
              </a:solidFill>
              <a:latin typeface="Calibri" panose="020F0502020204030204"/>
              <a:ea typeface="+mn-ea"/>
              <a:cs typeface="+mn-cs"/>
            </a:rPr>
            <a:t>Sección 1-Contexto de País</a:t>
          </a:r>
        </a:p>
        <a:p>
          <a:r>
            <a:rPr lang="es-ES" dirty="0" smtClean="0">
              <a:solidFill>
                <a:sysClr val="windowText" lastClr="000000"/>
              </a:solidFill>
              <a:latin typeface="Calibri" panose="020F0502020204030204"/>
              <a:ea typeface="+mn-ea"/>
              <a:cs typeface="+mn-cs"/>
            </a:rPr>
            <a:t>Descripción de la situación epidemiológica del país, incluidos los sistemas sanitarios y las barreras de acceso a los mismos, al igual que la respuesta nacional. </a:t>
          </a:r>
          <a:endParaRPr lang="es-SV" dirty="0">
            <a:solidFill>
              <a:sysClr val="windowText" lastClr="000000"/>
            </a:solidFill>
            <a:latin typeface="Calibri" panose="020F0502020204030204"/>
            <a:ea typeface="+mn-ea"/>
            <a:cs typeface="+mn-cs"/>
          </a:endParaRPr>
        </a:p>
      </dgm:t>
    </dgm:pt>
    <dgm:pt modelId="{2BD73B37-3BA2-47DB-8FA8-D73EA9337BB1}" type="parTrans" cxnId="{E57086D7-E92A-46C9-88FD-6C7426E1C0C1}">
      <dgm:prSet/>
      <dgm:spPr/>
      <dgm:t>
        <a:bodyPr/>
        <a:lstStyle/>
        <a:p>
          <a:endParaRPr lang="es-SV">
            <a:solidFill>
              <a:schemeClr val="tx1"/>
            </a:solidFill>
          </a:endParaRPr>
        </a:p>
      </dgm:t>
    </dgm:pt>
    <dgm:pt modelId="{B1F45821-7B21-47A6-A8BD-2737ADB05790}" type="sibTrans" cxnId="{E57086D7-E92A-46C9-88FD-6C7426E1C0C1}">
      <dgm:prSet/>
      <dgm:spPr/>
      <dgm:t>
        <a:bodyPr/>
        <a:lstStyle/>
        <a:p>
          <a:endParaRPr lang="es-SV">
            <a:solidFill>
              <a:schemeClr val="tx1"/>
            </a:solidFill>
          </a:endParaRPr>
        </a:p>
      </dgm:t>
    </dgm:pt>
    <dgm:pt modelId="{534F6EEC-CA6B-413E-84CB-1D933C205B8A}">
      <dgm:prSet phldrT="[Texto]"/>
      <dgm:spPr>
        <a:xfrm rot="16200000">
          <a:off x="1765253" y="1082710"/>
          <a:ext cx="4812179" cy="2646759"/>
        </a:xfrm>
        <a:solidFill>
          <a:srgbClr val="FFC000">
            <a:hueOff val="3465231"/>
            <a:satOff val="-15989"/>
            <a:lumOff val="588"/>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dirty="0" smtClean="0">
              <a:solidFill>
                <a:sysClr val="windowText" lastClr="000000"/>
              </a:solidFill>
              <a:latin typeface="Calibri" panose="020F0502020204030204"/>
              <a:ea typeface="+mn-ea"/>
              <a:cs typeface="+mn-cs"/>
            </a:rPr>
            <a:t>Sección 2</a:t>
          </a:r>
        </a:p>
        <a:p>
          <a:r>
            <a:rPr lang="es-ES" dirty="0" smtClean="0">
              <a:solidFill>
                <a:sysClr val="windowText" lastClr="000000"/>
              </a:solidFill>
              <a:latin typeface="Calibri" panose="020F0502020204030204"/>
              <a:ea typeface="+mn-ea"/>
              <a:cs typeface="+mn-cs"/>
            </a:rPr>
            <a:t>Información sobre el panorama nacional de financiamiento y sostenibilidad.</a:t>
          </a:r>
          <a:endParaRPr lang="es-SV" dirty="0">
            <a:solidFill>
              <a:sysClr val="windowText" lastClr="000000"/>
            </a:solidFill>
            <a:latin typeface="Calibri" panose="020F0502020204030204"/>
            <a:ea typeface="+mn-ea"/>
            <a:cs typeface="+mn-cs"/>
          </a:endParaRPr>
        </a:p>
      </dgm:t>
    </dgm:pt>
    <dgm:pt modelId="{B1B369AE-AABE-4CF0-8CFE-6C27B6C94CEC}" type="parTrans" cxnId="{8ABA4FAA-F169-4357-ACC3-DA40F5FF0AEA}">
      <dgm:prSet/>
      <dgm:spPr/>
      <dgm:t>
        <a:bodyPr/>
        <a:lstStyle/>
        <a:p>
          <a:endParaRPr lang="es-SV">
            <a:solidFill>
              <a:schemeClr val="tx1"/>
            </a:solidFill>
          </a:endParaRPr>
        </a:p>
      </dgm:t>
    </dgm:pt>
    <dgm:pt modelId="{7D6C13FD-C5FE-414E-BFE7-05DEA3B90F74}" type="sibTrans" cxnId="{8ABA4FAA-F169-4357-ACC3-DA40F5FF0AEA}">
      <dgm:prSet/>
      <dgm:spPr/>
      <dgm:t>
        <a:bodyPr/>
        <a:lstStyle/>
        <a:p>
          <a:endParaRPr lang="es-SV">
            <a:solidFill>
              <a:schemeClr val="tx1"/>
            </a:solidFill>
          </a:endParaRPr>
        </a:p>
      </dgm:t>
    </dgm:pt>
    <dgm:pt modelId="{5F4A28C5-89CE-4871-B923-A1B317C03F2B}">
      <dgm:prSet phldrT="[Texto]"/>
      <dgm:spPr>
        <a:xfrm rot="16200000">
          <a:off x="4610520" y="1082710"/>
          <a:ext cx="4812179" cy="2646759"/>
        </a:xfrm>
        <a:solidFill>
          <a:srgbClr val="FFC000">
            <a:hueOff val="6930461"/>
            <a:satOff val="-31979"/>
            <a:lumOff val="1177"/>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dirty="0" smtClean="0">
              <a:solidFill>
                <a:sysClr val="windowText" lastClr="000000"/>
              </a:solidFill>
              <a:latin typeface="Calibri" panose="020F0502020204030204"/>
              <a:ea typeface="+mn-ea"/>
              <a:cs typeface="+mn-cs"/>
            </a:rPr>
            <a:t>Sección 3</a:t>
          </a:r>
        </a:p>
        <a:p>
          <a:r>
            <a:rPr lang="es-ES" b="0" dirty="0" smtClean="0">
              <a:solidFill>
                <a:sysClr val="windowText" lastClr="000000"/>
              </a:solidFill>
              <a:latin typeface="Calibri" panose="020F0502020204030204"/>
              <a:ea typeface="+mn-ea"/>
              <a:cs typeface="+mn-cs"/>
            </a:rPr>
            <a:t>Solicitud de financiamiento al Fondo Mundial, que debe incluir un análisis de las deficiencias programáticas, los fundamentos de la solicitud, y la herramienta modular.</a:t>
          </a:r>
          <a:endParaRPr lang="es-SV" dirty="0">
            <a:solidFill>
              <a:sysClr val="windowText" lastClr="000000"/>
            </a:solidFill>
            <a:latin typeface="Calibri" panose="020F0502020204030204"/>
            <a:ea typeface="+mn-ea"/>
            <a:cs typeface="+mn-cs"/>
          </a:endParaRPr>
        </a:p>
      </dgm:t>
    </dgm:pt>
    <dgm:pt modelId="{7A638CAD-76F6-404C-9E4D-29FEE86B16D1}" type="parTrans" cxnId="{4344D44F-D7FB-4858-A5B0-8F83A94D8DF0}">
      <dgm:prSet/>
      <dgm:spPr/>
      <dgm:t>
        <a:bodyPr/>
        <a:lstStyle/>
        <a:p>
          <a:endParaRPr lang="es-SV">
            <a:solidFill>
              <a:schemeClr val="tx1"/>
            </a:solidFill>
          </a:endParaRPr>
        </a:p>
      </dgm:t>
    </dgm:pt>
    <dgm:pt modelId="{241ADD9A-E70E-4942-BB00-DB831E4ED646}" type="sibTrans" cxnId="{4344D44F-D7FB-4858-A5B0-8F83A94D8DF0}">
      <dgm:prSet/>
      <dgm:spPr/>
      <dgm:t>
        <a:bodyPr/>
        <a:lstStyle/>
        <a:p>
          <a:endParaRPr lang="es-SV">
            <a:solidFill>
              <a:schemeClr val="tx1"/>
            </a:solidFill>
          </a:endParaRPr>
        </a:p>
      </dgm:t>
    </dgm:pt>
    <dgm:pt modelId="{BF2DFC69-E6DB-45B7-9FF7-E834774036EC}">
      <dgm:prSet custT="1"/>
      <dgm:spPr>
        <a:xfrm rot="16200000">
          <a:off x="7455786" y="1082710"/>
          <a:ext cx="4812179" cy="2646759"/>
        </a:xfr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s-SV" sz="1800" b="1" dirty="0" smtClean="0">
              <a:solidFill>
                <a:sysClr val="windowText" lastClr="000000"/>
              </a:solidFill>
              <a:latin typeface="Calibri" panose="020F0502020204030204"/>
              <a:ea typeface="+mn-ea"/>
              <a:cs typeface="+mn-cs"/>
            </a:rPr>
            <a:t>Sección 4</a:t>
          </a:r>
        </a:p>
        <a:p>
          <a:pPr algn="l"/>
          <a:r>
            <a:rPr lang="es-ES" sz="1800" b="0" dirty="0" smtClean="0">
              <a:solidFill>
                <a:sysClr val="windowText" lastClr="000000"/>
              </a:solidFill>
              <a:latin typeface="Calibri" panose="020F0502020204030204"/>
              <a:ea typeface="+mn-ea"/>
              <a:cs typeface="+mn-cs"/>
            </a:rPr>
            <a:t>Acuerdos de ejecución y evaluación de riesgos</a:t>
          </a:r>
          <a:endParaRPr lang="es-SV" sz="1800" b="0" dirty="0">
            <a:solidFill>
              <a:sysClr val="windowText" lastClr="000000"/>
            </a:solidFill>
            <a:latin typeface="Calibri" panose="020F0502020204030204"/>
            <a:ea typeface="+mn-ea"/>
            <a:cs typeface="+mn-cs"/>
          </a:endParaRPr>
        </a:p>
      </dgm:t>
    </dgm:pt>
    <dgm:pt modelId="{4F315D3D-B4E1-414C-8D2C-DE4601138BBA}" type="parTrans" cxnId="{941DE0DA-8B42-49BC-A449-75AF4D30CF12}">
      <dgm:prSet/>
      <dgm:spPr/>
      <dgm:t>
        <a:bodyPr/>
        <a:lstStyle/>
        <a:p>
          <a:endParaRPr lang="es-SV">
            <a:solidFill>
              <a:schemeClr val="tx1"/>
            </a:solidFill>
          </a:endParaRPr>
        </a:p>
      </dgm:t>
    </dgm:pt>
    <dgm:pt modelId="{352E48D5-1B87-433C-A16A-1AC5672D0E13}" type="sibTrans" cxnId="{941DE0DA-8B42-49BC-A449-75AF4D30CF12}">
      <dgm:prSet/>
      <dgm:spPr/>
      <dgm:t>
        <a:bodyPr/>
        <a:lstStyle/>
        <a:p>
          <a:endParaRPr lang="es-SV">
            <a:solidFill>
              <a:schemeClr val="tx1"/>
            </a:solidFill>
          </a:endParaRPr>
        </a:p>
      </dgm:t>
    </dgm:pt>
    <dgm:pt modelId="{920B2982-9D36-4CF1-996A-5E11AD478CE2}" type="pres">
      <dgm:prSet presAssocID="{917ACCDF-9D05-4671-9A69-5B3B00F6ADC0}" presName="Name0" presStyleCnt="0">
        <dgm:presLayoutVars>
          <dgm:dir/>
          <dgm:resizeHandles val="exact"/>
        </dgm:presLayoutVars>
      </dgm:prSet>
      <dgm:spPr/>
      <dgm:t>
        <a:bodyPr/>
        <a:lstStyle/>
        <a:p>
          <a:endParaRPr lang="es-SV"/>
        </a:p>
      </dgm:t>
    </dgm:pt>
    <dgm:pt modelId="{24661BAE-FBC3-44AC-AEE0-2D2D4846AC7D}" type="pres">
      <dgm:prSet presAssocID="{BB045A68-0B64-49B4-AA67-FFBFC5AAA097}" presName="node" presStyleLbl="node1" presStyleIdx="0" presStyleCnt="4">
        <dgm:presLayoutVars>
          <dgm:bulletEnabled val="1"/>
        </dgm:presLayoutVars>
      </dgm:prSet>
      <dgm:spPr>
        <a:prstGeom prst="flowChartManualOperation">
          <a:avLst/>
        </a:prstGeom>
      </dgm:spPr>
      <dgm:t>
        <a:bodyPr/>
        <a:lstStyle/>
        <a:p>
          <a:endParaRPr lang="es-SV"/>
        </a:p>
      </dgm:t>
    </dgm:pt>
    <dgm:pt modelId="{B5F84B05-4341-43BE-B14E-987881EA4A32}" type="pres">
      <dgm:prSet presAssocID="{B1F45821-7B21-47A6-A8BD-2737ADB05790}" presName="sibTrans" presStyleCnt="0"/>
      <dgm:spPr/>
    </dgm:pt>
    <dgm:pt modelId="{1B58EA43-2AFA-466B-85C1-9CA02FBC8E19}" type="pres">
      <dgm:prSet presAssocID="{534F6EEC-CA6B-413E-84CB-1D933C205B8A}" presName="node" presStyleLbl="node1" presStyleIdx="1" presStyleCnt="4">
        <dgm:presLayoutVars>
          <dgm:bulletEnabled val="1"/>
        </dgm:presLayoutVars>
      </dgm:prSet>
      <dgm:spPr>
        <a:prstGeom prst="flowChartManualOperation">
          <a:avLst/>
        </a:prstGeom>
      </dgm:spPr>
      <dgm:t>
        <a:bodyPr/>
        <a:lstStyle/>
        <a:p>
          <a:endParaRPr lang="es-SV"/>
        </a:p>
      </dgm:t>
    </dgm:pt>
    <dgm:pt modelId="{231C86D4-E5DF-425E-B5D1-BCE6E8077EE3}" type="pres">
      <dgm:prSet presAssocID="{7D6C13FD-C5FE-414E-BFE7-05DEA3B90F74}" presName="sibTrans" presStyleCnt="0"/>
      <dgm:spPr/>
    </dgm:pt>
    <dgm:pt modelId="{485D3640-3E04-4901-9B4C-763838FFB132}" type="pres">
      <dgm:prSet presAssocID="{5F4A28C5-89CE-4871-B923-A1B317C03F2B}" presName="node" presStyleLbl="node1" presStyleIdx="2" presStyleCnt="4">
        <dgm:presLayoutVars>
          <dgm:bulletEnabled val="1"/>
        </dgm:presLayoutVars>
      </dgm:prSet>
      <dgm:spPr>
        <a:prstGeom prst="flowChartManualOperation">
          <a:avLst/>
        </a:prstGeom>
      </dgm:spPr>
      <dgm:t>
        <a:bodyPr/>
        <a:lstStyle/>
        <a:p>
          <a:endParaRPr lang="es-SV"/>
        </a:p>
      </dgm:t>
    </dgm:pt>
    <dgm:pt modelId="{D0A0223D-2E5B-43F4-8F44-06DA5ADDC5D5}" type="pres">
      <dgm:prSet presAssocID="{241ADD9A-E70E-4942-BB00-DB831E4ED646}" presName="sibTrans" presStyleCnt="0"/>
      <dgm:spPr/>
    </dgm:pt>
    <dgm:pt modelId="{FB0EA617-646D-4C7C-B5ED-BC4C22E8812C}" type="pres">
      <dgm:prSet presAssocID="{BF2DFC69-E6DB-45B7-9FF7-E834774036EC}" presName="node" presStyleLbl="node1" presStyleIdx="3" presStyleCnt="4">
        <dgm:presLayoutVars>
          <dgm:bulletEnabled val="1"/>
        </dgm:presLayoutVars>
      </dgm:prSet>
      <dgm:spPr>
        <a:prstGeom prst="flowChartManualOperation">
          <a:avLst/>
        </a:prstGeom>
      </dgm:spPr>
      <dgm:t>
        <a:bodyPr/>
        <a:lstStyle/>
        <a:p>
          <a:endParaRPr lang="es-SV"/>
        </a:p>
      </dgm:t>
    </dgm:pt>
  </dgm:ptLst>
  <dgm:cxnLst>
    <dgm:cxn modelId="{4344D44F-D7FB-4858-A5B0-8F83A94D8DF0}" srcId="{917ACCDF-9D05-4671-9A69-5B3B00F6ADC0}" destId="{5F4A28C5-89CE-4871-B923-A1B317C03F2B}" srcOrd="2" destOrd="0" parTransId="{7A638CAD-76F6-404C-9E4D-29FEE86B16D1}" sibTransId="{241ADD9A-E70E-4942-BB00-DB831E4ED646}"/>
    <dgm:cxn modelId="{60B126AE-961B-4B08-A5A7-247E37678789}" type="presOf" srcId="{917ACCDF-9D05-4671-9A69-5B3B00F6ADC0}" destId="{920B2982-9D36-4CF1-996A-5E11AD478CE2}" srcOrd="0" destOrd="0" presId="urn:microsoft.com/office/officeart/2005/8/layout/hList6"/>
    <dgm:cxn modelId="{C9A12423-314A-4260-A775-78508C4D9A11}" type="presOf" srcId="{5F4A28C5-89CE-4871-B923-A1B317C03F2B}" destId="{485D3640-3E04-4901-9B4C-763838FFB132}" srcOrd="0" destOrd="0" presId="urn:microsoft.com/office/officeart/2005/8/layout/hList6"/>
    <dgm:cxn modelId="{BAA9C3EA-149B-4623-9234-5D7C811E5DDF}" type="presOf" srcId="{BB045A68-0B64-49B4-AA67-FFBFC5AAA097}" destId="{24661BAE-FBC3-44AC-AEE0-2D2D4846AC7D}" srcOrd="0" destOrd="0" presId="urn:microsoft.com/office/officeart/2005/8/layout/hList6"/>
    <dgm:cxn modelId="{A19A38DA-AD08-48CE-B703-CE79E1D28188}" type="presOf" srcId="{BF2DFC69-E6DB-45B7-9FF7-E834774036EC}" destId="{FB0EA617-646D-4C7C-B5ED-BC4C22E8812C}" srcOrd="0" destOrd="0" presId="urn:microsoft.com/office/officeart/2005/8/layout/hList6"/>
    <dgm:cxn modelId="{DA00074A-7B1E-480E-A82E-953303E1352B}" type="presOf" srcId="{534F6EEC-CA6B-413E-84CB-1D933C205B8A}" destId="{1B58EA43-2AFA-466B-85C1-9CA02FBC8E19}" srcOrd="0" destOrd="0" presId="urn:microsoft.com/office/officeart/2005/8/layout/hList6"/>
    <dgm:cxn modelId="{8ABA4FAA-F169-4357-ACC3-DA40F5FF0AEA}" srcId="{917ACCDF-9D05-4671-9A69-5B3B00F6ADC0}" destId="{534F6EEC-CA6B-413E-84CB-1D933C205B8A}" srcOrd="1" destOrd="0" parTransId="{B1B369AE-AABE-4CF0-8CFE-6C27B6C94CEC}" sibTransId="{7D6C13FD-C5FE-414E-BFE7-05DEA3B90F74}"/>
    <dgm:cxn modelId="{E57086D7-E92A-46C9-88FD-6C7426E1C0C1}" srcId="{917ACCDF-9D05-4671-9A69-5B3B00F6ADC0}" destId="{BB045A68-0B64-49B4-AA67-FFBFC5AAA097}" srcOrd="0" destOrd="0" parTransId="{2BD73B37-3BA2-47DB-8FA8-D73EA9337BB1}" sibTransId="{B1F45821-7B21-47A6-A8BD-2737ADB05790}"/>
    <dgm:cxn modelId="{941DE0DA-8B42-49BC-A449-75AF4D30CF12}" srcId="{917ACCDF-9D05-4671-9A69-5B3B00F6ADC0}" destId="{BF2DFC69-E6DB-45B7-9FF7-E834774036EC}" srcOrd="3" destOrd="0" parTransId="{4F315D3D-B4E1-414C-8D2C-DE4601138BBA}" sibTransId="{352E48D5-1B87-433C-A16A-1AC5672D0E13}"/>
    <dgm:cxn modelId="{682A7A40-ED2F-456B-8FAC-E6DC817019F3}" type="presParOf" srcId="{920B2982-9D36-4CF1-996A-5E11AD478CE2}" destId="{24661BAE-FBC3-44AC-AEE0-2D2D4846AC7D}" srcOrd="0" destOrd="0" presId="urn:microsoft.com/office/officeart/2005/8/layout/hList6"/>
    <dgm:cxn modelId="{840BD799-245A-46E7-80D3-D9561A83895C}" type="presParOf" srcId="{920B2982-9D36-4CF1-996A-5E11AD478CE2}" destId="{B5F84B05-4341-43BE-B14E-987881EA4A32}" srcOrd="1" destOrd="0" presId="urn:microsoft.com/office/officeart/2005/8/layout/hList6"/>
    <dgm:cxn modelId="{AB9C9BEF-7CEC-46C1-9F45-C798EF736119}" type="presParOf" srcId="{920B2982-9D36-4CF1-996A-5E11AD478CE2}" destId="{1B58EA43-2AFA-466B-85C1-9CA02FBC8E19}" srcOrd="2" destOrd="0" presId="urn:microsoft.com/office/officeart/2005/8/layout/hList6"/>
    <dgm:cxn modelId="{7FB726C5-9A5D-4D2B-B1F0-34C6B4406B70}" type="presParOf" srcId="{920B2982-9D36-4CF1-996A-5E11AD478CE2}" destId="{231C86D4-E5DF-425E-B5D1-BCE6E8077EE3}" srcOrd="3" destOrd="0" presId="urn:microsoft.com/office/officeart/2005/8/layout/hList6"/>
    <dgm:cxn modelId="{F50DF69A-8602-45D7-858E-219D88586C42}" type="presParOf" srcId="{920B2982-9D36-4CF1-996A-5E11AD478CE2}" destId="{485D3640-3E04-4901-9B4C-763838FFB132}" srcOrd="4" destOrd="0" presId="urn:microsoft.com/office/officeart/2005/8/layout/hList6"/>
    <dgm:cxn modelId="{D171D84B-29B2-44E1-B7F1-F47AB37E1EDE}" type="presParOf" srcId="{920B2982-9D36-4CF1-996A-5E11AD478CE2}" destId="{D0A0223D-2E5B-43F4-8F44-06DA5ADDC5D5}" srcOrd="5" destOrd="0" presId="urn:microsoft.com/office/officeart/2005/8/layout/hList6"/>
    <dgm:cxn modelId="{D75C6068-D631-4610-9845-DF49FDA1CF32}" type="presParOf" srcId="{920B2982-9D36-4CF1-996A-5E11AD478CE2}" destId="{FB0EA617-646D-4C7C-B5ED-BC4C22E8812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ACCDF-9D05-4671-9A69-5B3B00F6ADC0}"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s-SV"/>
        </a:p>
      </dgm:t>
    </dgm:pt>
    <dgm:pt modelId="{BB045A68-0B64-49B4-AA67-FFBFC5AAA097}">
      <dgm:prSet phldrT="[Texto]"/>
      <dgm:spPr>
        <a:xfrm rot="16200000">
          <a:off x="-1946015" y="1950453"/>
          <a:ext cx="5654488" cy="1753580"/>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ES" b="1" smtClean="0">
              <a:solidFill>
                <a:sysClr val="windowText" lastClr="000000"/>
              </a:solidFill>
              <a:latin typeface="Calibri" panose="020F0502020204030204"/>
              <a:ea typeface="+mn-ea"/>
              <a:cs typeface="+mn-cs"/>
            </a:rPr>
            <a:t>Tabla 1</a:t>
          </a:r>
        </a:p>
        <a:p>
          <a:r>
            <a:rPr lang="es-ES" b="1" smtClean="0">
              <a:solidFill>
                <a:sysClr val="windowText" lastClr="000000"/>
              </a:solidFill>
              <a:latin typeface="Calibri" panose="020F0502020204030204"/>
              <a:ea typeface="+mn-ea"/>
              <a:cs typeface="+mn-cs"/>
            </a:rPr>
            <a:t>Tabla de análisis de deficiencias de financiamiento y de financiamiento de contrapartida</a:t>
          </a:r>
          <a:endParaRPr lang="es-SV" b="1" dirty="0">
            <a:solidFill>
              <a:sysClr val="windowText" lastClr="000000"/>
            </a:solidFill>
            <a:latin typeface="Calibri" panose="020F0502020204030204"/>
            <a:ea typeface="+mn-ea"/>
            <a:cs typeface="+mn-cs"/>
          </a:endParaRPr>
        </a:p>
      </dgm:t>
    </dgm:pt>
    <dgm:pt modelId="{2BD73B37-3BA2-47DB-8FA8-D73EA9337BB1}" type="parTrans" cxnId="{E57086D7-E92A-46C9-88FD-6C7426E1C0C1}">
      <dgm:prSet/>
      <dgm:spPr/>
      <dgm:t>
        <a:bodyPr/>
        <a:lstStyle/>
        <a:p>
          <a:endParaRPr lang="es-SV">
            <a:solidFill>
              <a:schemeClr val="tx1"/>
            </a:solidFill>
          </a:endParaRPr>
        </a:p>
      </dgm:t>
    </dgm:pt>
    <dgm:pt modelId="{B1F45821-7B21-47A6-A8BD-2737ADB05790}" type="sibTrans" cxnId="{E57086D7-E92A-46C9-88FD-6C7426E1C0C1}">
      <dgm:prSet/>
      <dgm:spPr/>
      <dgm:t>
        <a:bodyPr/>
        <a:lstStyle/>
        <a:p>
          <a:endParaRPr lang="es-SV">
            <a:solidFill>
              <a:schemeClr val="tx1"/>
            </a:solidFill>
          </a:endParaRPr>
        </a:p>
      </dgm:t>
    </dgm:pt>
    <dgm:pt modelId="{534F6EEC-CA6B-413E-84CB-1D933C205B8A}">
      <dgm:prSet phldrT="[Texto]"/>
      <dgm:spPr>
        <a:xfrm rot="16200000">
          <a:off x="-60915" y="1950453"/>
          <a:ext cx="5654488" cy="1753580"/>
        </a:xfrm>
        <a:solidFill>
          <a:srgbClr val="FFC000">
            <a:hueOff val="2079139"/>
            <a:satOff val="-9594"/>
            <a:lumOff val="353"/>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smtClean="0">
              <a:solidFill>
                <a:sysClr val="windowText" lastClr="000000"/>
              </a:solidFill>
              <a:latin typeface="Calibri" panose="020F0502020204030204"/>
              <a:ea typeface="+mn-ea"/>
              <a:cs typeface="+mn-cs"/>
            </a:rPr>
            <a:t>Tabla 2</a:t>
          </a:r>
        </a:p>
        <a:p>
          <a:r>
            <a:rPr lang="es-SV" b="1" smtClean="0">
              <a:solidFill>
                <a:sysClr val="windowText" lastClr="000000"/>
              </a:solidFill>
              <a:latin typeface="Calibri" panose="020F0502020204030204"/>
              <a:ea typeface="+mn-ea"/>
              <a:cs typeface="+mn-cs"/>
            </a:rPr>
            <a:t>Tabla(s) de deficiencias programáticas </a:t>
          </a:r>
          <a:endParaRPr lang="es-SV" dirty="0">
            <a:solidFill>
              <a:sysClr val="windowText" lastClr="000000"/>
            </a:solidFill>
            <a:latin typeface="Calibri" panose="020F0502020204030204"/>
            <a:ea typeface="+mn-ea"/>
            <a:cs typeface="+mn-cs"/>
          </a:endParaRPr>
        </a:p>
      </dgm:t>
    </dgm:pt>
    <dgm:pt modelId="{B1B369AE-AABE-4CF0-8CFE-6C27B6C94CEC}" type="parTrans" cxnId="{8ABA4FAA-F169-4357-ACC3-DA40F5FF0AEA}">
      <dgm:prSet/>
      <dgm:spPr/>
      <dgm:t>
        <a:bodyPr/>
        <a:lstStyle/>
        <a:p>
          <a:endParaRPr lang="es-SV">
            <a:solidFill>
              <a:schemeClr val="tx1"/>
            </a:solidFill>
          </a:endParaRPr>
        </a:p>
      </dgm:t>
    </dgm:pt>
    <dgm:pt modelId="{7D6C13FD-C5FE-414E-BFE7-05DEA3B90F74}" type="sibTrans" cxnId="{8ABA4FAA-F169-4357-ACC3-DA40F5FF0AEA}">
      <dgm:prSet/>
      <dgm:spPr/>
      <dgm:t>
        <a:bodyPr/>
        <a:lstStyle/>
        <a:p>
          <a:endParaRPr lang="es-SV">
            <a:solidFill>
              <a:schemeClr val="tx1"/>
            </a:solidFill>
          </a:endParaRPr>
        </a:p>
      </dgm:t>
    </dgm:pt>
    <dgm:pt modelId="{5F4A28C5-89CE-4871-B923-A1B317C03F2B}">
      <dgm:prSet phldrT="[Texto]"/>
      <dgm:spPr>
        <a:xfrm rot="16200000">
          <a:off x="1824183" y="1950453"/>
          <a:ext cx="5654488" cy="1753580"/>
        </a:xfrm>
        <a:solidFill>
          <a:srgbClr val="FFC000">
            <a:hueOff val="4158277"/>
            <a:satOff val="-19187"/>
            <a:lumOff val="706"/>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smtClean="0">
              <a:solidFill>
                <a:sysClr val="windowText" lastClr="000000"/>
              </a:solidFill>
              <a:latin typeface="Calibri" panose="020F0502020204030204"/>
              <a:ea typeface="+mn-ea"/>
              <a:cs typeface="+mn-cs"/>
            </a:rPr>
            <a:t>Tabla 3</a:t>
          </a:r>
        </a:p>
        <a:p>
          <a:r>
            <a:rPr lang="es-SV" b="1" smtClean="0">
              <a:solidFill>
                <a:sysClr val="windowText" lastClr="000000"/>
              </a:solidFill>
              <a:latin typeface="Calibri" panose="020F0502020204030204"/>
              <a:ea typeface="+mn-ea"/>
              <a:cs typeface="+mn-cs"/>
            </a:rPr>
            <a:t>Herramienta modular </a:t>
          </a:r>
          <a:endParaRPr lang="es-SV" dirty="0">
            <a:solidFill>
              <a:sysClr val="windowText" lastClr="000000"/>
            </a:solidFill>
            <a:latin typeface="Calibri" panose="020F0502020204030204"/>
            <a:ea typeface="+mn-ea"/>
            <a:cs typeface="+mn-cs"/>
          </a:endParaRPr>
        </a:p>
      </dgm:t>
    </dgm:pt>
    <dgm:pt modelId="{7A638CAD-76F6-404C-9E4D-29FEE86B16D1}" type="parTrans" cxnId="{4344D44F-D7FB-4858-A5B0-8F83A94D8DF0}">
      <dgm:prSet/>
      <dgm:spPr/>
      <dgm:t>
        <a:bodyPr/>
        <a:lstStyle/>
        <a:p>
          <a:endParaRPr lang="es-SV">
            <a:solidFill>
              <a:schemeClr val="tx1"/>
            </a:solidFill>
          </a:endParaRPr>
        </a:p>
      </dgm:t>
    </dgm:pt>
    <dgm:pt modelId="{241ADD9A-E70E-4942-BB00-DB831E4ED646}" type="sibTrans" cxnId="{4344D44F-D7FB-4858-A5B0-8F83A94D8DF0}">
      <dgm:prSet/>
      <dgm:spPr/>
      <dgm:t>
        <a:bodyPr/>
        <a:lstStyle/>
        <a:p>
          <a:endParaRPr lang="es-SV">
            <a:solidFill>
              <a:schemeClr val="tx1"/>
            </a:solidFill>
          </a:endParaRPr>
        </a:p>
      </dgm:t>
    </dgm:pt>
    <dgm:pt modelId="{BF2DFC69-E6DB-45B7-9FF7-E834774036EC}">
      <dgm:prSet custT="1"/>
      <dgm:spPr>
        <a:xfrm rot="16200000">
          <a:off x="3657614" y="1950453"/>
          <a:ext cx="5654488" cy="1753580"/>
        </a:xfrm>
        <a:solidFill>
          <a:srgbClr val="FFC000">
            <a:hueOff val="6237415"/>
            <a:satOff val="-28781"/>
            <a:lumOff val="1059"/>
            <a:alphaOff val="0"/>
          </a:srgbClr>
        </a:solidFill>
        <a:ln w="12700" cap="flat" cmpd="sng" algn="ctr">
          <a:solidFill>
            <a:sysClr val="window" lastClr="FFFFFF">
              <a:hueOff val="0"/>
              <a:satOff val="0"/>
              <a:lumOff val="0"/>
              <a:alphaOff val="0"/>
            </a:sysClr>
          </a:solidFill>
          <a:prstDash val="solid"/>
          <a:miter lim="800000"/>
        </a:ln>
        <a:effectLst/>
      </dgm:spPr>
      <dgm:t>
        <a:bodyPr/>
        <a:lstStyle/>
        <a:p>
          <a:pPr algn="ctr"/>
          <a:r>
            <a:rPr lang="es-SV" sz="1600" b="1" dirty="0" smtClean="0">
              <a:solidFill>
                <a:sysClr val="windowText" lastClr="000000"/>
              </a:solidFill>
              <a:latin typeface="Calibri" panose="020F0502020204030204"/>
              <a:ea typeface="+mn-ea"/>
              <a:cs typeface="+mn-cs"/>
            </a:rPr>
            <a:t>Tabla 4</a:t>
          </a:r>
        </a:p>
        <a:p>
          <a:pPr algn="ctr"/>
          <a:r>
            <a:rPr lang="es-SV" sz="1600" b="1" dirty="0" smtClean="0">
              <a:solidFill>
                <a:sysClr val="windowText" lastClr="000000"/>
              </a:solidFill>
              <a:latin typeface="Calibri" panose="020F0502020204030204"/>
              <a:ea typeface="+mn-ea"/>
              <a:cs typeface="+mn-cs"/>
            </a:rPr>
            <a:t>Lista de abreviaturas y anexos</a:t>
          </a:r>
          <a:endParaRPr lang="es-SV" sz="1600" b="1" dirty="0">
            <a:solidFill>
              <a:sysClr val="windowText" lastClr="000000"/>
            </a:solidFill>
            <a:latin typeface="Calibri" panose="020F0502020204030204"/>
            <a:ea typeface="+mn-ea"/>
            <a:cs typeface="+mn-cs"/>
          </a:endParaRPr>
        </a:p>
      </dgm:t>
    </dgm:pt>
    <dgm:pt modelId="{4F315D3D-B4E1-414C-8D2C-DE4601138BBA}" type="parTrans" cxnId="{941DE0DA-8B42-49BC-A449-75AF4D30CF12}">
      <dgm:prSet/>
      <dgm:spPr/>
      <dgm:t>
        <a:bodyPr/>
        <a:lstStyle/>
        <a:p>
          <a:endParaRPr lang="es-SV">
            <a:solidFill>
              <a:schemeClr val="tx1"/>
            </a:solidFill>
          </a:endParaRPr>
        </a:p>
      </dgm:t>
    </dgm:pt>
    <dgm:pt modelId="{352E48D5-1B87-433C-A16A-1AC5672D0E13}" type="sibTrans" cxnId="{941DE0DA-8B42-49BC-A449-75AF4D30CF12}">
      <dgm:prSet/>
      <dgm:spPr/>
      <dgm:t>
        <a:bodyPr/>
        <a:lstStyle/>
        <a:p>
          <a:endParaRPr lang="es-SV">
            <a:solidFill>
              <a:schemeClr val="tx1"/>
            </a:solidFill>
          </a:endParaRPr>
        </a:p>
      </dgm:t>
    </dgm:pt>
    <dgm:pt modelId="{AEAADC1C-55E0-43AA-877E-E7E10359D962}">
      <dgm:prSet/>
      <dgm:spPr>
        <a:xfrm rot="16200000">
          <a:off x="5594381" y="1950453"/>
          <a:ext cx="5654488" cy="1753580"/>
        </a:xfrm>
        <a:solidFill>
          <a:srgbClr val="FFC000">
            <a:hueOff val="8316554"/>
            <a:satOff val="-38374"/>
            <a:lumOff val="1412"/>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smtClean="0">
              <a:solidFill>
                <a:sysClr val="windowText" lastClr="000000"/>
              </a:solidFill>
              <a:latin typeface="Calibri" panose="020F0502020204030204"/>
              <a:ea typeface="+mn-ea"/>
              <a:cs typeface="+mn-cs"/>
            </a:rPr>
            <a:t>Requisitos de elegibilidad del Mecanismo de Coordinación de País</a:t>
          </a:r>
          <a:endParaRPr lang="es-SV" b="1" dirty="0">
            <a:solidFill>
              <a:sysClr val="windowText" lastClr="000000"/>
            </a:solidFill>
            <a:latin typeface="Calibri" panose="020F0502020204030204"/>
            <a:ea typeface="+mn-ea"/>
            <a:cs typeface="+mn-cs"/>
          </a:endParaRPr>
        </a:p>
      </dgm:t>
    </dgm:pt>
    <dgm:pt modelId="{6D4B2623-C5E8-4FEA-8B4D-9FCC10B5057B}" type="parTrans" cxnId="{8322AB8F-9C7C-431A-83C6-A503CECBB8EC}">
      <dgm:prSet/>
      <dgm:spPr/>
      <dgm:t>
        <a:bodyPr/>
        <a:lstStyle/>
        <a:p>
          <a:endParaRPr lang="es-SV">
            <a:solidFill>
              <a:schemeClr val="tx1"/>
            </a:solidFill>
          </a:endParaRPr>
        </a:p>
      </dgm:t>
    </dgm:pt>
    <dgm:pt modelId="{D7C09B87-032C-4A84-82BB-5C64682554ED}" type="sibTrans" cxnId="{8322AB8F-9C7C-431A-83C6-A503CECBB8EC}">
      <dgm:prSet/>
      <dgm:spPr/>
      <dgm:t>
        <a:bodyPr/>
        <a:lstStyle/>
        <a:p>
          <a:endParaRPr lang="es-SV">
            <a:solidFill>
              <a:schemeClr val="tx1"/>
            </a:solidFill>
          </a:endParaRPr>
        </a:p>
      </dgm:t>
    </dgm:pt>
    <dgm:pt modelId="{405A67D4-B7C6-4875-A9B0-251C41FDE1B1}">
      <dgm:prSet/>
      <dgm:spPr>
        <a:xfrm rot="16200000">
          <a:off x="7479481" y="1950453"/>
          <a:ext cx="5654488" cy="1753580"/>
        </a:xfr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s-SV" b="1" smtClean="0">
              <a:solidFill>
                <a:sysClr val="windowText" lastClr="000000"/>
              </a:solidFill>
              <a:latin typeface="Calibri" panose="020F0502020204030204"/>
              <a:ea typeface="+mn-ea"/>
              <a:cs typeface="+mn-cs"/>
            </a:rPr>
            <a:t>Aval del Mecanismo de Coordinación de País para la nota conceptual</a:t>
          </a:r>
          <a:endParaRPr lang="es-SV" b="1" dirty="0">
            <a:solidFill>
              <a:sysClr val="windowText" lastClr="000000"/>
            </a:solidFill>
            <a:latin typeface="Calibri" panose="020F0502020204030204"/>
            <a:ea typeface="+mn-ea"/>
            <a:cs typeface="+mn-cs"/>
          </a:endParaRPr>
        </a:p>
      </dgm:t>
    </dgm:pt>
    <dgm:pt modelId="{CE86C20D-3E4B-4538-9C6A-ADF081322AB6}" type="parTrans" cxnId="{F9E69155-183B-457B-AB47-79CDC01A6571}">
      <dgm:prSet/>
      <dgm:spPr/>
      <dgm:t>
        <a:bodyPr/>
        <a:lstStyle/>
        <a:p>
          <a:endParaRPr lang="es-SV">
            <a:solidFill>
              <a:schemeClr val="tx1"/>
            </a:solidFill>
          </a:endParaRPr>
        </a:p>
      </dgm:t>
    </dgm:pt>
    <dgm:pt modelId="{C6E10266-DC79-44F9-BAD6-42DC5D4C3C9C}" type="sibTrans" cxnId="{F9E69155-183B-457B-AB47-79CDC01A6571}">
      <dgm:prSet/>
      <dgm:spPr/>
      <dgm:t>
        <a:bodyPr/>
        <a:lstStyle/>
        <a:p>
          <a:endParaRPr lang="es-SV">
            <a:solidFill>
              <a:schemeClr val="tx1"/>
            </a:solidFill>
          </a:endParaRPr>
        </a:p>
      </dgm:t>
    </dgm:pt>
    <dgm:pt modelId="{920B2982-9D36-4CF1-996A-5E11AD478CE2}" type="pres">
      <dgm:prSet presAssocID="{917ACCDF-9D05-4671-9A69-5B3B00F6ADC0}" presName="Name0" presStyleCnt="0">
        <dgm:presLayoutVars>
          <dgm:dir/>
          <dgm:resizeHandles val="exact"/>
        </dgm:presLayoutVars>
      </dgm:prSet>
      <dgm:spPr/>
      <dgm:t>
        <a:bodyPr/>
        <a:lstStyle/>
        <a:p>
          <a:endParaRPr lang="es-SV"/>
        </a:p>
      </dgm:t>
    </dgm:pt>
    <dgm:pt modelId="{24661BAE-FBC3-44AC-AEE0-2D2D4846AC7D}" type="pres">
      <dgm:prSet presAssocID="{BB045A68-0B64-49B4-AA67-FFBFC5AAA097}" presName="node" presStyleLbl="node1" presStyleIdx="0" presStyleCnt="6">
        <dgm:presLayoutVars>
          <dgm:bulletEnabled val="1"/>
        </dgm:presLayoutVars>
      </dgm:prSet>
      <dgm:spPr>
        <a:prstGeom prst="flowChartManualOperation">
          <a:avLst/>
        </a:prstGeom>
      </dgm:spPr>
      <dgm:t>
        <a:bodyPr/>
        <a:lstStyle/>
        <a:p>
          <a:endParaRPr lang="es-SV"/>
        </a:p>
      </dgm:t>
    </dgm:pt>
    <dgm:pt modelId="{B5F84B05-4341-43BE-B14E-987881EA4A32}" type="pres">
      <dgm:prSet presAssocID="{B1F45821-7B21-47A6-A8BD-2737ADB05790}" presName="sibTrans" presStyleCnt="0"/>
      <dgm:spPr/>
      <dgm:t>
        <a:bodyPr/>
        <a:lstStyle/>
        <a:p>
          <a:endParaRPr lang="es-SV"/>
        </a:p>
      </dgm:t>
    </dgm:pt>
    <dgm:pt modelId="{1B58EA43-2AFA-466B-85C1-9CA02FBC8E19}" type="pres">
      <dgm:prSet presAssocID="{534F6EEC-CA6B-413E-84CB-1D933C205B8A}" presName="node" presStyleLbl="node1" presStyleIdx="1" presStyleCnt="6">
        <dgm:presLayoutVars>
          <dgm:bulletEnabled val="1"/>
        </dgm:presLayoutVars>
      </dgm:prSet>
      <dgm:spPr>
        <a:prstGeom prst="flowChartManualOperation">
          <a:avLst/>
        </a:prstGeom>
      </dgm:spPr>
      <dgm:t>
        <a:bodyPr/>
        <a:lstStyle/>
        <a:p>
          <a:endParaRPr lang="es-SV"/>
        </a:p>
      </dgm:t>
    </dgm:pt>
    <dgm:pt modelId="{231C86D4-E5DF-425E-B5D1-BCE6E8077EE3}" type="pres">
      <dgm:prSet presAssocID="{7D6C13FD-C5FE-414E-BFE7-05DEA3B90F74}" presName="sibTrans" presStyleCnt="0"/>
      <dgm:spPr/>
      <dgm:t>
        <a:bodyPr/>
        <a:lstStyle/>
        <a:p>
          <a:endParaRPr lang="es-SV"/>
        </a:p>
      </dgm:t>
    </dgm:pt>
    <dgm:pt modelId="{485D3640-3E04-4901-9B4C-763838FFB132}" type="pres">
      <dgm:prSet presAssocID="{5F4A28C5-89CE-4871-B923-A1B317C03F2B}" presName="node" presStyleLbl="node1" presStyleIdx="2" presStyleCnt="6">
        <dgm:presLayoutVars>
          <dgm:bulletEnabled val="1"/>
        </dgm:presLayoutVars>
      </dgm:prSet>
      <dgm:spPr>
        <a:prstGeom prst="flowChartManualOperation">
          <a:avLst/>
        </a:prstGeom>
      </dgm:spPr>
      <dgm:t>
        <a:bodyPr/>
        <a:lstStyle/>
        <a:p>
          <a:endParaRPr lang="es-SV"/>
        </a:p>
      </dgm:t>
    </dgm:pt>
    <dgm:pt modelId="{D0A0223D-2E5B-43F4-8F44-06DA5ADDC5D5}" type="pres">
      <dgm:prSet presAssocID="{241ADD9A-E70E-4942-BB00-DB831E4ED646}" presName="sibTrans" presStyleCnt="0"/>
      <dgm:spPr/>
      <dgm:t>
        <a:bodyPr/>
        <a:lstStyle/>
        <a:p>
          <a:endParaRPr lang="es-SV"/>
        </a:p>
      </dgm:t>
    </dgm:pt>
    <dgm:pt modelId="{FB0EA617-646D-4C7C-B5ED-BC4C22E8812C}" type="pres">
      <dgm:prSet presAssocID="{BF2DFC69-E6DB-45B7-9FF7-E834774036EC}" presName="node" presStyleLbl="node1" presStyleIdx="3" presStyleCnt="6" custLinFactNeighborX="-39286" custLinFactNeighborY="1956">
        <dgm:presLayoutVars>
          <dgm:bulletEnabled val="1"/>
        </dgm:presLayoutVars>
      </dgm:prSet>
      <dgm:spPr>
        <a:prstGeom prst="flowChartManualOperation">
          <a:avLst/>
        </a:prstGeom>
      </dgm:spPr>
      <dgm:t>
        <a:bodyPr/>
        <a:lstStyle/>
        <a:p>
          <a:endParaRPr lang="es-SV"/>
        </a:p>
      </dgm:t>
    </dgm:pt>
    <dgm:pt modelId="{7E03599B-EF49-42AA-9DCD-9F955BB785EF}" type="pres">
      <dgm:prSet presAssocID="{352E48D5-1B87-433C-A16A-1AC5672D0E13}" presName="sibTrans" presStyleCnt="0"/>
      <dgm:spPr/>
      <dgm:t>
        <a:bodyPr/>
        <a:lstStyle/>
        <a:p>
          <a:endParaRPr lang="es-SV"/>
        </a:p>
      </dgm:t>
    </dgm:pt>
    <dgm:pt modelId="{E75B7AC7-E04C-4273-AE7C-F0587CC8BA7F}" type="pres">
      <dgm:prSet presAssocID="{AEAADC1C-55E0-43AA-877E-E7E10359D962}" presName="node" presStyleLbl="node1" presStyleIdx="4" presStyleCnt="6">
        <dgm:presLayoutVars>
          <dgm:bulletEnabled val="1"/>
        </dgm:presLayoutVars>
      </dgm:prSet>
      <dgm:spPr>
        <a:prstGeom prst="flowChartManualOperation">
          <a:avLst/>
        </a:prstGeom>
      </dgm:spPr>
      <dgm:t>
        <a:bodyPr/>
        <a:lstStyle/>
        <a:p>
          <a:endParaRPr lang="es-SV"/>
        </a:p>
      </dgm:t>
    </dgm:pt>
    <dgm:pt modelId="{B7B82F77-84EF-4A5B-89E5-AEBBBE83E615}" type="pres">
      <dgm:prSet presAssocID="{D7C09B87-032C-4A84-82BB-5C64682554ED}" presName="sibTrans" presStyleCnt="0"/>
      <dgm:spPr/>
      <dgm:t>
        <a:bodyPr/>
        <a:lstStyle/>
        <a:p>
          <a:endParaRPr lang="es-SV"/>
        </a:p>
      </dgm:t>
    </dgm:pt>
    <dgm:pt modelId="{AFDACFC2-6A2D-40D0-AEE5-0BB08FB80E80}" type="pres">
      <dgm:prSet presAssocID="{405A67D4-B7C6-4875-A9B0-251C41FDE1B1}" presName="node" presStyleLbl="node1" presStyleIdx="5" presStyleCnt="6">
        <dgm:presLayoutVars>
          <dgm:bulletEnabled val="1"/>
        </dgm:presLayoutVars>
      </dgm:prSet>
      <dgm:spPr>
        <a:prstGeom prst="flowChartManualOperation">
          <a:avLst/>
        </a:prstGeom>
      </dgm:spPr>
      <dgm:t>
        <a:bodyPr/>
        <a:lstStyle/>
        <a:p>
          <a:endParaRPr lang="es-SV"/>
        </a:p>
      </dgm:t>
    </dgm:pt>
  </dgm:ptLst>
  <dgm:cxnLst>
    <dgm:cxn modelId="{440748E8-E68F-4D7D-B8CF-7BFE7F807243}" type="presOf" srcId="{BB045A68-0B64-49B4-AA67-FFBFC5AAA097}" destId="{24661BAE-FBC3-44AC-AEE0-2D2D4846AC7D}" srcOrd="0" destOrd="0" presId="urn:microsoft.com/office/officeart/2005/8/layout/hList6"/>
    <dgm:cxn modelId="{4F99B2A7-9BEF-400B-8CEB-F4858CA371B6}" type="presOf" srcId="{405A67D4-B7C6-4875-A9B0-251C41FDE1B1}" destId="{AFDACFC2-6A2D-40D0-AEE5-0BB08FB80E80}" srcOrd="0" destOrd="0" presId="urn:microsoft.com/office/officeart/2005/8/layout/hList6"/>
    <dgm:cxn modelId="{8322AB8F-9C7C-431A-83C6-A503CECBB8EC}" srcId="{917ACCDF-9D05-4671-9A69-5B3B00F6ADC0}" destId="{AEAADC1C-55E0-43AA-877E-E7E10359D962}" srcOrd="4" destOrd="0" parTransId="{6D4B2623-C5E8-4FEA-8B4D-9FCC10B5057B}" sibTransId="{D7C09B87-032C-4A84-82BB-5C64682554ED}"/>
    <dgm:cxn modelId="{FD9D29F3-E877-464C-9626-F0DA2A447794}" type="presOf" srcId="{5F4A28C5-89CE-4871-B923-A1B317C03F2B}" destId="{485D3640-3E04-4901-9B4C-763838FFB132}" srcOrd="0" destOrd="0" presId="urn:microsoft.com/office/officeart/2005/8/layout/hList6"/>
    <dgm:cxn modelId="{F9E69155-183B-457B-AB47-79CDC01A6571}" srcId="{917ACCDF-9D05-4671-9A69-5B3B00F6ADC0}" destId="{405A67D4-B7C6-4875-A9B0-251C41FDE1B1}" srcOrd="5" destOrd="0" parTransId="{CE86C20D-3E4B-4538-9C6A-ADF081322AB6}" sibTransId="{C6E10266-DC79-44F9-BAD6-42DC5D4C3C9C}"/>
    <dgm:cxn modelId="{18AB4058-9CDC-4B19-B97E-A8E37B3DD481}" type="presOf" srcId="{BF2DFC69-E6DB-45B7-9FF7-E834774036EC}" destId="{FB0EA617-646D-4C7C-B5ED-BC4C22E8812C}" srcOrd="0" destOrd="0" presId="urn:microsoft.com/office/officeart/2005/8/layout/hList6"/>
    <dgm:cxn modelId="{F114F756-E183-41D7-BB8F-7BA8429BC807}" type="presOf" srcId="{AEAADC1C-55E0-43AA-877E-E7E10359D962}" destId="{E75B7AC7-E04C-4273-AE7C-F0587CC8BA7F}" srcOrd="0" destOrd="0" presId="urn:microsoft.com/office/officeart/2005/8/layout/hList6"/>
    <dgm:cxn modelId="{E57086D7-E92A-46C9-88FD-6C7426E1C0C1}" srcId="{917ACCDF-9D05-4671-9A69-5B3B00F6ADC0}" destId="{BB045A68-0B64-49B4-AA67-FFBFC5AAA097}" srcOrd="0" destOrd="0" parTransId="{2BD73B37-3BA2-47DB-8FA8-D73EA9337BB1}" sibTransId="{B1F45821-7B21-47A6-A8BD-2737ADB05790}"/>
    <dgm:cxn modelId="{3A65815A-9F22-4A19-8A05-56B1AFA1E7A8}" type="presOf" srcId="{917ACCDF-9D05-4671-9A69-5B3B00F6ADC0}" destId="{920B2982-9D36-4CF1-996A-5E11AD478CE2}" srcOrd="0" destOrd="0" presId="urn:microsoft.com/office/officeart/2005/8/layout/hList6"/>
    <dgm:cxn modelId="{2EB1CBE4-583D-4245-901C-5610854EC885}" type="presOf" srcId="{534F6EEC-CA6B-413E-84CB-1D933C205B8A}" destId="{1B58EA43-2AFA-466B-85C1-9CA02FBC8E19}" srcOrd="0" destOrd="0" presId="urn:microsoft.com/office/officeart/2005/8/layout/hList6"/>
    <dgm:cxn modelId="{941DE0DA-8B42-49BC-A449-75AF4D30CF12}" srcId="{917ACCDF-9D05-4671-9A69-5B3B00F6ADC0}" destId="{BF2DFC69-E6DB-45B7-9FF7-E834774036EC}" srcOrd="3" destOrd="0" parTransId="{4F315D3D-B4E1-414C-8D2C-DE4601138BBA}" sibTransId="{352E48D5-1B87-433C-A16A-1AC5672D0E13}"/>
    <dgm:cxn modelId="{4344D44F-D7FB-4858-A5B0-8F83A94D8DF0}" srcId="{917ACCDF-9D05-4671-9A69-5B3B00F6ADC0}" destId="{5F4A28C5-89CE-4871-B923-A1B317C03F2B}" srcOrd="2" destOrd="0" parTransId="{7A638CAD-76F6-404C-9E4D-29FEE86B16D1}" sibTransId="{241ADD9A-E70E-4942-BB00-DB831E4ED646}"/>
    <dgm:cxn modelId="{8ABA4FAA-F169-4357-ACC3-DA40F5FF0AEA}" srcId="{917ACCDF-9D05-4671-9A69-5B3B00F6ADC0}" destId="{534F6EEC-CA6B-413E-84CB-1D933C205B8A}" srcOrd="1" destOrd="0" parTransId="{B1B369AE-AABE-4CF0-8CFE-6C27B6C94CEC}" sibTransId="{7D6C13FD-C5FE-414E-BFE7-05DEA3B90F74}"/>
    <dgm:cxn modelId="{9D9FC08D-1AF7-4A1D-BDF2-258F50A3B833}" type="presParOf" srcId="{920B2982-9D36-4CF1-996A-5E11AD478CE2}" destId="{24661BAE-FBC3-44AC-AEE0-2D2D4846AC7D}" srcOrd="0" destOrd="0" presId="urn:microsoft.com/office/officeart/2005/8/layout/hList6"/>
    <dgm:cxn modelId="{19F00CB1-8CDA-410D-8F1C-30349629CCBD}" type="presParOf" srcId="{920B2982-9D36-4CF1-996A-5E11AD478CE2}" destId="{B5F84B05-4341-43BE-B14E-987881EA4A32}" srcOrd="1" destOrd="0" presId="urn:microsoft.com/office/officeart/2005/8/layout/hList6"/>
    <dgm:cxn modelId="{1CECE628-91AC-4C2D-8D1B-DAE6C9B1259B}" type="presParOf" srcId="{920B2982-9D36-4CF1-996A-5E11AD478CE2}" destId="{1B58EA43-2AFA-466B-85C1-9CA02FBC8E19}" srcOrd="2" destOrd="0" presId="urn:microsoft.com/office/officeart/2005/8/layout/hList6"/>
    <dgm:cxn modelId="{E92CC79E-0C58-4BC3-8C24-F2236702E54D}" type="presParOf" srcId="{920B2982-9D36-4CF1-996A-5E11AD478CE2}" destId="{231C86D4-E5DF-425E-B5D1-BCE6E8077EE3}" srcOrd="3" destOrd="0" presId="urn:microsoft.com/office/officeart/2005/8/layout/hList6"/>
    <dgm:cxn modelId="{02E42BA7-C413-4463-B0F3-D2E12FF646AF}" type="presParOf" srcId="{920B2982-9D36-4CF1-996A-5E11AD478CE2}" destId="{485D3640-3E04-4901-9B4C-763838FFB132}" srcOrd="4" destOrd="0" presId="urn:microsoft.com/office/officeart/2005/8/layout/hList6"/>
    <dgm:cxn modelId="{F4381DAB-304A-4983-98C8-CF8EA4DE8248}" type="presParOf" srcId="{920B2982-9D36-4CF1-996A-5E11AD478CE2}" destId="{D0A0223D-2E5B-43F4-8F44-06DA5ADDC5D5}" srcOrd="5" destOrd="0" presId="urn:microsoft.com/office/officeart/2005/8/layout/hList6"/>
    <dgm:cxn modelId="{E1859795-54F7-4751-B2A6-93B6D436EC50}" type="presParOf" srcId="{920B2982-9D36-4CF1-996A-5E11AD478CE2}" destId="{FB0EA617-646D-4C7C-B5ED-BC4C22E8812C}" srcOrd="6" destOrd="0" presId="urn:microsoft.com/office/officeart/2005/8/layout/hList6"/>
    <dgm:cxn modelId="{16E0869A-8A90-4A59-8554-C03F1525CC88}" type="presParOf" srcId="{920B2982-9D36-4CF1-996A-5E11AD478CE2}" destId="{7E03599B-EF49-42AA-9DCD-9F955BB785EF}" srcOrd="7" destOrd="0" presId="urn:microsoft.com/office/officeart/2005/8/layout/hList6"/>
    <dgm:cxn modelId="{80B45CE6-21FB-465D-AB3D-4B85B79F1B81}" type="presParOf" srcId="{920B2982-9D36-4CF1-996A-5E11AD478CE2}" destId="{E75B7AC7-E04C-4273-AE7C-F0587CC8BA7F}" srcOrd="8" destOrd="0" presId="urn:microsoft.com/office/officeart/2005/8/layout/hList6"/>
    <dgm:cxn modelId="{C1AC7CF2-A12B-431A-B276-2D886DBADD55}" type="presParOf" srcId="{920B2982-9D36-4CF1-996A-5E11AD478CE2}" destId="{B7B82F77-84EF-4A5B-89E5-AEBBBE83E615}" srcOrd="9" destOrd="0" presId="urn:microsoft.com/office/officeart/2005/8/layout/hList6"/>
    <dgm:cxn modelId="{9DA2FA8A-FC25-4E95-BB73-A5A1445288E6}" type="presParOf" srcId="{920B2982-9D36-4CF1-996A-5E11AD478CE2}" destId="{AFDACFC2-6A2D-40D0-AEE5-0BB08FB80E80}"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61BAE-FBC3-44AC-AEE0-2D2D4846AC7D}">
      <dsp:nvSpPr>
        <dsp:cNvPr id="0" name=""/>
        <dsp:cNvSpPr/>
      </dsp:nvSpPr>
      <dsp:spPr>
        <a:xfrm rot="16200000">
          <a:off x="-809352" y="811420"/>
          <a:ext cx="3651841" cy="2029000"/>
        </a:xfrm>
        <a:prstGeom prst="flowChartManualOperati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4630" bIns="0" numCol="1" spcCol="1270" anchor="ctr" anchorCtr="0">
          <a:noAutofit/>
        </a:bodyPr>
        <a:lstStyle/>
        <a:p>
          <a:pPr lvl="0" algn="ctr" defTabSz="666750">
            <a:lnSpc>
              <a:spcPct val="90000"/>
            </a:lnSpc>
            <a:spcBef>
              <a:spcPct val="0"/>
            </a:spcBef>
            <a:spcAft>
              <a:spcPct val="35000"/>
            </a:spcAft>
          </a:pPr>
          <a:r>
            <a:rPr lang="es-SV" sz="1500" b="1" kern="1200" dirty="0" smtClean="0">
              <a:solidFill>
                <a:sysClr val="windowText" lastClr="000000"/>
              </a:solidFill>
              <a:latin typeface="Calibri" panose="020F0502020204030204"/>
              <a:ea typeface="+mn-ea"/>
              <a:cs typeface="+mn-cs"/>
            </a:rPr>
            <a:t>Sección 1-Contexto de País</a:t>
          </a:r>
        </a:p>
        <a:p>
          <a:pPr lvl="0" algn="ctr" defTabSz="666750">
            <a:lnSpc>
              <a:spcPct val="90000"/>
            </a:lnSpc>
            <a:spcBef>
              <a:spcPct val="0"/>
            </a:spcBef>
            <a:spcAft>
              <a:spcPct val="35000"/>
            </a:spcAft>
          </a:pPr>
          <a:r>
            <a:rPr lang="es-ES" sz="1500" kern="1200" dirty="0" smtClean="0">
              <a:solidFill>
                <a:sysClr val="windowText" lastClr="000000"/>
              </a:solidFill>
              <a:latin typeface="Calibri" panose="020F0502020204030204"/>
              <a:ea typeface="+mn-ea"/>
              <a:cs typeface="+mn-cs"/>
            </a:rPr>
            <a:t>Descripción de la situación epidemiológica del país, incluidos los sistemas sanitarios y las barreras de acceso a los mismos, al igual que la respuesta nacional. </a:t>
          </a:r>
          <a:endParaRPr lang="es-SV" sz="1500" kern="1200" dirty="0">
            <a:solidFill>
              <a:sysClr val="windowText" lastClr="000000"/>
            </a:solidFill>
            <a:latin typeface="Calibri" panose="020F0502020204030204"/>
            <a:ea typeface="+mn-ea"/>
            <a:cs typeface="+mn-cs"/>
          </a:endParaRPr>
        </a:p>
      </dsp:txBody>
      <dsp:txXfrm rot="5400000">
        <a:off x="2068" y="730368"/>
        <a:ext cx="2029000" cy="2191105"/>
      </dsp:txXfrm>
    </dsp:sp>
    <dsp:sp modelId="{1B58EA43-2AFA-466B-85C1-9CA02FBC8E19}">
      <dsp:nvSpPr>
        <dsp:cNvPr id="0" name=""/>
        <dsp:cNvSpPr/>
      </dsp:nvSpPr>
      <dsp:spPr>
        <a:xfrm rot="16200000">
          <a:off x="1371823" y="811420"/>
          <a:ext cx="3651841" cy="2029000"/>
        </a:xfrm>
        <a:prstGeom prst="flowChartManualOperation">
          <a:avLst/>
        </a:prstGeom>
        <a:solidFill>
          <a:srgbClr val="FFC000">
            <a:hueOff val="3465231"/>
            <a:satOff val="-15989"/>
            <a:lumOff val="588"/>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4630" bIns="0" numCol="1" spcCol="1270" anchor="ctr" anchorCtr="0">
          <a:noAutofit/>
        </a:bodyPr>
        <a:lstStyle/>
        <a:p>
          <a:pPr lvl="0" algn="ctr" defTabSz="666750">
            <a:lnSpc>
              <a:spcPct val="90000"/>
            </a:lnSpc>
            <a:spcBef>
              <a:spcPct val="0"/>
            </a:spcBef>
            <a:spcAft>
              <a:spcPct val="35000"/>
            </a:spcAft>
          </a:pPr>
          <a:r>
            <a:rPr lang="es-SV" sz="1500" b="1" kern="1200" dirty="0" smtClean="0">
              <a:solidFill>
                <a:sysClr val="windowText" lastClr="000000"/>
              </a:solidFill>
              <a:latin typeface="Calibri" panose="020F0502020204030204"/>
              <a:ea typeface="+mn-ea"/>
              <a:cs typeface="+mn-cs"/>
            </a:rPr>
            <a:t>Sección 2</a:t>
          </a:r>
        </a:p>
        <a:p>
          <a:pPr lvl="0" algn="ctr" defTabSz="666750">
            <a:lnSpc>
              <a:spcPct val="90000"/>
            </a:lnSpc>
            <a:spcBef>
              <a:spcPct val="0"/>
            </a:spcBef>
            <a:spcAft>
              <a:spcPct val="35000"/>
            </a:spcAft>
          </a:pPr>
          <a:r>
            <a:rPr lang="es-ES" sz="1500" kern="1200" dirty="0" smtClean="0">
              <a:solidFill>
                <a:sysClr val="windowText" lastClr="000000"/>
              </a:solidFill>
              <a:latin typeface="Calibri" panose="020F0502020204030204"/>
              <a:ea typeface="+mn-ea"/>
              <a:cs typeface="+mn-cs"/>
            </a:rPr>
            <a:t>Información sobre el panorama nacional de financiamiento y sostenibilidad.</a:t>
          </a:r>
          <a:endParaRPr lang="es-SV" sz="1500" kern="1200" dirty="0">
            <a:solidFill>
              <a:sysClr val="windowText" lastClr="000000"/>
            </a:solidFill>
            <a:latin typeface="Calibri" panose="020F0502020204030204"/>
            <a:ea typeface="+mn-ea"/>
            <a:cs typeface="+mn-cs"/>
          </a:endParaRPr>
        </a:p>
      </dsp:txBody>
      <dsp:txXfrm rot="5400000">
        <a:off x="2183243" y="730368"/>
        <a:ext cx="2029000" cy="2191105"/>
      </dsp:txXfrm>
    </dsp:sp>
    <dsp:sp modelId="{485D3640-3E04-4901-9B4C-763838FFB132}">
      <dsp:nvSpPr>
        <dsp:cNvPr id="0" name=""/>
        <dsp:cNvSpPr/>
      </dsp:nvSpPr>
      <dsp:spPr>
        <a:xfrm rot="16200000">
          <a:off x="3552998" y="811420"/>
          <a:ext cx="3651841" cy="2029000"/>
        </a:xfrm>
        <a:prstGeom prst="flowChartManualOperation">
          <a:avLst/>
        </a:prstGeom>
        <a:solidFill>
          <a:srgbClr val="FFC000">
            <a:hueOff val="6930461"/>
            <a:satOff val="-31979"/>
            <a:lumOff val="1177"/>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4630" bIns="0" numCol="1" spcCol="1270" anchor="ctr" anchorCtr="0">
          <a:noAutofit/>
        </a:bodyPr>
        <a:lstStyle/>
        <a:p>
          <a:pPr lvl="0" algn="ctr" defTabSz="666750">
            <a:lnSpc>
              <a:spcPct val="90000"/>
            </a:lnSpc>
            <a:spcBef>
              <a:spcPct val="0"/>
            </a:spcBef>
            <a:spcAft>
              <a:spcPct val="35000"/>
            </a:spcAft>
          </a:pPr>
          <a:r>
            <a:rPr lang="es-SV" sz="1500" b="1" kern="1200" dirty="0" smtClean="0">
              <a:solidFill>
                <a:sysClr val="windowText" lastClr="000000"/>
              </a:solidFill>
              <a:latin typeface="Calibri" panose="020F0502020204030204"/>
              <a:ea typeface="+mn-ea"/>
              <a:cs typeface="+mn-cs"/>
            </a:rPr>
            <a:t>Sección 3</a:t>
          </a:r>
        </a:p>
        <a:p>
          <a:pPr lvl="0" algn="ctr" defTabSz="666750">
            <a:lnSpc>
              <a:spcPct val="90000"/>
            </a:lnSpc>
            <a:spcBef>
              <a:spcPct val="0"/>
            </a:spcBef>
            <a:spcAft>
              <a:spcPct val="35000"/>
            </a:spcAft>
          </a:pPr>
          <a:r>
            <a:rPr lang="es-ES" sz="1500" b="0" kern="1200" dirty="0" smtClean="0">
              <a:solidFill>
                <a:sysClr val="windowText" lastClr="000000"/>
              </a:solidFill>
              <a:latin typeface="Calibri" panose="020F0502020204030204"/>
              <a:ea typeface="+mn-ea"/>
              <a:cs typeface="+mn-cs"/>
            </a:rPr>
            <a:t>Solicitud de financiamiento al Fondo Mundial, que debe incluir un análisis de las deficiencias programáticas, los fundamentos de la solicitud, y la herramienta modular.</a:t>
          </a:r>
          <a:endParaRPr lang="es-SV" sz="1500" kern="1200" dirty="0">
            <a:solidFill>
              <a:sysClr val="windowText" lastClr="000000"/>
            </a:solidFill>
            <a:latin typeface="Calibri" panose="020F0502020204030204"/>
            <a:ea typeface="+mn-ea"/>
            <a:cs typeface="+mn-cs"/>
          </a:endParaRPr>
        </a:p>
      </dsp:txBody>
      <dsp:txXfrm rot="5400000">
        <a:off x="4364418" y="730368"/>
        <a:ext cx="2029000" cy="2191105"/>
      </dsp:txXfrm>
    </dsp:sp>
    <dsp:sp modelId="{FB0EA617-646D-4C7C-B5ED-BC4C22E8812C}">
      <dsp:nvSpPr>
        <dsp:cNvPr id="0" name=""/>
        <dsp:cNvSpPr/>
      </dsp:nvSpPr>
      <dsp:spPr>
        <a:xfrm rot="16200000">
          <a:off x="5734174" y="811420"/>
          <a:ext cx="3651841" cy="2029000"/>
        </a:xfrm>
        <a:prstGeom prst="flowChartManualOperati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SV" sz="1800" b="1" kern="1200" dirty="0" smtClean="0">
              <a:solidFill>
                <a:sysClr val="windowText" lastClr="000000"/>
              </a:solidFill>
              <a:latin typeface="Calibri" panose="020F0502020204030204"/>
              <a:ea typeface="+mn-ea"/>
              <a:cs typeface="+mn-cs"/>
            </a:rPr>
            <a:t>Sección 4</a:t>
          </a:r>
        </a:p>
        <a:p>
          <a:pPr lvl="0" algn="l" defTabSz="800100">
            <a:lnSpc>
              <a:spcPct val="90000"/>
            </a:lnSpc>
            <a:spcBef>
              <a:spcPct val="0"/>
            </a:spcBef>
            <a:spcAft>
              <a:spcPct val="35000"/>
            </a:spcAft>
          </a:pPr>
          <a:r>
            <a:rPr lang="es-ES" sz="1800" b="0" kern="1200" dirty="0" smtClean="0">
              <a:solidFill>
                <a:sysClr val="windowText" lastClr="000000"/>
              </a:solidFill>
              <a:latin typeface="Calibri" panose="020F0502020204030204"/>
              <a:ea typeface="+mn-ea"/>
              <a:cs typeface="+mn-cs"/>
            </a:rPr>
            <a:t>Acuerdos de ejecución y evaluación de riesgos</a:t>
          </a:r>
          <a:endParaRPr lang="es-SV" sz="1800" b="0" kern="1200" dirty="0">
            <a:solidFill>
              <a:sysClr val="windowText" lastClr="000000"/>
            </a:solidFill>
            <a:latin typeface="Calibri" panose="020F0502020204030204"/>
            <a:ea typeface="+mn-ea"/>
            <a:cs typeface="+mn-cs"/>
          </a:endParaRPr>
        </a:p>
      </dsp:txBody>
      <dsp:txXfrm rot="5400000">
        <a:off x="6545594" y="730368"/>
        <a:ext cx="2029000" cy="2191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661BAE-FBC3-44AC-AEE0-2D2D4846AC7D}">
      <dsp:nvSpPr>
        <dsp:cNvPr id="0" name=""/>
        <dsp:cNvSpPr/>
      </dsp:nvSpPr>
      <dsp:spPr>
        <a:xfrm rot="16200000">
          <a:off x="-1655343" y="1658522"/>
          <a:ext cx="4573116" cy="1256070"/>
        </a:xfrm>
        <a:prstGeom prst="flowChartManualOperation">
          <a:avLst/>
        </a:prstGeo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142" bIns="0" numCol="1" spcCol="1270" anchor="ctr" anchorCtr="0">
          <a:noAutofit/>
        </a:bodyPr>
        <a:lstStyle/>
        <a:p>
          <a:pPr lvl="0" algn="ctr" defTabSz="577850">
            <a:lnSpc>
              <a:spcPct val="90000"/>
            </a:lnSpc>
            <a:spcBef>
              <a:spcPct val="0"/>
            </a:spcBef>
            <a:spcAft>
              <a:spcPct val="35000"/>
            </a:spcAft>
          </a:pPr>
          <a:r>
            <a:rPr lang="es-ES" sz="1300" b="1" kern="1200" smtClean="0">
              <a:solidFill>
                <a:sysClr val="windowText" lastClr="000000"/>
              </a:solidFill>
              <a:latin typeface="Calibri" panose="020F0502020204030204"/>
              <a:ea typeface="+mn-ea"/>
              <a:cs typeface="+mn-cs"/>
            </a:rPr>
            <a:t>Tabla 1</a:t>
          </a:r>
        </a:p>
        <a:p>
          <a:pPr lvl="0" algn="ctr" defTabSz="577850">
            <a:lnSpc>
              <a:spcPct val="90000"/>
            </a:lnSpc>
            <a:spcBef>
              <a:spcPct val="0"/>
            </a:spcBef>
            <a:spcAft>
              <a:spcPct val="35000"/>
            </a:spcAft>
          </a:pPr>
          <a:r>
            <a:rPr lang="es-ES" sz="1300" b="1" kern="1200" smtClean="0">
              <a:solidFill>
                <a:sysClr val="windowText" lastClr="000000"/>
              </a:solidFill>
              <a:latin typeface="Calibri" panose="020F0502020204030204"/>
              <a:ea typeface="+mn-ea"/>
              <a:cs typeface="+mn-cs"/>
            </a:rPr>
            <a:t>Tabla de análisis de deficiencias de financiamiento y de financiamiento de contrapartida</a:t>
          </a:r>
          <a:endParaRPr lang="es-SV" sz="1300" b="1" kern="1200" dirty="0">
            <a:solidFill>
              <a:sysClr val="windowText" lastClr="000000"/>
            </a:solidFill>
            <a:latin typeface="Calibri" panose="020F0502020204030204"/>
            <a:ea typeface="+mn-ea"/>
            <a:cs typeface="+mn-cs"/>
          </a:endParaRPr>
        </a:p>
      </dsp:txBody>
      <dsp:txXfrm rot="5400000">
        <a:off x="3180" y="914622"/>
        <a:ext cx="1256070" cy="2743870"/>
      </dsp:txXfrm>
    </dsp:sp>
    <dsp:sp modelId="{1B58EA43-2AFA-466B-85C1-9CA02FBC8E19}">
      <dsp:nvSpPr>
        <dsp:cNvPr id="0" name=""/>
        <dsp:cNvSpPr/>
      </dsp:nvSpPr>
      <dsp:spPr>
        <a:xfrm rot="16200000">
          <a:off x="-305068" y="1658522"/>
          <a:ext cx="4573116" cy="1256070"/>
        </a:xfrm>
        <a:prstGeom prst="flowChartManualOperation">
          <a:avLst/>
        </a:prstGeom>
        <a:solidFill>
          <a:srgbClr val="FFC000">
            <a:hueOff val="2079139"/>
            <a:satOff val="-9594"/>
            <a:lumOff val="353"/>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142" bIns="0" numCol="1" spcCol="1270" anchor="ctr" anchorCtr="0">
          <a:noAutofit/>
        </a:bodyPr>
        <a:lstStyle/>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Tabla 2</a:t>
          </a:r>
        </a:p>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Tabla(s) de deficiencias programáticas </a:t>
          </a:r>
          <a:endParaRPr lang="es-SV" sz="1300" kern="1200" dirty="0">
            <a:solidFill>
              <a:sysClr val="windowText" lastClr="000000"/>
            </a:solidFill>
            <a:latin typeface="Calibri" panose="020F0502020204030204"/>
            <a:ea typeface="+mn-ea"/>
            <a:cs typeface="+mn-cs"/>
          </a:endParaRPr>
        </a:p>
      </dsp:txBody>
      <dsp:txXfrm rot="5400000">
        <a:off x="1353455" y="914622"/>
        <a:ext cx="1256070" cy="2743870"/>
      </dsp:txXfrm>
    </dsp:sp>
    <dsp:sp modelId="{485D3640-3E04-4901-9B4C-763838FFB132}">
      <dsp:nvSpPr>
        <dsp:cNvPr id="0" name=""/>
        <dsp:cNvSpPr/>
      </dsp:nvSpPr>
      <dsp:spPr>
        <a:xfrm rot="16200000">
          <a:off x="1045207" y="1658522"/>
          <a:ext cx="4573116" cy="1256070"/>
        </a:xfrm>
        <a:prstGeom prst="flowChartManualOperation">
          <a:avLst/>
        </a:prstGeom>
        <a:solidFill>
          <a:srgbClr val="FFC000">
            <a:hueOff val="4158277"/>
            <a:satOff val="-19187"/>
            <a:lumOff val="706"/>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142" bIns="0" numCol="1" spcCol="1270" anchor="ctr" anchorCtr="0">
          <a:noAutofit/>
        </a:bodyPr>
        <a:lstStyle/>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Tabla 3</a:t>
          </a:r>
        </a:p>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Herramienta modular </a:t>
          </a:r>
          <a:endParaRPr lang="es-SV" sz="1300" kern="1200" dirty="0">
            <a:solidFill>
              <a:sysClr val="windowText" lastClr="000000"/>
            </a:solidFill>
            <a:latin typeface="Calibri" panose="020F0502020204030204"/>
            <a:ea typeface="+mn-ea"/>
            <a:cs typeface="+mn-cs"/>
          </a:endParaRPr>
        </a:p>
      </dsp:txBody>
      <dsp:txXfrm rot="5400000">
        <a:off x="2703730" y="914622"/>
        <a:ext cx="1256070" cy="2743870"/>
      </dsp:txXfrm>
    </dsp:sp>
    <dsp:sp modelId="{FB0EA617-646D-4C7C-B5ED-BC4C22E8812C}">
      <dsp:nvSpPr>
        <dsp:cNvPr id="0" name=""/>
        <dsp:cNvSpPr/>
      </dsp:nvSpPr>
      <dsp:spPr>
        <a:xfrm rot="16200000">
          <a:off x="2358473" y="1658522"/>
          <a:ext cx="4573116" cy="1256070"/>
        </a:xfrm>
        <a:prstGeom prst="flowChartManualOperation">
          <a:avLst/>
        </a:prstGeom>
        <a:solidFill>
          <a:srgbClr val="FFC000">
            <a:hueOff val="6237415"/>
            <a:satOff val="-28781"/>
            <a:lumOff val="1059"/>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1600" bIns="0" numCol="1" spcCol="1270" anchor="ctr" anchorCtr="0">
          <a:noAutofit/>
        </a:bodyPr>
        <a:lstStyle/>
        <a:p>
          <a:pPr lvl="0" algn="ctr" defTabSz="711200">
            <a:lnSpc>
              <a:spcPct val="90000"/>
            </a:lnSpc>
            <a:spcBef>
              <a:spcPct val="0"/>
            </a:spcBef>
            <a:spcAft>
              <a:spcPct val="35000"/>
            </a:spcAft>
          </a:pPr>
          <a:r>
            <a:rPr lang="es-SV" sz="1600" b="1" kern="1200" dirty="0" smtClean="0">
              <a:solidFill>
                <a:sysClr val="windowText" lastClr="000000"/>
              </a:solidFill>
              <a:latin typeface="Calibri" panose="020F0502020204030204"/>
              <a:ea typeface="+mn-ea"/>
              <a:cs typeface="+mn-cs"/>
            </a:rPr>
            <a:t>Tabla 4</a:t>
          </a:r>
        </a:p>
        <a:p>
          <a:pPr lvl="0" algn="ctr" defTabSz="711200">
            <a:lnSpc>
              <a:spcPct val="90000"/>
            </a:lnSpc>
            <a:spcBef>
              <a:spcPct val="0"/>
            </a:spcBef>
            <a:spcAft>
              <a:spcPct val="35000"/>
            </a:spcAft>
          </a:pPr>
          <a:r>
            <a:rPr lang="es-SV" sz="1600" b="1" kern="1200" dirty="0" smtClean="0">
              <a:solidFill>
                <a:sysClr val="windowText" lastClr="000000"/>
              </a:solidFill>
              <a:latin typeface="Calibri" panose="020F0502020204030204"/>
              <a:ea typeface="+mn-ea"/>
              <a:cs typeface="+mn-cs"/>
            </a:rPr>
            <a:t>Lista de abreviaturas y anexos</a:t>
          </a:r>
          <a:endParaRPr lang="es-SV" sz="1600" b="1" kern="1200" dirty="0">
            <a:solidFill>
              <a:sysClr val="windowText" lastClr="000000"/>
            </a:solidFill>
            <a:latin typeface="Calibri" panose="020F0502020204030204"/>
            <a:ea typeface="+mn-ea"/>
            <a:cs typeface="+mn-cs"/>
          </a:endParaRPr>
        </a:p>
      </dsp:txBody>
      <dsp:txXfrm rot="5400000">
        <a:off x="4016996" y="914622"/>
        <a:ext cx="1256070" cy="2743870"/>
      </dsp:txXfrm>
    </dsp:sp>
    <dsp:sp modelId="{E75B7AC7-E04C-4273-AE7C-F0587CC8BA7F}">
      <dsp:nvSpPr>
        <dsp:cNvPr id="0" name=""/>
        <dsp:cNvSpPr/>
      </dsp:nvSpPr>
      <dsp:spPr>
        <a:xfrm rot="16200000">
          <a:off x="3745758" y="1658522"/>
          <a:ext cx="4573116" cy="1256070"/>
        </a:xfrm>
        <a:prstGeom prst="flowChartManualOperation">
          <a:avLst/>
        </a:prstGeom>
        <a:solidFill>
          <a:srgbClr val="FFC000">
            <a:hueOff val="8316554"/>
            <a:satOff val="-38374"/>
            <a:lumOff val="1412"/>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142" bIns="0" numCol="1" spcCol="1270" anchor="ctr" anchorCtr="0">
          <a:noAutofit/>
        </a:bodyPr>
        <a:lstStyle/>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Requisitos de elegibilidad del Mecanismo de Coordinación de País</a:t>
          </a:r>
          <a:endParaRPr lang="es-SV" sz="1300" b="1" kern="1200" dirty="0">
            <a:solidFill>
              <a:sysClr val="windowText" lastClr="000000"/>
            </a:solidFill>
            <a:latin typeface="Calibri" panose="020F0502020204030204"/>
            <a:ea typeface="+mn-ea"/>
            <a:cs typeface="+mn-cs"/>
          </a:endParaRPr>
        </a:p>
      </dsp:txBody>
      <dsp:txXfrm rot="5400000">
        <a:off x="5404281" y="914622"/>
        <a:ext cx="1256070" cy="2743870"/>
      </dsp:txXfrm>
    </dsp:sp>
    <dsp:sp modelId="{AFDACFC2-6A2D-40D0-AEE5-0BB08FB80E80}">
      <dsp:nvSpPr>
        <dsp:cNvPr id="0" name=""/>
        <dsp:cNvSpPr/>
      </dsp:nvSpPr>
      <dsp:spPr>
        <a:xfrm rot="16200000">
          <a:off x="5096033" y="1658522"/>
          <a:ext cx="4573116" cy="1256070"/>
        </a:xfrm>
        <a:prstGeom prst="flowChartManualOperation">
          <a:avLst/>
        </a:prstGeom>
        <a:solidFill>
          <a:srgbClr val="FFC000">
            <a:hueOff val="10395692"/>
            <a:satOff val="-47968"/>
            <a:lumOff val="1765"/>
            <a:alphaOff val="0"/>
          </a:srgbClr>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0" rIns="85142" bIns="0" numCol="1" spcCol="1270" anchor="ctr" anchorCtr="0">
          <a:noAutofit/>
        </a:bodyPr>
        <a:lstStyle/>
        <a:p>
          <a:pPr lvl="0" algn="ctr" defTabSz="577850">
            <a:lnSpc>
              <a:spcPct val="90000"/>
            </a:lnSpc>
            <a:spcBef>
              <a:spcPct val="0"/>
            </a:spcBef>
            <a:spcAft>
              <a:spcPct val="35000"/>
            </a:spcAft>
          </a:pPr>
          <a:r>
            <a:rPr lang="es-SV" sz="1300" b="1" kern="1200" smtClean="0">
              <a:solidFill>
                <a:sysClr val="windowText" lastClr="000000"/>
              </a:solidFill>
              <a:latin typeface="Calibri" panose="020F0502020204030204"/>
              <a:ea typeface="+mn-ea"/>
              <a:cs typeface="+mn-cs"/>
            </a:rPr>
            <a:t>Aval del Mecanismo de Coordinación de País para la nota conceptual</a:t>
          </a:r>
          <a:endParaRPr lang="es-SV" sz="1300" b="1" kern="1200" dirty="0">
            <a:solidFill>
              <a:sysClr val="windowText" lastClr="000000"/>
            </a:solidFill>
            <a:latin typeface="Calibri" panose="020F0502020204030204"/>
            <a:ea typeface="+mn-ea"/>
            <a:cs typeface="+mn-cs"/>
          </a:endParaRPr>
        </a:p>
      </dsp:txBody>
      <dsp:txXfrm rot="5400000">
        <a:off x="6754556" y="914622"/>
        <a:ext cx="1256070" cy="274387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BB677D-B63C-4573-AF31-0E56A1F08CBA}" type="datetimeFigureOut">
              <a:rPr lang="en-US" smtClean="0"/>
              <a:t>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1E042-DA25-44D5-B4D5-6C5F7A563F03}" type="slidenum">
              <a:rPr lang="en-US" smtClean="0"/>
              <a:t>‹#›</a:t>
            </a:fld>
            <a:endParaRPr lang="en-US"/>
          </a:p>
        </p:txBody>
      </p:sp>
    </p:spTree>
    <p:extLst>
      <p:ext uri="{BB962C8B-B14F-4D97-AF65-F5344CB8AC3E}">
        <p14:creationId xmlns:p14="http://schemas.microsoft.com/office/powerpoint/2010/main" val="3472379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71E042-DA25-44D5-B4D5-6C5F7A563F03}" type="slidenum">
              <a:rPr lang="en-US" smtClean="0"/>
              <a:t>6</a:t>
            </a:fld>
            <a:endParaRPr lang="en-US"/>
          </a:p>
        </p:txBody>
      </p:sp>
    </p:spTree>
    <p:extLst>
      <p:ext uri="{BB962C8B-B14F-4D97-AF65-F5344CB8AC3E}">
        <p14:creationId xmlns:p14="http://schemas.microsoft.com/office/powerpoint/2010/main" val="393650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395CF0-4F31-41C2-B749-513481246E9E}"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123980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95CF0-4F31-41C2-B749-513481246E9E}"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3012915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95CF0-4F31-41C2-B749-513481246E9E}"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2601498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5699178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857170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49321452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094764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ES">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143042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ES">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72046987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ES">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512509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62988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95CF0-4F31-41C2-B749-513481246E9E}"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2792182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ES">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366780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2558107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3466467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95CF0-4F31-41C2-B749-513481246E9E}"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62067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395CF0-4F31-41C2-B749-513481246E9E}"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269330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95CF0-4F31-41C2-B749-513481246E9E}" type="datetimeFigureOut">
              <a:rPr lang="en-US" smtClean="0"/>
              <a:t>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31527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395CF0-4F31-41C2-B749-513481246E9E}"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340345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95CF0-4F31-41C2-B749-513481246E9E}"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620487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95CF0-4F31-41C2-B749-513481246E9E}"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114532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95CF0-4F31-41C2-B749-513481246E9E}"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1D124-7AF5-40B9-A3DC-4FF568432284}" type="slidenum">
              <a:rPr lang="en-US" smtClean="0"/>
              <a:t>‹#›</a:t>
            </a:fld>
            <a:endParaRPr lang="en-US"/>
          </a:p>
        </p:txBody>
      </p:sp>
    </p:spTree>
    <p:extLst>
      <p:ext uri="{BB962C8B-B14F-4D97-AF65-F5344CB8AC3E}">
        <p14:creationId xmlns:p14="http://schemas.microsoft.com/office/powerpoint/2010/main" val="262349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95CF0-4F31-41C2-B749-513481246E9E}" type="datetimeFigureOut">
              <a:rPr lang="en-US" smtClean="0"/>
              <a:t>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1D124-7AF5-40B9-A3DC-4FF568432284}" type="slidenum">
              <a:rPr lang="en-US" smtClean="0"/>
              <a:t>‹#›</a:t>
            </a:fld>
            <a:endParaRPr lang="en-US"/>
          </a:p>
        </p:txBody>
      </p:sp>
    </p:spTree>
    <p:extLst>
      <p:ext uri="{BB962C8B-B14F-4D97-AF65-F5344CB8AC3E}">
        <p14:creationId xmlns:p14="http://schemas.microsoft.com/office/powerpoint/2010/main" val="363432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DD522B-734C-4158-AF22-ECD53C536201}" type="datetimeFigureOut">
              <a:rPr lang="es-ES" smtClean="0">
                <a:solidFill>
                  <a:prstClr val="black">
                    <a:tint val="75000"/>
                  </a:prstClr>
                </a:solidFill>
              </a:rPr>
              <a:pPr/>
              <a:t>04/02/2016</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50B0C4-AC0F-4D01-B69D-A22F61CAFCB5}" type="slidenum">
              <a:rPr lang="es-ES" smtClean="0">
                <a:solidFill>
                  <a:prstClr val="black">
                    <a:tint val="75000"/>
                  </a:prstClr>
                </a:solidFill>
              </a:rPr>
              <a:pPr/>
              <a:t>‹#›</a:t>
            </a:fld>
            <a:endParaRPr lang="es-ES">
              <a:solidFill>
                <a:prstClr val="black">
                  <a:tint val="75000"/>
                </a:prstClr>
              </a:solidFill>
            </a:endParaRPr>
          </a:p>
        </p:txBody>
      </p:sp>
    </p:spTree>
    <p:extLst>
      <p:ext uri="{BB962C8B-B14F-4D97-AF65-F5344CB8AC3E}">
        <p14:creationId xmlns:p14="http://schemas.microsoft.com/office/powerpoint/2010/main" val="142826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s-E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acebook.com/MCPES2002" TargetMode="External"/><Relationship Id="rId2" Type="http://schemas.openxmlformats.org/officeDocument/2006/relationships/hyperlink" Target="http://www.mcpelsalvador.com.org/" TargetMode="External"/><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mailto:accesstofunding@theglobalfund.org"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696200" cy="3810000"/>
          </a:xfrm>
        </p:spPr>
        <p:txBody>
          <a:bodyPr>
            <a:normAutofit fontScale="90000"/>
          </a:bodyPr>
          <a:lstStyle/>
          <a:p>
            <a:pPr marL="342900" marR="0" lvl="0" indent="-342900">
              <a:spcBef>
                <a:spcPts val="0"/>
              </a:spcBef>
              <a:spcAft>
                <a:spcPts val="0"/>
              </a:spcAft>
            </a:pPr>
            <a:r>
              <a:rPr lang="es-ES" b="1" dirty="0" smtClean="0">
                <a:solidFill>
                  <a:schemeClr val="tx2"/>
                </a:solidFill>
                <a:effectLst/>
                <a:latin typeface="Arial"/>
                <a:ea typeface="Times New Roman"/>
              </a:rPr>
              <a:t/>
            </a:r>
            <a:br>
              <a:rPr lang="es-ES" b="1" dirty="0" smtClean="0">
                <a:solidFill>
                  <a:schemeClr val="tx2"/>
                </a:solidFill>
                <a:effectLst/>
                <a:latin typeface="Arial"/>
                <a:ea typeface="Times New Roman"/>
              </a:rPr>
            </a:br>
            <a:r>
              <a:rPr lang="es-ES" b="1" dirty="0">
                <a:solidFill>
                  <a:schemeClr val="tx2"/>
                </a:solidFill>
                <a:latin typeface="Arial"/>
                <a:ea typeface="Times New Roman"/>
              </a:rPr>
              <a:t/>
            </a:r>
            <a:br>
              <a:rPr lang="es-ES" b="1" dirty="0">
                <a:solidFill>
                  <a:schemeClr val="tx2"/>
                </a:solidFill>
                <a:latin typeface="Arial"/>
                <a:ea typeface="Times New Roman"/>
              </a:rPr>
            </a:br>
            <a:r>
              <a:rPr lang="es-ES" b="1" dirty="0" smtClean="0">
                <a:solidFill>
                  <a:schemeClr val="tx2"/>
                </a:solidFill>
                <a:latin typeface="Arial"/>
                <a:ea typeface="Times New Roman"/>
              </a:rPr>
              <a:t/>
            </a:r>
            <a:br>
              <a:rPr lang="es-ES" b="1" dirty="0" smtClean="0">
                <a:solidFill>
                  <a:schemeClr val="tx2"/>
                </a:solidFill>
                <a:latin typeface="Arial"/>
                <a:ea typeface="Times New Roman"/>
              </a:rPr>
            </a:br>
            <a:r>
              <a:rPr lang="es-ES" b="1" dirty="0">
                <a:solidFill>
                  <a:schemeClr val="tx2"/>
                </a:solidFill>
                <a:latin typeface="Arial"/>
                <a:ea typeface="Times New Roman"/>
              </a:rPr>
              <a:t/>
            </a:r>
            <a:br>
              <a:rPr lang="es-ES" b="1" dirty="0">
                <a:solidFill>
                  <a:schemeClr val="tx2"/>
                </a:solidFill>
                <a:latin typeface="Arial"/>
                <a:ea typeface="Times New Roman"/>
              </a:rPr>
            </a:br>
            <a:r>
              <a:rPr lang="es-ES" b="1" dirty="0" smtClean="0">
                <a:solidFill>
                  <a:schemeClr val="tx2"/>
                </a:solidFill>
                <a:effectLst/>
                <a:latin typeface="Arial"/>
                <a:ea typeface="Times New Roman"/>
              </a:rPr>
              <a:t>Informe  envío de NC de Malaria:</a:t>
            </a:r>
            <a:br>
              <a:rPr lang="es-ES" b="1" dirty="0" smtClean="0">
                <a:solidFill>
                  <a:schemeClr val="tx2"/>
                </a:solidFill>
                <a:effectLst/>
                <a:latin typeface="Arial"/>
                <a:ea typeface="Times New Roman"/>
              </a:rPr>
            </a:br>
            <a:r>
              <a:rPr lang="es-ES" b="1" dirty="0" smtClean="0">
                <a:solidFill>
                  <a:schemeClr val="tx2"/>
                </a:solidFill>
              </a:rPr>
              <a:t>“</a:t>
            </a:r>
            <a:r>
              <a:rPr lang="es-ES" b="1" dirty="0">
                <a:solidFill>
                  <a:schemeClr val="tx2"/>
                </a:solidFill>
              </a:rPr>
              <a:t>El Salvador libre de Malaria, un esfuerzo de país”</a:t>
            </a:r>
            <a:r>
              <a:rPr lang="es-ES" b="1" dirty="0" smtClean="0">
                <a:solidFill>
                  <a:schemeClr val="tx2"/>
                </a:solidFill>
                <a:effectLst/>
                <a:latin typeface="Arial"/>
                <a:ea typeface="Times New Roman"/>
              </a:rPr>
              <a:t/>
            </a:r>
            <a:br>
              <a:rPr lang="es-ES" b="1" dirty="0" smtClean="0">
                <a:solidFill>
                  <a:schemeClr val="tx2"/>
                </a:solidFill>
                <a:effectLst/>
                <a:latin typeface="Arial"/>
                <a:ea typeface="Times New Roman"/>
              </a:rPr>
            </a:br>
            <a:r>
              <a:rPr lang="es-ES" b="1" dirty="0">
                <a:solidFill>
                  <a:schemeClr val="tx2"/>
                </a:solidFill>
                <a:latin typeface="Arial"/>
                <a:ea typeface="Times New Roman"/>
              </a:rPr>
              <a:t/>
            </a:r>
            <a:br>
              <a:rPr lang="es-ES" b="1" dirty="0">
                <a:solidFill>
                  <a:schemeClr val="tx2"/>
                </a:solidFill>
                <a:latin typeface="Arial"/>
                <a:ea typeface="Times New Roman"/>
              </a:rPr>
            </a:br>
            <a:r>
              <a:rPr lang="es-ES" b="1" dirty="0" smtClean="0">
                <a:solidFill>
                  <a:schemeClr val="tx2"/>
                </a:solidFill>
                <a:effectLst/>
                <a:latin typeface="Arial"/>
                <a:ea typeface="Times New Roman"/>
              </a:rPr>
              <a:t> </a:t>
            </a:r>
            <a:r>
              <a:rPr lang="en-US" sz="6600" b="1" dirty="0" smtClean="0">
                <a:solidFill>
                  <a:schemeClr val="tx2"/>
                </a:solidFill>
                <a:effectLst/>
                <a:latin typeface="Times New Roman"/>
                <a:ea typeface="Times New Roman"/>
              </a:rPr>
              <a:t/>
            </a:r>
            <a:br>
              <a:rPr lang="en-US" sz="6600" b="1" dirty="0" smtClean="0">
                <a:solidFill>
                  <a:schemeClr val="tx2"/>
                </a:solidFill>
                <a:effectLst/>
                <a:latin typeface="Times New Roman"/>
                <a:ea typeface="Times New Roman"/>
              </a:rPr>
            </a:br>
            <a:endParaRPr lang="en-US" b="1" dirty="0">
              <a:solidFill>
                <a:schemeClr val="tx2"/>
              </a:solidFill>
            </a:endParaRPr>
          </a:p>
        </p:txBody>
      </p:sp>
      <p:sp>
        <p:nvSpPr>
          <p:cNvPr id="3" name="Subtitle 2"/>
          <p:cNvSpPr>
            <a:spLocks noGrp="1"/>
          </p:cNvSpPr>
          <p:nvPr>
            <p:ph type="subTitle" idx="1"/>
          </p:nvPr>
        </p:nvSpPr>
        <p:spPr>
          <a:xfrm>
            <a:off x="1600200" y="5029200"/>
            <a:ext cx="6172200" cy="609600"/>
          </a:xfrm>
        </p:spPr>
        <p:txBody>
          <a:bodyPr/>
          <a:lstStyle/>
          <a:p>
            <a:r>
              <a:rPr lang="es-ES" dirty="0" smtClean="0">
                <a:effectLst/>
                <a:latin typeface="Arial"/>
                <a:ea typeface="Times New Roman"/>
              </a:rPr>
              <a:t>Dra. Celina de Miranda/</a:t>
            </a:r>
            <a:r>
              <a:rPr lang="es-ES" dirty="0" err="1" smtClean="0">
                <a:effectLst/>
                <a:latin typeface="Arial"/>
                <a:ea typeface="Times New Roman"/>
              </a:rPr>
              <a:t>Ing</a:t>
            </a:r>
            <a:endParaRPr lang="en-US" dirty="0"/>
          </a:p>
        </p:txBody>
      </p:sp>
    </p:spTree>
    <p:extLst>
      <p:ext uri="{BB962C8B-B14F-4D97-AF65-F5344CB8AC3E}">
        <p14:creationId xmlns:p14="http://schemas.microsoft.com/office/powerpoint/2010/main" val="2733768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667626" y="1107281"/>
            <a:ext cx="1225550" cy="323850"/>
          </a:xfrm>
        </p:spPr>
        <p:txBody>
          <a:bodyPr rtlCol="0">
            <a:normAutofit fontScale="92500" lnSpcReduction="20000"/>
          </a:bodyPr>
          <a:lstStyle/>
          <a:p>
            <a:pPr eaLnBrk="1" fontAlgn="auto" hangingPunct="1">
              <a:spcAft>
                <a:spcPts val="0"/>
              </a:spcAft>
              <a:defRPr/>
            </a:pPr>
            <a:endParaRPr lang="es-SV" sz="1800" b="1" dirty="0">
              <a:solidFill>
                <a:srgbClr val="002060"/>
              </a:solidFill>
              <a:latin typeface="Arial" pitchFamily="34" charset="0"/>
              <a:cs typeface="Arial" pitchFamily="34" charset="0"/>
            </a:endParaRPr>
          </a:p>
          <a:p>
            <a:pPr eaLnBrk="1" fontAlgn="auto" hangingPunct="1">
              <a:spcAft>
                <a:spcPts val="0"/>
              </a:spcAft>
              <a:defRPr/>
            </a:pPr>
            <a:endParaRPr lang="es-SV" b="1" dirty="0" smtClean="0">
              <a:solidFill>
                <a:srgbClr val="002060"/>
              </a:solidFill>
              <a:latin typeface="Arial" pitchFamily="34" charset="0"/>
              <a:cs typeface="Arial" pitchFamily="34" charset="0"/>
            </a:endParaRPr>
          </a:p>
        </p:txBody>
      </p:sp>
      <p:sp>
        <p:nvSpPr>
          <p:cNvPr id="4" name="2 Subtítulo"/>
          <p:cNvSpPr txBox="1">
            <a:spLocks/>
          </p:cNvSpPr>
          <p:nvPr/>
        </p:nvSpPr>
        <p:spPr bwMode="auto">
          <a:xfrm>
            <a:off x="1476375" y="2100263"/>
            <a:ext cx="5761038" cy="323850"/>
          </a:xfrm>
          <a:prstGeom prst="rect">
            <a:avLst/>
          </a:prstGeom>
          <a:noFill/>
          <a:ln>
            <a:noFill/>
          </a:ln>
          <a:extLst/>
        </p:spPr>
        <p:txBody>
          <a:bodyPr>
            <a:normAutofit fontScale="92500" lnSpcReduction="2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1800" b="1" dirty="0">
              <a:solidFill>
                <a:srgbClr val="002060"/>
              </a:solidFill>
              <a:latin typeface="Arial" pitchFamily="34" charset="0"/>
              <a:cs typeface="Arial" pitchFamily="34" charset="0"/>
            </a:endParaRPr>
          </a:p>
        </p:txBody>
      </p:sp>
      <p:sp>
        <p:nvSpPr>
          <p:cNvPr id="154628" name="4 CuadroTexto"/>
          <p:cNvSpPr txBox="1">
            <a:spLocks noChangeArrowheads="1"/>
          </p:cNvSpPr>
          <p:nvPr/>
        </p:nvSpPr>
        <p:spPr bwMode="auto">
          <a:xfrm>
            <a:off x="1893890" y="3795713"/>
            <a:ext cx="54006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pPr>
            <a:r>
              <a:rPr lang="es-SV" altLang="es-SV" sz="1800" b="1">
                <a:solidFill>
                  <a:srgbClr val="000000"/>
                </a:solidFill>
                <a:latin typeface="Arial" charset="0"/>
                <a:cs typeface="Arial" charset="0"/>
                <a:hlinkClick r:id="rId2"/>
              </a:rPr>
              <a:t>www.mcpelsalvador.com.org</a:t>
            </a:r>
            <a:r>
              <a:rPr lang="es-SV" altLang="es-SV" sz="2400">
                <a:solidFill>
                  <a:srgbClr val="000000"/>
                </a:solidFill>
                <a:latin typeface="Arial" charset="0"/>
                <a:cs typeface="Arial" charset="0"/>
              </a:rPr>
              <a:t> </a:t>
            </a:r>
          </a:p>
        </p:txBody>
      </p:sp>
      <p:sp>
        <p:nvSpPr>
          <p:cNvPr id="154629" name="5 CuadroTexto"/>
          <p:cNvSpPr txBox="1">
            <a:spLocks noChangeArrowheads="1"/>
          </p:cNvSpPr>
          <p:nvPr/>
        </p:nvSpPr>
        <p:spPr bwMode="auto">
          <a:xfrm>
            <a:off x="3035305" y="4354117"/>
            <a:ext cx="2723887" cy="113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eaLnBrk="0" fontAlgn="base" hangingPunct="0">
              <a:spcAft>
                <a:spcPct val="0"/>
              </a:spcAft>
              <a:buFont typeface="Arial" charset="0"/>
              <a:buChar char="»"/>
              <a:defRPr sz="2000">
                <a:solidFill>
                  <a:schemeClr val="tx1"/>
                </a:solidFill>
                <a:latin typeface="Calibri" pitchFamily="34" charset="0"/>
              </a:defRPr>
            </a:lvl6pPr>
            <a:lvl7pPr eaLnBrk="0" fontAlgn="base" hangingPunct="0">
              <a:spcAft>
                <a:spcPct val="0"/>
              </a:spcAft>
              <a:buFont typeface="Arial" charset="0"/>
              <a:buChar char="»"/>
              <a:defRPr sz="2000">
                <a:solidFill>
                  <a:schemeClr val="tx1"/>
                </a:solidFill>
                <a:latin typeface="Calibri" pitchFamily="34" charset="0"/>
              </a:defRPr>
            </a:lvl7pPr>
            <a:lvl8pPr eaLnBrk="0" fontAlgn="base" hangingPunct="0">
              <a:spcAft>
                <a:spcPct val="0"/>
              </a:spcAft>
              <a:buFont typeface="Arial" charset="0"/>
              <a:buChar char="»"/>
              <a:defRPr sz="2000">
                <a:solidFill>
                  <a:schemeClr val="tx1"/>
                </a:solidFill>
                <a:latin typeface="Calibri" pitchFamily="34" charset="0"/>
              </a:defRPr>
            </a:lvl8pPr>
            <a:lvl9pPr eaLnBrk="0" fontAlgn="base" hangingPunct="0">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pPr>
            <a:r>
              <a:rPr lang="es-SV" altLang="es-SV" sz="1350">
                <a:solidFill>
                  <a:srgbClr val="000000"/>
                </a:solidFill>
                <a:latin typeface="Arial" charset="0"/>
                <a:cs typeface="Arial" charset="0"/>
                <a:hlinkClick r:id="rId3"/>
              </a:rPr>
              <a:t>www.facebook.com/MCPES2002</a:t>
            </a:r>
            <a:endParaRPr lang="es-SV" altLang="es-SV" sz="1350">
              <a:solidFill>
                <a:srgbClr val="000000"/>
              </a:solidFill>
              <a:latin typeface="Arial" charset="0"/>
              <a:cs typeface="Arial" charset="0"/>
            </a:endParaRPr>
          </a:p>
          <a:p>
            <a:pPr fontAlgn="base">
              <a:spcBef>
                <a:spcPct val="0"/>
              </a:spcBef>
              <a:spcAft>
                <a:spcPct val="0"/>
              </a:spcAft>
            </a:pPr>
            <a:endParaRPr lang="es-SV" altLang="es-SV" sz="1350">
              <a:solidFill>
                <a:srgbClr val="000000"/>
              </a:solidFill>
              <a:latin typeface="Arial" charset="0"/>
              <a:cs typeface="Arial" charset="0"/>
            </a:endParaRPr>
          </a:p>
          <a:p>
            <a:pPr fontAlgn="base">
              <a:spcBef>
                <a:spcPct val="0"/>
              </a:spcBef>
              <a:spcAft>
                <a:spcPct val="0"/>
              </a:spcAft>
            </a:pPr>
            <a:endParaRPr lang="es-SV" altLang="es-SV" sz="1350">
              <a:solidFill>
                <a:srgbClr val="000000"/>
              </a:solidFill>
              <a:latin typeface="Arial" charset="0"/>
              <a:cs typeface="Arial" charset="0"/>
            </a:endParaRPr>
          </a:p>
          <a:p>
            <a:pPr fontAlgn="base">
              <a:spcBef>
                <a:spcPct val="0"/>
              </a:spcBef>
              <a:spcAft>
                <a:spcPct val="0"/>
              </a:spcAft>
            </a:pPr>
            <a:r>
              <a:rPr lang="es-SV" altLang="es-SV" sz="1350">
                <a:solidFill>
                  <a:srgbClr val="000000"/>
                </a:solidFill>
                <a:latin typeface="Arial" charset="0"/>
                <a:cs typeface="Arial" charset="0"/>
              </a:rPr>
              <a:t>@MCPElSalvador</a:t>
            </a:r>
          </a:p>
          <a:p>
            <a:pPr fontAlgn="base">
              <a:spcBef>
                <a:spcPct val="0"/>
              </a:spcBef>
              <a:spcAft>
                <a:spcPct val="0"/>
              </a:spcAft>
            </a:pPr>
            <a:endParaRPr lang="es-SV" altLang="es-SV" sz="1350">
              <a:solidFill>
                <a:srgbClr val="000000"/>
              </a:solidFill>
              <a:latin typeface="Arial" charset="0"/>
              <a:cs typeface="Arial" charset="0"/>
            </a:endParaRPr>
          </a:p>
        </p:txBody>
      </p:sp>
      <p:sp>
        <p:nvSpPr>
          <p:cNvPr id="154630" name="AutoShape 6"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sp>
        <p:nvSpPr>
          <p:cNvPr id="154631" name="AutoShape 8" descr="data:image/jpeg;base64,/9j/4AAQSkZJRgABAQAAAQABAAD/2wCEAAkGBw8QDxANEA4QDQ8PDw8PDQ0PDw8ODQ0MFBEWFxQRFBUYHCggGholHRQUITEhJSkrLi4uFx8zODMsNygtLisBCgoKDg0OFxAQFywcFRwsLCwsLCwuKywsLCwsLCwsLCwsLCwsLSwsNywsLCwuLDcsLCwsLCwsLDcsNzcsLDcsLP/AABEIAMgAyAMBEQACEQEDEQH/xAAcAAACAgMBAQAAAAAAAAAAAAAAAQUHAgMGBAj/xABLEAABAgMBCAwMBAYABwAAAAABAAIDBBEhBQYSMTJRsbIHExQWM0FxcnORktEiIzVSYWJjZIGjweIkNFSCFUJEU5OhJUOzw+Hw8f/EABoBAQADAQEBAAAAAAAAAAAAAAABAgQFAwb/xAApEQEAAQMBBwUBAQEBAAAAAAAAAQIDETEEEhMUITNRBTJBQmEigVIj/9oADAMBAAIRAxEAPwC8UAgSCPn7sy8Gx8QYXmN8J3UvSi1XXpCk10wh4t+TBkwHO9LnhmgFaOTq+Zec3ohr35+7fO+xTyc+UcePA35+7/O+xOSnycePA35+7/O+xOSnycf8G/P3f532JyU+Tj/g35+7/O+xOSnycf8ABvz93+d9iclPk4/4N+fu/wA77E5KfJx/wb8/d/nfYnJT5OP+Dfn7v877E5KfJx/wb8/d/nfYnJT5OP8Ag35+7/O+xOSnycf8G/P3f532JyU+Tj/g35+7/O+xOSnycf8ABvz93+d9iclPk4/4N+fu3zvsTk58nHhshX5MOXAc0Z2vD/oFWdjq8p48JiQuzLx7GRBheY7wXdS8K7NdOsPSmumUgvNc1AFIECKDi74L5nEmDAOC0VDooNHOPGG5gt9jZoxvVM9y58QgpeUe+3JB4yLT8ONapriNHhiZe1kgwZ3cp4vgvOa5lbdiGZl4QxtaPjRRmo6Mdqg5mdpTmpPQbVBzM7SZqOg2qDmZ2kzUdBtUHMztJmo6DaoOZnaTNR0G1QczO0majoNqg5mdpM1HQbVBzM7SZqOg2qDmZ2kzUdBtUHMztJmo6DaoOZnaTNR0G1QczO0majoNqg5mdpM1HRk2XhHE1p5DVN6oxDB9z2HFVvprVTvybsPFHk3stHhAcYsI+Cvv7ymMJ69++ZzS2DHOE0mjYptc05jnCy3tnjG9S97d34l2YKwNBoEg5q/K6phwxAYaPi1LiDa2GMfX9CtOy2t6czo8bteOjl7nyooIjv2giymcrbcr+IeGMvVNTQYM7jib3qtNOUz0RUaae7GaegWBe0UxCkzlpqrYQKoCqAqgKoCqAqgKoCqAqgKoCqAqgKoCqYMt0Gae3E74G0Ku7CYqSspNh4sscMbV41UzEr5y8t0pb/mNHOHFTOr0T5Vqj5dTebdUxWGA81fCpgk2l0M931WLabW7OY0aLVeYw6VZXsxcbEFZ3fjmNNxBjo4Q2+gD/wBK6tmN2hjuTmp640QMaXcQFgzniCrEZlMziEFEiFxLjaTjWiIw85ljVSgVQFUBVAVQFUBVAVQFUBVAVRBtBJAAJJxACpKicRrKcZSUC4M2+0QHgZ3UZpXlN+3HyvFuZexl6M4eKG3lf3Lzna6IW4FTZvOms8LtHuTm6DgSxdefN+yP7z3JzlBwJQ09KvgxHQn0D20rQ1FoqveiqKo3oec04lphxC0hwxi1WnrCIlOwogiMrxOFCM2deFXSXo8l70wYU3DtxuMM8hs0gKb8b1stzipZrSuU2NUwaNKCsIds08+0iH4gldaPZDFrVLK68XJb+46O9TahFSNqvVUVQFUBVAVQFUBVAVQFUBVAVQSl79yHTcQtDsCGyhiPpU0OJo9JoV4Xr0W4/Xpbo3uqxLnXMgwG4MKGG2WuxvdynjXMruVVdZlqimIe1VWJAIBBWd9x/Gxv2aoXV2btsd33Ieq93kkrjxcpnIR9fovK5C9LA1E0zpYRHJhBKu3KY9y0pc1aCuQ2sJvJKmBWEA/ionPi6SurHbhij3S1XXPjBzRpKtb0RU8VV6qiqAqgKoCqAqgKoCqAqgKoMobXOIa0Vc4hrRncTQBVqmI6kRnota4lzWy0FsIWnHEdiw4hxlce5c36sttFO7GEgqLhAIBAIKwvwP42N+zUC6uzduGO77kNVaHm91yD4w806QvO5otS2Rj+Kh8+FrBUn2Sn7QtCVyQuS2lN5JUwKsgH8VE58XSV1Y7cMX2lruufGDmjSVa3orU8NV6oFUBVAVQOqAqgKoBA6oCqIdDeNKCJN4RFRBYX/vrQaSsu1VYox5e1mP6WQFy2s1IECJQQc3fZJw3FhiF5Fh2tpcAeVe9OzXJjOHnVdph5jfvJ5ovY/wDKvylavHpcVfBPsjzMSMyuC7BphChsbQ2LbZommnEvCuqJnKOqvZR7rkHxh5p0hedzRanVtjH8VD58LWCpPslP2hacrkBcltKbySpgVVAP4uJz42krqx24YvtLXdg+M/aNJV7eitTwVXoqKoCqB1QOqAqpBVAAoGgSDtdjZlsy7oW65XP22dIabEau4WFoCAUDmL/bouhS7YTTR0dxaSDQiG0VdpA+K17LRFVXX4eV6cQrmq6bHoKp0Cqh1FUHtuOfGHmnSF53NFqdW2MfxcPnwtYKk+yU/aFrSuQFyW4pvIPIVMIUjKzsQT8dtajbpiw22YZXXjtwx/Mtl2bptEUBwI8AWi0YyrW46K1NMOaY7E8H40K9MKt1UwCqBgqAVQFVIdUBVTOuEFhjOOsJ0TgYYzjrChDudjR1RNW1tg6Hrn7b7oadnnpLt1haQgSDgtkt9IksK/yRT/ti37FHSWa+4zDGcda3M4wxnHWpDwv/ALxKBqiTTG43DSUwN1x7pNMUhoJ8A2mwYwqXI6LUtUzORDPwG4WCNtl6gZsNuNVntyt9oXdK5AXHbSm8kpAomD5Rj9NM65XYjtwxfMvPfCPGjmDSVe3orUjKL2VbYcVzcTiOQmiD0MuhFHGHcoUYG9l1Dxs+IKYG5t0mZnDqTA2NnoXnU5QQmBsE3DP84TCJZbc3zm9YSTwuwScL+1D7De5cHeq8uhER4G44X9qH2G9yb1XlOI8NkKC1tcFrW1x4IAr1KJmZMNihIQKiDCJAY7KY11MWE0GnWpiZjRExEsNxwv7UPsN7k3qvJux4G44X9qH2G9yb1XkxClNkCy6Mw0WNBZRosaPAHEF2Nl624mWK77nN0WhRJ3vDxp5h0heV3Ral6Io/4hA6aW12qk9uU/aF6yuQFxm4pvJKQKKgj/iEfppnXK7EduGKNZee+AeNHMGkq9vRWpG0XsqEDCkOiBphBpgCnAThYkj6SC+cdGDRIQCAQCAQCBIKP2QvKczys/6YXZ2XtwxXfc5wrS80le/wp5h0heV3RanV6I3lCB00trtXnPblP2hekrkBcZuKbyT8UgUVA8oR+mmdcrsx24Yo90tF8HCjmDSVe1orUjV7KhAwgyClAQNSgAJgDhYonQfSAXzjpRoaJJA0AgEAoApCQUhsg+U5nlZqBdrZO1DFd9znCtDzSVwOFPMOkLyu6LUavRF8oQOmltdqpPblP2hecrkBcVuKbyT8UgUZA8oR+mmdcrsx24YvtLRfBwo5g0lelrRWpGL1VNEGFIaBoCilBgJgOimEQ9f8Umf1Ux/ni968uFT4Wmuryf8AFJn9VMf54vep4VHg36vKwdieaixBN7ZFiRaGXptj3PwaiJWlcWJc7b6aaZjENWz1TKwVz2gIEgrfZXm4sOLKCHFiQgYcbCEOI9gJDmUrQ2410dhoiqJyzX6piYw4T+KTX6qY/wA8XvXQ4VHhn36vI/is1+qmP88XvUTaozob8vLGiue4ve5z3HG5xLnHlJtV4pxHREzlrKCSuBwp5h0heV3RejVvjeUIHSy2u1ec9uU/aF5yuQFxW4pvJKQKMheUI/SzOuV2Y7cMP2lovg4UcwaSvS1orUjV7KmgalBgIHRA1KDQFFOA6JgFEwLG2IP6zll9ERcv1H3UtWzaSsZc1qCBIKy2X+FlOjj60NdT0/2yybTrCv10WYqKEkQgSCSuBwp5h0heV3RehvjeUIHSy2uF5z25T9oXlK5AXEbym8kpAo2D5Qj9NM65XaiP/OGH7S0XwcKOYNJXpa0VqRq9lcmiMmApGSYQKJgOiB0UwBSHRAUQWNsQ4pzll9ERcr1HWlq2bSVirmtQQCCstl3hZTo4+tDXU9P0qZNp1hX5C6WGYlGAJgIhQlI3A4U8w6QvK7ovQ3xfKEDpZbXavOe3KftC8ZXIC4jeJvJKmBRkLyhH6aZ13LtR24YftLTfBwo5g0lXtaK1I1eyjIBA1IYCIOikCBgIGAgasBBYuxH/AFnLL/8AcXJ9R1patm0lYi5rUEAgrLZd4WU6OPrQ11fTtKmTadYcCuizEgRCgJEpK4HCnmHSF5XdF6G6N5QgdLL67V5T25T9oXhK5AXElvE3klIFHQfKEfppjXK7cduGH7S0Xf4UcwaSr2tFakaF7KMkDVkGgYCBqwaBgIgUUhoLD2I8U5yy+iIuR6lrS17NpKxFzWoIEgrTZc4WU6OPrMXV9N9tTJtOsOBXTZRRQlioCIQSVweFPMOkLyu6L0at0b8/A6WX12rzq7UrfeF3yuQFwm8pvJKCj4P5+P00xrlduO3DD9paLvcKOYNJV7WitSOXsoyUoAUjIBIDU4DopDoiDU4DomAUTAsPYkxTnLL6Ii5PqWtLXs2krDXMaggSCtdlvhZTo42sxdX0321Mm06w4Ki6bKSjCWJTASgSNwOFPMOkLyu6L0at8X8/B6WX1wvOrtSt9oXdK5AXCbxN5JQUdB/Px+mmNdy7cduGGfdLTd4eNHMGkr0taKVI5eyhgIGpGQUwGpQyUgogYClB0QFESsPYlxTnLA0RFyPUtaf9a9m0lYS5jUECQVtstcLKdHG1mLq+m+2pk2nWHBLqMpUUJY0SQlUSNweFPMOkLyu6L0at0X8/B6WX1wvOrtSt9oXdK5AXCbymskpAo9hwboRQeOPGHxLiu5R24YZ6VMr4YWRE5WnSPqrWvCtcIZe6ksgpQyCBhWgMKUGEGQUhhEBSGgsLYm/q+WBoiLkep60/617NpKwVy2sIEgrbZZ4WU6ONrMXW9N9tTJtOsODK6bKSgYoEq4Sl73oWW/isaNJ+i8L3heiGAqboQ+OkxBA9ADmlRXiLUpj3rwlckci4LoHMCrSPQgpK+2AYE894swiIreIekf6XY2Wrft4Y70YqSMxBEVhbWxwBBzHiKtTOJRMZhysWE5ji1woRjWqJy8ZjBKyGQUjJTCDUhhBkFIYUgRBqRYWxR/V8sDREXH9T91P+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VP7LO5eXJWf+U8avyW+26H6p/ZZ3JyVn/lPGr8kb7bofqn9lnco5Kz/AMo41flH3TurHmS10eKYpYCGkhooDSuIegL1t2aLfSmFaq5q6zLwlXwqxKJhvlpKJEPgts842NXnNcQtFOU9IyLYQs8Jxxu+gWau5MvSIwj7tTwoYLDXieRi5qvbpx1lFU56Q7K8G4xhtw3Dw30LvQOILlbVe4lfTSGuzRiMu/aKLK9Qg8d0ZQRGkJkVPfFe25j3RIbcZJczP6Qujs21YjdqZrlrPWEXLXViQ/BiAuFlMLwXAfVbpppq6xLwzNPSYScG6kFwy8HOHAhUm3VGi29DIiWdb4o146tBUxFaOhbRK+y7Q71OazEGIErmhdsd6n+0YhltEt7LtDvU5rOg2mW9n2h3pms/k9plvZ9od6nerP5PaZb2fab3qd6tH8stolvZdod6b1Z/J7RLez7Q703riP5IwJb2XaHem9Wn+S2mW9l2h3pvVnRjtMt7PtDvUb1aY3RtMt7LtDvUZrI3S2mW9l2h3p/Z0FJZtvihTjq0qv8AZ0YxbpwWjKwsdA0E4k4dUrb0IyaunEi1YxpaDxNqXn48Svu00RmZV3pq6Qlb3b3HPe18QYiCGY6HOVz9p2ve/mnR727PzK1rnyghtAXNaXsUgQCDxTkg2ILQg5e6V7QPEHDMRVWiuqnSUTGXPx7021yKclQtFO13Y+XnNmmWreqPMd1lTztxHApMXqjzXdZTnbhwKRvVHmu6ynO3DgUjesPNd1lTztxHBpPeuPNd1lOeunApG9j1T1lTz104FJ72PVd1lOeup4FA3s+q7rKc/dOXoPe16p6yp5+6jgUDez6p6yo5+6nl6C3seq7rKc9dOXoLex6p6ynPXUcCkb1/Vd1lOeunApLesPNd1lRztw4NI3rDzHdZU87dTwaW2BeoK5FeUkqk7Xdn5TFmnLoLmXtAUsoPQKLwm5VVPWXpERHw6iSkWwxYF5pexSBAIBAIEWoNboDTxIFuZuZAbmZmQG5mZkBuZmZAbmZmQG5mZkBuZmZAbmZmQG5mZkBuZmZAbmZmQG5mZkBuZmZAbmZmQG5m5ggYgNzBBsAogaAQCD//2Q=="/>
          <p:cNvSpPr>
            <a:spLocks noChangeAspect="1" noChangeArrowheads="1"/>
          </p:cNvSpPr>
          <p:nvPr/>
        </p:nvSpPr>
        <p:spPr bwMode="auto">
          <a:xfrm>
            <a:off x="155575" y="748903"/>
            <a:ext cx="304800" cy="228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es-SV" altLang="es-SV" sz="1350">
              <a:solidFill>
                <a:srgbClr val="000000"/>
              </a:solidFill>
              <a:latin typeface="Arial" charset="0"/>
              <a:cs typeface="Arial" charset="0"/>
            </a:endParaRPr>
          </a:p>
        </p:txBody>
      </p:sp>
      <p:pic>
        <p:nvPicPr>
          <p:cNvPr id="154632" name="8 Imagen" descr="facebbok.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0755" y="4224345"/>
            <a:ext cx="830263" cy="62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4633" name="9 Imagen" descr="twitter.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24093" y="4847042"/>
            <a:ext cx="738187" cy="55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4634" name="1 Rectángulo"/>
          <p:cNvSpPr>
            <a:spLocks noChangeArrowheads="1"/>
          </p:cNvSpPr>
          <p:nvPr/>
        </p:nvSpPr>
        <p:spPr bwMode="auto">
          <a:xfrm>
            <a:off x="788988" y="1646635"/>
            <a:ext cx="7135812"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pPr>
            <a:r>
              <a:rPr lang="es-ES" altLang="es-SV" sz="2700" b="1">
                <a:solidFill>
                  <a:srgbClr val="000000"/>
                </a:solidFill>
                <a:latin typeface="Arial Black" pitchFamily="34" charset="0"/>
                <a:cs typeface="Arial" charset="0"/>
              </a:rPr>
              <a:t>MCP-ES</a:t>
            </a:r>
          </a:p>
          <a:p>
            <a:pPr algn="ctr" fontAlgn="base">
              <a:spcBef>
                <a:spcPct val="0"/>
              </a:spcBef>
              <a:spcAft>
                <a:spcPct val="0"/>
              </a:spcAft>
            </a:pPr>
            <a:endParaRPr lang="es-ES" altLang="es-SV" b="1">
              <a:solidFill>
                <a:srgbClr val="000000"/>
              </a:solidFill>
              <a:latin typeface="Arial Black" pitchFamily="34" charset="0"/>
              <a:cs typeface="Arial" charset="0"/>
            </a:endParaRPr>
          </a:p>
          <a:p>
            <a:pPr algn="ctr" fontAlgn="base">
              <a:spcBef>
                <a:spcPct val="0"/>
              </a:spcBef>
              <a:spcAft>
                <a:spcPct val="0"/>
              </a:spcAft>
            </a:pPr>
            <a:r>
              <a:rPr lang="es-ES" altLang="es-SV" b="1">
                <a:solidFill>
                  <a:srgbClr val="000000"/>
                </a:solidFill>
                <a:latin typeface="Arial Black" pitchFamily="34" charset="0"/>
                <a:cs typeface="Arial" charset="0"/>
              </a:rPr>
              <a:t>Contribuyendo a la reducción significativa y sostenible del VIH Sida,  Tuberculosis y Malaria a través de las subvenciones del Fondo Mundial </a:t>
            </a:r>
          </a:p>
        </p:txBody>
      </p:sp>
    </p:spTree>
    <p:extLst>
      <p:ext uri="{BB962C8B-B14F-4D97-AF65-F5344CB8AC3E}">
        <p14:creationId xmlns:p14="http://schemas.microsoft.com/office/powerpoint/2010/main" val="3090896119"/>
      </p:ext>
    </p:extLst>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3" name="2 CuadroTexto"/>
          <p:cNvSpPr txBox="1"/>
          <p:nvPr/>
        </p:nvSpPr>
        <p:spPr>
          <a:xfrm>
            <a:off x="89047" y="257350"/>
            <a:ext cx="6039610" cy="46166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es-SV" sz="2400" dirty="0">
                <a:solidFill>
                  <a:prstClr val="black"/>
                </a:solidFill>
              </a:rPr>
              <a:t>Componentes de la Nota Conceptual-Narrativa</a:t>
            </a:r>
          </a:p>
        </p:txBody>
      </p:sp>
      <p:graphicFrame>
        <p:nvGraphicFramePr>
          <p:cNvPr id="6" name="Marcador de contenido 4"/>
          <p:cNvGraphicFramePr>
            <a:graphicFrameLocks/>
          </p:cNvGraphicFramePr>
          <p:nvPr>
            <p:extLst>
              <p:ext uri="{D42A27DB-BD31-4B8C-83A1-F6EECF244321}">
                <p14:modId xmlns:p14="http://schemas.microsoft.com/office/powerpoint/2010/main" val="2771270773"/>
              </p:ext>
            </p:extLst>
          </p:nvPr>
        </p:nvGraphicFramePr>
        <p:xfrm>
          <a:off x="283028" y="1721375"/>
          <a:ext cx="8576663" cy="3651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p:cNvPicPr>
            <a:picLocks noChangeAspect="1"/>
          </p:cNvPicPr>
          <p:nvPr/>
        </p:nvPicPr>
        <p:blipFill>
          <a:blip r:embed="rId7"/>
          <a:stretch>
            <a:fillRect/>
          </a:stretch>
        </p:blipFill>
        <p:spPr>
          <a:xfrm>
            <a:off x="987142" y="811935"/>
            <a:ext cx="1152244" cy="1060796"/>
          </a:xfrm>
          <a:prstGeom prst="rect">
            <a:avLst/>
          </a:prstGeom>
        </p:spPr>
      </p:pic>
      <p:pic>
        <p:nvPicPr>
          <p:cNvPr id="8" name="Imagen 7"/>
          <p:cNvPicPr>
            <a:picLocks noChangeAspect="1"/>
          </p:cNvPicPr>
          <p:nvPr/>
        </p:nvPicPr>
        <p:blipFill>
          <a:blip r:embed="rId8"/>
          <a:stretch>
            <a:fillRect/>
          </a:stretch>
        </p:blipFill>
        <p:spPr>
          <a:xfrm rot="20040858">
            <a:off x="2956532" y="1203060"/>
            <a:ext cx="690793" cy="541240"/>
          </a:xfrm>
          <a:prstGeom prst="rect">
            <a:avLst/>
          </a:prstGeom>
        </p:spPr>
      </p:pic>
      <p:pic>
        <p:nvPicPr>
          <p:cNvPr id="9" name="Imagen 7"/>
          <p:cNvPicPr>
            <a:picLocks noChangeAspect="1"/>
          </p:cNvPicPr>
          <p:nvPr/>
        </p:nvPicPr>
        <p:blipFill>
          <a:blip r:embed="rId8"/>
          <a:stretch>
            <a:fillRect/>
          </a:stretch>
        </p:blipFill>
        <p:spPr>
          <a:xfrm rot="20040858">
            <a:off x="5265253" y="1071713"/>
            <a:ext cx="690793" cy="541240"/>
          </a:xfrm>
          <a:prstGeom prst="rect">
            <a:avLst/>
          </a:prstGeom>
        </p:spPr>
      </p:pic>
      <p:pic>
        <p:nvPicPr>
          <p:cNvPr id="10" name="Imagen 7"/>
          <p:cNvPicPr>
            <a:picLocks noChangeAspect="1"/>
          </p:cNvPicPr>
          <p:nvPr/>
        </p:nvPicPr>
        <p:blipFill>
          <a:blip r:embed="rId8"/>
          <a:stretch>
            <a:fillRect/>
          </a:stretch>
        </p:blipFill>
        <p:spPr>
          <a:xfrm rot="20040858">
            <a:off x="7856053" y="1266414"/>
            <a:ext cx="690793" cy="541240"/>
          </a:xfrm>
          <a:prstGeom prst="rect">
            <a:avLst/>
          </a:prstGeom>
        </p:spPr>
      </p:pic>
    </p:spTree>
    <p:extLst>
      <p:ext uri="{BB962C8B-B14F-4D97-AF65-F5344CB8AC3E}">
        <p14:creationId xmlns:p14="http://schemas.microsoft.com/office/powerpoint/2010/main" val="285610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3" name="2 CuadroTexto"/>
          <p:cNvSpPr txBox="1"/>
          <p:nvPr/>
        </p:nvSpPr>
        <p:spPr>
          <a:xfrm>
            <a:off x="99933" y="188835"/>
            <a:ext cx="5146981" cy="584775"/>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just"/>
            <a:r>
              <a:rPr lang="es-SV" sz="3200" b="1" dirty="0">
                <a:solidFill>
                  <a:prstClr val="black"/>
                </a:solidFill>
                <a:latin typeface="Calibri Light" panose="020F0302020204030204"/>
              </a:rPr>
              <a:t>Anexos de la Nota Conceptual</a:t>
            </a:r>
            <a:endParaRPr lang="es-SV" sz="2100" dirty="0">
              <a:solidFill>
                <a:prstClr val="black"/>
              </a:solidFill>
            </a:endParaRPr>
          </a:p>
        </p:txBody>
      </p:sp>
      <p:graphicFrame>
        <p:nvGraphicFramePr>
          <p:cNvPr id="6" name="Marcador de contenido 4"/>
          <p:cNvGraphicFramePr>
            <a:graphicFrameLocks/>
          </p:cNvGraphicFramePr>
          <p:nvPr>
            <p:extLst>
              <p:ext uri="{D42A27DB-BD31-4B8C-83A1-F6EECF244321}">
                <p14:modId xmlns:p14="http://schemas.microsoft.com/office/powerpoint/2010/main" val="3148613853"/>
              </p:ext>
            </p:extLst>
          </p:nvPr>
        </p:nvGraphicFramePr>
        <p:xfrm>
          <a:off x="611561" y="1899557"/>
          <a:ext cx="8013806" cy="4573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Imagen 6"/>
          <p:cNvPicPr>
            <a:picLocks noChangeAspect="1"/>
          </p:cNvPicPr>
          <p:nvPr/>
        </p:nvPicPr>
        <p:blipFill>
          <a:blip r:embed="rId7"/>
          <a:stretch>
            <a:fillRect/>
          </a:stretch>
        </p:blipFill>
        <p:spPr>
          <a:xfrm rot="20040858">
            <a:off x="892938" y="1266412"/>
            <a:ext cx="690793" cy="541240"/>
          </a:xfrm>
          <a:prstGeom prst="rect">
            <a:avLst/>
          </a:prstGeom>
        </p:spPr>
      </p:pic>
      <p:pic>
        <p:nvPicPr>
          <p:cNvPr id="8" name="Imagen 7"/>
          <p:cNvPicPr>
            <a:picLocks noChangeAspect="1"/>
          </p:cNvPicPr>
          <p:nvPr/>
        </p:nvPicPr>
        <p:blipFill>
          <a:blip r:embed="rId7"/>
          <a:stretch>
            <a:fillRect/>
          </a:stretch>
        </p:blipFill>
        <p:spPr>
          <a:xfrm rot="20040858">
            <a:off x="2423406" y="1266413"/>
            <a:ext cx="690793" cy="541240"/>
          </a:xfrm>
          <a:prstGeom prst="rect">
            <a:avLst/>
          </a:prstGeom>
        </p:spPr>
      </p:pic>
      <p:pic>
        <p:nvPicPr>
          <p:cNvPr id="9" name="Imagen 8"/>
          <p:cNvPicPr>
            <a:picLocks noChangeAspect="1"/>
          </p:cNvPicPr>
          <p:nvPr/>
        </p:nvPicPr>
        <p:blipFill>
          <a:blip r:embed="rId7"/>
          <a:stretch>
            <a:fillRect/>
          </a:stretch>
        </p:blipFill>
        <p:spPr>
          <a:xfrm rot="20040858">
            <a:off x="6237823" y="1266413"/>
            <a:ext cx="690793" cy="541240"/>
          </a:xfrm>
          <a:prstGeom prst="rect">
            <a:avLst/>
          </a:prstGeom>
        </p:spPr>
      </p:pic>
      <p:pic>
        <p:nvPicPr>
          <p:cNvPr id="10" name="Imagen 7"/>
          <p:cNvPicPr>
            <a:picLocks noChangeAspect="1"/>
          </p:cNvPicPr>
          <p:nvPr/>
        </p:nvPicPr>
        <p:blipFill>
          <a:blip r:embed="rId7"/>
          <a:stretch>
            <a:fillRect/>
          </a:stretch>
        </p:blipFill>
        <p:spPr>
          <a:xfrm rot="20040858">
            <a:off x="3722548" y="1328685"/>
            <a:ext cx="690793" cy="541240"/>
          </a:xfrm>
          <a:prstGeom prst="rect">
            <a:avLst/>
          </a:prstGeom>
        </p:spPr>
      </p:pic>
      <p:pic>
        <p:nvPicPr>
          <p:cNvPr id="11" name="Imagen 7"/>
          <p:cNvPicPr>
            <a:picLocks noChangeAspect="1"/>
          </p:cNvPicPr>
          <p:nvPr/>
        </p:nvPicPr>
        <p:blipFill>
          <a:blip r:embed="rId7"/>
          <a:stretch>
            <a:fillRect/>
          </a:stretch>
        </p:blipFill>
        <p:spPr>
          <a:xfrm rot="20040858">
            <a:off x="4901517" y="1266412"/>
            <a:ext cx="690793" cy="541240"/>
          </a:xfrm>
          <a:prstGeom prst="rect">
            <a:avLst/>
          </a:prstGeom>
        </p:spPr>
      </p:pic>
      <p:pic>
        <p:nvPicPr>
          <p:cNvPr id="12" name="Imagen 7"/>
          <p:cNvPicPr>
            <a:picLocks noChangeAspect="1"/>
          </p:cNvPicPr>
          <p:nvPr/>
        </p:nvPicPr>
        <p:blipFill>
          <a:blip r:embed="rId7"/>
          <a:stretch>
            <a:fillRect/>
          </a:stretch>
        </p:blipFill>
        <p:spPr>
          <a:xfrm rot="20040858">
            <a:off x="7932253" y="1263521"/>
            <a:ext cx="690793" cy="541240"/>
          </a:xfrm>
          <a:prstGeom prst="rect">
            <a:avLst/>
          </a:prstGeom>
        </p:spPr>
      </p:pic>
    </p:spTree>
    <p:extLst>
      <p:ext uri="{BB962C8B-B14F-4D97-AF65-F5344CB8AC3E}">
        <p14:creationId xmlns:p14="http://schemas.microsoft.com/office/powerpoint/2010/main" val="1628490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s-ES" dirty="0" smtClean="0">
                <a:effectLst/>
                <a:latin typeface="Arial"/>
                <a:ea typeface="Times New Roman"/>
              </a:rPr>
              <a:t>       </a:t>
            </a:r>
            <a:r>
              <a:rPr lang="en-US" sz="4800" dirty="0" smtClean="0">
                <a:latin typeface="Times New Roman"/>
                <a:ea typeface="Times New Roman"/>
              </a:rPr>
              <a:t/>
            </a:r>
            <a:br>
              <a:rPr lang="en-US" sz="4800" dirty="0" smtClean="0">
                <a:latin typeface="Times New Roman"/>
                <a:ea typeface="Times New Roman"/>
              </a:rPr>
            </a:br>
            <a:r>
              <a:rPr lang="es-ES" dirty="0" smtClean="0">
                <a:effectLst/>
                <a:latin typeface="Arial"/>
                <a:ea typeface="Times New Roman"/>
              </a:rPr>
              <a:t>             </a:t>
            </a:r>
          </a:p>
          <a:p>
            <a:pPr marL="0" indent="0">
              <a:buNone/>
            </a:pPr>
            <a:endParaRPr lang="es-ES" dirty="0">
              <a:latin typeface="Arial"/>
              <a:ea typeface="Times New Roman"/>
            </a:endParaRPr>
          </a:p>
          <a:p>
            <a:pPr marL="0" indent="0">
              <a:buNone/>
            </a:pPr>
            <a:r>
              <a:rPr lang="es-ES" dirty="0" smtClean="0">
                <a:effectLst/>
                <a:latin typeface="Arial"/>
                <a:ea typeface="Times New Roman"/>
              </a:rPr>
              <a:t>                     </a:t>
            </a:r>
            <a:r>
              <a:rPr lang="es-ES" sz="4000" dirty="0" smtClean="0">
                <a:effectLst/>
                <a:latin typeface="Arial"/>
                <a:ea typeface="Times New Roman"/>
              </a:rPr>
              <a:t>Próximos pasos</a:t>
            </a:r>
            <a:r>
              <a:rPr lang="en-US" sz="4000" dirty="0" smtClean="0">
                <a:effectLst/>
                <a:latin typeface="Times New Roman"/>
                <a:ea typeface="Times New Roman"/>
              </a:rPr>
              <a:t/>
            </a:r>
            <a:br>
              <a:rPr lang="en-US" sz="4000" dirty="0" smtClean="0">
                <a:effectLst/>
                <a:latin typeface="Times New Roman"/>
                <a:ea typeface="Times New Roman"/>
              </a:rPr>
            </a:br>
            <a:endParaRPr lang="en-US" sz="4000" dirty="0"/>
          </a:p>
        </p:txBody>
      </p:sp>
      <p:pic>
        <p:nvPicPr>
          <p:cNvPr id="8" name="Imagen 7"/>
          <p:cNvPicPr>
            <a:picLocks noChangeAspect="1"/>
          </p:cNvPicPr>
          <p:nvPr/>
        </p:nvPicPr>
        <p:blipFill>
          <a:blip r:embed="rId2"/>
          <a:stretch>
            <a:fillRect/>
          </a:stretch>
        </p:blipFill>
        <p:spPr>
          <a:xfrm rot="20040858">
            <a:off x="921853" y="2867176"/>
            <a:ext cx="690793" cy="541240"/>
          </a:xfrm>
          <a:prstGeom prst="rect">
            <a:avLst/>
          </a:prstGeom>
        </p:spPr>
      </p:pic>
    </p:spTree>
    <p:extLst>
      <p:ext uri="{BB962C8B-B14F-4D97-AF65-F5344CB8AC3E}">
        <p14:creationId xmlns:p14="http://schemas.microsoft.com/office/powerpoint/2010/main" val="332696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pic>
        <p:nvPicPr>
          <p:cNvPr id="7" name="Imagen 6"/>
          <p:cNvPicPr>
            <a:picLocks noChangeAspect="1"/>
          </p:cNvPicPr>
          <p:nvPr/>
        </p:nvPicPr>
        <p:blipFill>
          <a:blip r:embed="rId2"/>
          <a:stretch>
            <a:fillRect/>
          </a:stretch>
        </p:blipFill>
        <p:spPr>
          <a:xfrm>
            <a:off x="394835" y="4343400"/>
            <a:ext cx="433451" cy="399050"/>
          </a:xfrm>
          <a:prstGeom prst="rect">
            <a:avLst/>
          </a:prstGeom>
        </p:spPr>
      </p:pic>
      <p:sp>
        <p:nvSpPr>
          <p:cNvPr id="2" name="Rectangle 1"/>
          <p:cNvSpPr/>
          <p:nvPr/>
        </p:nvSpPr>
        <p:spPr>
          <a:xfrm>
            <a:off x="0" y="519752"/>
            <a:ext cx="9144000" cy="6370975"/>
          </a:xfrm>
          <a:prstGeom prst="rect">
            <a:avLst/>
          </a:prstGeom>
        </p:spPr>
        <p:txBody>
          <a:bodyPr wrap="square">
            <a:spAutoFit/>
          </a:bodyPr>
          <a:lstStyle/>
          <a:p>
            <a:pPr algn="just"/>
            <a:r>
              <a:rPr lang="es-ES" sz="2400" dirty="0"/>
              <a:t> </a:t>
            </a:r>
          </a:p>
          <a:p>
            <a:pPr algn="just"/>
            <a:r>
              <a:rPr lang="es-ES" sz="2400" dirty="0"/>
              <a:t> </a:t>
            </a:r>
            <a:r>
              <a:rPr lang="es-ES" sz="2400" dirty="0" smtClean="0"/>
              <a:t>        </a:t>
            </a:r>
            <a:r>
              <a:rPr lang="es-ES" sz="2400" dirty="0" smtClean="0"/>
              <a:t>           </a:t>
            </a:r>
            <a:r>
              <a:rPr lang="es-ES" sz="2400" b="1" dirty="0" smtClean="0"/>
              <a:t>Revisión </a:t>
            </a:r>
            <a:r>
              <a:rPr lang="es-ES" sz="2400" b="1" dirty="0"/>
              <a:t>de la nota conceptual:</a:t>
            </a:r>
            <a:r>
              <a:rPr lang="es-ES" sz="2400" dirty="0"/>
              <a:t> </a:t>
            </a:r>
            <a:endParaRPr lang="es-ES" sz="2400" dirty="0" smtClean="0"/>
          </a:p>
          <a:p>
            <a:pPr algn="just"/>
            <a:r>
              <a:rPr lang="es-ES" sz="2400" dirty="0" smtClean="0"/>
              <a:t>Tras </a:t>
            </a:r>
            <a:r>
              <a:rPr lang="es-ES" sz="2400" dirty="0"/>
              <a:t>la presentación de la nota conceptual, la Secretaría del Fondo Mundial </a:t>
            </a:r>
            <a:r>
              <a:rPr lang="es-ES" sz="2400" dirty="0" smtClean="0"/>
              <a:t>examina </a:t>
            </a:r>
            <a:r>
              <a:rPr lang="es-ES" sz="2400" dirty="0"/>
              <a:t>la nota conceptual y los anexos relacionados para asegurar que se cumplen los requisitos de elegibilidad del MCP. </a:t>
            </a:r>
            <a:r>
              <a:rPr lang="es-ES" sz="2400" dirty="0" smtClean="0"/>
              <a:t>Verificará </a:t>
            </a:r>
            <a:r>
              <a:rPr lang="es-ES" sz="2400" dirty="0"/>
              <a:t>que la nota conceptual está completa </a:t>
            </a:r>
            <a:endParaRPr lang="es-ES" sz="2400" dirty="0" smtClean="0"/>
          </a:p>
          <a:p>
            <a:pPr algn="just"/>
            <a:r>
              <a:rPr lang="es-ES" sz="2400" dirty="0" smtClean="0"/>
              <a:t>Coherente </a:t>
            </a:r>
            <a:r>
              <a:rPr lang="es-ES" sz="2400" dirty="0"/>
              <a:t>con las directrices del Fondo Mundial. </a:t>
            </a:r>
            <a:endParaRPr lang="es-ES" sz="2400" dirty="0" smtClean="0"/>
          </a:p>
          <a:p>
            <a:pPr algn="just"/>
            <a:r>
              <a:rPr lang="es-ES" sz="2400" dirty="0" smtClean="0"/>
              <a:t>Podrá </a:t>
            </a:r>
            <a:r>
              <a:rPr lang="es-ES" sz="2400" dirty="0"/>
              <a:t>requerir </a:t>
            </a:r>
            <a:r>
              <a:rPr lang="es-ES" sz="2400" dirty="0" smtClean="0"/>
              <a:t>aclaraciones </a:t>
            </a:r>
            <a:r>
              <a:rPr lang="es-ES" sz="2400" dirty="0"/>
              <a:t>informativas o pedir el envío de documentación no adjuntada</a:t>
            </a:r>
            <a:r>
              <a:rPr lang="es-ES" sz="2400" dirty="0" smtClean="0"/>
              <a:t>.</a:t>
            </a:r>
          </a:p>
          <a:p>
            <a:pPr algn="just"/>
            <a:endParaRPr lang="es-ES" sz="2400" dirty="0"/>
          </a:p>
          <a:p>
            <a:pPr algn="just"/>
            <a:r>
              <a:rPr lang="es-ES" sz="2400" dirty="0"/>
              <a:t>    </a:t>
            </a:r>
            <a:r>
              <a:rPr lang="es-ES" sz="2400" dirty="0" smtClean="0"/>
              <a:t>          </a:t>
            </a:r>
            <a:r>
              <a:rPr lang="es-ES" sz="2400" b="1" dirty="0" smtClean="0"/>
              <a:t>Revisión </a:t>
            </a:r>
            <a:r>
              <a:rPr lang="es-ES" sz="2400" b="1" dirty="0"/>
              <a:t>del Panel de Revisión Técnica</a:t>
            </a:r>
            <a:r>
              <a:rPr lang="es-ES" sz="2400" dirty="0"/>
              <a:t>: </a:t>
            </a:r>
            <a:endParaRPr lang="es-ES" sz="2400" dirty="0" smtClean="0"/>
          </a:p>
          <a:p>
            <a:pPr algn="just"/>
            <a:r>
              <a:rPr lang="es-ES" sz="2400" dirty="0" smtClean="0"/>
              <a:t>Después </a:t>
            </a:r>
            <a:r>
              <a:rPr lang="es-ES" sz="2400" dirty="0"/>
              <a:t>de su revisión, </a:t>
            </a:r>
            <a:r>
              <a:rPr lang="es-ES" sz="2400" dirty="0" smtClean="0"/>
              <a:t>si es elegible            PRT revisión</a:t>
            </a:r>
            <a:r>
              <a:rPr lang="es-ES" sz="2400" dirty="0"/>
              <a:t>. </a:t>
            </a:r>
            <a:endParaRPr lang="es-ES" sz="2400" dirty="0" smtClean="0"/>
          </a:p>
          <a:p>
            <a:pPr algn="just"/>
            <a:endParaRPr lang="es-ES" sz="2400" dirty="0"/>
          </a:p>
          <a:p>
            <a:pPr algn="just"/>
            <a:r>
              <a:rPr lang="es-ES" sz="2400" dirty="0" smtClean="0"/>
              <a:t>El PRT evalúa </a:t>
            </a:r>
            <a:r>
              <a:rPr lang="es-ES" sz="2400" dirty="0"/>
              <a:t>la nota conceptual sobre la base de su calidad, enfoque estratégico y solidez técnica, y </a:t>
            </a:r>
            <a:r>
              <a:rPr lang="es-ES" sz="2400" dirty="0" smtClean="0"/>
              <a:t>hace </a:t>
            </a:r>
            <a:r>
              <a:rPr lang="es-ES" sz="2400" dirty="0"/>
              <a:t>sus recomendaciones de financiación al Comité de Aprobación de Subvenciones.</a:t>
            </a:r>
          </a:p>
          <a:p>
            <a:pPr algn="just"/>
            <a:endParaRPr lang="es-ES" sz="2400" dirty="0"/>
          </a:p>
        </p:txBody>
      </p:sp>
      <p:pic>
        <p:nvPicPr>
          <p:cNvPr id="11" name="Imagen 6"/>
          <p:cNvPicPr>
            <a:picLocks noChangeAspect="1"/>
          </p:cNvPicPr>
          <p:nvPr/>
        </p:nvPicPr>
        <p:blipFill>
          <a:blip r:embed="rId2"/>
          <a:stretch>
            <a:fillRect/>
          </a:stretch>
        </p:blipFill>
        <p:spPr>
          <a:xfrm>
            <a:off x="622934" y="519752"/>
            <a:ext cx="878877" cy="809125"/>
          </a:xfrm>
          <a:prstGeom prst="rect">
            <a:avLst/>
          </a:prstGeom>
        </p:spPr>
      </p:pic>
      <p:cxnSp>
        <p:nvCxnSpPr>
          <p:cNvPr id="4" name="Straight Arrow Connector 3"/>
          <p:cNvCxnSpPr/>
          <p:nvPr/>
        </p:nvCxnSpPr>
        <p:spPr>
          <a:xfrm flipV="1">
            <a:off x="4953000" y="4800599"/>
            <a:ext cx="9144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 name="Imagen 6"/>
          <p:cNvPicPr>
            <a:picLocks noChangeAspect="1"/>
          </p:cNvPicPr>
          <p:nvPr/>
        </p:nvPicPr>
        <p:blipFill>
          <a:blip r:embed="rId2"/>
          <a:stretch>
            <a:fillRect/>
          </a:stretch>
        </p:blipFill>
        <p:spPr>
          <a:xfrm>
            <a:off x="183616" y="3938837"/>
            <a:ext cx="878877" cy="809125"/>
          </a:xfrm>
          <a:prstGeom prst="rect">
            <a:avLst/>
          </a:prstGeom>
        </p:spPr>
      </p:pic>
    </p:spTree>
    <p:extLst>
      <p:ext uri="{BB962C8B-B14F-4D97-AF65-F5344CB8AC3E}">
        <p14:creationId xmlns:p14="http://schemas.microsoft.com/office/powerpoint/2010/main" val="2723879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2" name="Rectangle 1"/>
          <p:cNvSpPr/>
          <p:nvPr/>
        </p:nvSpPr>
        <p:spPr>
          <a:xfrm>
            <a:off x="87026" y="1066800"/>
            <a:ext cx="8675974" cy="5940088"/>
          </a:xfrm>
          <a:prstGeom prst="rect">
            <a:avLst/>
          </a:prstGeom>
        </p:spPr>
        <p:txBody>
          <a:bodyPr wrap="square">
            <a:spAutoFit/>
          </a:bodyPr>
          <a:lstStyle/>
          <a:p>
            <a:pPr algn="just"/>
            <a:r>
              <a:rPr lang="es-ES" sz="2000" dirty="0"/>
              <a:t> </a:t>
            </a:r>
            <a:r>
              <a:rPr lang="es-ES" sz="2000" dirty="0" smtClean="0"/>
              <a:t>          </a:t>
            </a:r>
            <a:r>
              <a:rPr lang="es-ES" sz="2000" b="1" dirty="0" smtClean="0"/>
              <a:t>Revisión </a:t>
            </a:r>
            <a:r>
              <a:rPr lang="es-ES" sz="2000" b="1" dirty="0"/>
              <a:t>del Comité de Aprobación de Subvenciones:</a:t>
            </a:r>
            <a:r>
              <a:rPr lang="es-ES" sz="2000" dirty="0"/>
              <a:t> Sobre la base de las recomendaciones del Panel de Revisión Técnica, el Comité de aprobación de subvención llevará a cabo </a:t>
            </a:r>
            <a:r>
              <a:rPr lang="es-ES" sz="2000" b="1" u="sng" dirty="0"/>
              <a:t>una segunda revisión </a:t>
            </a:r>
            <a:r>
              <a:rPr lang="es-ES" sz="2000" dirty="0"/>
              <a:t>de la nota conceptual, con un enfoque adicional en la gestión de riesgos, los mecanismos de ejecución y el análisis de presupuestos. El Comité de aprobación de subvenciones determinará el nivel final de los fondos para la nota conceptual, que se convertirá en la base para la concesión de subvenciones. Además de las aclaraciones del Panel de Revisión Técnica, el Comité de aprobación de subvenciones delineará las acciones estratégicas que se abordarán durante la concesión de subvenciones</a:t>
            </a:r>
            <a:r>
              <a:rPr lang="es-ES" sz="2000" dirty="0" smtClean="0"/>
              <a:t>.</a:t>
            </a:r>
          </a:p>
          <a:p>
            <a:pPr algn="just"/>
            <a:endParaRPr lang="es-ES" sz="2000" dirty="0"/>
          </a:p>
          <a:p>
            <a:pPr algn="just"/>
            <a:r>
              <a:rPr lang="es-ES" sz="2000" dirty="0"/>
              <a:t> </a:t>
            </a:r>
            <a:r>
              <a:rPr lang="es-ES" sz="2000" dirty="0" smtClean="0"/>
              <a:t>         </a:t>
            </a:r>
            <a:r>
              <a:rPr lang="es-ES" sz="2000" dirty="0"/>
              <a:t> </a:t>
            </a:r>
            <a:r>
              <a:rPr lang="es-ES" sz="2000" b="1" dirty="0"/>
              <a:t>Comunicación de los resultados de la revisión:</a:t>
            </a:r>
            <a:r>
              <a:rPr lang="es-ES" sz="2000" dirty="0"/>
              <a:t> Los resultados de las evaluaciones realizadas por el Panel de Revisión Técnica y por el Comité de aprobación de subvenciones se comunicarán al solicitante por el Gerente de Portafolio del Fondo a través de una carta de notificación que indica el máximo de financiación superior para la concesión de subvenciones, con un anexo adjunto -"</a:t>
            </a:r>
            <a:r>
              <a:rPr lang="es-ES" sz="2000" i="1" dirty="0"/>
              <a:t>Revisión de la Nota Conceptual y Formulario de Recomendación</a:t>
            </a:r>
            <a:r>
              <a:rPr lang="es-ES" sz="2000" dirty="0"/>
              <a:t>"- que enumerará las aclaraciones y las acciones estratégicas que se abordarán durante la concesión de subvenciones .</a:t>
            </a:r>
          </a:p>
          <a:p>
            <a:pPr algn="just"/>
            <a:r>
              <a:rPr lang="es-ES" sz="2000" dirty="0"/>
              <a:t> </a:t>
            </a:r>
          </a:p>
        </p:txBody>
      </p:sp>
      <p:pic>
        <p:nvPicPr>
          <p:cNvPr id="11" name="Imagen 6"/>
          <p:cNvPicPr>
            <a:picLocks noChangeAspect="1"/>
          </p:cNvPicPr>
          <p:nvPr/>
        </p:nvPicPr>
        <p:blipFill>
          <a:blip r:embed="rId3"/>
          <a:stretch>
            <a:fillRect/>
          </a:stretch>
        </p:blipFill>
        <p:spPr>
          <a:xfrm>
            <a:off x="246278" y="977594"/>
            <a:ext cx="433451" cy="399050"/>
          </a:xfrm>
          <a:prstGeom prst="rect">
            <a:avLst/>
          </a:prstGeom>
        </p:spPr>
      </p:pic>
      <p:pic>
        <p:nvPicPr>
          <p:cNvPr id="12" name="Imagen 6"/>
          <p:cNvPicPr>
            <a:picLocks noChangeAspect="1"/>
          </p:cNvPicPr>
          <p:nvPr/>
        </p:nvPicPr>
        <p:blipFill>
          <a:blip r:embed="rId3"/>
          <a:stretch>
            <a:fillRect/>
          </a:stretch>
        </p:blipFill>
        <p:spPr>
          <a:xfrm>
            <a:off x="246279" y="4008906"/>
            <a:ext cx="433451" cy="399050"/>
          </a:xfrm>
          <a:prstGeom prst="rect">
            <a:avLst/>
          </a:prstGeom>
        </p:spPr>
      </p:pic>
    </p:spTree>
    <p:extLst>
      <p:ext uri="{BB962C8B-B14F-4D97-AF65-F5344CB8AC3E}">
        <p14:creationId xmlns:p14="http://schemas.microsoft.com/office/powerpoint/2010/main" val="4284456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4" name="AutoShape 4" descr="Resultado de imagen para derechos humanos en el salvador"/>
          <p:cNvSpPr>
            <a:spLocks noChangeAspect="1" noChangeArrowheads="1"/>
          </p:cNvSpPr>
          <p:nvPr/>
        </p:nvSpPr>
        <p:spPr bwMode="auto">
          <a:xfrm>
            <a:off x="0" y="10145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sp>
        <p:nvSpPr>
          <p:cNvPr id="6" name="AutoShape 6" descr="Resultado de imagen para derechos humanos en el salvador"/>
          <p:cNvSpPr>
            <a:spLocks noChangeAspect="1" noChangeArrowheads="1"/>
          </p:cNvSpPr>
          <p:nvPr/>
        </p:nvSpPr>
        <p:spPr bwMode="auto">
          <a:xfrm>
            <a:off x="114300" y="11288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graphicFrame>
        <p:nvGraphicFramePr>
          <p:cNvPr id="10" name="Table 9"/>
          <p:cNvGraphicFramePr>
            <a:graphicFrameLocks noGrp="1"/>
          </p:cNvGraphicFramePr>
          <p:nvPr>
            <p:extLst>
              <p:ext uri="{D42A27DB-BD31-4B8C-83A1-F6EECF244321}">
                <p14:modId xmlns:p14="http://schemas.microsoft.com/office/powerpoint/2010/main" val="2448325999"/>
              </p:ext>
            </p:extLst>
          </p:nvPr>
        </p:nvGraphicFramePr>
        <p:xfrm>
          <a:off x="342900" y="685799"/>
          <a:ext cx="7886700" cy="5961444"/>
        </p:xfrm>
        <a:graphic>
          <a:graphicData uri="http://schemas.openxmlformats.org/drawingml/2006/table">
            <a:tbl>
              <a:tblPr firstRow="1" firstCol="1" bandRow="1"/>
              <a:tblGrid>
                <a:gridCol w="5042373"/>
                <a:gridCol w="2844327"/>
              </a:tblGrid>
              <a:tr h="361951">
                <a:tc>
                  <a:txBody>
                    <a:bodyPr/>
                    <a:lstStyle/>
                    <a:p>
                      <a:pPr marL="0" marR="0" algn="ctr">
                        <a:lnSpc>
                          <a:spcPts val="1380"/>
                        </a:lnSpc>
                        <a:spcBef>
                          <a:spcPts val="0"/>
                        </a:spcBef>
                        <a:spcAft>
                          <a:spcPts val="0"/>
                        </a:spcAft>
                      </a:pPr>
                      <a:r>
                        <a:rPr lang="es-VE" sz="1600" b="1">
                          <a:effectLst/>
                          <a:latin typeface="Arial"/>
                          <a:ea typeface="Times New Roman"/>
                          <a:cs typeface="Times New Roman"/>
                        </a:rPr>
                        <a:t>Actividades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lnSpc>
                          <a:spcPts val="1380"/>
                        </a:lnSpc>
                        <a:spcBef>
                          <a:spcPts val="0"/>
                        </a:spcBef>
                        <a:spcAft>
                          <a:spcPts val="0"/>
                        </a:spcAft>
                      </a:pPr>
                      <a:r>
                        <a:rPr lang="es-VE" sz="1600" b="1">
                          <a:effectLst/>
                          <a:latin typeface="Arial"/>
                          <a:ea typeface="Times New Roman"/>
                          <a:cs typeface="Times New Roman"/>
                        </a:rPr>
                        <a:t>Fechas Limites</a:t>
                      </a:r>
                      <a:endParaRPr lang="en-US" sz="16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61951">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Fecha </a:t>
                      </a:r>
                      <a:r>
                        <a:rPr lang="es-VE" sz="1600" dirty="0">
                          <a:effectLst/>
                          <a:latin typeface="Arial"/>
                          <a:ea typeface="Times New Roman"/>
                          <a:cs typeface="Times New Roman"/>
                        </a:rPr>
                        <a:t>límite de entrega de la Nota Conceptual</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15 </a:t>
                      </a:r>
                      <a:r>
                        <a:rPr lang="es-VE" sz="1600" dirty="0">
                          <a:effectLst/>
                          <a:latin typeface="Arial"/>
                          <a:ea typeface="Times New Roman"/>
                          <a:cs typeface="Times New Roman"/>
                        </a:rPr>
                        <a:t>de Septiembre 2015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800">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Los </a:t>
                      </a:r>
                      <a:r>
                        <a:rPr lang="es-VE" sz="1600" dirty="0">
                          <a:effectLst/>
                          <a:latin typeface="Arial"/>
                          <a:ea typeface="Times New Roman"/>
                          <a:cs typeface="Times New Roman"/>
                        </a:rPr>
                        <a:t>solicitante deben enviar las direcciones electrónicas de todas las personas involucradas en el dialogo país y en el desarrollo de la nota conceptual a</a:t>
                      </a:r>
                      <a:r>
                        <a:rPr lang="es-VE" sz="1600" u="sng" dirty="0">
                          <a:solidFill>
                            <a:srgbClr val="0000FF"/>
                          </a:solidFill>
                          <a:effectLst/>
                          <a:latin typeface="Arial"/>
                          <a:ea typeface="Times New Roman"/>
                          <a:cs typeface="Times New Roman"/>
                          <a:hlinkClick r:id="rId2"/>
                        </a:rPr>
                        <a:t>accesstofunding@theglobalfund.org</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n-US" sz="1600" dirty="0" smtClean="0">
                        <a:effectLst/>
                        <a:latin typeface="Arial"/>
                        <a:ea typeface="Times New Roman"/>
                        <a:cs typeface="Times New Roman"/>
                      </a:endParaRPr>
                    </a:p>
                    <a:p>
                      <a:pPr marL="0" marR="0" algn="just">
                        <a:lnSpc>
                          <a:spcPts val="1380"/>
                        </a:lnSpc>
                        <a:spcBef>
                          <a:spcPts val="0"/>
                        </a:spcBef>
                        <a:spcAft>
                          <a:spcPts val="0"/>
                        </a:spcAft>
                      </a:pPr>
                      <a:endParaRPr lang="en-US" sz="1600" dirty="0" smtClean="0">
                        <a:effectLst/>
                        <a:latin typeface="Arial"/>
                        <a:ea typeface="Times New Roman"/>
                        <a:cs typeface="Times New Roman"/>
                      </a:endParaRPr>
                    </a:p>
                    <a:p>
                      <a:pPr marL="0" marR="0" algn="just">
                        <a:lnSpc>
                          <a:spcPts val="1380"/>
                        </a:lnSpc>
                        <a:spcBef>
                          <a:spcPts val="0"/>
                        </a:spcBef>
                        <a:spcAft>
                          <a:spcPts val="0"/>
                        </a:spcAft>
                      </a:pPr>
                      <a:endParaRPr lang="en-US" sz="1600" dirty="0" smtClean="0">
                        <a:effectLst/>
                        <a:latin typeface="Arial"/>
                        <a:ea typeface="Times New Roman"/>
                        <a:cs typeface="Times New Roman"/>
                      </a:endParaRPr>
                    </a:p>
                    <a:p>
                      <a:pPr marL="0" marR="0" algn="just">
                        <a:lnSpc>
                          <a:spcPts val="1380"/>
                        </a:lnSpc>
                        <a:spcBef>
                          <a:spcPts val="0"/>
                        </a:spcBef>
                        <a:spcAft>
                          <a:spcPts val="0"/>
                        </a:spcAft>
                      </a:pPr>
                      <a:r>
                        <a:rPr lang="en-US" sz="1600" dirty="0" smtClean="0">
                          <a:effectLst/>
                          <a:latin typeface="Arial"/>
                          <a:ea typeface="Times New Roman"/>
                          <a:cs typeface="Times New Roman"/>
                        </a:rPr>
                        <a:t>28 </a:t>
                      </a:r>
                      <a:r>
                        <a:rPr lang="en-US" sz="1600" dirty="0">
                          <a:effectLst/>
                          <a:latin typeface="Arial"/>
                          <a:ea typeface="Times New Roman"/>
                          <a:cs typeface="Times New Roman"/>
                        </a:rPr>
                        <a:t>de </a:t>
                      </a:r>
                      <a:r>
                        <a:rPr lang="en-US" sz="1600" dirty="0" err="1">
                          <a:effectLst/>
                          <a:latin typeface="Arial"/>
                          <a:ea typeface="Times New Roman"/>
                          <a:cs typeface="Times New Roman"/>
                        </a:rPr>
                        <a:t>Septiembre</a:t>
                      </a:r>
                      <a:r>
                        <a:rPr lang="en-US" sz="1600" dirty="0">
                          <a:effectLst/>
                          <a:latin typeface="Arial"/>
                          <a:ea typeface="Times New Roman"/>
                          <a:cs typeface="Times New Roman"/>
                        </a:rPr>
                        <a:t> 2015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3900">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Proceso </a:t>
                      </a:r>
                      <a:r>
                        <a:rPr lang="es-VE" sz="1600" dirty="0">
                          <a:effectLst/>
                          <a:latin typeface="Arial"/>
                          <a:ea typeface="Times New Roman"/>
                          <a:cs typeface="Times New Roman"/>
                        </a:rPr>
                        <a:t>de revisión y chequeo de Notas Conceptuales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n-US" sz="1600" dirty="0" smtClean="0">
                        <a:effectLst/>
                        <a:latin typeface="Arial"/>
                        <a:ea typeface="Times New Roman"/>
                        <a:cs typeface="Times New Roman"/>
                      </a:endParaRPr>
                    </a:p>
                    <a:p>
                      <a:pPr marL="0" marR="0" algn="just">
                        <a:lnSpc>
                          <a:spcPts val="1380"/>
                        </a:lnSpc>
                        <a:spcBef>
                          <a:spcPts val="0"/>
                        </a:spcBef>
                        <a:spcAft>
                          <a:spcPts val="0"/>
                        </a:spcAft>
                      </a:pPr>
                      <a:r>
                        <a:rPr lang="en-US" sz="1600" dirty="0" smtClean="0">
                          <a:effectLst/>
                          <a:latin typeface="Arial"/>
                          <a:ea typeface="Times New Roman"/>
                          <a:cs typeface="Times New Roman"/>
                        </a:rPr>
                        <a:t>15 </a:t>
                      </a:r>
                      <a:r>
                        <a:rPr lang="en-US" sz="1600" dirty="0">
                          <a:effectLst/>
                          <a:latin typeface="Arial"/>
                          <a:ea typeface="Times New Roman"/>
                          <a:cs typeface="Times New Roman"/>
                        </a:rPr>
                        <a:t>de </a:t>
                      </a:r>
                      <a:r>
                        <a:rPr lang="en-US" sz="1600" dirty="0" err="1">
                          <a:effectLst/>
                          <a:latin typeface="Arial"/>
                          <a:ea typeface="Times New Roman"/>
                          <a:cs typeface="Times New Roman"/>
                        </a:rPr>
                        <a:t>Septiembre</a:t>
                      </a:r>
                      <a:r>
                        <a:rPr lang="en-US" sz="1600" dirty="0">
                          <a:effectLst/>
                          <a:latin typeface="Arial"/>
                          <a:ea typeface="Times New Roman"/>
                          <a:cs typeface="Times New Roman"/>
                        </a:rPr>
                        <a:t> 2015</a:t>
                      </a:r>
                      <a:r>
                        <a:rPr lang="es-VE" sz="1600" dirty="0">
                          <a:effectLst/>
                          <a:latin typeface="Arial"/>
                          <a:ea typeface="Times New Roman"/>
                          <a:cs typeface="Times New Roman"/>
                        </a:rPr>
                        <a:t> – 08 de Octubre 2015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2193">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Reunión </a:t>
                      </a:r>
                      <a:r>
                        <a:rPr lang="es-VE" sz="1600" dirty="0">
                          <a:effectLst/>
                          <a:latin typeface="Arial"/>
                          <a:ea typeface="Times New Roman"/>
                          <a:cs typeface="Times New Roman"/>
                        </a:rPr>
                        <a:t>del Panel de Revisión Técnica</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02 </a:t>
                      </a:r>
                      <a:r>
                        <a:rPr lang="es-VE" sz="1600" dirty="0">
                          <a:effectLst/>
                          <a:latin typeface="Arial"/>
                          <a:ea typeface="Times New Roman"/>
                          <a:cs typeface="Times New Roman"/>
                        </a:rPr>
                        <a:t>- 08 de Noviembre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5849">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Reunión </a:t>
                      </a:r>
                      <a:r>
                        <a:rPr lang="es-VE" sz="1600" dirty="0">
                          <a:effectLst/>
                          <a:latin typeface="Arial"/>
                          <a:ea typeface="Times New Roman"/>
                          <a:cs typeface="Times New Roman"/>
                        </a:rPr>
                        <a:t>del Comité de Aprobación de Subvenciones</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24 </a:t>
                      </a:r>
                      <a:r>
                        <a:rPr lang="es-VE" sz="1600" dirty="0">
                          <a:effectLst/>
                          <a:latin typeface="Arial"/>
                          <a:ea typeface="Times New Roman"/>
                          <a:cs typeface="Times New Roman"/>
                        </a:rPr>
                        <a:t>- 25 de Noviembre  2015</a:t>
                      </a:r>
                      <a:endParaRPr lang="en-US" sz="1600" dirty="0">
                        <a:effectLst/>
                        <a:latin typeface="Calibri"/>
                        <a:ea typeface="Calibri"/>
                        <a:cs typeface="Times New Roman"/>
                      </a:endParaRPr>
                    </a:p>
                    <a:p>
                      <a:pPr marL="0" marR="0" algn="just">
                        <a:lnSpc>
                          <a:spcPts val="1380"/>
                        </a:lnSpc>
                        <a:spcBef>
                          <a:spcPts val="0"/>
                        </a:spcBef>
                        <a:spcAft>
                          <a:spcPts val="0"/>
                        </a:spcAft>
                      </a:pPr>
                      <a:r>
                        <a:rPr lang="en-US" sz="1600" dirty="0">
                          <a:effectLst/>
                          <a:latin typeface="Times New Roman"/>
                          <a:ea typeface="Times New Roman"/>
                          <a:cs typeface="Times New Roman"/>
                        </a:rPr>
                        <a:t> </a:t>
                      </a:r>
                      <a:endParaRPr lang="en-US" sz="1600" dirty="0">
                        <a:effectLst/>
                        <a:latin typeface="Calibri"/>
                        <a:ea typeface="Calibri"/>
                        <a:cs typeface="Times New Roman"/>
                      </a:endParaRPr>
                    </a:p>
                    <a:p>
                      <a:pPr marL="0" marR="0" algn="just">
                        <a:lnSpc>
                          <a:spcPts val="1380"/>
                        </a:lnSpc>
                        <a:spcBef>
                          <a:spcPts val="0"/>
                        </a:spcBef>
                        <a:spcAft>
                          <a:spcPts val="0"/>
                        </a:spcAft>
                      </a:pPr>
                      <a:r>
                        <a:rPr lang="es-VE" sz="1600" dirty="0">
                          <a:effectLst/>
                          <a:latin typeface="Arial"/>
                          <a:ea typeface="Times New Roman"/>
                          <a:cs typeface="Times New Roman"/>
                        </a:rPr>
                        <a:t>09 - 10 de Diciembre 2015</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7800">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Resultados </a:t>
                      </a:r>
                      <a:r>
                        <a:rPr lang="es-VE" sz="1600" dirty="0">
                          <a:effectLst/>
                          <a:latin typeface="Arial"/>
                          <a:ea typeface="Times New Roman"/>
                          <a:cs typeface="Times New Roman"/>
                        </a:rPr>
                        <a:t>comunicados al solicitante</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ts val="1380"/>
                        </a:lnSpc>
                        <a:spcBef>
                          <a:spcPts val="0"/>
                        </a:spcBef>
                        <a:spcAft>
                          <a:spcPts val="0"/>
                        </a:spcAft>
                      </a:pPr>
                      <a:endParaRPr lang="es-VE" sz="1600" dirty="0" smtClean="0">
                        <a:effectLst/>
                        <a:latin typeface="Arial"/>
                        <a:ea typeface="Times New Roman"/>
                        <a:cs typeface="Times New Roman"/>
                      </a:endParaRPr>
                    </a:p>
                    <a:p>
                      <a:pPr marL="0" marR="0" algn="just">
                        <a:lnSpc>
                          <a:spcPts val="1380"/>
                        </a:lnSpc>
                        <a:spcBef>
                          <a:spcPts val="0"/>
                        </a:spcBef>
                        <a:spcAft>
                          <a:spcPts val="0"/>
                        </a:spcAft>
                      </a:pPr>
                      <a:r>
                        <a:rPr lang="es-VE" sz="1600" dirty="0" smtClean="0">
                          <a:effectLst/>
                          <a:latin typeface="Arial"/>
                          <a:ea typeface="Times New Roman"/>
                          <a:cs typeface="Times New Roman"/>
                        </a:rPr>
                        <a:t>Mediados </a:t>
                      </a:r>
                      <a:r>
                        <a:rPr lang="es-VE" sz="1600" dirty="0">
                          <a:effectLst/>
                          <a:latin typeface="Arial"/>
                          <a:ea typeface="Times New Roman"/>
                          <a:cs typeface="Times New Roman"/>
                        </a:rPr>
                        <a:t>de Diciembre 2015</a:t>
                      </a:r>
                      <a:endParaRPr lang="en-US" sz="1600" dirty="0">
                        <a:effectLst/>
                        <a:latin typeface="Calibri"/>
                        <a:ea typeface="Calibri"/>
                        <a:cs typeface="Times New Roman"/>
                      </a:endParaRPr>
                    </a:p>
                    <a:p>
                      <a:pPr marL="0" marR="0" algn="just">
                        <a:lnSpc>
                          <a:spcPts val="1380"/>
                        </a:lnSpc>
                        <a:spcBef>
                          <a:spcPts val="0"/>
                        </a:spcBef>
                        <a:spcAft>
                          <a:spcPts val="0"/>
                        </a:spcAft>
                      </a:pPr>
                      <a:r>
                        <a:rPr lang="es-ES" sz="1600" dirty="0">
                          <a:effectLst/>
                          <a:latin typeface="Times New Roman"/>
                          <a:ea typeface="Times New Roman"/>
                          <a:cs typeface="Times New Roman"/>
                        </a:rPr>
                        <a:t> </a:t>
                      </a:r>
                      <a:endParaRPr lang="en-US" sz="1600" dirty="0">
                        <a:effectLst/>
                        <a:latin typeface="Calibri"/>
                        <a:ea typeface="Calibri"/>
                        <a:cs typeface="Times New Roman"/>
                      </a:endParaRPr>
                    </a:p>
                    <a:p>
                      <a:pPr marL="0" marR="0" algn="just">
                        <a:lnSpc>
                          <a:spcPts val="1380"/>
                        </a:lnSpc>
                        <a:spcBef>
                          <a:spcPts val="0"/>
                        </a:spcBef>
                        <a:spcAft>
                          <a:spcPts val="0"/>
                        </a:spcAft>
                      </a:pPr>
                      <a:r>
                        <a:rPr lang="es-VE" sz="1600" dirty="0">
                          <a:effectLst/>
                          <a:latin typeface="Arial"/>
                          <a:ea typeface="Times New Roman"/>
                          <a:cs typeface="Times New Roman"/>
                        </a:rPr>
                        <a:t>Mediados de Enero 2016</a:t>
                      </a:r>
                      <a:endParaRPr lang="en-US" sz="16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363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s-ES" dirty="0" smtClean="0">
                <a:effectLst/>
                <a:latin typeface="Arial"/>
                <a:ea typeface="Times New Roman"/>
              </a:rPr>
              <a:t>            </a:t>
            </a:r>
            <a:r>
              <a:rPr lang="es-ES" sz="3600" b="1" dirty="0" smtClean="0">
                <a:solidFill>
                  <a:schemeClr val="accent5">
                    <a:lumMod val="50000"/>
                  </a:schemeClr>
                </a:solidFill>
                <a:effectLst/>
                <a:latin typeface="Arial"/>
                <a:ea typeface="Times New Roman"/>
              </a:rPr>
              <a:t>Lecciones aprendidas</a:t>
            </a:r>
            <a:r>
              <a:rPr lang="en-US" sz="4800" dirty="0" smtClean="0">
                <a:latin typeface="Times New Roman"/>
                <a:ea typeface="Times New Roman"/>
              </a:rPr>
              <a:t/>
            </a:r>
            <a:br>
              <a:rPr lang="en-US" sz="4800" dirty="0" smtClean="0">
                <a:latin typeface="Times New Roman"/>
                <a:ea typeface="Times New Roman"/>
              </a:rPr>
            </a:br>
            <a:r>
              <a:rPr lang="es-ES" dirty="0" smtClean="0">
                <a:effectLst/>
                <a:latin typeface="Arial"/>
                <a:ea typeface="Times New Roman"/>
              </a:rPr>
              <a:t>             </a:t>
            </a:r>
          </a:p>
          <a:p>
            <a:pPr marL="0" indent="0">
              <a:buNone/>
            </a:pPr>
            <a:r>
              <a:rPr lang="en-US" sz="4800" dirty="0" smtClean="0">
                <a:effectLst/>
                <a:latin typeface="Times New Roman"/>
                <a:ea typeface="Times New Roman"/>
              </a:rPr>
              <a:t/>
            </a:r>
            <a:br>
              <a:rPr lang="en-US" sz="4800" dirty="0" smtClean="0">
                <a:effectLst/>
                <a:latin typeface="Times New Roman"/>
                <a:ea typeface="Times New Roman"/>
              </a:rPr>
            </a:br>
            <a:endParaRPr lang="en-US" dirty="0"/>
          </a:p>
        </p:txBody>
      </p:sp>
      <p:pic>
        <p:nvPicPr>
          <p:cNvPr id="7" name="Imagen 7"/>
          <p:cNvPicPr>
            <a:picLocks noChangeAspect="1"/>
          </p:cNvPicPr>
          <p:nvPr/>
        </p:nvPicPr>
        <p:blipFill>
          <a:blip r:embed="rId2"/>
          <a:stretch>
            <a:fillRect/>
          </a:stretch>
        </p:blipFill>
        <p:spPr>
          <a:xfrm rot="20040858">
            <a:off x="998053" y="1560125"/>
            <a:ext cx="690793" cy="541240"/>
          </a:xfrm>
          <a:prstGeom prst="rect">
            <a:avLst/>
          </a:prstGeom>
        </p:spPr>
      </p:pic>
      <p:pic>
        <p:nvPicPr>
          <p:cNvPr id="5" name="Imagen 7"/>
          <p:cNvPicPr>
            <a:picLocks noChangeAspect="1"/>
          </p:cNvPicPr>
          <p:nvPr/>
        </p:nvPicPr>
        <p:blipFill>
          <a:blip r:embed="rId2"/>
          <a:stretch>
            <a:fillRect/>
          </a:stretch>
        </p:blipFill>
        <p:spPr>
          <a:xfrm rot="20040858">
            <a:off x="635536" y="2601013"/>
            <a:ext cx="690793" cy="541240"/>
          </a:xfrm>
          <a:prstGeom prst="rect">
            <a:avLst/>
          </a:prstGeom>
        </p:spPr>
      </p:pic>
      <p:pic>
        <p:nvPicPr>
          <p:cNvPr id="9" name="Imagen 7"/>
          <p:cNvPicPr>
            <a:picLocks noChangeAspect="1"/>
          </p:cNvPicPr>
          <p:nvPr/>
        </p:nvPicPr>
        <p:blipFill>
          <a:blip r:embed="rId2"/>
          <a:stretch>
            <a:fillRect/>
          </a:stretch>
        </p:blipFill>
        <p:spPr>
          <a:xfrm rot="20040858">
            <a:off x="3111753" y="207562"/>
            <a:ext cx="690793" cy="541240"/>
          </a:xfrm>
          <a:prstGeom prst="rect">
            <a:avLst/>
          </a:prstGeom>
        </p:spPr>
      </p:pic>
      <p:pic>
        <p:nvPicPr>
          <p:cNvPr id="10" name="Imagen 7"/>
          <p:cNvPicPr>
            <a:picLocks noChangeAspect="1"/>
          </p:cNvPicPr>
          <p:nvPr/>
        </p:nvPicPr>
        <p:blipFill>
          <a:blip r:embed="rId2"/>
          <a:stretch>
            <a:fillRect/>
          </a:stretch>
        </p:blipFill>
        <p:spPr>
          <a:xfrm rot="20040858">
            <a:off x="4884251" y="352576"/>
            <a:ext cx="690793" cy="541240"/>
          </a:xfrm>
          <a:prstGeom prst="rect">
            <a:avLst/>
          </a:prstGeom>
        </p:spPr>
      </p:pic>
      <p:pic>
        <p:nvPicPr>
          <p:cNvPr id="11" name="Imagen 7"/>
          <p:cNvPicPr>
            <a:picLocks noChangeAspect="1"/>
          </p:cNvPicPr>
          <p:nvPr/>
        </p:nvPicPr>
        <p:blipFill>
          <a:blip r:embed="rId2"/>
          <a:stretch>
            <a:fillRect/>
          </a:stretch>
        </p:blipFill>
        <p:spPr>
          <a:xfrm rot="20040858">
            <a:off x="6560654" y="582034"/>
            <a:ext cx="690793" cy="541240"/>
          </a:xfrm>
          <a:prstGeom prst="rect">
            <a:avLst/>
          </a:prstGeom>
        </p:spPr>
      </p:pic>
      <p:pic>
        <p:nvPicPr>
          <p:cNvPr id="12" name="Imagen 7"/>
          <p:cNvPicPr>
            <a:picLocks noChangeAspect="1"/>
          </p:cNvPicPr>
          <p:nvPr/>
        </p:nvPicPr>
        <p:blipFill>
          <a:blip r:embed="rId2"/>
          <a:stretch>
            <a:fillRect/>
          </a:stretch>
        </p:blipFill>
        <p:spPr>
          <a:xfrm rot="20040858">
            <a:off x="323344" y="747171"/>
            <a:ext cx="690793" cy="541240"/>
          </a:xfrm>
          <a:prstGeom prst="rect">
            <a:avLst/>
          </a:prstGeom>
        </p:spPr>
      </p:pic>
      <p:pic>
        <p:nvPicPr>
          <p:cNvPr id="13" name="Imagen 7"/>
          <p:cNvPicPr>
            <a:picLocks noChangeAspect="1"/>
          </p:cNvPicPr>
          <p:nvPr/>
        </p:nvPicPr>
        <p:blipFill>
          <a:blip r:embed="rId2"/>
          <a:stretch>
            <a:fillRect/>
          </a:stretch>
        </p:blipFill>
        <p:spPr>
          <a:xfrm rot="20040858">
            <a:off x="2394948" y="2609380"/>
            <a:ext cx="690793" cy="541240"/>
          </a:xfrm>
          <a:prstGeom prst="rect">
            <a:avLst/>
          </a:prstGeom>
        </p:spPr>
      </p:pic>
      <p:pic>
        <p:nvPicPr>
          <p:cNvPr id="14" name="Imagen 7"/>
          <p:cNvPicPr>
            <a:picLocks noChangeAspect="1"/>
          </p:cNvPicPr>
          <p:nvPr/>
        </p:nvPicPr>
        <p:blipFill>
          <a:blip r:embed="rId2"/>
          <a:stretch>
            <a:fillRect/>
          </a:stretch>
        </p:blipFill>
        <p:spPr>
          <a:xfrm rot="20040858">
            <a:off x="8431534" y="5305576"/>
            <a:ext cx="690793" cy="541240"/>
          </a:xfrm>
          <a:prstGeom prst="rect">
            <a:avLst/>
          </a:prstGeom>
        </p:spPr>
      </p:pic>
      <p:pic>
        <p:nvPicPr>
          <p:cNvPr id="15" name="Imagen 7"/>
          <p:cNvPicPr>
            <a:picLocks noChangeAspect="1"/>
          </p:cNvPicPr>
          <p:nvPr/>
        </p:nvPicPr>
        <p:blipFill>
          <a:blip r:embed="rId2"/>
          <a:stretch>
            <a:fillRect/>
          </a:stretch>
        </p:blipFill>
        <p:spPr>
          <a:xfrm rot="20040858">
            <a:off x="6332052" y="5679368"/>
            <a:ext cx="690793" cy="541240"/>
          </a:xfrm>
          <a:prstGeom prst="rect">
            <a:avLst/>
          </a:prstGeom>
        </p:spPr>
      </p:pic>
      <p:pic>
        <p:nvPicPr>
          <p:cNvPr id="16" name="Imagen 7"/>
          <p:cNvPicPr>
            <a:picLocks noChangeAspect="1"/>
          </p:cNvPicPr>
          <p:nvPr/>
        </p:nvPicPr>
        <p:blipFill>
          <a:blip r:embed="rId2"/>
          <a:stretch>
            <a:fillRect/>
          </a:stretch>
        </p:blipFill>
        <p:spPr>
          <a:xfrm rot="20040858">
            <a:off x="2618153" y="5662258"/>
            <a:ext cx="690793" cy="541240"/>
          </a:xfrm>
          <a:prstGeom prst="rect">
            <a:avLst/>
          </a:prstGeom>
        </p:spPr>
      </p:pic>
      <p:pic>
        <p:nvPicPr>
          <p:cNvPr id="17" name="Imagen 7"/>
          <p:cNvPicPr>
            <a:picLocks noChangeAspect="1"/>
          </p:cNvPicPr>
          <p:nvPr/>
        </p:nvPicPr>
        <p:blipFill>
          <a:blip r:embed="rId2"/>
          <a:stretch>
            <a:fillRect/>
          </a:stretch>
        </p:blipFill>
        <p:spPr>
          <a:xfrm rot="20040858">
            <a:off x="111513" y="5305575"/>
            <a:ext cx="690793" cy="541240"/>
          </a:xfrm>
          <a:prstGeom prst="rect">
            <a:avLst/>
          </a:prstGeom>
        </p:spPr>
      </p:pic>
      <p:pic>
        <p:nvPicPr>
          <p:cNvPr id="18" name="Imagen 7"/>
          <p:cNvPicPr>
            <a:picLocks noChangeAspect="1"/>
          </p:cNvPicPr>
          <p:nvPr/>
        </p:nvPicPr>
        <p:blipFill>
          <a:blip r:embed="rId2"/>
          <a:stretch>
            <a:fillRect/>
          </a:stretch>
        </p:blipFill>
        <p:spPr>
          <a:xfrm rot="20040858">
            <a:off x="142793" y="3916205"/>
            <a:ext cx="690793" cy="541240"/>
          </a:xfrm>
          <a:prstGeom prst="rect">
            <a:avLst/>
          </a:prstGeom>
        </p:spPr>
      </p:pic>
      <p:pic>
        <p:nvPicPr>
          <p:cNvPr id="19" name="Imagen 7"/>
          <p:cNvPicPr>
            <a:picLocks noChangeAspect="1"/>
          </p:cNvPicPr>
          <p:nvPr/>
        </p:nvPicPr>
        <p:blipFill>
          <a:blip r:embed="rId2"/>
          <a:stretch>
            <a:fillRect/>
          </a:stretch>
        </p:blipFill>
        <p:spPr>
          <a:xfrm rot="20040858">
            <a:off x="8160853" y="3924218"/>
            <a:ext cx="690793" cy="541240"/>
          </a:xfrm>
          <a:prstGeom prst="rect">
            <a:avLst/>
          </a:prstGeom>
        </p:spPr>
      </p:pic>
      <p:pic>
        <p:nvPicPr>
          <p:cNvPr id="20" name="Imagen 7"/>
          <p:cNvPicPr>
            <a:picLocks noChangeAspect="1"/>
          </p:cNvPicPr>
          <p:nvPr/>
        </p:nvPicPr>
        <p:blipFill>
          <a:blip r:embed="rId2"/>
          <a:stretch>
            <a:fillRect/>
          </a:stretch>
        </p:blipFill>
        <p:spPr>
          <a:xfrm rot="20040858">
            <a:off x="4655653" y="4330517"/>
            <a:ext cx="690793" cy="541240"/>
          </a:xfrm>
          <a:prstGeom prst="rect">
            <a:avLst/>
          </a:prstGeom>
        </p:spPr>
      </p:pic>
      <p:pic>
        <p:nvPicPr>
          <p:cNvPr id="21" name="Imagen 7"/>
          <p:cNvPicPr>
            <a:picLocks noChangeAspect="1"/>
          </p:cNvPicPr>
          <p:nvPr/>
        </p:nvPicPr>
        <p:blipFill>
          <a:blip r:embed="rId2"/>
          <a:stretch>
            <a:fillRect/>
          </a:stretch>
        </p:blipFill>
        <p:spPr>
          <a:xfrm rot="20040858">
            <a:off x="5084702" y="2752134"/>
            <a:ext cx="690793" cy="541240"/>
          </a:xfrm>
          <a:prstGeom prst="rect">
            <a:avLst/>
          </a:prstGeom>
        </p:spPr>
      </p:pic>
      <p:pic>
        <p:nvPicPr>
          <p:cNvPr id="22" name="Imagen 7"/>
          <p:cNvPicPr>
            <a:picLocks noChangeAspect="1"/>
          </p:cNvPicPr>
          <p:nvPr/>
        </p:nvPicPr>
        <p:blipFill>
          <a:blip r:embed="rId2"/>
          <a:stretch>
            <a:fillRect/>
          </a:stretch>
        </p:blipFill>
        <p:spPr>
          <a:xfrm rot="20040858">
            <a:off x="7932253" y="2107121"/>
            <a:ext cx="690793" cy="541240"/>
          </a:xfrm>
          <a:prstGeom prst="rect">
            <a:avLst/>
          </a:prstGeom>
        </p:spPr>
      </p:pic>
      <p:pic>
        <p:nvPicPr>
          <p:cNvPr id="23" name="Imagen 7"/>
          <p:cNvPicPr>
            <a:picLocks noChangeAspect="1"/>
          </p:cNvPicPr>
          <p:nvPr/>
        </p:nvPicPr>
        <p:blipFill>
          <a:blip r:embed="rId2"/>
          <a:stretch>
            <a:fillRect/>
          </a:stretch>
        </p:blipFill>
        <p:spPr>
          <a:xfrm rot="20040858">
            <a:off x="6761102" y="2995610"/>
            <a:ext cx="690793" cy="541240"/>
          </a:xfrm>
          <a:prstGeom prst="rect">
            <a:avLst/>
          </a:prstGeom>
        </p:spPr>
      </p:pic>
      <p:sp>
        <p:nvSpPr>
          <p:cNvPr id="3" name="TextBox 2"/>
          <p:cNvSpPr txBox="1"/>
          <p:nvPr/>
        </p:nvSpPr>
        <p:spPr>
          <a:xfrm>
            <a:off x="4114800" y="4995733"/>
            <a:ext cx="1905000" cy="646331"/>
          </a:xfrm>
          <a:prstGeom prst="rect">
            <a:avLst/>
          </a:prstGeom>
          <a:noFill/>
        </p:spPr>
        <p:txBody>
          <a:bodyPr wrap="square" rtlCol="0">
            <a:spAutoFit/>
          </a:bodyPr>
          <a:lstStyle/>
          <a:p>
            <a:r>
              <a:rPr lang="es-ES" dirty="0" smtClean="0"/>
              <a:t>Respeto de la </a:t>
            </a:r>
            <a:r>
              <a:rPr lang="es-ES" dirty="0" smtClean="0"/>
              <a:t>planificación</a:t>
            </a:r>
            <a:endParaRPr lang="en-US" dirty="0"/>
          </a:p>
        </p:txBody>
      </p:sp>
      <p:sp>
        <p:nvSpPr>
          <p:cNvPr id="4" name="TextBox 3"/>
          <p:cNvSpPr txBox="1"/>
          <p:nvPr/>
        </p:nvSpPr>
        <p:spPr>
          <a:xfrm>
            <a:off x="2555613" y="3501793"/>
            <a:ext cx="1559187" cy="923330"/>
          </a:xfrm>
          <a:prstGeom prst="rect">
            <a:avLst/>
          </a:prstGeom>
          <a:noFill/>
        </p:spPr>
        <p:txBody>
          <a:bodyPr wrap="square" rtlCol="0">
            <a:spAutoFit/>
          </a:bodyPr>
          <a:lstStyle/>
          <a:p>
            <a:r>
              <a:rPr lang="es-ES" dirty="0" smtClean="0"/>
              <a:t>Preparación anticipada de documentos </a:t>
            </a:r>
            <a:endParaRPr lang="en-US" dirty="0"/>
          </a:p>
        </p:txBody>
      </p:sp>
      <p:sp>
        <p:nvSpPr>
          <p:cNvPr id="25" name="TextBox 24"/>
          <p:cNvSpPr txBox="1"/>
          <p:nvPr/>
        </p:nvSpPr>
        <p:spPr>
          <a:xfrm>
            <a:off x="7620004" y="2771019"/>
            <a:ext cx="1674968" cy="646331"/>
          </a:xfrm>
          <a:prstGeom prst="rect">
            <a:avLst/>
          </a:prstGeom>
          <a:noFill/>
        </p:spPr>
        <p:txBody>
          <a:bodyPr wrap="square" rtlCol="0">
            <a:spAutoFit/>
          </a:bodyPr>
          <a:lstStyle/>
          <a:p>
            <a:r>
              <a:rPr lang="es-ES" dirty="0" smtClean="0"/>
              <a:t>Definición de estrategias</a:t>
            </a:r>
            <a:endParaRPr lang="en-US" dirty="0"/>
          </a:p>
        </p:txBody>
      </p:sp>
      <p:sp>
        <p:nvSpPr>
          <p:cNvPr id="26" name="TextBox 25"/>
          <p:cNvSpPr txBox="1"/>
          <p:nvPr/>
        </p:nvSpPr>
        <p:spPr>
          <a:xfrm>
            <a:off x="6906050" y="4425123"/>
            <a:ext cx="1600199" cy="923330"/>
          </a:xfrm>
          <a:prstGeom prst="rect">
            <a:avLst/>
          </a:prstGeom>
          <a:noFill/>
        </p:spPr>
        <p:txBody>
          <a:bodyPr wrap="square" rtlCol="0">
            <a:spAutoFit/>
          </a:bodyPr>
          <a:lstStyle/>
          <a:p>
            <a:r>
              <a:rPr lang="es-ES" dirty="0" smtClean="0"/>
              <a:t>Buen proceso de selección de Consultores</a:t>
            </a:r>
            <a:endParaRPr lang="en-US" dirty="0"/>
          </a:p>
        </p:txBody>
      </p:sp>
      <p:sp>
        <p:nvSpPr>
          <p:cNvPr id="2" name="TextBox 1"/>
          <p:cNvSpPr txBox="1"/>
          <p:nvPr/>
        </p:nvSpPr>
        <p:spPr>
          <a:xfrm>
            <a:off x="668740" y="4886788"/>
            <a:ext cx="1388660" cy="646331"/>
          </a:xfrm>
          <a:prstGeom prst="rect">
            <a:avLst/>
          </a:prstGeom>
          <a:noFill/>
        </p:spPr>
        <p:txBody>
          <a:bodyPr wrap="square" rtlCol="0">
            <a:spAutoFit/>
          </a:bodyPr>
          <a:lstStyle/>
          <a:p>
            <a:r>
              <a:rPr lang="es-ES" dirty="0" smtClean="0"/>
              <a:t>Trabajo en equipo</a:t>
            </a:r>
            <a:endParaRPr lang="en-US" dirty="0"/>
          </a:p>
        </p:txBody>
      </p:sp>
      <p:sp>
        <p:nvSpPr>
          <p:cNvPr id="8" name="TextBox 7"/>
          <p:cNvSpPr txBox="1"/>
          <p:nvPr/>
        </p:nvSpPr>
        <p:spPr>
          <a:xfrm>
            <a:off x="7008161" y="933336"/>
            <a:ext cx="1768769" cy="923330"/>
          </a:xfrm>
          <a:prstGeom prst="rect">
            <a:avLst/>
          </a:prstGeom>
          <a:noFill/>
        </p:spPr>
        <p:txBody>
          <a:bodyPr wrap="square" rtlCol="0">
            <a:spAutoFit/>
          </a:bodyPr>
          <a:lstStyle/>
          <a:p>
            <a:pPr algn="just"/>
            <a:r>
              <a:rPr lang="es-ES" dirty="0" smtClean="0"/>
              <a:t>Establecimiento de guía de trabajo diario</a:t>
            </a:r>
            <a:endParaRPr lang="en-US" dirty="0"/>
          </a:p>
        </p:txBody>
      </p:sp>
      <p:sp>
        <p:nvSpPr>
          <p:cNvPr id="24" name="TextBox 23"/>
          <p:cNvSpPr txBox="1"/>
          <p:nvPr/>
        </p:nvSpPr>
        <p:spPr>
          <a:xfrm>
            <a:off x="1343448" y="623195"/>
            <a:ext cx="2542751" cy="923330"/>
          </a:xfrm>
          <a:prstGeom prst="rect">
            <a:avLst/>
          </a:prstGeom>
          <a:noFill/>
        </p:spPr>
        <p:txBody>
          <a:bodyPr wrap="square" rtlCol="0">
            <a:spAutoFit/>
          </a:bodyPr>
          <a:lstStyle/>
          <a:p>
            <a:pPr algn="just"/>
            <a:r>
              <a:rPr lang="es-ES" dirty="0" smtClean="0"/>
              <a:t>Equipo humano con decisión de trabajo a tiempo completo</a:t>
            </a:r>
            <a:endParaRPr lang="en-US" dirty="0"/>
          </a:p>
        </p:txBody>
      </p:sp>
    </p:spTree>
    <p:extLst>
      <p:ext uri="{BB962C8B-B14F-4D97-AF65-F5344CB8AC3E}">
        <p14:creationId xmlns:p14="http://schemas.microsoft.com/office/powerpoint/2010/main" val="104324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additive="base">
                                        <p:cTn id="49" dur="500" fill="hold"/>
                                        <p:tgtEl>
                                          <p:spTgt spid="2"/>
                                        </p:tgtEl>
                                        <p:attrNameLst>
                                          <p:attrName>ppt_x</p:attrName>
                                        </p:attrNameLst>
                                      </p:cBhvr>
                                      <p:tavLst>
                                        <p:tav tm="0">
                                          <p:val>
                                            <p:strVal val="#ppt_x"/>
                                          </p:val>
                                        </p:tav>
                                        <p:tav tm="100000">
                                          <p:val>
                                            <p:strVal val="#ppt_x"/>
                                          </p:val>
                                        </p:tav>
                                      </p:tavLst>
                                    </p:anim>
                                    <p:anim calcmode="lin" valueType="num">
                                      <p:cBhvr additive="base">
                                        <p:cTn id="5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txBox="1">
            <a:spLocks/>
          </p:cNvSpPr>
          <p:nvPr/>
        </p:nvSpPr>
        <p:spPr>
          <a:xfrm>
            <a:off x="611561" y="2024086"/>
            <a:ext cx="3456384" cy="3349130"/>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endParaRPr lang="es-SV" sz="2400" dirty="0">
              <a:solidFill>
                <a:prstClr val="black"/>
              </a:solidFill>
            </a:endParaRPr>
          </a:p>
        </p:txBody>
      </p:sp>
      <p:sp>
        <p:nvSpPr>
          <p:cNvPr id="4" name="AutoShape 4" descr="Resultado de imagen para derechos humanos en el salvador"/>
          <p:cNvSpPr>
            <a:spLocks noChangeAspect="1" noChangeArrowheads="1"/>
          </p:cNvSpPr>
          <p:nvPr/>
        </p:nvSpPr>
        <p:spPr bwMode="auto">
          <a:xfrm>
            <a:off x="0" y="10145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sp>
        <p:nvSpPr>
          <p:cNvPr id="6" name="AutoShape 6" descr="Resultado de imagen para derechos humanos en el salvador"/>
          <p:cNvSpPr>
            <a:spLocks noChangeAspect="1" noChangeArrowheads="1"/>
          </p:cNvSpPr>
          <p:nvPr/>
        </p:nvSpPr>
        <p:spPr bwMode="auto">
          <a:xfrm>
            <a:off x="114300" y="112887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s-SV" sz="1350"/>
          </a:p>
        </p:txBody>
      </p:sp>
      <p:sp>
        <p:nvSpPr>
          <p:cNvPr id="11" name="Marcador de contenido 2"/>
          <p:cNvSpPr txBox="1">
            <a:spLocks/>
          </p:cNvSpPr>
          <p:nvPr/>
        </p:nvSpPr>
        <p:spPr>
          <a:xfrm>
            <a:off x="1981198" y="2241800"/>
            <a:ext cx="5199935" cy="20729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SV" sz="7200" b="1" i="0" u="none" strike="noStrike" kern="1200" cap="none" spc="0" normalizeH="0" baseline="0" noProof="0" smtClean="0">
                <a:ln>
                  <a:noFill/>
                </a:ln>
                <a:solidFill>
                  <a:sysClr val="windowText" lastClr="000000"/>
                </a:solidFill>
                <a:effectLst/>
                <a:uLnTx/>
                <a:uFillTx/>
                <a:latin typeface="Calibri" panose="020F0502020204030204"/>
                <a:ea typeface="+mn-ea"/>
                <a:cs typeface="+mn-cs"/>
              </a:rPr>
              <a:t>¡Muchas Gracias!</a:t>
            </a:r>
            <a:endParaRPr kumimoji="0" lang="es-SV" sz="7200" b="1" i="0" u="none" strike="noStrike" kern="1200" cap="none" spc="0" normalizeH="0" baseline="0" noProof="0" dirty="0" smtClean="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5671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317</Words>
  <Application>Microsoft Office PowerPoint</Application>
  <PresentationFormat>On-screen Show (4:3)</PresentationFormat>
  <Paragraphs>94</Paragraphs>
  <Slides>10</Slides>
  <Notes>1</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2_Tema de Office</vt:lpstr>
      <vt:lpstr>    Informe  envío de NC de Malaria: “El Salvador libre de Malaria, un esfuerzo de país”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UNAIDS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envío de NC de Malaria:    a) Lecciones aprendidas b) próximos pasos</dc:title>
  <dc:creator>Administrator</dc:creator>
  <cp:lastModifiedBy>Administrator</cp:lastModifiedBy>
  <cp:revision>8</cp:revision>
  <dcterms:created xsi:type="dcterms:W3CDTF">2016-02-04T03:47:27Z</dcterms:created>
  <dcterms:modified xsi:type="dcterms:W3CDTF">2016-02-04T13:30:30Z</dcterms:modified>
</cp:coreProperties>
</file>