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65" r:id="rId3"/>
    <p:sldId id="266" r:id="rId4"/>
    <p:sldId id="272" r:id="rId5"/>
    <p:sldId id="269" r:id="rId6"/>
    <p:sldId id="273" r:id="rId7"/>
    <p:sldId id="270" r:id="rId8"/>
    <p:sldId id="267" r:id="rId9"/>
    <p:sldId id="275" r:id="rId10"/>
    <p:sldId id="274" r:id="rId11"/>
    <p:sldId id="268" r:id="rId12"/>
    <p:sldId id="271" r:id="rId1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.leydies.portil\AppData\Local\Microsoft\Windows\Temporary%20Internet%20Files\Content.Outlook\T7FGZT3K\PRESUPUESTO%20GRAFICO%20VOLUN%20DE%20PAGO%20Y%20CONTRAP%20VIH%20%202017-2018%2018032016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'[PRESUPUESTO GRAFICO VOLUN DE PAGO Y CONTRAP VIH  2017-2018 18032016.xlsx]PRESUPUESTOPOR MODULO'!$B$53:$B$54</c:f>
              <c:strCache>
                <c:ptCount val="2"/>
                <c:pt idx="0">
                  <c:v>MINSAL</c:v>
                </c:pt>
                <c:pt idx="1">
                  <c:v>PLAN</c:v>
                </c:pt>
              </c:strCache>
            </c:strRef>
          </c:cat>
          <c:val>
            <c:numRef>
              <c:f>'[PRESUPUESTO GRAFICO VOLUN DE PAGO Y CONTRAP VIH  2017-2018 18032016.xlsx]PRESUPUESTOPOR MODULO'!$C$53:$C$54</c:f>
              <c:numCache>
                <c:formatCode>_-[$$-240A]* #,##0_-;\-[$$-240A]* #,##0_-;_-[$$-240A]* "-"??_-;_-@_-</c:formatCode>
                <c:ptCount val="2"/>
                <c:pt idx="0">
                  <c:v>5019439.9999999991</c:v>
                </c:pt>
                <c:pt idx="1">
                  <c:v>6717145.2000000011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503E0-AC42-48B4-81E6-563001AB373D}" type="doc">
      <dgm:prSet loTypeId="urn:microsoft.com/office/officeart/2005/8/layout/process4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s-SV"/>
        </a:p>
      </dgm:t>
    </dgm:pt>
    <dgm:pt modelId="{4B4A2D23-3B0F-4D5F-B9BC-4CBC8D0456A8}">
      <dgm:prSet phldrT="[Texto]" custT="1"/>
      <dgm:spPr/>
      <dgm:t>
        <a:bodyPr/>
        <a:lstStyle/>
        <a:p>
          <a:r>
            <a:rPr lang="es-SV" sz="1600" dirty="0" smtClean="0"/>
            <a:t>Contexto Social</a:t>
          </a:r>
          <a:endParaRPr lang="es-SV" sz="1600" dirty="0"/>
        </a:p>
      </dgm:t>
    </dgm:pt>
    <dgm:pt modelId="{0018E23B-367A-424D-8836-3B9BAB53C744}" type="parTrans" cxnId="{F67C7F82-27DA-41DE-9B23-C3BB33C3E0FF}">
      <dgm:prSet/>
      <dgm:spPr/>
      <dgm:t>
        <a:bodyPr/>
        <a:lstStyle/>
        <a:p>
          <a:endParaRPr lang="es-SV"/>
        </a:p>
      </dgm:t>
    </dgm:pt>
    <dgm:pt modelId="{F34BF1E0-71FB-4B34-A6F5-06A0E2836ABF}" type="sibTrans" cxnId="{F67C7F82-27DA-41DE-9B23-C3BB33C3E0FF}">
      <dgm:prSet/>
      <dgm:spPr/>
      <dgm:t>
        <a:bodyPr/>
        <a:lstStyle/>
        <a:p>
          <a:endParaRPr lang="es-SV"/>
        </a:p>
      </dgm:t>
    </dgm:pt>
    <dgm:pt modelId="{249D4349-ACD6-4228-9779-390CEA9ACB4D}">
      <dgm:prSet phldrT="[Texto]" custT="1"/>
      <dgm:spPr/>
      <dgm:t>
        <a:bodyPr/>
        <a:lstStyle/>
        <a:p>
          <a:r>
            <a:rPr lang="es-ES" sz="1400" dirty="0" smtClean="0"/>
            <a:t>Organización del Sistema Nacional de salud</a:t>
          </a:r>
          <a:endParaRPr lang="es-SV" sz="1400" dirty="0"/>
        </a:p>
      </dgm:t>
    </dgm:pt>
    <dgm:pt modelId="{BB4419D0-3EB5-40E8-AECC-D1A2B751AA1A}" type="parTrans" cxnId="{7827420A-1BE2-4706-9429-42A9F36FE5F8}">
      <dgm:prSet/>
      <dgm:spPr/>
      <dgm:t>
        <a:bodyPr/>
        <a:lstStyle/>
        <a:p>
          <a:endParaRPr lang="es-SV"/>
        </a:p>
      </dgm:t>
    </dgm:pt>
    <dgm:pt modelId="{8D9A82FD-D3A2-44F3-B6C8-4E5FD25B0BBD}" type="sibTrans" cxnId="{7827420A-1BE2-4706-9429-42A9F36FE5F8}">
      <dgm:prSet/>
      <dgm:spPr/>
      <dgm:t>
        <a:bodyPr/>
        <a:lstStyle/>
        <a:p>
          <a:endParaRPr lang="es-SV"/>
        </a:p>
      </dgm:t>
    </dgm:pt>
    <dgm:pt modelId="{3BE23637-8626-4FF7-A4D6-F462EEED987C}">
      <dgm:prSet phldrT="[Texto]" custT="1"/>
      <dgm:spPr/>
      <dgm:t>
        <a:bodyPr/>
        <a:lstStyle/>
        <a:p>
          <a:r>
            <a:rPr lang="es-ES" sz="1400" dirty="0" smtClean="0"/>
            <a:t>Programa Nacional del VIH/SIDA</a:t>
          </a:r>
          <a:endParaRPr lang="es-SV" sz="1400" dirty="0"/>
        </a:p>
      </dgm:t>
    </dgm:pt>
    <dgm:pt modelId="{26C46AE2-34D1-493D-BD8D-CD8EAE3608C8}" type="parTrans" cxnId="{1C59745C-C458-4171-84B4-005DA7BBCD80}">
      <dgm:prSet/>
      <dgm:spPr/>
      <dgm:t>
        <a:bodyPr/>
        <a:lstStyle/>
        <a:p>
          <a:endParaRPr lang="es-SV"/>
        </a:p>
      </dgm:t>
    </dgm:pt>
    <dgm:pt modelId="{0BA231AB-C5F4-4D66-83CD-8573939EEC7A}" type="sibTrans" cxnId="{1C59745C-C458-4171-84B4-005DA7BBCD80}">
      <dgm:prSet/>
      <dgm:spPr/>
      <dgm:t>
        <a:bodyPr/>
        <a:lstStyle/>
        <a:p>
          <a:endParaRPr lang="es-SV"/>
        </a:p>
      </dgm:t>
    </dgm:pt>
    <dgm:pt modelId="{F5BFFC4A-8346-45C4-94C8-C138A2841F56}">
      <dgm:prSet phldrT="[Texto]" custT="1"/>
      <dgm:spPr/>
      <dgm:t>
        <a:bodyPr/>
        <a:lstStyle/>
        <a:p>
          <a:r>
            <a:rPr lang="es-ES" sz="1400" dirty="0" smtClean="0"/>
            <a:t>Contexto Epidemiológico del País</a:t>
          </a:r>
          <a:r>
            <a:rPr lang="es-ES" sz="1000" dirty="0" smtClean="0"/>
            <a:t>.</a:t>
          </a:r>
          <a:endParaRPr lang="es-SV" sz="1000" dirty="0"/>
        </a:p>
      </dgm:t>
    </dgm:pt>
    <dgm:pt modelId="{F20771CC-1937-40A6-9A17-6EC4ED23B938}" type="parTrans" cxnId="{F09BB754-35FF-4F9D-B6A5-14AA1E08704E}">
      <dgm:prSet/>
      <dgm:spPr/>
      <dgm:t>
        <a:bodyPr/>
        <a:lstStyle/>
        <a:p>
          <a:endParaRPr lang="es-SV"/>
        </a:p>
      </dgm:t>
    </dgm:pt>
    <dgm:pt modelId="{E6DCEE7A-B9B9-4271-97DD-A1C3DBF715A5}" type="sibTrans" cxnId="{F09BB754-35FF-4F9D-B6A5-14AA1E08704E}">
      <dgm:prSet/>
      <dgm:spPr/>
      <dgm:t>
        <a:bodyPr/>
        <a:lstStyle/>
        <a:p>
          <a:endParaRPr lang="es-SV"/>
        </a:p>
      </dgm:t>
    </dgm:pt>
    <dgm:pt modelId="{1C64ED5B-87BF-41B2-B749-76266EE05CF4}">
      <dgm:prSet phldrT="[Texto]" custT="1"/>
      <dgm:spPr/>
      <dgm:t>
        <a:bodyPr/>
        <a:lstStyle/>
        <a:p>
          <a:r>
            <a:rPr lang="es-ES" sz="1400" dirty="0" smtClean="0"/>
            <a:t>Plan Estratégico</a:t>
          </a:r>
          <a:endParaRPr lang="es-SV" sz="1400" dirty="0"/>
        </a:p>
      </dgm:t>
    </dgm:pt>
    <dgm:pt modelId="{F595F47A-84E3-401F-B64C-6A623D47900B}" type="parTrans" cxnId="{6FB4674B-AFE5-42C6-83F2-B51689C74EBE}">
      <dgm:prSet/>
      <dgm:spPr/>
      <dgm:t>
        <a:bodyPr/>
        <a:lstStyle/>
        <a:p>
          <a:endParaRPr lang="es-SV"/>
        </a:p>
      </dgm:t>
    </dgm:pt>
    <dgm:pt modelId="{7CA514F7-033F-4544-A778-B8553EE1D52B}" type="sibTrans" cxnId="{6FB4674B-AFE5-42C6-83F2-B51689C74EBE}">
      <dgm:prSet/>
      <dgm:spPr/>
      <dgm:t>
        <a:bodyPr/>
        <a:lstStyle/>
        <a:p>
          <a:endParaRPr lang="es-SV"/>
        </a:p>
      </dgm:t>
    </dgm:pt>
    <dgm:pt modelId="{43121B6A-869E-4092-B2FF-D18CAD1616CA}">
      <dgm:prSet custT="1"/>
      <dgm:spPr/>
      <dgm:t>
        <a:bodyPr/>
        <a:lstStyle/>
        <a:p>
          <a:r>
            <a:rPr lang="es-ES" sz="1400" dirty="0" smtClean="0"/>
            <a:t>La construcción de la  solicitud simplificada- nota conceptual: un proceso participativo, equitativo e inclusivo</a:t>
          </a:r>
          <a:endParaRPr lang="es-SV" sz="1400" dirty="0"/>
        </a:p>
      </dgm:t>
    </dgm:pt>
    <dgm:pt modelId="{02EEB59E-575B-42BD-A99F-05AE685226C2}" type="parTrans" cxnId="{2C2DF91F-6194-45A5-B462-81E9EC4D7B7C}">
      <dgm:prSet/>
      <dgm:spPr/>
      <dgm:t>
        <a:bodyPr/>
        <a:lstStyle/>
        <a:p>
          <a:endParaRPr lang="es-SV"/>
        </a:p>
      </dgm:t>
    </dgm:pt>
    <dgm:pt modelId="{1EFEC1C6-9F74-4BC6-B84E-9B4A01CEA8DE}" type="sibTrans" cxnId="{2C2DF91F-6194-45A5-B462-81E9EC4D7B7C}">
      <dgm:prSet/>
      <dgm:spPr/>
      <dgm:t>
        <a:bodyPr/>
        <a:lstStyle/>
        <a:p>
          <a:endParaRPr lang="es-SV"/>
        </a:p>
      </dgm:t>
    </dgm:pt>
    <dgm:pt modelId="{220DF6F3-0A32-4B23-81EE-2F62693C7AB4}" type="pres">
      <dgm:prSet presAssocID="{C6C503E0-AC42-48B4-81E6-563001AB37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E5E7D719-40B4-4594-B063-245DF6981137}" type="pres">
      <dgm:prSet presAssocID="{43121B6A-869E-4092-B2FF-D18CAD1616CA}" presName="boxAndChildren" presStyleCnt="0"/>
      <dgm:spPr/>
    </dgm:pt>
    <dgm:pt modelId="{8836C115-2DDD-412F-8A5B-908317336462}" type="pres">
      <dgm:prSet presAssocID="{43121B6A-869E-4092-B2FF-D18CAD1616CA}" presName="parentTextBox" presStyleLbl="node1" presStyleIdx="0" presStyleCnt="6"/>
      <dgm:spPr/>
      <dgm:t>
        <a:bodyPr/>
        <a:lstStyle/>
        <a:p>
          <a:endParaRPr lang="es-SV"/>
        </a:p>
      </dgm:t>
    </dgm:pt>
    <dgm:pt modelId="{D12BC37F-C3C4-4E84-A02E-C31DB4EC82EB}" type="pres">
      <dgm:prSet presAssocID="{7CA514F7-033F-4544-A778-B8553EE1D52B}" presName="sp" presStyleCnt="0"/>
      <dgm:spPr/>
    </dgm:pt>
    <dgm:pt modelId="{3E1FEED5-8416-455F-873C-542B375A9F79}" type="pres">
      <dgm:prSet presAssocID="{1C64ED5B-87BF-41B2-B749-76266EE05CF4}" presName="arrowAndChildren" presStyleCnt="0"/>
      <dgm:spPr/>
    </dgm:pt>
    <dgm:pt modelId="{69ED595C-2FE0-453C-BC16-57FBAB1D4CB6}" type="pres">
      <dgm:prSet presAssocID="{1C64ED5B-87BF-41B2-B749-76266EE05CF4}" presName="parentTextArrow" presStyleLbl="node1" presStyleIdx="1" presStyleCnt="6"/>
      <dgm:spPr/>
      <dgm:t>
        <a:bodyPr/>
        <a:lstStyle/>
        <a:p>
          <a:endParaRPr lang="es-SV"/>
        </a:p>
      </dgm:t>
    </dgm:pt>
    <dgm:pt modelId="{D8ABEEA7-40BA-4D40-AA06-1B8C8CE9CDA9}" type="pres">
      <dgm:prSet presAssocID="{E6DCEE7A-B9B9-4271-97DD-A1C3DBF715A5}" presName="sp" presStyleCnt="0"/>
      <dgm:spPr/>
    </dgm:pt>
    <dgm:pt modelId="{C40C55E8-437F-4B9D-B70F-FC74D7AEF149}" type="pres">
      <dgm:prSet presAssocID="{F5BFFC4A-8346-45C4-94C8-C138A2841F56}" presName="arrowAndChildren" presStyleCnt="0"/>
      <dgm:spPr/>
    </dgm:pt>
    <dgm:pt modelId="{1351F9CF-DDA0-4D27-9EB2-05E52A7C3179}" type="pres">
      <dgm:prSet presAssocID="{F5BFFC4A-8346-45C4-94C8-C138A2841F56}" presName="parentTextArrow" presStyleLbl="node1" presStyleIdx="2" presStyleCnt="6"/>
      <dgm:spPr/>
      <dgm:t>
        <a:bodyPr/>
        <a:lstStyle/>
        <a:p>
          <a:endParaRPr lang="es-SV"/>
        </a:p>
      </dgm:t>
    </dgm:pt>
    <dgm:pt modelId="{83AFC8DF-BCD6-465E-9D59-45AFC918F579}" type="pres">
      <dgm:prSet presAssocID="{0BA231AB-C5F4-4D66-83CD-8573939EEC7A}" presName="sp" presStyleCnt="0"/>
      <dgm:spPr/>
    </dgm:pt>
    <dgm:pt modelId="{86AF9D38-4144-4BBF-8B3E-DF51E047CA57}" type="pres">
      <dgm:prSet presAssocID="{3BE23637-8626-4FF7-A4D6-F462EEED987C}" presName="arrowAndChildren" presStyleCnt="0"/>
      <dgm:spPr/>
    </dgm:pt>
    <dgm:pt modelId="{5FA42EE2-F680-47F8-BA17-4F9A191C6F0A}" type="pres">
      <dgm:prSet presAssocID="{3BE23637-8626-4FF7-A4D6-F462EEED987C}" presName="parentTextArrow" presStyleLbl="node1" presStyleIdx="3" presStyleCnt="6"/>
      <dgm:spPr/>
      <dgm:t>
        <a:bodyPr/>
        <a:lstStyle/>
        <a:p>
          <a:endParaRPr lang="es-SV"/>
        </a:p>
      </dgm:t>
    </dgm:pt>
    <dgm:pt modelId="{4470F239-829C-45B9-88EB-7ED013F44C09}" type="pres">
      <dgm:prSet presAssocID="{8D9A82FD-D3A2-44F3-B6C8-4E5FD25B0BBD}" presName="sp" presStyleCnt="0"/>
      <dgm:spPr/>
    </dgm:pt>
    <dgm:pt modelId="{3E389D86-DFA5-41CE-9107-7FF30329D8F8}" type="pres">
      <dgm:prSet presAssocID="{249D4349-ACD6-4228-9779-390CEA9ACB4D}" presName="arrowAndChildren" presStyleCnt="0"/>
      <dgm:spPr/>
    </dgm:pt>
    <dgm:pt modelId="{E168D55C-9C2F-493A-9013-73ECB50C39BA}" type="pres">
      <dgm:prSet presAssocID="{249D4349-ACD6-4228-9779-390CEA9ACB4D}" presName="parentTextArrow" presStyleLbl="node1" presStyleIdx="4" presStyleCnt="6"/>
      <dgm:spPr/>
      <dgm:t>
        <a:bodyPr/>
        <a:lstStyle/>
        <a:p>
          <a:endParaRPr lang="es-SV"/>
        </a:p>
      </dgm:t>
    </dgm:pt>
    <dgm:pt modelId="{66C4FFF4-2AD1-4CE0-8572-0F6B4296EEB1}" type="pres">
      <dgm:prSet presAssocID="{F34BF1E0-71FB-4B34-A6F5-06A0E2836ABF}" presName="sp" presStyleCnt="0"/>
      <dgm:spPr/>
    </dgm:pt>
    <dgm:pt modelId="{6C9EA77F-22B3-4E15-8661-2AFE1B2CA74B}" type="pres">
      <dgm:prSet presAssocID="{4B4A2D23-3B0F-4D5F-B9BC-4CBC8D0456A8}" presName="arrowAndChildren" presStyleCnt="0"/>
      <dgm:spPr/>
    </dgm:pt>
    <dgm:pt modelId="{EEE1862E-25E9-4E29-ACEB-14E340DB4EF2}" type="pres">
      <dgm:prSet presAssocID="{4B4A2D23-3B0F-4D5F-B9BC-4CBC8D0456A8}" presName="parentTextArrow" presStyleLbl="node1" presStyleIdx="5" presStyleCnt="6" custLinFactNeighborY="-9165"/>
      <dgm:spPr/>
      <dgm:t>
        <a:bodyPr/>
        <a:lstStyle/>
        <a:p>
          <a:endParaRPr lang="es-SV"/>
        </a:p>
      </dgm:t>
    </dgm:pt>
  </dgm:ptLst>
  <dgm:cxnLst>
    <dgm:cxn modelId="{81423814-52AD-4F35-926D-794042892090}" type="presOf" srcId="{4B4A2D23-3B0F-4D5F-B9BC-4CBC8D0456A8}" destId="{EEE1862E-25E9-4E29-ACEB-14E340DB4EF2}" srcOrd="0" destOrd="0" presId="urn:microsoft.com/office/officeart/2005/8/layout/process4"/>
    <dgm:cxn modelId="{194BB051-D2B5-4822-BEEE-12495C1E9506}" type="presOf" srcId="{F5BFFC4A-8346-45C4-94C8-C138A2841F56}" destId="{1351F9CF-DDA0-4D27-9EB2-05E52A7C3179}" srcOrd="0" destOrd="0" presId="urn:microsoft.com/office/officeart/2005/8/layout/process4"/>
    <dgm:cxn modelId="{6FB4674B-AFE5-42C6-83F2-B51689C74EBE}" srcId="{C6C503E0-AC42-48B4-81E6-563001AB373D}" destId="{1C64ED5B-87BF-41B2-B749-76266EE05CF4}" srcOrd="4" destOrd="0" parTransId="{F595F47A-84E3-401F-B64C-6A623D47900B}" sibTransId="{7CA514F7-033F-4544-A778-B8553EE1D52B}"/>
    <dgm:cxn modelId="{2C2DF91F-6194-45A5-B462-81E9EC4D7B7C}" srcId="{C6C503E0-AC42-48B4-81E6-563001AB373D}" destId="{43121B6A-869E-4092-B2FF-D18CAD1616CA}" srcOrd="5" destOrd="0" parTransId="{02EEB59E-575B-42BD-A99F-05AE685226C2}" sibTransId="{1EFEC1C6-9F74-4BC6-B84E-9B4A01CEA8DE}"/>
    <dgm:cxn modelId="{F09BB754-35FF-4F9D-B6A5-14AA1E08704E}" srcId="{C6C503E0-AC42-48B4-81E6-563001AB373D}" destId="{F5BFFC4A-8346-45C4-94C8-C138A2841F56}" srcOrd="3" destOrd="0" parTransId="{F20771CC-1937-40A6-9A17-6EC4ED23B938}" sibTransId="{E6DCEE7A-B9B9-4271-97DD-A1C3DBF715A5}"/>
    <dgm:cxn modelId="{B18D9B35-1E26-4DC8-B324-20F49B4C87CB}" type="presOf" srcId="{3BE23637-8626-4FF7-A4D6-F462EEED987C}" destId="{5FA42EE2-F680-47F8-BA17-4F9A191C6F0A}" srcOrd="0" destOrd="0" presId="urn:microsoft.com/office/officeart/2005/8/layout/process4"/>
    <dgm:cxn modelId="{E6E8DCCB-2C55-4444-9172-13866709E862}" type="presOf" srcId="{249D4349-ACD6-4228-9779-390CEA9ACB4D}" destId="{E168D55C-9C2F-493A-9013-73ECB50C39BA}" srcOrd="0" destOrd="0" presId="urn:microsoft.com/office/officeart/2005/8/layout/process4"/>
    <dgm:cxn modelId="{E02943BB-251A-4D19-89EE-96031E51479D}" type="presOf" srcId="{1C64ED5B-87BF-41B2-B749-76266EE05CF4}" destId="{69ED595C-2FE0-453C-BC16-57FBAB1D4CB6}" srcOrd="0" destOrd="0" presId="urn:microsoft.com/office/officeart/2005/8/layout/process4"/>
    <dgm:cxn modelId="{7827420A-1BE2-4706-9429-42A9F36FE5F8}" srcId="{C6C503E0-AC42-48B4-81E6-563001AB373D}" destId="{249D4349-ACD6-4228-9779-390CEA9ACB4D}" srcOrd="1" destOrd="0" parTransId="{BB4419D0-3EB5-40E8-AECC-D1A2B751AA1A}" sibTransId="{8D9A82FD-D3A2-44F3-B6C8-4E5FD25B0BBD}"/>
    <dgm:cxn modelId="{452794EF-A86A-4D13-B4D4-F52A045AE538}" type="presOf" srcId="{43121B6A-869E-4092-B2FF-D18CAD1616CA}" destId="{8836C115-2DDD-412F-8A5B-908317336462}" srcOrd="0" destOrd="0" presId="urn:microsoft.com/office/officeart/2005/8/layout/process4"/>
    <dgm:cxn modelId="{3B34256A-156C-4447-89ED-CBCF65E325DB}" type="presOf" srcId="{C6C503E0-AC42-48B4-81E6-563001AB373D}" destId="{220DF6F3-0A32-4B23-81EE-2F62693C7AB4}" srcOrd="0" destOrd="0" presId="urn:microsoft.com/office/officeart/2005/8/layout/process4"/>
    <dgm:cxn modelId="{1C59745C-C458-4171-84B4-005DA7BBCD80}" srcId="{C6C503E0-AC42-48B4-81E6-563001AB373D}" destId="{3BE23637-8626-4FF7-A4D6-F462EEED987C}" srcOrd="2" destOrd="0" parTransId="{26C46AE2-34D1-493D-BD8D-CD8EAE3608C8}" sibTransId="{0BA231AB-C5F4-4D66-83CD-8573939EEC7A}"/>
    <dgm:cxn modelId="{F67C7F82-27DA-41DE-9B23-C3BB33C3E0FF}" srcId="{C6C503E0-AC42-48B4-81E6-563001AB373D}" destId="{4B4A2D23-3B0F-4D5F-B9BC-4CBC8D0456A8}" srcOrd="0" destOrd="0" parTransId="{0018E23B-367A-424D-8836-3B9BAB53C744}" sibTransId="{F34BF1E0-71FB-4B34-A6F5-06A0E2836ABF}"/>
    <dgm:cxn modelId="{6C11EEF8-1911-479B-878B-817C5C116811}" type="presParOf" srcId="{220DF6F3-0A32-4B23-81EE-2F62693C7AB4}" destId="{E5E7D719-40B4-4594-B063-245DF6981137}" srcOrd="0" destOrd="0" presId="urn:microsoft.com/office/officeart/2005/8/layout/process4"/>
    <dgm:cxn modelId="{ADC3D0A3-2D77-43C8-BEC9-6434F5085071}" type="presParOf" srcId="{E5E7D719-40B4-4594-B063-245DF6981137}" destId="{8836C115-2DDD-412F-8A5B-908317336462}" srcOrd="0" destOrd="0" presId="urn:microsoft.com/office/officeart/2005/8/layout/process4"/>
    <dgm:cxn modelId="{C2AB5A37-7974-49FF-8FD1-684A49BAA0D5}" type="presParOf" srcId="{220DF6F3-0A32-4B23-81EE-2F62693C7AB4}" destId="{D12BC37F-C3C4-4E84-A02E-C31DB4EC82EB}" srcOrd="1" destOrd="0" presId="urn:microsoft.com/office/officeart/2005/8/layout/process4"/>
    <dgm:cxn modelId="{F87AF720-D74F-46EA-A631-662772F72EE5}" type="presParOf" srcId="{220DF6F3-0A32-4B23-81EE-2F62693C7AB4}" destId="{3E1FEED5-8416-455F-873C-542B375A9F79}" srcOrd="2" destOrd="0" presId="urn:microsoft.com/office/officeart/2005/8/layout/process4"/>
    <dgm:cxn modelId="{21AB2E88-979D-48F2-998D-9E9961DAB4EB}" type="presParOf" srcId="{3E1FEED5-8416-455F-873C-542B375A9F79}" destId="{69ED595C-2FE0-453C-BC16-57FBAB1D4CB6}" srcOrd="0" destOrd="0" presId="urn:microsoft.com/office/officeart/2005/8/layout/process4"/>
    <dgm:cxn modelId="{93B9485A-1B19-4D5A-AE2F-EFAB78BA2BC6}" type="presParOf" srcId="{220DF6F3-0A32-4B23-81EE-2F62693C7AB4}" destId="{D8ABEEA7-40BA-4D40-AA06-1B8C8CE9CDA9}" srcOrd="3" destOrd="0" presId="urn:microsoft.com/office/officeart/2005/8/layout/process4"/>
    <dgm:cxn modelId="{9FC89B2E-9C90-4C78-878E-507209744BA8}" type="presParOf" srcId="{220DF6F3-0A32-4B23-81EE-2F62693C7AB4}" destId="{C40C55E8-437F-4B9D-B70F-FC74D7AEF149}" srcOrd="4" destOrd="0" presId="urn:microsoft.com/office/officeart/2005/8/layout/process4"/>
    <dgm:cxn modelId="{1E2EB2C2-F003-418A-9081-7A10D3337BAA}" type="presParOf" srcId="{C40C55E8-437F-4B9D-B70F-FC74D7AEF149}" destId="{1351F9CF-DDA0-4D27-9EB2-05E52A7C3179}" srcOrd="0" destOrd="0" presId="urn:microsoft.com/office/officeart/2005/8/layout/process4"/>
    <dgm:cxn modelId="{DFF1192C-3939-40E0-A4BE-32245DDD4DA8}" type="presParOf" srcId="{220DF6F3-0A32-4B23-81EE-2F62693C7AB4}" destId="{83AFC8DF-BCD6-465E-9D59-45AFC918F579}" srcOrd="5" destOrd="0" presId="urn:microsoft.com/office/officeart/2005/8/layout/process4"/>
    <dgm:cxn modelId="{01B03946-C14F-4C02-B63C-82C890329A28}" type="presParOf" srcId="{220DF6F3-0A32-4B23-81EE-2F62693C7AB4}" destId="{86AF9D38-4144-4BBF-8B3E-DF51E047CA57}" srcOrd="6" destOrd="0" presId="urn:microsoft.com/office/officeart/2005/8/layout/process4"/>
    <dgm:cxn modelId="{069D667C-80E0-44ED-ACDE-173216D599D7}" type="presParOf" srcId="{86AF9D38-4144-4BBF-8B3E-DF51E047CA57}" destId="{5FA42EE2-F680-47F8-BA17-4F9A191C6F0A}" srcOrd="0" destOrd="0" presId="urn:microsoft.com/office/officeart/2005/8/layout/process4"/>
    <dgm:cxn modelId="{6DE6B75B-4DC3-46DA-871A-968B7D8A8577}" type="presParOf" srcId="{220DF6F3-0A32-4B23-81EE-2F62693C7AB4}" destId="{4470F239-829C-45B9-88EB-7ED013F44C09}" srcOrd="7" destOrd="0" presId="urn:microsoft.com/office/officeart/2005/8/layout/process4"/>
    <dgm:cxn modelId="{5D7839DF-FCDC-46C6-A520-A5B24FE9779A}" type="presParOf" srcId="{220DF6F3-0A32-4B23-81EE-2F62693C7AB4}" destId="{3E389D86-DFA5-41CE-9107-7FF30329D8F8}" srcOrd="8" destOrd="0" presId="urn:microsoft.com/office/officeart/2005/8/layout/process4"/>
    <dgm:cxn modelId="{5E43DEE1-E4F8-4175-AB9A-1C78B0FC7417}" type="presParOf" srcId="{3E389D86-DFA5-41CE-9107-7FF30329D8F8}" destId="{E168D55C-9C2F-493A-9013-73ECB50C39BA}" srcOrd="0" destOrd="0" presId="urn:microsoft.com/office/officeart/2005/8/layout/process4"/>
    <dgm:cxn modelId="{1A44391D-6047-49E6-B78D-05EB1A86FE56}" type="presParOf" srcId="{220DF6F3-0A32-4B23-81EE-2F62693C7AB4}" destId="{66C4FFF4-2AD1-4CE0-8572-0F6B4296EEB1}" srcOrd="9" destOrd="0" presId="urn:microsoft.com/office/officeart/2005/8/layout/process4"/>
    <dgm:cxn modelId="{65C7F2A6-D5B5-4B60-88BE-FBB4D3A3332E}" type="presParOf" srcId="{220DF6F3-0A32-4B23-81EE-2F62693C7AB4}" destId="{6C9EA77F-22B3-4E15-8661-2AFE1B2CA74B}" srcOrd="10" destOrd="0" presId="urn:microsoft.com/office/officeart/2005/8/layout/process4"/>
    <dgm:cxn modelId="{3ED11823-A57F-485E-9CA5-4A0650A8C4B0}" type="presParOf" srcId="{6C9EA77F-22B3-4E15-8661-2AFE1B2CA74B}" destId="{EEE1862E-25E9-4E29-ACEB-14E340DB4EF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524ED-B1CE-4172-9CD8-A361B1E18F9B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</dgm:pt>
    <dgm:pt modelId="{ABC02840-7AB6-4B88-90D6-312885347845}">
      <dgm:prSet phldrT="[Texto]"/>
      <dgm:spPr/>
      <dgm:t>
        <a:bodyPr/>
        <a:lstStyle/>
        <a:p>
          <a:r>
            <a:rPr lang="es-ES" b="1" dirty="0" smtClean="0"/>
            <a:t>Acuerdos de implementación: Receptores y algunos cambios </a:t>
          </a:r>
          <a:endParaRPr lang="es-SV" dirty="0"/>
        </a:p>
      </dgm:t>
    </dgm:pt>
    <dgm:pt modelId="{B9BB7916-2832-48BD-993C-2EC4E583B15E}" type="parTrans" cxnId="{DCC51688-24E5-4454-B53A-DD690DB014A7}">
      <dgm:prSet/>
      <dgm:spPr/>
      <dgm:t>
        <a:bodyPr/>
        <a:lstStyle/>
        <a:p>
          <a:endParaRPr lang="es-SV"/>
        </a:p>
      </dgm:t>
    </dgm:pt>
    <dgm:pt modelId="{DF6A2E07-B09E-41E5-A246-F4E614F362D8}" type="sibTrans" cxnId="{DCC51688-24E5-4454-B53A-DD690DB014A7}">
      <dgm:prSet/>
      <dgm:spPr/>
      <dgm:t>
        <a:bodyPr/>
        <a:lstStyle/>
        <a:p>
          <a:endParaRPr lang="es-SV"/>
        </a:p>
      </dgm:t>
    </dgm:pt>
    <dgm:pt modelId="{8986171E-C6D2-481C-B622-E438281F8168}">
      <dgm:prSet phldrT="[Texto]"/>
      <dgm:spPr/>
      <dgm:t>
        <a:bodyPr/>
        <a:lstStyle/>
        <a:p>
          <a:r>
            <a:rPr lang="es-ES" dirty="0" smtClean="0"/>
            <a:t>Riesgos de implementación y las medidas de mitigación institucionales, de desempeño de gobernanza </a:t>
          </a:r>
          <a:endParaRPr lang="es-SV" dirty="0"/>
        </a:p>
      </dgm:t>
    </dgm:pt>
    <dgm:pt modelId="{0E5D98C9-F233-465F-9130-260AB2178264}" type="parTrans" cxnId="{A911DF9D-4E60-473C-9E6D-723AAC671A15}">
      <dgm:prSet/>
      <dgm:spPr/>
      <dgm:t>
        <a:bodyPr/>
        <a:lstStyle/>
        <a:p>
          <a:endParaRPr lang="es-SV"/>
        </a:p>
      </dgm:t>
    </dgm:pt>
    <dgm:pt modelId="{2A98B311-F838-4B82-94D7-AA72CF2865BE}" type="sibTrans" cxnId="{A911DF9D-4E60-473C-9E6D-723AAC671A15}">
      <dgm:prSet/>
      <dgm:spPr/>
      <dgm:t>
        <a:bodyPr/>
        <a:lstStyle/>
        <a:p>
          <a:endParaRPr lang="es-SV"/>
        </a:p>
      </dgm:t>
    </dgm:pt>
    <dgm:pt modelId="{13AA5745-FDC4-4AE0-96FF-F8C22514462E}">
      <dgm:prSet phldrT="[Texto]"/>
      <dgm:spPr/>
      <dgm:t>
        <a:bodyPr/>
        <a:lstStyle/>
        <a:p>
          <a:r>
            <a:rPr lang="es-ES" dirty="0" smtClean="0"/>
            <a:t>Contrapartida y los compromisos de voluntad de pago </a:t>
          </a:r>
          <a:endParaRPr lang="es-SV" dirty="0"/>
        </a:p>
      </dgm:t>
    </dgm:pt>
    <dgm:pt modelId="{C0BC4914-927D-4B50-BD83-1D42F761458D}" type="parTrans" cxnId="{5C4A5536-0213-4BE1-87BC-32E66B3F466B}">
      <dgm:prSet/>
      <dgm:spPr/>
      <dgm:t>
        <a:bodyPr/>
        <a:lstStyle/>
        <a:p>
          <a:endParaRPr lang="es-SV"/>
        </a:p>
      </dgm:t>
    </dgm:pt>
    <dgm:pt modelId="{A27BA534-E27C-4E08-A1D2-7DBD7A6B4A24}" type="sibTrans" cxnId="{5C4A5536-0213-4BE1-87BC-32E66B3F466B}">
      <dgm:prSet/>
      <dgm:spPr/>
      <dgm:t>
        <a:bodyPr/>
        <a:lstStyle/>
        <a:p>
          <a:endParaRPr lang="es-SV"/>
        </a:p>
      </dgm:t>
    </dgm:pt>
    <dgm:pt modelId="{C535186F-78D7-4FDF-BB78-44D504F856C9}" type="pres">
      <dgm:prSet presAssocID="{E1A524ED-B1CE-4172-9CD8-A361B1E18F9B}" presName="CompostProcess" presStyleCnt="0">
        <dgm:presLayoutVars>
          <dgm:dir/>
          <dgm:resizeHandles val="exact"/>
        </dgm:presLayoutVars>
      </dgm:prSet>
      <dgm:spPr/>
    </dgm:pt>
    <dgm:pt modelId="{2086B75B-9652-4845-8219-EBE7BE126A51}" type="pres">
      <dgm:prSet presAssocID="{E1A524ED-B1CE-4172-9CD8-A361B1E18F9B}" presName="arrow" presStyleLbl="bgShp" presStyleIdx="0" presStyleCnt="1"/>
      <dgm:spPr/>
    </dgm:pt>
    <dgm:pt modelId="{DE0E83A8-FF47-4B56-8B4C-532AA1F9379C}" type="pres">
      <dgm:prSet presAssocID="{E1A524ED-B1CE-4172-9CD8-A361B1E18F9B}" presName="linearProcess" presStyleCnt="0"/>
      <dgm:spPr/>
    </dgm:pt>
    <dgm:pt modelId="{15CE90CD-F9F7-4882-BAED-87B4BCA61571}" type="pres">
      <dgm:prSet presAssocID="{ABC02840-7AB6-4B88-90D6-31288534784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206FD9F-C2A2-41CA-A4A1-0DC2EB0A0644}" type="pres">
      <dgm:prSet presAssocID="{DF6A2E07-B09E-41E5-A246-F4E614F362D8}" presName="sibTrans" presStyleCnt="0"/>
      <dgm:spPr/>
    </dgm:pt>
    <dgm:pt modelId="{38D4CE21-D30B-4149-B6AA-65A1C9B02E0C}" type="pres">
      <dgm:prSet presAssocID="{8986171E-C6D2-481C-B622-E438281F816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DC02377-227A-4938-A900-F98CABBAFEB5}" type="pres">
      <dgm:prSet presAssocID="{2A98B311-F838-4B82-94D7-AA72CF2865BE}" presName="sibTrans" presStyleCnt="0"/>
      <dgm:spPr/>
    </dgm:pt>
    <dgm:pt modelId="{5D045D59-7365-4935-9176-D2BAFB6025A4}" type="pres">
      <dgm:prSet presAssocID="{13AA5745-FDC4-4AE0-96FF-F8C22514462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168BDC5-5DE1-4A25-869B-39F5BFE69415}" type="presOf" srcId="{8986171E-C6D2-481C-B622-E438281F8168}" destId="{38D4CE21-D30B-4149-B6AA-65A1C9B02E0C}" srcOrd="0" destOrd="0" presId="urn:microsoft.com/office/officeart/2005/8/layout/hProcess9"/>
    <dgm:cxn modelId="{232EDB03-218F-47DC-ACA6-7A8653FE3A63}" type="presOf" srcId="{ABC02840-7AB6-4B88-90D6-312885347845}" destId="{15CE90CD-F9F7-4882-BAED-87B4BCA61571}" srcOrd="0" destOrd="0" presId="urn:microsoft.com/office/officeart/2005/8/layout/hProcess9"/>
    <dgm:cxn modelId="{A911DF9D-4E60-473C-9E6D-723AAC671A15}" srcId="{E1A524ED-B1CE-4172-9CD8-A361B1E18F9B}" destId="{8986171E-C6D2-481C-B622-E438281F8168}" srcOrd="1" destOrd="0" parTransId="{0E5D98C9-F233-465F-9130-260AB2178264}" sibTransId="{2A98B311-F838-4B82-94D7-AA72CF2865BE}"/>
    <dgm:cxn modelId="{2F73A886-F011-4D49-8AC3-CAE8B3277329}" type="presOf" srcId="{E1A524ED-B1CE-4172-9CD8-A361B1E18F9B}" destId="{C535186F-78D7-4FDF-BB78-44D504F856C9}" srcOrd="0" destOrd="0" presId="urn:microsoft.com/office/officeart/2005/8/layout/hProcess9"/>
    <dgm:cxn modelId="{5C4A5536-0213-4BE1-87BC-32E66B3F466B}" srcId="{E1A524ED-B1CE-4172-9CD8-A361B1E18F9B}" destId="{13AA5745-FDC4-4AE0-96FF-F8C22514462E}" srcOrd="2" destOrd="0" parTransId="{C0BC4914-927D-4B50-BD83-1D42F761458D}" sibTransId="{A27BA534-E27C-4E08-A1D2-7DBD7A6B4A24}"/>
    <dgm:cxn modelId="{DCC51688-24E5-4454-B53A-DD690DB014A7}" srcId="{E1A524ED-B1CE-4172-9CD8-A361B1E18F9B}" destId="{ABC02840-7AB6-4B88-90D6-312885347845}" srcOrd="0" destOrd="0" parTransId="{B9BB7916-2832-48BD-993C-2EC4E583B15E}" sibTransId="{DF6A2E07-B09E-41E5-A246-F4E614F362D8}"/>
    <dgm:cxn modelId="{A0DD137E-73BA-4272-887B-09CDCACDFA72}" type="presOf" srcId="{13AA5745-FDC4-4AE0-96FF-F8C22514462E}" destId="{5D045D59-7365-4935-9176-D2BAFB6025A4}" srcOrd="0" destOrd="0" presId="urn:microsoft.com/office/officeart/2005/8/layout/hProcess9"/>
    <dgm:cxn modelId="{B256FBBF-2C0D-4175-ACF1-58C7B8273BF6}" type="presParOf" srcId="{C535186F-78D7-4FDF-BB78-44D504F856C9}" destId="{2086B75B-9652-4845-8219-EBE7BE126A51}" srcOrd="0" destOrd="0" presId="urn:microsoft.com/office/officeart/2005/8/layout/hProcess9"/>
    <dgm:cxn modelId="{5B355CBF-B464-49D0-B5B4-9DE20BC90E63}" type="presParOf" srcId="{C535186F-78D7-4FDF-BB78-44D504F856C9}" destId="{DE0E83A8-FF47-4B56-8B4C-532AA1F9379C}" srcOrd="1" destOrd="0" presId="urn:microsoft.com/office/officeart/2005/8/layout/hProcess9"/>
    <dgm:cxn modelId="{D0F07740-2506-4BAF-9555-CD43F27832B1}" type="presParOf" srcId="{DE0E83A8-FF47-4B56-8B4C-532AA1F9379C}" destId="{15CE90CD-F9F7-4882-BAED-87B4BCA61571}" srcOrd="0" destOrd="0" presId="urn:microsoft.com/office/officeart/2005/8/layout/hProcess9"/>
    <dgm:cxn modelId="{8A1E191A-2148-48B4-965B-CC59F6DC99C9}" type="presParOf" srcId="{DE0E83A8-FF47-4B56-8B4C-532AA1F9379C}" destId="{2206FD9F-C2A2-41CA-A4A1-0DC2EB0A0644}" srcOrd="1" destOrd="0" presId="urn:microsoft.com/office/officeart/2005/8/layout/hProcess9"/>
    <dgm:cxn modelId="{50FD1154-1283-4DE8-9C24-63F1C2FCAC9E}" type="presParOf" srcId="{DE0E83A8-FF47-4B56-8B4C-532AA1F9379C}" destId="{38D4CE21-D30B-4149-B6AA-65A1C9B02E0C}" srcOrd="2" destOrd="0" presId="urn:microsoft.com/office/officeart/2005/8/layout/hProcess9"/>
    <dgm:cxn modelId="{376FE71E-2714-4FD3-A023-E07EFCAF7C10}" type="presParOf" srcId="{DE0E83A8-FF47-4B56-8B4C-532AA1F9379C}" destId="{5DC02377-227A-4938-A900-F98CABBAFEB5}" srcOrd="3" destOrd="0" presId="urn:microsoft.com/office/officeart/2005/8/layout/hProcess9"/>
    <dgm:cxn modelId="{5CECACF4-B076-4C87-A522-843220748229}" type="presParOf" srcId="{DE0E83A8-FF47-4B56-8B4C-532AA1F9379C}" destId="{5D045D59-7365-4935-9176-D2BAFB6025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6B75B-9652-4845-8219-EBE7BE126A51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E90CD-F9F7-4882-BAED-87B4BCA61571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Acuerdos de implementación: Receptores y algunos cambios </a:t>
          </a:r>
          <a:endParaRPr lang="es-SV" sz="1200" kern="1200" dirty="0"/>
        </a:p>
      </dsp:txBody>
      <dsp:txXfrm>
        <a:off x="85903" y="1298554"/>
        <a:ext cx="1803440" cy="1466890"/>
      </dsp:txXfrm>
    </dsp:sp>
    <dsp:sp modelId="{38D4CE21-D30B-4149-B6AA-65A1C9B02E0C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15000"/>
                <a:satMod val="180000"/>
              </a:schemeClr>
            </a:gs>
            <a:gs pos="50000">
              <a:schemeClr val="accent3">
                <a:hueOff val="5625132"/>
                <a:satOff val="-8440"/>
                <a:lumOff val="-1373"/>
                <a:alphaOff val="0"/>
                <a:shade val="45000"/>
                <a:satMod val="170000"/>
              </a:schemeClr>
            </a:gs>
            <a:gs pos="70000">
              <a:schemeClr val="accent3">
                <a:hueOff val="5625132"/>
                <a:satOff val="-8440"/>
                <a:lumOff val="-137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5625132"/>
              <a:satOff val="-8440"/>
              <a:lumOff val="-1373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Riesgos de implementación y las medidas de mitigación institucionales, de desempeño de gobernanza </a:t>
          </a:r>
          <a:endParaRPr lang="es-SV" sz="1200" kern="1200" dirty="0"/>
        </a:p>
      </dsp:txBody>
      <dsp:txXfrm>
        <a:off x="2146280" y="1298554"/>
        <a:ext cx="1803440" cy="1466890"/>
      </dsp:txXfrm>
    </dsp:sp>
    <dsp:sp modelId="{5D045D59-7365-4935-9176-D2BAFB6025A4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15000"/>
                <a:satMod val="180000"/>
              </a:schemeClr>
            </a:gs>
            <a:gs pos="50000">
              <a:schemeClr val="accent3">
                <a:hueOff val="11250264"/>
                <a:satOff val="-16880"/>
                <a:lumOff val="-2745"/>
                <a:alphaOff val="0"/>
                <a:shade val="45000"/>
                <a:satMod val="170000"/>
              </a:schemeClr>
            </a:gs>
            <a:gs pos="70000">
              <a:schemeClr val="accent3">
                <a:hueOff val="11250264"/>
                <a:satOff val="-16880"/>
                <a:lumOff val="-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250264"/>
              <a:satOff val="-16880"/>
              <a:lumOff val="-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Contrapartida y los compromisos de voluntad de pago </a:t>
          </a:r>
          <a:endParaRPr lang="es-SV" sz="1200" kern="1200" dirty="0"/>
        </a:p>
      </dsp:txBody>
      <dsp:txXfrm>
        <a:off x="4206656" y="1298554"/>
        <a:ext cx="180344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0.21113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748688" cy="57917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3F809-DEEF-4E7B-B62B-03C0753EB655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5CCB1-B8E1-4FD1-A2A7-0144E025CBE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330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5CCB1-B8E1-4FD1-A2A7-0144E025CBE7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4838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68F1F5-3B90-436E-B87E-5F25B7F53C68}" type="datetimeFigureOut">
              <a:rPr lang="es-SV" smtClean="0"/>
              <a:t>18/03/2016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F418B4-C6BA-4925-9653-10FCEFDA9AE6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7977"/>
            <a:ext cx="1533525" cy="494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8" y="1340769"/>
            <a:ext cx="1688112" cy="136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80" y="1340768"/>
            <a:ext cx="1688112" cy="136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592" y="1340769"/>
            <a:ext cx="1688112" cy="136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232" y="1340768"/>
            <a:ext cx="1688112" cy="13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57486"/>
            <a:ext cx="1763888" cy="135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3150797" y="2780928"/>
            <a:ext cx="2401590" cy="2769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sz="1200" b="1" dirty="0" smtClean="0"/>
              <a:t>COMPONENTE VIH</a:t>
            </a:r>
            <a:endParaRPr lang="es-SV" sz="1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907704" y="3070701"/>
            <a:ext cx="517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>
                <a:latin typeface="Helvetica LT Std Black" pitchFamily="34" charset="0"/>
              </a:rPr>
              <a:t>MECANISMO COORDINADOR DE PAIS DE LA REPUBLICA DE EL SALVADOR </a:t>
            </a:r>
            <a:endParaRPr lang="es-SV" dirty="0">
              <a:latin typeface="Helvetica LT Std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768" y="36450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 smtClean="0"/>
              <a:t>-NOTA CONCEPTUAL: EXTENSION SUBVENCIÓN VIH –             El Salvador, marzo 2016</a:t>
            </a:r>
            <a:endParaRPr lang="es-SV" sz="1200" b="1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79" y="4157486"/>
            <a:ext cx="1674103" cy="135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30" y="4157486"/>
            <a:ext cx="1675601" cy="135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231" y="4150702"/>
            <a:ext cx="1688113" cy="136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2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529967"/>
              </p:ext>
            </p:extLst>
          </p:nvPr>
        </p:nvGraphicFramePr>
        <p:xfrm>
          <a:off x="874266" y="908720"/>
          <a:ext cx="72588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81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69094120"/>
              </p:ext>
            </p:extLst>
          </p:nvPr>
        </p:nvGraphicFramePr>
        <p:xfrm>
          <a:off x="1524000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987823" y="1552724"/>
            <a:ext cx="338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/>
              <a:t>CONSIDERACIONES</a:t>
            </a:r>
            <a:endParaRPr lang="es-SV" sz="2400" dirty="0">
              <a:latin typeface="Helvetica LT Std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mtClean="0"/>
              <a:t>Mil gracias</a:t>
            </a:r>
            <a:endParaRPr lang="es-SV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86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3635896" y="11967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 smtClean="0">
                <a:latin typeface="Helvetica LT Std Black" pitchFamily="34" charset="0"/>
              </a:rPr>
              <a:t>CONTEXTO</a:t>
            </a:r>
            <a:endParaRPr lang="es-SV" sz="2400" dirty="0">
              <a:latin typeface="Helvetica LT Std Black" pitchFamily="34" charset="0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26378"/>
              </p:ext>
            </p:extLst>
          </p:nvPr>
        </p:nvGraphicFramePr>
        <p:xfrm>
          <a:off x="1500336" y="1628800"/>
          <a:ext cx="60960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00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2843808" y="62068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/>
              <a:t>MATRIZ DE CAMBIOS</a:t>
            </a:r>
            <a:endParaRPr lang="es-SV" sz="24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66726"/>
              </p:ext>
            </p:extLst>
          </p:nvPr>
        </p:nvGraphicFramePr>
        <p:xfrm>
          <a:off x="323528" y="980728"/>
          <a:ext cx="8389792" cy="5846213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058171"/>
                <a:gridCol w="907004"/>
                <a:gridCol w="982589"/>
                <a:gridCol w="788784"/>
                <a:gridCol w="1092412"/>
                <a:gridCol w="890208"/>
                <a:gridCol w="890208"/>
                <a:gridCol w="890208"/>
                <a:gridCol w="890208"/>
              </a:tblGrid>
              <a:tr h="576602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</a:tr>
              <a:tr h="203865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- Hombres que tienen relaciones sexuales con hombres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1)El 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énfasis se dará  en abordar a la población más joven de este grupo de acuerdo a los estudios recientes.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espera reducir la prevalencia de 13.90 a 13.   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</a:t>
                      </a:r>
                      <a:r>
                        <a:rPr lang="es-E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Mujeres  </a:t>
                      </a:r>
                      <a:r>
                        <a:rPr lang="es-ES" sz="11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transgénero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1)El  énfasis se dará  en abordar a la población más joven de este grupo de acuerdo a los estudios recientes.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prevalencia se espera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Trabajador</a:t>
                      </a:r>
                      <a:r>
                        <a:rPr lang="es-SV" sz="11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 y sus clientes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1 )El  énfasis se dará  en abordar a la población más joven  y aquella que no acude a los servicios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Prevalencia y talla poblacional será ajustada de acuerdo al estudio de 2016. Se busca reducir en 0.30% la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prevalencia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>
                    <a:solidFill>
                      <a:srgbClr val="FFFF00"/>
                    </a:solidFill>
                  </a:tcPr>
                </a:tc>
              </a:tr>
              <a:tr h="153084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Se reducirá el número de condones de 120 a 60, por ciclo debido a: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población esperada a alcanzar es de 13546, lo que representa un 80% de la población total estimada de 16832.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Se reducirá el número de condones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 por ciclo cerrado debido a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población alcanzada será del 80% tomado en cuanta el estudio de talla poblacional del 2017.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Se reducirá el número de condones masculinos  de 576  a 144 por ciclo cerrado debido a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población alcanzada será del 80% tomado en cuanta el estudio de talla poblacional del 2016.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</a:tr>
              <a:tr h="170011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         Se busca la sostenibilidad de las intervenciones.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pruebas de </a:t>
                      </a:r>
                      <a:r>
                        <a:rPr lang="es-SV" sz="11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esta población se espera subir de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12.9% 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         Se busca la sostenibilidad de las intervenciones.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población con pruebas de VIH se incrementara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51% de la meta nacional  correspondiendo a 1,698 pruebas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         Se busca la sostenibilidad de las intervenciones.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población con pruebas de VIH se incrementara </a:t>
                      </a:r>
                      <a:r>
                        <a:rPr lang="es-SV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 de la meta nacional, correspondiendo a 7664 pruebas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32851"/>
              </p:ext>
            </p:extLst>
          </p:nvPr>
        </p:nvGraphicFramePr>
        <p:xfrm>
          <a:off x="611560" y="836712"/>
          <a:ext cx="7992887" cy="5837645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581302"/>
                <a:gridCol w="1680836"/>
                <a:gridCol w="678642"/>
                <a:gridCol w="611614"/>
                <a:gridCol w="1198097"/>
                <a:gridCol w="578100"/>
                <a:gridCol w="557082"/>
                <a:gridCol w="1219115"/>
                <a:gridCol w="888099"/>
              </a:tblGrid>
              <a:tr h="145627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       </a:t>
                      </a:r>
                      <a:r>
                        <a:rPr lang="es-SV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SV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Tiene capacidad de comprar sus propios insumos y están sensibilizados en su autocuidado</a:t>
                      </a:r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</a:t>
                      </a:r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    </a:t>
                      </a:r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población manifiesta no tener necesidad de tantos insumos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     </a:t>
                      </a:r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SV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 Tiene capacidad de comprar sus propios insumos y están sensibilizados en su autocuidado</a:t>
                      </a:r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</a:tr>
              <a:tr h="4367949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metodologías de cambio de comportamiento serán cambiadas por otras para renovar los mensajes y el interés de la población. Este proceso se iniciara el 2016 (búsqueda y deseno de metodologías y materiales educativos)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BO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Se buscara dar referencia efectiva (acompañada o con formularios o provista por los equipos móviles).</a:t>
                      </a:r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 Se abordara a los dueños de los locales previa visita de unidades móviles para  lograr  la sensibilización sobre la prueba del VIH confidencial y  uso de preservativos de las TSF, etc.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6" marR="6656" marT="665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100" u="none" strike="noStrike" dirty="0">
                          <a:effectLst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56" marR="6656" marT="6656" marB="0" anchor="ctr"/>
                </a:tc>
              </a:tr>
            </a:tbl>
          </a:graphicData>
        </a:graphic>
      </p:graphicFrame>
      <p:pic>
        <p:nvPicPr>
          <p:cNvPr id="5" name="4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81441"/>
              </p:ext>
            </p:extLst>
          </p:nvPr>
        </p:nvGraphicFramePr>
        <p:xfrm>
          <a:off x="467545" y="548680"/>
          <a:ext cx="8461803" cy="63919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92088"/>
                <a:gridCol w="1088315"/>
                <a:gridCol w="1071925"/>
                <a:gridCol w="808475"/>
                <a:gridCol w="940200"/>
                <a:gridCol w="940200"/>
                <a:gridCol w="940200"/>
                <a:gridCol w="940200"/>
                <a:gridCol w="940200"/>
              </a:tblGrid>
              <a:tr h="67835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</a:tr>
              <a:tr h="285677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- Otras poblaciones vulnerables (Personas privadas de libertad)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realizara las pruebas de VIH con equipos móviles del MINSA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 cuenta con prevalencia en este grupo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 la transmisión materno infantil y sífilis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Ministerio de Salud contribuye al XX de las pruebas de VIH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el año  2015 se reportaron 2 recién nacidos afectados por el VIH, 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y adherencia al tratamiento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Ministerio de Salud contribuye al XX de las pruebas de VIH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busca alcanzar al 68% de la población viviendo con VIH (aumentando de 62.9% en el ano 2102) Es decir que al final de la solicitud se alcanzara a  88443  de la población total estimada de  </a:t>
                      </a:r>
                      <a:r>
                        <a:rPr lang="es-SV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12835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</a:tr>
              <a:tr h="2856778"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los centros penitenciarios  el año  2015 se realizaron 21,765 pruebas de VIH a los Privados de Libertad más 43,530 pre y post consejerías,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propone llegar cada año a  26116 personas privadas de libertad , representando el 80% de la población total estimada. ( 32645)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Ministerio de salud contribuye al 100% del tratamiento de las mujeres embarazadas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propone reducir a 1 los caos afectados por año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Ministerio de salud contribuye al 100% del tratamiento de las mujeres embarazadas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cuanto al Número de personas con Nuevos Diagnósticos de VIH realizados en MINSAL que recibieron un recuento de CD4 se pretende subir a 70% lo que representa 1151 personas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6" marR="7706" marT="770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46026"/>
              </p:ext>
            </p:extLst>
          </p:nvPr>
        </p:nvGraphicFramePr>
        <p:xfrm>
          <a:off x="395538" y="610661"/>
          <a:ext cx="8424934" cy="62983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60708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propuestos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modulo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propuestas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0807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del VIH y Tuberculosis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este indicador se espera llegar a 3348 con pruebas de Tb de la población con VIH  (22,317), lo que representa un 15%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Monitoreo y evaluación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buscara  la integración de los datos en el sistema de información en salud.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final de la solicitud se espera que las clínicas y laboratorios reporten las pruebas de VIH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 del proyecto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Ministerio asume todo el costo de los recursos humanos asignados al programa.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27522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este módulo se buscara el registro de la información de las clínicas y laboratorios privados y se fomentará el cumplimento de la ley XXX en términos  de que el sector privado no solo notifique si no que cuente con personal idóneo para dar la prueba y las consejería, 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4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2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2051720" y="1124744"/>
            <a:ext cx="4806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PRESUPUESTO POR MODULO</a:t>
            </a:r>
            <a:endParaRPr lang="es-SV" sz="2400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584498"/>
              </p:ext>
            </p:extLst>
          </p:nvPr>
        </p:nvGraphicFramePr>
        <p:xfrm>
          <a:off x="395536" y="1988840"/>
          <a:ext cx="8167511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6686449" imgH="2295473" progId="Excel.Sheet.12">
                  <p:embed/>
                </p:oleObj>
              </mc:Choice>
              <mc:Fallback>
                <p:oleObj name="Worksheet" r:id="rId4" imgW="6686449" imgH="22954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988840"/>
                        <a:ext cx="8167511" cy="3096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84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CP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33525" cy="494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052736"/>
            <a:ext cx="6954677" cy="439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>
            <a:normAutofit/>
          </a:bodyPr>
          <a:lstStyle/>
          <a:p>
            <a:r>
              <a:rPr lang="es-SV" dirty="0" smtClean="0"/>
              <a:t>Prevención  HSH y TG                           </a:t>
            </a:r>
            <a:r>
              <a:rPr lang="es-SV" dirty="0" smtClean="0"/>
              <a:t>25.08%</a:t>
            </a:r>
            <a:endParaRPr lang="es-SV" dirty="0" smtClean="0"/>
          </a:p>
          <a:p>
            <a:r>
              <a:rPr lang="es-SV" dirty="0" smtClean="0"/>
              <a:t>Prevención p/ TS y sus clientes             </a:t>
            </a:r>
            <a:r>
              <a:rPr lang="es-SV" dirty="0" smtClean="0"/>
              <a:t>16.60%</a:t>
            </a:r>
            <a:endParaRPr lang="es-SV" dirty="0" smtClean="0"/>
          </a:p>
          <a:p>
            <a:r>
              <a:rPr lang="es-SV" dirty="0" smtClean="0"/>
              <a:t>Prevención otras poblaciones                </a:t>
            </a:r>
            <a:r>
              <a:rPr lang="es-SV" dirty="0" smtClean="0"/>
              <a:t>1.19%</a:t>
            </a:r>
            <a:endParaRPr lang="es-SV" dirty="0" smtClean="0"/>
          </a:p>
          <a:p>
            <a:r>
              <a:rPr lang="es-SV" dirty="0" smtClean="0"/>
              <a:t>Transmisión materno infantil/ Sífilis	     </a:t>
            </a:r>
            <a:r>
              <a:rPr lang="es-SV" dirty="0" smtClean="0"/>
              <a:t>0.79%</a:t>
            </a:r>
            <a:endParaRPr lang="es-SV" dirty="0" smtClean="0"/>
          </a:p>
          <a:p>
            <a:pPr marL="109728" indent="0">
              <a:buNone/>
            </a:pPr>
            <a:endParaRPr lang="es-SV" dirty="0"/>
          </a:p>
          <a:p>
            <a:r>
              <a:rPr lang="es-SV" dirty="0" smtClean="0"/>
              <a:t>Cuidado  y  tratamiento                       </a:t>
            </a:r>
            <a:r>
              <a:rPr lang="es-SV" dirty="0" smtClean="0"/>
              <a:t>39.68%</a:t>
            </a:r>
            <a:endParaRPr lang="es-SV" dirty="0" smtClean="0"/>
          </a:p>
          <a:p>
            <a:r>
              <a:rPr lang="es-SV" dirty="0"/>
              <a:t> </a:t>
            </a:r>
            <a:r>
              <a:rPr lang="es-SV" dirty="0" smtClean="0"/>
              <a:t>VIH y TB        					      </a:t>
            </a:r>
            <a:r>
              <a:rPr lang="es-SV" dirty="0" smtClean="0"/>
              <a:t>0.45%</a:t>
            </a:r>
            <a:endParaRPr lang="es-SV" dirty="0" smtClean="0"/>
          </a:p>
          <a:p>
            <a:r>
              <a:rPr lang="es-SV" dirty="0" smtClean="0"/>
              <a:t>Monitoreo y evaluación                           </a:t>
            </a:r>
            <a:r>
              <a:rPr lang="es-SV" dirty="0" smtClean="0"/>
              <a:t>4.28%</a:t>
            </a:r>
            <a:endParaRPr lang="es-SV" dirty="0" smtClean="0"/>
          </a:p>
          <a:p>
            <a:r>
              <a:rPr lang="es-SV" dirty="0" smtClean="0"/>
              <a:t>Gerencia del proyecto                          </a:t>
            </a:r>
            <a:r>
              <a:rPr lang="es-SV" dirty="0" smtClean="0"/>
              <a:t>11.93%</a:t>
            </a:r>
            <a:endParaRPr lang="es-SV" dirty="0" smtClean="0"/>
          </a:p>
          <a:p>
            <a:endParaRPr lang="es-SV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Distribución por módulo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198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945</Words>
  <Application>Microsoft Office PowerPoint</Application>
  <PresentationFormat>Presentación en pantalla (4:3)</PresentationFormat>
  <Paragraphs>129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Calibri</vt:lpstr>
      <vt:lpstr>Helvetica LT Std Black</vt:lpstr>
      <vt:lpstr>Lucida Sans Unicode</vt:lpstr>
      <vt:lpstr>Verdana</vt:lpstr>
      <vt:lpstr>Wingdings 2</vt:lpstr>
      <vt:lpstr>Wingdings 3</vt:lpstr>
      <vt:lpstr>Concurrencia</vt:lpstr>
      <vt:lpstr>Microsoft Excel 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Distribución por módulo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CONTEXTO  MATRIZ DE CAMBIOS  PRESUPUESTO POR MODULO GRAFICO DE PRESUPUESTO G</dc:title>
  <dc:creator>BRYVA</dc:creator>
  <cp:lastModifiedBy>Maria Leydies Portillo</cp:lastModifiedBy>
  <cp:revision>38</cp:revision>
  <cp:lastPrinted>2016-03-17T12:04:09Z</cp:lastPrinted>
  <dcterms:created xsi:type="dcterms:W3CDTF">2016-03-15T19:09:37Z</dcterms:created>
  <dcterms:modified xsi:type="dcterms:W3CDTF">2016-03-18T15:42:54Z</dcterms:modified>
</cp:coreProperties>
</file>