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88" r:id="rId6"/>
  </p:sldMasterIdLst>
  <p:notesMasterIdLst>
    <p:notesMasterId r:id="rId20"/>
  </p:notesMasterIdLst>
  <p:handoutMasterIdLst>
    <p:handoutMasterId r:id="rId21"/>
  </p:handoutMasterIdLst>
  <p:sldIdLst>
    <p:sldId id="259" r:id="rId7"/>
    <p:sldId id="272" r:id="rId8"/>
    <p:sldId id="273" r:id="rId9"/>
    <p:sldId id="285" r:id="rId10"/>
    <p:sldId id="288" r:id="rId11"/>
    <p:sldId id="284" r:id="rId12"/>
    <p:sldId id="258" r:id="rId13"/>
    <p:sldId id="274" r:id="rId14"/>
    <p:sldId id="275" r:id="rId15"/>
    <p:sldId id="280" r:id="rId16"/>
    <p:sldId id="281" r:id="rId17"/>
    <p:sldId id="283" r:id="rId18"/>
    <p:sldId id="282" r:id="rId19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41" userDrawn="1">
          <p15:clr>
            <a:srgbClr val="A4A3A4"/>
          </p15:clr>
        </p15:guide>
        <p15:guide id="3" pos="224" userDrawn="1">
          <p15:clr>
            <a:srgbClr val="A4A3A4"/>
          </p15:clr>
        </p15:guide>
        <p15:guide id="4" pos="5530" userDrawn="1">
          <p15:clr>
            <a:srgbClr val="A4A3A4"/>
          </p15:clr>
        </p15:guide>
        <p15:guide id="5" orient="horz" pos="3947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212" userDrawn="1">
          <p15:clr>
            <a:srgbClr val="A4A3A4"/>
          </p15:clr>
        </p15:guide>
        <p15:guide id="8" orient="horz" pos="740" userDrawn="1">
          <p15:clr>
            <a:srgbClr val="A4A3A4"/>
          </p15:clr>
        </p15:guide>
        <p15:guide id="9" orient="horz" pos="37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741"/>
        <p:guide pos="224"/>
        <p:guide pos="5530"/>
        <p:guide orient="horz" pos="3947"/>
        <p:guide orient="horz" pos="867"/>
        <p:guide orient="horz" pos="212"/>
        <p:guide orient="horz" pos="740"/>
        <p:guide orient="horz" pos="37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onge\AppData\Local\Microsoft\Windows\INetCache\Content.Outlook\NRE841AU\Historial%20de%20cumplimi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/>
              <a:t>Usuarios en TAR que han retornado a las clinicas de Atencion integral 2014-2015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Hoja3!$B$5</c:f>
              <c:strCache>
                <c:ptCount val="1"/>
                <c:pt idx="0">
                  <c:v> USUARIOS A RETORNAR A LA TAR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5.4320987654320987E-2"/>
                  <c:y val="-0.157869686294467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C0CBC2-1661-4F59-A4AD-CE1D10F41320}" type="VALUE">
                      <a:rPr lang="en-US" sz="3200"/>
                      <a:pPr>
                        <a:defRPr sz="3200"/>
                      </a:pPr>
                      <a:t>[VALOR]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5812190142899"/>
                      <c:h val="0.3537233492875420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Hoja3!$C$4:$F$4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TOTAL</c:v>
                </c:pt>
                <c:pt idx="3">
                  <c:v>Porcentaje</c:v>
                </c:pt>
              </c:strCache>
            </c:strRef>
          </c:cat>
          <c:val>
            <c:numRef>
              <c:f>Hoja3!$C$5:$F$5</c:f>
              <c:numCache>
                <c:formatCode>General</c:formatCode>
                <c:ptCount val="4"/>
                <c:pt idx="0">
                  <c:v>158</c:v>
                </c:pt>
                <c:pt idx="1">
                  <c:v>190</c:v>
                </c:pt>
                <c:pt idx="2">
                  <c:v>348</c:v>
                </c:pt>
                <c:pt idx="3" formatCode="0%">
                  <c:v>0.93678160919540232</c:v>
                </c:pt>
              </c:numCache>
            </c:numRef>
          </c:val>
        </c:ser>
        <c:ser>
          <c:idx val="0"/>
          <c:order val="1"/>
          <c:tx>
            <c:strRef>
              <c:f>Hoja3!$B$6</c:f>
              <c:strCache>
                <c:ptCount val="1"/>
                <c:pt idx="0">
                  <c:v> USUARIOS QUE HAN RETORNADO  A LA TAR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Hoja3!$C$4:$F$4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TOTAL</c:v>
                </c:pt>
                <c:pt idx="3">
                  <c:v>Porcentaje</c:v>
                </c:pt>
              </c:strCache>
            </c:strRef>
          </c:cat>
          <c:val>
            <c:numRef>
              <c:f>Hoja3!$C$6:$F$6</c:f>
              <c:numCache>
                <c:formatCode>General</c:formatCode>
                <c:ptCount val="4"/>
                <c:pt idx="0">
                  <c:v>109</c:v>
                </c:pt>
                <c:pt idx="1">
                  <c:v>217</c:v>
                </c:pt>
                <c:pt idx="2">
                  <c:v>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92291760"/>
        <c:axId val="1592304816"/>
      </c:barChart>
      <c:catAx>
        <c:axId val="159229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2304816"/>
        <c:crosses val="autoZero"/>
        <c:auto val="1"/>
        <c:lblAlgn val="ctr"/>
        <c:lblOffset val="100"/>
        <c:noMultiLvlLbl val="0"/>
      </c:catAx>
      <c:valAx>
        <c:axId val="159230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229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800" baseline="0" dirty="0" smtClean="0"/>
              <a:t>Ejecución presupuestaria con relación al presupuesto aprobado para los años 2014  - 2015</a:t>
            </a:r>
            <a:endParaRPr lang="es-SV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EJECUCION  $ 7,865,915.00</a:t>
                    </a:r>
                  </a:p>
                  <a:p>
                    <a:r>
                      <a:rPr lang="en-US" baseline="0" dirty="0" smtClean="0"/>
                      <a:t>85.19%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PRESUPUESTO APROBADO </a:t>
                    </a:r>
                    <a:endParaRPr lang="en-US" dirty="0"/>
                  </a:p>
                  <a:p>
                    <a:r>
                      <a:rPr lang="en-US" baseline="0" dirty="0"/>
                      <a:t>$ </a:t>
                    </a:r>
                    <a:r>
                      <a:rPr lang="en-US" baseline="0" dirty="0" smtClean="0"/>
                      <a:t>9,233,609.00</a:t>
                    </a:r>
                    <a:r>
                      <a:rPr lang="en-US" baseline="0" dirty="0"/>
                      <a:t>
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SV" smtClean="0"/>
                      <a:t>PENDIENTE DE EJECUCION </a:t>
                    </a:r>
                  </a:p>
                  <a:p>
                    <a:r>
                      <a:rPr lang="es-SV" smtClean="0"/>
                      <a:t>$ 1,367694.00</a:t>
                    </a:r>
                  </a:p>
                  <a:p>
                    <a:r>
                      <a:rPr lang="es-SV" baseline="0" smtClean="0"/>
                      <a:t>14.81%</a:t>
                    </a:r>
                    <a:endParaRPr lang="es-SV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Hoja1!$J$27:$K$27</c:f>
              <c:strCache>
                <c:ptCount val="2"/>
                <c:pt idx="0">
                  <c:v>EJECUCION</c:v>
                </c:pt>
                <c:pt idx="1">
                  <c:v>DISPONIBLE</c:v>
                </c:pt>
              </c:strCache>
            </c:strRef>
          </c:cat>
          <c:val>
            <c:numRef>
              <c:f>Hoja1!$J$28:$K$28</c:f>
              <c:numCache>
                <c:formatCode>_("$"* #,##0.00_);_("$"* \(#,##0.00\);_("$"* "-"??_);_(@_)</c:formatCode>
                <c:ptCount val="2"/>
                <c:pt idx="0">
                  <c:v>7865915</c:v>
                </c:pt>
                <c:pt idx="1">
                  <c:v>1367694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ysClr val="window" lastClr="FFFFFF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B5728-6702-41AC-9F27-4A1E997AA96C}" type="doc">
      <dgm:prSet loTypeId="urn:microsoft.com/office/officeart/2005/8/layout/target2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07B032-F14A-4E32-9EBD-9A0FA94F41DD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/>
            <a:t>Plan Estratégico Nacional Multisectorial</a:t>
          </a:r>
          <a:endParaRPr lang="es-ES" sz="1800" dirty="0"/>
        </a:p>
      </dgm:t>
    </dgm:pt>
    <dgm:pt modelId="{1EB6BB08-D58E-4A8E-BEA0-689B55B487B4}" type="parTrans" cxnId="{0A9B10A7-3B14-4B49-8B7E-6C4C46D916F2}">
      <dgm:prSet/>
      <dgm:spPr/>
      <dgm:t>
        <a:bodyPr/>
        <a:lstStyle/>
        <a:p>
          <a:endParaRPr lang="es-ES" sz="2400"/>
        </a:p>
      </dgm:t>
    </dgm:pt>
    <dgm:pt modelId="{1B1B789F-B965-43F1-B46E-9698EBBD4144}" type="sibTrans" cxnId="{0A9B10A7-3B14-4B49-8B7E-6C4C46D916F2}">
      <dgm:prSet/>
      <dgm:spPr/>
      <dgm:t>
        <a:bodyPr/>
        <a:lstStyle/>
        <a:p>
          <a:endParaRPr lang="es-ES" sz="2400"/>
        </a:p>
      </dgm:t>
    </dgm:pt>
    <dgm:pt modelId="{1F2A8469-DBFD-41AB-A96F-FB2F89601F14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/>
            <a:t>Estrategia de Prevención Combinada</a:t>
          </a:r>
          <a:endParaRPr lang="es-ES" sz="1800" dirty="0"/>
        </a:p>
      </dgm:t>
    </dgm:pt>
    <dgm:pt modelId="{E88AECD3-C3B1-4104-B186-45AF1C0C0596}" type="parTrans" cxnId="{02095DDC-5F1E-42F3-B786-0088A10B508B}">
      <dgm:prSet/>
      <dgm:spPr/>
      <dgm:t>
        <a:bodyPr/>
        <a:lstStyle/>
        <a:p>
          <a:endParaRPr lang="es-ES" sz="2400"/>
        </a:p>
      </dgm:t>
    </dgm:pt>
    <dgm:pt modelId="{A3D931C7-8F52-4AE9-B45B-84B5F0C8A018}" type="sibTrans" cxnId="{02095DDC-5F1E-42F3-B786-0088A10B508B}">
      <dgm:prSet/>
      <dgm:spPr/>
      <dgm:t>
        <a:bodyPr/>
        <a:lstStyle/>
        <a:p>
          <a:endParaRPr lang="es-ES" sz="2400"/>
        </a:p>
      </dgm:t>
    </dgm:pt>
    <dgm:pt modelId="{96325EEF-0867-4F4D-A13A-807E6F7C07E3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/>
            <a:t>Centros </a:t>
          </a:r>
          <a:r>
            <a:rPr lang="es-ES" sz="1800" dirty="0" smtClean="0"/>
            <a:t>Comunitarios de </a:t>
          </a:r>
          <a:r>
            <a:rPr lang="es-ES" sz="1800" dirty="0" smtClean="0"/>
            <a:t>Prevención Integral</a:t>
          </a:r>
          <a:endParaRPr lang="es-ES" sz="1800" dirty="0"/>
        </a:p>
      </dgm:t>
    </dgm:pt>
    <dgm:pt modelId="{80DFE73F-368C-414C-A831-3F0CD8B8B668}" type="parTrans" cxnId="{905C6C0A-D932-4E5E-83F4-0B5AF71215BA}">
      <dgm:prSet/>
      <dgm:spPr/>
      <dgm:t>
        <a:bodyPr/>
        <a:lstStyle/>
        <a:p>
          <a:endParaRPr lang="es-ES" sz="2400"/>
        </a:p>
      </dgm:t>
    </dgm:pt>
    <dgm:pt modelId="{DA958A3E-A936-4FDE-862E-92F1AED02951}" type="sibTrans" cxnId="{905C6C0A-D932-4E5E-83F4-0B5AF71215BA}">
      <dgm:prSet/>
      <dgm:spPr/>
      <dgm:t>
        <a:bodyPr/>
        <a:lstStyle/>
        <a:p>
          <a:endParaRPr lang="es-ES" sz="2400"/>
        </a:p>
      </dgm:t>
    </dgm:pt>
    <dgm:pt modelId="{ECF34A78-4AD7-4540-AE50-A43B30726781}" type="pres">
      <dgm:prSet presAssocID="{738B5728-6702-41AC-9F27-4A1E997AA96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CA1DA4-6895-4D7E-943F-704D484366EA}" type="pres">
      <dgm:prSet presAssocID="{738B5728-6702-41AC-9F27-4A1E997AA96C}" presName="outerBox" presStyleCnt="0"/>
      <dgm:spPr/>
      <dgm:t>
        <a:bodyPr/>
        <a:lstStyle/>
        <a:p>
          <a:endParaRPr lang="es-ES"/>
        </a:p>
      </dgm:t>
    </dgm:pt>
    <dgm:pt modelId="{6BA6A0CB-74B2-4386-BADF-E32586AEE34F}" type="pres">
      <dgm:prSet presAssocID="{738B5728-6702-41AC-9F27-4A1E997AA96C}" presName="outerBoxParent" presStyleLbl="node1" presStyleIdx="0" presStyleCnt="3" custLinFactNeighborX="12836" custLinFactNeighborY="-556"/>
      <dgm:spPr/>
      <dgm:t>
        <a:bodyPr/>
        <a:lstStyle/>
        <a:p>
          <a:endParaRPr lang="es-ES"/>
        </a:p>
      </dgm:t>
    </dgm:pt>
    <dgm:pt modelId="{5D36FEBC-F355-4B7D-AD90-4250BE63A47D}" type="pres">
      <dgm:prSet presAssocID="{738B5728-6702-41AC-9F27-4A1E997AA96C}" presName="outerBoxChildren" presStyleCnt="0"/>
      <dgm:spPr/>
      <dgm:t>
        <a:bodyPr/>
        <a:lstStyle/>
        <a:p>
          <a:endParaRPr lang="es-ES"/>
        </a:p>
      </dgm:t>
    </dgm:pt>
    <dgm:pt modelId="{3D98E786-A745-45CA-B6BA-936A7E57EE24}" type="pres">
      <dgm:prSet presAssocID="{738B5728-6702-41AC-9F27-4A1E997AA96C}" presName="middleBox" presStyleCnt="0"/>
      <dgm:spPr/>
      <dgm:t>
        <a:bodyPr/>
        <a:lstStyle/>
        <a:p>
          <a:endParaRPr lang="es-ES"/>
        </a:p>
      </dgm:t>
    </dgm:pt>
    <dgm:pt modelId="{922FC7B4-8A4B-4BEF-8A0E-6ED53AFA09AB}" type="pres">
      <dgm:prSet presAssocID="{738B5728-6702-41AC-9F27-4A1E997AA96C}" presName="middleBoxParent" presStyleLbl="node1" presStyleIdx="1" presStyleCnt="3"/>
      <dgm:spPr/>
      <dgm:t>
        <a:bodyPr/>
        <a:lstStyle/>
        <a:p>
          <a:endParaRPr lang="es-ES"/>
        </a:p>
      </dgm:t>
    </dgm:pt>
    <dgm:pt modelId="{4E3F2FB8-9972-4DA7-8E39-3A35FDC7E56A}" type="pres">
      <dgm:prSet presAssocID="{738B5728-6702-41AC-9F27-4A1E997AA96C}" presName="middleBoxChildren" presStyleCnt="0"/>
      <dgm:spPr/>
      <dgm:t>
        <a:bodyPr/>
        <a:lstStyle/>
        <a:p>
          <a:endParaRPr lang="es-ES"/>
        </a:p>
      </dgm:t>
    </dgm:pt>
    <dgm:pt modelId="{B32EB2CF-F0CB-45A3-9D23-5EA16221A2C9}" type="pres">
      <dgm:prSet presAssocID="{738B5728-6702-41AC-9F27-4A1E997AA96C}" presName="centerBox" presStyleCnt="0"/>
      <dgm:spPr/>
      <dgm:t>
        <a:bodyPr/>
        <a:lstStyle/>
        <a:p>
          <a:endParaRPr lang="es-ES"/>
        </a:p>
      </dgm:t>
    </dgm:pt>
    <dgm:pt modelId="{6B750A3D-CE19-45C6-966C-440B8048AFA5}" type="pres">
      <dgm:prSet presAssocID="{738B5728-6702-41AC-9F27-4A1E997AA96C}" presName="centerBoxParent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905C6C0A-D932-4E5E-83F4-0B5AF71215BA}" srcId="{738B5728-6702-41AC-9F27-4A1E997AA96C}" destId="{96325EEF-0867-4F4D-A13A-807E6F7C07E3}" srcOrd="2" destOrd="0" parTransId="{80DFE73F-368C-414C-A831-3F0CD8B8B668}" sibTransId="{DA958A3E-A936-4FDE-862E-92F1AED02951}"/>
    <dgm:cxn modelId="{3CA8B442-C7AF-4464-B867-077CD41EBA3A}" type="presOf" srcId="{1F2A8469-DBFD-41AB-A96F-FB2F89601F14}" destId="{922FC7B4-8A4B-4BEF-8A0E-6ED53AFA09AB}" srcOrd="0" destOrd="0" presId="urn:microsoft.com/office/officeart/2005/8/layout/target2"/>
    <dgm:cxn modelId="{0A9B10A7-3B14-4B49-8B7E-6C4C46D916F2}" srcId="{738B5728-6702-41AC-9F27-4A1E997AA96C}" destId="{AA07B032-F14A-4E32-9EBD-9A0FA94F41DD}" srcOrd="0" destOrd="0" parTransId="{1EB6BB08-D58E-4A8E-BEA0-689B55B487B4}" sibTransId="{1B1B789F-B965-43F1-B46E-9698EBBD4144}"/>
    <dgm:cxn modelId="{02095DDC-5F1E-42F3-B786-0088A10B508B}" srcId="{738B5728-6702-41AC-9F27-4A1E997AA96C}" destId="{1F2A8469-DBFD-41AB-A96F-FB2F89601F14}" srcOrd="1" destOrd="0" parTransId="{E88AECD3-C3B1-4104-B186-45AF1C0C0596}" sibTransId="{A3D931C7-8F52-4AE9-B45B-84B5F0C8A018}"/>
    <dgm:cxn modelId="{C9431419-5E30-4EB9-B654-52E8C18339F8}" type="presOf" srcId="{AA07B032-F14A-4E32-9EBD-9A0FA94F41DD}" destId="{6BA6A0CB-74B2-4386-BADF-E32586AEE34F}" srcOrd="0" destOrd="0" presId="urn:microsoft.com/office/officeart/2005/8/layout/target2"/>
    <dgm:cxn modelId="{B687A6DE-4B84-431F-9641-3B31D8397787}" type="presOf" srcId="{96325EEF-0867-4F4D-A13A-807E6F7C07E3}" destId="{6B750A3D-CE19-45C6-966C-440B8048AFA5}" srcOrd="0" destOrd="0" presId="urn:microsoft.com/office/officeart/2005/8/layout/target2"/>
    <dgm:cxn modelId="{2E292646-445B-4DD0-B5CC-A66A20F7B7C7}" type="presOf" srcId="{738B5728-6702-41AC-9F27-4A1E997AA96C}" destId="{ECF34A78-4AD7-4540-AE50-A43B30726781}" srcOrd="0" destOrd="0" presId="urn:microsoft.com/office/officeart/2005/8/layout/target2"/>
    <dgm:cxn modelId="{B4F80019-99E9-4816-8BA0-AB1660333186}" type="presParOf" srcId="{ECF34A78-4AD7-4540-AE50-A43B30726781}" destId="{38CA1DA4-6895-4D7E-943F-704D484366EA}" srcOrd="0" destOrd="0" presId="urn:microsoft.com/office/officeart/2005/8/layout/target2"/>
    <dgm:cxn modelId="{DBEB6BF9-8F0E-4BCB-BE2E-E2A076C6CC61}" type="presParOf" srcId="{38CA1DA4-6895-4D7E-943F-704D484366EA}" destId="{6BA6A0CB-74B2-4386-BADF-E32586AEE34F}" srcOrd="0" destOrd="0" presId="urn:microsoft.com/office/officeart/2005/8/layout/target2"/>
    <dgm:cxn modelId="{6BD8AD47-C0B3-4C26-A1AF-6774A053DD1C}" type="presParOf" srcId="{38CA1DA4-6895-4D7E-943F-704D484366EA}" destId="{5D36FEBC-F355-4B7D-AD90-4250BE63A47D}" srcOrd="1" destOrd="0" presId="urn:microsoft.com/office/officeart/2005/8/layout/target2"/>
    <dgm:cxn modelId="{B56405E8-C1DD-4E8D-95A9-28CC25DCFC28}" type="presParOf" srcId="{ECF34A78-4AD7-4540-AE50-A43B30726781}" destId="{3D98E786-A745-45CA-B6BA-936A7E57EE24}" srcOrd="1" destOrd="0" presId="urn:microsoft.com/office/officeart/2005/8/layout/target2"/>
    <dgm:cxn modelId="{A96B4A51-A34F-41F2-B370-F557D510F3BD}" type="presParOf" srcId="{3D98E786-A745-45CA-B6BA-936A7E57EE24}" destId="{922FC7B4-8A4B-4BEF-8A0E-6ED53AFA09AB}" srcOrd="0" destOrd="0" presId="urn:microsoft.com/office/officeart/2005/8/layout/target2"/>
    <dgm:cxn modelId="{7D8454E2-F248-4319-A13E-33EE7DDE81C4}" type="presParOf" srcId="{3D98E786-A745-45CA-B6BA-936A7E57EE24}" destId="{4E3F2FB8-9972-4DA7-8E39-3A35FDC7E56A}" srcOrd="1" destOrd="0" presId="urn:microsoft.com/office/officeart/2005/8/layout/target2"/>
    <dgm:cxn modelId="{F9E28519-77CB-402D-B43A-6E29B410C06E}" type="presParOf" srcId="{ECF34A78-4AD7-4540-AE50-A43B30726781}" destId="{B32EB2CF-F0CB-45A3-9D23-5EA16221A2C9}" srcOrd="2" destOrd="0" presId="urn:microsoft.com/office/officeart/2005/8/layout/target2"/>
    <dgm:cxn modelId="{6D17DB16-4E09-4E41-B471-8FADB0673798}" type="presParOf" srcId="{B32EB2CF-F0CB-45A3-9D23-5EA16221A2C9}" destId="{6B750A3D-CE19-45C6-966C-440B8048AFA5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6A0CB-74B2-4386-BADF-E32586AEE34F}">
      <dsp:nvSpPr>
        <dsp:cNvPr id="0" name=""/>
        <dsp:cNvSpPr/>
      </dsp:nvSpPr>
      <dsp:spPr>
        <a:xfrm>
          <a:off x="0" y="0"/>
          <a:ext cx="1708417" cy="4752217"/>
        </a:xfrm>
        <a:prstGeom prst="roundRect">
          <a:avLst>
            <a:gd name="adj" fmla="val 85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3688248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Plan Estratégico Nacional Multisectorial</a:t>
          </a:r>
          <a:endParaRPr lang="es-ES" sz="1800" kern="1200" dirty="0"/>
        </a:p>
      </dsp:txBody>
      <dsp:txXfrm>
        <a:off x="42532" y="42532"/>
        <a:ext cx="1623353" cy="4667153"/>
      </dsp:txXfrm>
    </dsp:sp>
    <dsp:sp modelId="{922FC7B4-8A4B-4BEF-8A0E-6ED53AFA09AB}">
      <dsp:nvSpPr>
        <dsp:cNvPr id="0" name=""/>
        <dsp:cNvSpPr/>
      </dsp:nvSpPr>
      <dsp:spPr>
        <a:xfrm>
          <a:off x="42710" y="1188054"/>
          <a:ext cx="1622996" cy="3326551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21123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Estrategia de Prevención Combinada</a:t>
          </a:r>
          <a:endParaRPr lang="es-ES" sz="1800" kern="1200" dirty="0"/>
        </a:p>
      </dsp:txBody>
      <dsp:txXfrm>
        <a:off x="92623" y="1237967"/>
        <a:ext cx="1523170" cy="3226725"/>
      </dsp:txXfrm>
    </dsp:sp>
    <dsp:sp modelId="{6B750A3D-CE19-45C6-966C-440B8048AFA5}">
      <dsp:nvSpPr>
        <dsp:cNvPr id="0" name=""/>
        <dsp:cNvSpPr/>
      </dsp:nvSpPr>
      <dsp:spPr>
        <a:xfrm>
          <a:off x="85420" y="2376108"/>
          <a:ext cx="1537575" cy="1900886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Centros </a:t>
          </a:r>
          <a:r>
            <a:rPr lang="es-ES" sz="1800" kern="1200" dirty="0" smtClean="0"/>
            <a:t>Comunitarios de </a:t>
          </a:r>
          <a:r>
            <a:rPr lang="es-ES" sz="1800" kern="1200" dirty="0" smtClean="0"/>
            <a:t>Prevención Integral</a:t>
          </a:r>
          <a:endParaRPr lang="es-ES" sz="1800" kern="1200" dirty="0"/>
        </a:p>
      </dsp:txBody>
      <dsp:txXfrm>
        <a:off x="132706" y="2423394"/>
        <a:ext cx="1443003" cy="180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2326A51-C73F-4E06-9CBC-9E52B639B6FB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7EC85D5-8010-43C7-8C47-9ED0569F955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4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0E9D452-362C-435D-83B1-7578D515662B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50F94C8-74DD-4154-8CA5-1ECDB29A19BB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3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460" y="341617"/>
            <a:ext cx="1815190" cy="6910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10465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26970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Lo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765533"/>
            <a:ext cx="8445500" cy="940067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646000"/>
            <a:ext cx="8445600" cy="3117600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800" spc="-15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135370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bg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233420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Section title [enter in Footer field from the Insert ribbon]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4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Section title [enter in Footer field from the Insert ribbon]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7200" spc="-15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80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B99CDC4-FE70-4FCD-BFDC-4225BC3DB481}" type="datetime1">
              <a:rPr lang="es-SV" smtClean="0"/>
              <a:t>03/02/2016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" Innovando servicios, reduciendo riesgos y renovando vidas en El Salvador" Plan International/ Fondo Mundial  </a:t>
            </a: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A0DE-F0C1-43B9-B5D4-C58A6019DC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266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821F-3CB1-4F9C-9089-A4087F904F9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6466-8069-4799-89BD-ED468BDC47C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683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6E32-C619-46BE-8452-8B4264300FF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BC5D2-9FA1-47BB-8972-9BB3DE0958B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9688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A7BF-45B0-4086-A2B0-93F3C94C7F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0088-9C0A-450D-8DB1-9A2A3C70432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18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765533"/>
            <a:ext cx="8445500" cy="940067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460" y="341617"/>
            <a:ext cx="1815190" cy="6910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646000"/>
            <a:ext cx="8445600" cy="3117600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800" spc="-15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332994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75AE-17AA-4E00-A097-E6259031F32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49275-35C1-453B-A6EA-748A67408DC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645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EAB5-5C89-4F88-B531-9719F396A90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E70C9-8EE0-4CA6-994E-FBB5BCD5CBD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31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758E-2B52-4C7C-89F3-81E78C91C8D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B6AC-CF50-4B6C-9B41-C2CF0640801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595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0A69-52F7-487F-A9D3-34D4A29A6B4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8DA6C-E947-4AFF-B0BF-6A464AAB50D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989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B83E-0E67-4B1F-95ED-C5ED152D8A9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E229-1A01-4BFE-AD97-C3F3A7711C0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4569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DBDD-3574-4EF6-9EEA-B2A362077CC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D054-C03F-491A-9619-26BB413DDDD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06941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9C41-2988-41A4-9C97-A3B7A1D15BC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9DB0-B1F7-46EE-8CB9-B9F1010B82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1595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38B7-3F26-4664-8BA5-2086BC0095C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1FB9-0911-43F3-8D6C-35B7A1B2D60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3954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8CDD7-C3FE-4C3A-A071-CD3180DF8C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0E8B23C-6834-47C0-AC91-F0D3DBE940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41670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60" y="341617"/>
            <a:ext cx="1815190" cy="6910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bg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168139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1200" y="342000"/>
            <a:ext cx="1814400" cy="10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AGLINE Title Slide Lo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765533"/>
            <a:ext cx="8445500" cy="940067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646000"/>
            <a:ext cx="8445600" cy="3117600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800" spc="-150">
                <a:solidFill>
                  <a:schemeClr val="accent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1200" y="342000"/>
            <a:ext cx="1814400" cy="10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6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2930400"/>
            <a:ext cx="8445600" cy="3103200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2600" spc="-300">
                <a:solidFill>
                  <a:schemeClr val="bg1"/>
                </a:solidFill>
                <a:latin typeface="Veneer" panose="02000806000000000000" pitchFamily="50" charset="0"/>
              </a:defRPr>
            </a:lvl1pPr>
          </a:lstStyle>
          <a:p>
            <a:pPr lvl="0"/>
            <a:r>
              <a:rPr lang="en-US" dirty="0" smtClean="0"/>
              <a:t>Click for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200" y="342000"/>
            <a:ext cx="1814400" cy="10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Section title [enter in Footer field from the Insert ribbon]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2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Section title [enter in Footer field from the Insert ribbon]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Section title [enter in Footer field from the Insert ribbon]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title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43562" y="6444000"/>
            <a:ext cx="1915426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Plan International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5600" y="6382800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7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135" y="317501"/>
            <a:ext cx="8402854" cy="85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35" y="1375200"/>
            <a:ext cx="8402854" cy="46949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8550" y="6444000"/>
            <a:ext cx="540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Section title [enter in Footer field from the Insert ribbon]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4000"/>
            <a:ext cx="63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8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85" r:id="rId4"/>
    <p:sldLayoutId id="2147483686" r:id="rId5"/>
    <p:sldLayoutId id="2147483687" r:id="rId6"/>
    <p:sldLayoutId id="2147483672" r:id="rId7"/>
    <p:sldLayoutId id="2147483684" r:id="rId8"/>
    <p:sldLayoutId id="2147483678" r:id="rId9"/>
    <p:sldLayoutId id="2147483675" r:id="rId10"/>
    <p:sldLayoutId id="2147483676" r:id="rId11"/>
    <p:sldLayoutId id="2147483677" r:id="rId12"/>
    <p:sldLayoutId id="2147483683" r:id="rId13"/>
    <p:sldLayoutId id="2147483667" r:id="rId14"/>
    <p:sldLayoutId id="2147483679" r:id="rId15"/>
    <p:sldLayoutId id="2147483701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00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―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23863" indent="-16351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25" indent="-153988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2313" indent="-153988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2D0DB-6962-4924-9D34-1733A2AF53E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6AFDC-751B-45FA-852C-482A1DF7C263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723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4382"/>
          <a:stretch/>
        </p:blipFill>
        <p:spPr>
          <a:xfrm>
            <a:off x="-12880" y="0"/>
            <a:ext cx="9156880" cy="6858000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669700" y="5048519"/>
            <a:ext cx="4250030" cy="820910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491" y="6262906"/>
            <a:ext cx="7564728" cy="5837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SV" sz="1400" dirty="0"/>
              <a:t>Innovando servicios, reduciendo riesgos y renovando vidas en El Salvador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SV" sz="1400" dirty="0"/>
              <a:t>Plan International/ Fondo Mundial  </a:t>
            </a:r>
            <a:endParaRPr lang="es-SV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8491" y="4112134"/>
            <a:ext cx="4211391" cy="2150772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sz="6000" b="1" spc="-3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Propuesta</a:t>
            </a:r>
            <a:r>
              <a:rPr lang="en-GB" sz="5400" b="1" spc="-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de extension VIH</a:t>
            </a:r>
          </a:p>
          <a:p>
            <a:r>
              <a:rPr lang="en-GB" sz="3600" b="1" spc="-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2017 - 2018</a:t>
            </a:r>
            <a:endParaRPr lang="en-GB" sz="3600" b="1" spc="-3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115911"/>
            <a:ext cx="1884547" cy="7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419305" y="357132"/>
            <a:ext cx="7647977" cy="648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350" b="1" dirty="0"/>
              <a:t>IMPLEMENTACION DE LA ESTRATEGIA DE PREVENCION COMBINADA. (Oferta de servicios del Paquete Básico de Prevención y Paquete Complementario de </a:t>
            </a:r>
            <a:r>
              <a:rPr lang="es-SV" sz="1350" b="1" dirty="0" smtClean="0"/>
              <a:t>Prevención)</a:t>
            </a:r>
            <a:endParaRPr lang="es-SV" sz="135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9891" y="3571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latin typeface="Veneer"/>
              </a:rPr>
              <a:t>AE1</a:t>
            </a:r>
            <a:endParaRPr lang="es-SV" sz="2400" b="1" dirty="0">
              <a:latin typeface="Veneer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32596" y="2619560"/>
            <a:ext cx="5768127" cy="1015663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500" b="1" dirty="0"/>
              <a:t>Se fortalecerá    y estandariza las intervenciones  que se hacen  a las instituciones  garantes de los Servicios Complementarios</a:t>
            </a:r>
            <a:r>
              <a:rPr lang="es-SV" sz="1500" dirty="0"/>
              <a:t>, para que presten de manera efectiva y oportuna los paquetes complementarios</a:t>
            </a:r>
            <a:r>
              <a:rPr lang="es-SV" sz="1500" dirty="0" smtClean="0"/>
              <a:t>.</a:t>
            </a:r>
            <a:endParaRPr lang="es-SV" sz="1500" dirty="0"/>
          </a:p>
        </p:txBody>
      </p:sp>
      <p:sp>
        <p:nvSpPr>
          <p:cNvPr id="36" name="Rectángulo 35"/>
          <p:cNvSpPr/>
          <p:nvPr/>
        </p:nvSpPr>
        <p:spPr>
          <a:xfrm>
            <a:off x="1419306" y="1126433"/>
            <a:ext cx="7581418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600" b="1" dirty="0"/>
              <a:t>Intervenciones </a:t>
            </a:r>
            <a:r>
              <a:rPr lang="es-SV" sz="1600" b="1" dirty="0" smtClean="0"/>
              <a:t>Claves Paquete Complementario</a:t>
            </a:r>
            <a:endParaRPr lang="es-SV" sz="1600" b="1" dirty="0"/>
          </a:p>
        </p:txBody>
      </p:sp>
      <p:sp>
        <p:nvSpPr>
          <p:cNvPr id="42" name="Rectángulo 41"/>
          <p:cNvSpPr/>
          <p:nvPr/>
        </p:nvSpPr>
        <p:spPr>
          <a:xfrm>
            <a:off x="3232595" y="3680072"/>
            <a:ext cx="5768128" cy="815351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SV" sz="1500" b="1" dirty="0"/>
              <a:t>Se trabajara en un sistema de protección social encaminado en  la formación de recursos </a:t>
            </a:r>
            <a:r>
              <a:rPr lang="es-SV" sz="1500" dirty="0"/>
              <a:t> para  el manejo efectivo de adicciones. </a:t>
            </a:r>
            <a:endParaRPr lang="es-SV" sz="1500" dirty="0"/>
          </a:p>
        </p:txBody>
      </p:sp>
      <p:sp>
        <p:nvSpPr>
          <p:cNvPr id="13" name="Rectángulo 12"/>
          <p:cNvSpPr/>
          <p:nvPr/>
        </p:nvSpPr>
        <p:spPr>
          <a:xfrm>
            <a:off x="3232595" y="4551644"/>
            <a:ext cx="5768127" cy="784830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500" dirty="0"/>
              <a:t> </a:t>
            </a:r>
            <a:r>
              <a:rPr lang="es-SV" sz="1500" b="1" dirty="0"/>
              <a:t>Se continuaran haciendo procesos de formación para las clínicas VICITS en disminución </a:t>
            </a:r>
            <a:r>
              <a:rPr lang="es-SV" sz="1500" dirty="0"/>
              <a:t>de estigma y discriminación, para la atención integral de las poblaciones claves.</a:t>
            </a:r>
            <a:endParaRPr lang="es-SV" sz="1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r="22264"/>
          <a:stretch/>
        </p:blipFill>
        <p:spPr>
          <a:xfrm>
            <a:off x="193183" y="2148595"/>
            <a:ext cx="2929596" cy="34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419305" y="357132"/>
            <a:ext cx="7647977" cy="648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400" b="1" dirty="0"/>
              <a:t>IMPLEMENTACION DE LA ESTRATEGIA DE ADHERENCIA COMUNITARIA.</a:t>
            </a:r>
            <a:endParaRPr lang="es-SV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9891" y="3571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latin typeface="Veneer"/>
              </a:rPr>
              <a:t>AE2</a:t>
            </a:r>
            <a:endParaRPr lang="es-SV" sz="2400" b="1" dirty="0">
              <a:latin typeface="Veneer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32596" y="2238560"/>
            <a:ext cx="5768127" cy="1077218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600" b="1" dirty="0"/>
              <a:t>Continuar con la Implementación de la estrategia de  Adherencia Comunitaria    a través de la visita domiciliar</a:t>
            </a:r>
            <a:r>
              <a:rPr lang="es-SV" sz="1600" dirty="0"/>
              <a:t> y navegación de los  y las usuarias  en abandono a las clínicas de atención integral. </a:t>
            </a:r>
            <a:endParaRPr lang="es-SV" sz="1600" dirty="0"/>
          </a:p>
        </p:txBody>
      </p:sp>
      <p:sp>
        <p:nvSpPr>
          <p:cNvPr id="36" name="Rectángulo 35"/>
          <p:cNvSpPr/>
          <p:nvPr/>
        </p:nvSpPr>
        <p:spPr>
          <a:xfrm>
            <a:off x="1419306" y="1126433"/>
            <a:ext cx="7581418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600" b="1" dirty="0"/>
              <a:t>Intervenciones Claves</a:t>
            </a:r>
            <a:endParaRPr lang="es-SV" sz="1600" b="1" dirty="0"/>
          </a:p>
        </p:txBody>
      </p:sp>
      <p:sp>
        <p:nvSpPr>
          <p:cNvPr id="42" name="Rectángulo 41"/>
          <p:cNvSpPr/>
          <p:nvPr/>
        </p:nvSpPr>
        <p:spPr>
          <a:xfrm>
            <a:off x="3232595" y="3493836"/>
            <a:ext cx="5768128" cy="600101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SV" sz="1600" b="1" dirty="0"/>
              <a:t>Incorporación de la estrategia de  manejo de los grupos de apoyo </a:t>
            </a:r>
            <a:r>
              <a:rPr lang="es-SV" sz="1600" dirty="0"/>
              <a:t> </a:t>
            </a:r>
            <a:endParaRPr lang="es-SV" sz="1600" dirty="0"/>
          </a:p>
        </p:txBody>
      </p:sp>
      <p:sp>
        <p:nvSpPr>
          <p:cNvPr id="13" name="Rectángulo 12"/>
          <p:cNvSpPr/>
          <p:nvPr/>
        </p:nvSpPr>
        <p:spPr>
          <a:xfrm>
            <a:off x="3232595" y="4271995"/>
            <a:ext cx="5768127" cy="584775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600" b="1" dirty="0"/>
              <a:t>Implementación de la estrategia de emprendimiento y empleabilidad para personas con </a:t>
            </a:r>
            <a:r>
              <a:rPr lang="es-SV" sz="1600" b="1" dirty="0" smtClean="0"/>
              <a:t>VIH</a:t>
            </a:r>
            <a:endParaRPr lang="es-SV" sz="1600" dirty="0"/>
          </a:p>
        </p:txBody>
      </p:sp>
      <p:sp>
        <p:nvSpPr>
          <p:cNvPr id="8" name="Rectángulo 7"/>
          <p:cNvSpPr/>
          <p:nvPr/>
        </p:nvSpPr>
        <p:spPr>
          <a:xfrm>
            <a:off x="3232595" y="5034828"/>
            <a:ext cx="5768127" cy="584775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600" b="1" dirty="0"/>
              <a:t>Fortalecer a los  y las educadoras en consejería en el tema de  manejo de adicciones.</a:t>
            </a:r>
            <a:endParaRPr lang="es-SV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0751"/>
          <a:stretch/>
        </p:blipFill>
        <p:spPr>
          <a:xfrm>
            <a:off x="99891" y="1749258"/>
            <a:ext cx="2975017" cy="44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419305" y="357132"/>
            <a:ext cx="7647977" cy="648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400" b="1" dirty="0"/>
              <a:t>CONSTRUCCION DE ENTORNOS FAVORABLES Y SOSTENIBILIDAD.</a:t>
            </a:r>
            <a:endParaRPr lang="es-SV" sz="1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9891" y="3571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latin typeface="Veneer"/>
              </a:rPr>
              <a:t>AE3</a:t>
            </a:r>
            <a:endParaRPr lang="es-SV" sz="2400" b="1" dirty="0">
              <a:latin typeface="Veneer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32596" y="2111560"/>
            <a:ext cx="5768127" cy="584775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600" dirty="0"/>
              <a:t>Seguimiento a los </a:t>
            </a:r>
            <a:r>
              <a:rPr lang="es-SV" sz="1600" b="1" dirty="0"/>
              <a:t>planes de fortalecimiento institucionales </a:t>
            </a:r>
            <a:r>
              <a:rPr lang="es-SV" sz="1600" dirty="0"/>
              <a:t>elaborados y aprobados. </a:t>
            </a:r>
            <a:endParaRPr lang="es-SV" sz="1600" dirty="0"/>
          </a:p>
        </p:txBody>
      </p:sp>
      <p:sp>
        <p:nvSpPr>
          <p:cNvPr id="36" name="Rectángulo 35"/>
          <p:cNvSpPr/>
          <p:nvPr/>
        </p:nvSpPr>
        <p:spPr>
          <a:xfrm>
            <a:off x="1419306" y="1126433"/>
            <a:ext cx="7581418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SV" sz="1600" b="1" dirty="0" smtClean="0"/>
              <a:t>Intervenciones Claves</a:t>
            </a:r>
            <a:endParaRPr lang="es-SV" sz="1600" b="1" dirty="0"/>
          </a:p>
        </p:txBody>
      </p:sp>
      <p:sp>
        <p:nvSpPr>
          <p:cNvPr id="42" name="Rectángulo 41"/>
          <p:cNvSpPr/>
          <p:nvPr/>
        </p:nvSpPr>
        <p:spPr>
          <a:xfrm>
            <a:off x="3232595" y="2791072"/>
            <a:ext cx="5768128" cy="584775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600" dirty="0"/>
              <a:t>Seguimiento a la implementación a </a:t>
            </a:r>
            <a:r>
              <a:rPr lang="es-SV" sz="1600" b="1" dirty="0"/>
              <a:t>los planes de sostenibilidad</a:t>
            </a:r>
            <a:r>
              <a:rPr lang="es-SV" sz="1600" dirty="0"/>
              <a:t>.</a:t>
            </a:r>
            <a:endParaRPr lang="es-SV" sz="1600" dirty="0"/>
          </a:p>
        </p:txBody>
      </p:sp>
      <p:sp>
        <p:nvSpPr>
          <p:cNvPr id="13" name="Rectángulo 12"/>
          <p:cNvSpPr/>
          <p:nvPr/>
        </p:nvSpPr>
        <p:spPr>
          <a:xfrm>
            <a:off x="3232595" y="3535644"/>
            <a:ext cx="5768127" cy="1077218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500" dirty="0"/>
              <a:t> </a:t>
            </a:r>
            <a:r>
              <a:rPr lang="es-SV" sz="1600" b="1" dirty="0"/>
              <a:t>Mapeo y establecimiento de </a:t>
            </a:r>
            <a:r>
              <a:rPr lang="es-SV" sz="1600" b="1" dirty="0" smtClean="0"/>
              <a:t>alianzas </a:t>
            </a:r>
            <a:r>
              <a:rPr lang="es-SV" sz="1600" b="1" dirty="0"/>
              <a:t>y asocios </a:t>
            </a:r>
            <a:r>
              <a:rPr lang="es-SV" sz="1600" dirty="0"/>
              <a:t>con actores claves para gestionar los Planes de sostenibilidad. (Asociaciones  </a:t>
            </a:r>
            <a:r>
              <a:rPr lang="es-SV" sz="1600" dirty="0" smtClean="0"/>
              <a:t>cooperativas </a:t>
            </a:r>
            <a:r>
              <a:rPr lang="es-SV" sz="1600" dirty="0"/>
              <a:t>y comunitarias,  </a:t>
            </a:r>
            <a:r>
              <a:rPr lang="es-SV" sz="1600" dirty="0" smtClean="0"/>
              <a:t>gobiernos </a:t>
            </a:r>
            <a:r>
              <a:rPr lang="es-SV" sz="1600" dirty="0"/>
              <a:t>locales, fondos de gobierno, empresas privadas)</a:t>
            </a:r>
            <a:endParaRPr lang="es-SV" sz="1600" dirty="0"/>
          </a:p>
        </p:txBody>
      </p:sp>
      <p:sp>
        <p:nvSpPr>
          <p:cNvPr id="8" name="Rectángulo 7"/>
          <p:cNvSpPr/>
          <p:nvPr/>
        </p:nvSpPr>
        <p:spPr>
          <a:xfrm>
            <a:off x="3232595" y="4681506"/>
            <a:ext cx="5768127" cy="1323439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600" b="1" dirty="0" smtClean="0"/>
              <a:t>Promoción </a:t>
            </a:r>
            <a:r>
              <a:rPr lang="es-SV" sz="1600" b="1" dirty="0"/>
              <a:t>de m</a:t>
            </a:r>
            <a:r>
              <a:rPr lang="es-SV" sz="1600" b="1" dirty="0" smtClean="0"/>
              <a:t>arcos legales </a:t>
            </a:r>
            <a:r>
              <a:rPr lang="es-SV" sz="1600" b="1" dirty="0"/>
              <a:t>favorables para la promoción de los derechos</a:t>
            </a:r>
            <a:r>
              <a:rPr lang="es-SV" sz="1600" dirty="0"/>
              <a:t> de las poblaciones claves y personas con VIH. (Ley de Identidad de Mujeres </a:t>
            </a:r>
            <a:r>
              <a:rPr lang="es-SV" sz="1600" dirty="0" err="1"/>
              <a:t>Trans</a:t>
            </a:r>
            <a:r>
              <a:rPr lang="es-SV" sz="1600" dirty="0"/>
              <a:t>, seguimiento a análisis de situación de los vacíos de Derechos de las TSF, Ley de VIH)</a:t>
            </a:r>
            <a:endParaRPr lang="es-SV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r="23246" b="26573"/>
          <a:stretch/>
        </p:blipFill>
        <p:spPr>
          <a:xfrm>
            <a:off x="99891" y="1815960"/>
            <a:ext cx="2955825" cy="4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419305" y="357132"/>
            <a:ext cx="7647977" cy="648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400" b="1" dirty="0"/>
              <a:t>FORTALECIMIENTO DEL  SISTEMA DE INFORMACION Y VIGILANCIA</a:t>
            </a:r>
            <a:endParaRPr lang="es-SV" sz="135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9891" y="3571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latin typeface="Veneer"/>
              </a:rPr>
              <a:t>AE4</a:t>
            </a:r>
            <a:endParaRPr lang="es-SV" sz="2400" b="1" dirty="0">
              <a:latin typeface="Veneer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32596" y="2619560"/>
            <a:ext cx="5768127" cy="1077218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ES" sz="1600" b="1" dirty="0"/>
              <a:t>Fortalecimiento de  monitoreo comunitario</a:t>
            </a:r>
            <a:r>
              <a:rPr lang="es-ES" sz="1600" dirty="0"/>
              <a:t> </a:t>
            </a:r>
            <a:r>
              <a:rPr lang="es-ES" sz="1600" b="1" dirty="0" smtClean="0"/>
              <a:t>participativo</a:t>
            </a:r>
            <a:r>
              <a:rPr lang="es-ES" sz="1600" dirty="0"/>
              <a:t>: Sistema de comunicación efectiva entre los SR y el RP, a través del fortalecimiento de Redes ya existentes, con la participación de LIDERES(SAS) de las poblaciones Claves.</a:t>
            </a:r>
            <a:endParaRPr lang="es-SV" sz="1600" dirty="0"/>
          </a:p>
        </p:txBody>
      </p:sp>
      <p:sp>
        <p:nvSpPr>
          <p:cNvPr id="36" name="Rectángulo 35"/>
          <p:cNvSpPr/>
          <p:nvPr/>
        </p:nvSpPr>
        <p:spPr>
          <a:xfrm>
            <a:off x="1419306" y="1126433"/>
            <a:ext cx="7581418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1600" b="1" dirty="0"/>
              <a:t>Intervenciones Claves</a:t>
            </a:r>
            <a:endParaRPr lang="es-SV" sz="1600" b="1" dirty="0"/>
          </a:p>
        </p:txBody>
      </p:sp>
      <p:sp>
        <p:nvSpPr>
          <p:cNvPr id="13" name="Rectángulo 12"/>
          <p:cNvSpPr/>
          <p:nvPr/>
        </p:nvSpPr>
        <p:spPr>
          <a:xfrm>
            <a:off x="3232595" y="3789644"/>
            <a:ext cx="5768127" cy="584775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500" dirty="0"/>
              <a:t> </a:t>
            </a:r>
            <a:r>
              <a:rPr lang="es-SV" sz="1600" b="1" dirty="0"/>
              <a:t>Desarrollo de </a:t>
            </a:r>
            <a:r>
              <a:rPr lang="es-SV" sz="1600" b="1" dirty="0" smtClean="0"/>
              <a:t>procesos </a:t>
            </a:r>
            <a:r>
              <a:rPr lang="es-SV" sz="1600" b="1" dirty="0"/>
              <a:t>de </a:t>
            </a:r>
            <a:r>
              <a:rPr lang="es-SV" sz="1600" b="1" dirty="0" smtClean="0"/>
              <a:t>divulgación </a:t>
            </a:r>
            <a:r>
              <a:rPr lang="es-SV" sz="1600" b="1" dirty="0"/>
              <a:t>y rendición de cuentas de las acciones programáticas y financieras.</a:t>
            </a:r>
            <a:endParaRPr lang="es-SV" sz="1600" dirty="0"/>
          </a:p>
        </p:txBody>
      </p:sp>
      <p:sp>
        <p:nvSpPr>
          <p:cNvPr id="8" name="Rectángulo 7"/>
          <p:cNvSpPr/>
          <p:nvPr/>
        </p:nvSpPr>
        <p:spPr>
          <a:xfrm>
            <a:off x="3232595" y="4427506"/>
            <a:ext cx="5768127" cy="584775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ES" sz="1600" b="1" dirty="0"/>
              <a:t>Estudio de impacto de las actividades del programa y seguimiento a </a:t>
            </a:r>
            <a:r>
              <a:rPr lang="es-ES" sz="1600" b="1" dirty="0" smtClean="0"/>
              <a:t>estudios </a:t>
            </a:r>
            <a:r>
              <a:rPr lang="es-ES" sz="1600" b="1" dirty="0"/>
              <a:t>de </a:t>
            </a:r>
            <a:r>
              <a:rPr lang="es-ES" sz="1600" b="1" dirty="0" smtClean="0"/>
              <a:t>tamaño </a:t>
            </a:r>
            <a:r>
              <a:rPr lang="es-ES" sz="1600" b="1" dirty="0"/>
              <a:t>de </a:t>
            </a:r>
            <a:r>
              <a:rPr lang="es-ES" sz="1600" b="1" dirty="0" smtClean="0"/>
              <a:t>población</a:t>
            </a:r>
            <a:r>
              <a:rPr lang="es-ES" sz="1600" b="1" dirty="0"/>
              <a:t>.</a:t>
            </a:r>
            <a:endParaRPr lang="es-SV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26396"/>
          <a:stretch/>
        </p:blipFill>
        <p:spPr>
          <a:xfrm>
            <a:off x="99891" y="2097238"/>
            <a:ext cx="3019597" cy="34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D7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07504" y="262526"/>
            <a:ext cx="8402400" cy="9040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423863" indent="-163513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2313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Propuesta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intervención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E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buClr>
                <a:srgbClr val="878787"/>
              </a:buClr>
            </a:pPr>
            <a:r>
              <a:rPr lang="es-ES" altLang="es-ES" sz="2400" b="1" smtClean="0">
                <a:solidFill>
                  <a:schemeClr val="bg1"/>
                </a:solidFill>
                <a:latin typeface="Arial" panose="020B0604020202020204"/>
              </a:rPr>
              <a:t>2014 - 2016</a:t>
            </a:r>
            <a:endParaRPr lang="en-US" sz="2400" b="1" smtClean="0">
              <a:solidFill>
                <a:schemeClr val="bg1"/>
              </a:solidFill>
              <a:latin typeface="Arial" panose="020B0604020202020204"/>
            </a:endParaRPr>
          </a:p>
        </p:txBody>
      </p:sp>
      <p:graphicFrame>
        <p:nvGraphicFramePr>
          <p:cNvPr id="2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798981"/>
              </p:ext>
            </p:extLst>
          </p:nvPr>
        </p:nvGraphicFramePr>
        <p:xfrm>
          <a:off x="380545" y="1596373"/>
          <a:ext cx="1708417" cy="475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Conector recto 19"/>
          <p:cNvCxnSpPr/>
          <p:nvPr/>
        </p:nvCxnSpPr>
        <p:spPr>
          <a:xfrm>
            <a:off x="107504" y="1003380"/>
            <a:ext cx="87531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443" y="1878488"/>
            <a:ext cx="4958366" cy="4430881"/>
          </a:xfrm>
          <a:prstGeom prst="rect">
            <a:avLst/>
          </a:prstGeom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778837" y="1011695"/>
            <a:ext cx="2314970" cy="1860590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s-ES" sz="1600" b="1" dirty="0" smtClean="0">
                <a:solidFill>
                  <a:prstClr val="white"/>
                </a:solidFill>
              </a:rPr>
              <a:t>Alianzas </a:t>
            </a:r>
            <a:r>
              <a:rPr lang="es-ES" sz="1600" b="1" dirty="0">
                <a:solidFill>
                  <a:prstClr val="white"/>
                </a:solidFill>
              </a:rPr>
              <a:t>con: Instituciones Gubernamentales</a:t>
            </a:r>
          </a:p>
          <a:p>
            <a:pPr algn="ctr">
              <a:defRPr/>
            </a:pPr>
            <a:r>
              <a:rPr lang="es-ES" sz="1600" b="1" dirty="0">
                <a:solidFill>
                  <a:prstClr val="white"/>
                </a:solidFill>
              </a:rPr>
              <a:t>Municipalidades, </a:t>
            </a:r>
            <a:r>
              <a:rPr lang="es-ES" sz="1600" b="1" dirty="0" err="1">
                <a:solidFill>
                  <a:prstClr val="white"/>
                </a:solidFill>
              </a:rPr>
              <a:t>ONG`s</a:t>
            </a:r>
            <a:endParaRPr lang="es-ES" sz="1600" b="1" dirty="0">
              <a:solidFill>
                <a:prstClr val="white"/>
              </a:solidFill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6628350" y="2956234"/>
            <a:ext cx="2314970" cy="1860590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s-ES" sz="1600" b="1" dirty="0" smtClean="0">
                <a:solidFill>
                  <a:prstClr val="white"/>
                </a:solidFill>
              </a:rPr>
              <a:t>Estrategia </a:t>
            </a:r>
            <a:r>
              <a:rPr lang="es-ES" sz="1600" b="1" dirty="0">
                <a:solidFill>
                  <a:prstClr val="white"/>
                </a:solidFill>
              </a:rPr>
              <a:t>de sostenibilidad de organizaciones</a:t>
            </a:r>
            <a:endParaRPr lang="es-ES" sz="1600" b="1" dirty="0">
              <a:solidFill>
                <a:prstClr val="white"/>
              </a:solidFill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6026962" y="4900773"/>
            <a:ext cx="2314970" cy="1860590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s-ES" sz="1600" b="1" dirty="0">
                <a:solidFill>
                  <a:prstClr val="white"/>
                </a:solidFill>
              </a:rPr>
              <a:t>Estrategia de emprendimiento y generación de empleos para personas viviendo con VIH</a:t>
            </a:r>
            <a:endParaRPr lang="es-ES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D7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07504" y="262526"/>
            <a:ext cx="8402400" cy="9040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423863" indent="-163513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2313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Propuesta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intervención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E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buClr>
                <a:srgbClr val="878787"/>
              </a:buClr>
            </a:pPr>
            <a:r>
              <a:rPr lang="es-ES" altLang="es-ES" sz="2400" b="1" smtClean="0">
                <a:solidFill>
                  <a:schemeClr val="bg1"/>
                </a:solidFill>
                <a:latin typeface="Arial" panose="020B0604020202020204"/>
              </a:rPr>
              <a:t>2014 - 2016</a:t>
            </a:r>
            <a:endParaRPr lang="en-US" sz="2400" b="1" smtClean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8" name="Picture 5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r="34485" b="69809"/>
          <a:stretch>
            <a:fillRect/>
          </a:stretch>
        </p:blipFill>
        <p:spPr bwMode="auto">
          <a:xfrm>
            <a:off x="2880405" y="3938394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wmonge\Escritorio\Imagen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2" b="963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55"/>
          <a:stretch>
            <a:fillRect/>
          </a:stretch>
        </p:blipFill>
        <p:spPr bwMode="auto">
          <a:xfrm>
            <a:off x="446767" y="1166619"/>
            <a:ext cx="76914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2010455" y="3011294"/>
            <a:ext cx="2397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r="34485" b="69809"/>
          <a:stretch>
            <a:fillRect/>
          </a:stretch>
        </p:blipFill>
        <p:spPr bwMode="auto">
          <a:xfrm>
            <a:off x="2250167" y="3030344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1729467" y="3809806"/>
            <a:ext cx="2397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929367" y="3412931"/>
            <a:ext cx="2397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2523217" y="4182869"/>
            <a:ext cx="2397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3278867" y="3809806"/>
            <a:ext cx="2397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3732892" y="4582919"/>
            <a:ext cx="2397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5998255" y="4703569"/>
            <a:ext cx="2397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Documents and Settings\wmonge\Escritorio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9" b="27172" l="3171" r="2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286" b="69809"/>
          <a:stretch>
            <a:fillRect/>
          </a:stretch>
        </p:blipFill>
        <p:spPr bwMode="auto">
          <a:xfrm>
            <a:off x="1264330" y="5974363"/>
            <a:ext cx="2397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6 CuadroTexto"/>
          <p:cNvSpPr txBox="1">
            <a:spLocks noChangeArrowheads="1"/>
          </p:cNvSpPr>
          <p:nvPr/>
        </p:nvSpPr>
        <p:spPr bwMode="auto">
          <a:xfrm>
            <a:off x="1559605" y="5953725"/>
            <a:ext cx="9636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200"/>
              <a:t>CPI HSH = 7</a:t>
            </a:r>
          </a:p>
        </p:txBody>
      </p:sp>
      <p:pic>
        <p:nvPicPr>
          <p:cNvPr id="23" name="Picture 5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r="34485" b="69809"/>
          <a:stretch>
            <a:fillRect/>
          </a:stretch>
        </p:blipFill>
        <p:spPr bwMode="auto">
          <a:xfrm>
            <a:off x="6230030" y="4703569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Documents and Settings\wmonge\Escritorio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9" b="27172" l="36034" r="62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8" r="34485" b="69809"/>
          <a:stretch>
            <a:fillRect/>
          </a:stretch>
        </p:blipFill>
        <p:spPr bwMode="auto">
          <a:xfrm>
            <a:off x="2682761" y="5682935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3 CuadroTexto"/>
          <p:cNvSpPr txBox="1">
            <a:spLocks noChangeArrowheads="1"/>
          </p:cNvSpPr>
          <p:nvPr/>
        </p:nvSpPr>
        <p:spPr bwMode="auto">
          <a:xfrm>
            <a:off x="2990736" y="5649598"/>
            <a:ext cx="1055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200"/>
              <a:t>CPI TRANS = 3</a:t>
            </a:r>
          </a:p>
        </p:txBody>
      </p:sp>
      <p:pic>
        <p:nvPicPr>
          <p:cNvPr id="27" name="Picture 6" descr="C:\Documents and Settings\wmonge\Escritorio\imag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4009" t="74385" r="71056"/>
          <a:stretch/>
        </p:blipFill>
        <p:spPr bwMode="auto">
          <a:xfrm>
            <a:off x="2541907" y="3034256"/>
            <a:ext cx="188450" cy="205100"/>
          </a:xfrm>
          <a:prstGeom prst="rect">
            <a:avLst/>
          </a:prstGeom>
          <a:noFill/>
          <a:extLst/>
        </p:spPr>
      </p:pic>
      <p:pic>
        <p:nvPicPr>
          <p:cNvPr id="28" name="Picture 6" descr="C:\Documents and Settings\wmonge\Escritorio\imag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4009" t="74385" r="71056"/>
          <a:stretch/>
        </p:blipFill>
        <p:spPr bwMode="auto">
          <a:xfrm>
            <a:off x="1228779" y="3413329"/>
            <a:ext cx="188450" cy="205100"/>
          </a:xfrm>
          <a:prstGeom prst="rect">
            <a:avLst/>
          </a:prstGeom>
          <a:noFill/>
          <a:extLst/>
        </p:spPr>
      </p:pic>
      <p:pic>
        <p:nvPicPr>
          <p:cNvPr id="29" name="Picture 6" descr="C:\Documents and Settings\wmonge\Escritorio\imag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4009" t="74385" r="71056"/>
          <a:stretch/>
        </p:blipFill>
        <p:spPr bwMode="auto">
          <a:xfrm>
            <a:off x="3279877" y="4102149"/>
            <a:ext cx="188450" cy="205100"/>
          </a:xfrm>
          <a:prstGeom prst="rect">
            <a:avLst/>
          </a:prstGeom>
          <a:noFill/>
          <a:extLst/>
        </p:spPr>
      </p:pic>
      <p:pic>
        <p:nvPicPr>
          <p:cNvPr id="30" name="Picture 6" descr="C:\Documents and Settings\wmonge\Escritorio\imag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4009" t="74385" r="71056"/>
          <a:stretch/>
        </p:blipFill>
        <p:spPr bwMode="auto">
          <a:xfrm>
            <a:off x="6528081" y="4729719"/>
            <a:ext cx="188450" cy="205100"/>
          </a:xfrm>
          <a:prstGeom prst="rect">
            <a:avLst/>
          </a:prstGeom>
          <a:noFill/>
          <a:extLst/>
        </p:spPr>
      </p:pic>
      <p:pic>
        <p:nvPicPr>
          <p:cNvPr id="31" name="Picture 6" descr="C:\Documents and Settings\wmonge\Escritorio\imag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4009" t="74385" r="71056"/>
          <a:stretch/>
        </p:blipFill>
        <p:spPr bwMode="auto">
          <a:xfrm>
            <a:off x="2737511" y="5976148"/>
            <a:ext cx="188450" cy="205100"/>
          </a:xfrm>
          <a:prstGeom prst="rect">
            <a:avLst/>
          </a:prstGeom>
          <a:noFill/>
          <a:extLst/>
        </p:spPr>
      </p:pic>
      <p:sp>
        <p:nvSpPr>
          <p:cNvPr id="33" name="29 CuadroTexto"/>
          <p:cNvSpPr txBox="1">
            <a:spLocks noChangeArrowheads="1"/>
          </p:cNvSpPr>
          <p:nvPr/>
        </p:nvSpPr>
        <p:spPr bwMode="auto">
          <a:xfrm>
            <a:off x="2990736" y="5936935"/>
            <a:ext cx="838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200"/>
              <a:t>CPI TS = 4</a:t>
            </a:r>
          </a:p>
        </p:txBody>
      </p:sp>
      <p:pic>
        <p:nvPicPr>
          <p:cNvPr id="34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2256517" y="2547744"/>
            <a:ext cx="282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1719942" y="4316219"/>
            <a:ext cx="282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3323317" y="3474844"/>
            <a:ext cx="2809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3250292" y="3108131"/>
            <a:ext cx="282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4010705" y="4571806"/>
            <a:ext cx="280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6245905" y="5197281"/>
            <a:ext cx="282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72" b="34567" l="29171" r="4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1269757" y="5680626"/>
            <a:ext cx="259075" cy="2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1 CuadroTexto"/>
          <p:cNvSpPr txBox="1">
            <a:spLocks noChangeArrowheads="1"/>
          </p:cNvSpPr>
          <p:nvPr/>
        </p:nvSpPr>
        <p:spPr bwMode="auto">
          <a:xfrm>
            <a:off x="1585005" y="5658450"/>
            <a:ext cx="501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200"/>
              <a:t>VICIT</a:t>
            </a:r>
          </a:p>
        </p:txBody>
      </p:sp>
      <p:pic>
        <p:nvPicPr>
          <p:cNvPr id="42" name="Picture 7" descr="C:\Documents and Settings\wmonge\Escritorio\HOSPI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7123" r="50000" b="62384"/>
          <a:stretch>
            <a:fillRect/>
          </a:stretch>
        </p:blipFill>
        <p:spPr bwMode="auto">
          <a:xfrm>
            <a:off x="2805792" y="4160644"/>
            <a:ext cx="2809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C:\Documents and Settings\wmonge\Escritorio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8" r="34485" b="69809"/>
          <a:stretch>
            <a:fillRect/>
          </a:stretch>
        </p:blipFill>
        <p:spPr bwMode="auto">
          <a:xfrm>
            <a:off x="3670980" y="4033644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Conector recto 43"/>
          <p:cNvCxnSpPr/>
          <p:nvPr/>
        </p:nvCxnSpPr>
        <p:spPr>
          <a:xfrm>
            <a:off x="107504" y="1003380"/>
            <a:ext cx="87531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5"/>
          <p:cNvSpPr>
            <a:spLocks/>
          </p:cNvSpPr>
          <p:nvPr/>
        </p:nvSpPr>
        <p:spPr bwMode="auto">
          <a:xfrm>
            <a:off x="6230030" y="1265843"/>
            <a:ext cx="1754554" cy="1468362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Cobertura Nacional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D7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>
            <a:off x="588217" y="4949556"/>
            <a:ext cx="7787431" cy="1700839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3"/>
          <p:cNvSpPr>
            <a:spLocks/>
          </p:cNvSpPr>
          <p:nvPr/>
        </p:nvSpPr>
        <p:spPr bwMode="auto">
          <a:xfrm>
            <a:off x="588218" y="3054271"/>
            <a:ext cx="7787431" cy="1700839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>
            <a:off x="588219" y="1232860"/>
            <a:ext cx="7787431" cy="1700839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07504" y="262526"/>
            <a:ext cx="8402400" cy="9040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423863" indent="-163513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2313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Propuesta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intervención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E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buClr>
                <a:srgbClr val="878787"/>
              </a:buClr>
            </a:pPr>
            <a:r>
              <a:rPr lang="es-ES" altLang="es-ES" sz="2400" b="1" smtClean="0">
                <a:solidFill>
                  <a:schemeClr val="bg1"/>
                </a:solidFill>
                <a:latin typeface="Arial" panose="020B0604020202020204"/>
              </a:rPr>
              <a:t>2014 - 2016</a:t>
            </a:r>
            <a:endParaRPr lang="en-US" sz="2400" b="1" smtClean="0">
              <a:solidFill>
                <a:schemeClr val="bg1"/>
              </a:solidFill>
              <a:latin typeface="Arial" panose="020B0604020202020204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107504" y="1003380"/>
            <a:ext cx="87531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72109" y="1017192"/>
            <a:ext cx="16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Población HSH</a:t>
            </a:r>
            <a:endParaRPr lang="es-ES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88217" y="2883496"/>
            <a:ext cx="16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Población MTS</a:t>
            </a:r>
            <a:endParaRPr lang="es-ES" b="1" dirty="0"/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>
            <a:off x="4572001" y="2169999"/>
            <a:ext cx="798490" cy="689826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588217" y="4700967"/>
            <a:ext cx="210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Población TRANS</a:t>
            </a:r>
            <a:endParaRPr lang="es-ES" b="1" dirty="0"/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4572000" y="3954709"/>
            <a:ext cx="798490" cy="689826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4503440" y="5860198"/>
            <a:ext cx="798490" cy="689826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7439894" y="2160652"/>
            <a:ext cx="798490" cy="689826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7439893" y="3945362"/>
            <a:ext cx="798490" cy="689826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>
            <a:off x="7371333" y="5850851"/>
            <a:ext cx="798490" cy="689826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1600" b="1" dirty="0" smtClean="0">
              <a:solidFill>
                <a:prstClr val="white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3999"/>
              </p:ext>
            </p:extLst>
          </p:nvPr>
        </p:nvGraphicFramePr>
        <p:xfrm>
          <a:off x="768350" y="3248888"/>
          <a:ext cx="7607300" cy="1339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1000"/>
                <a:gridCol w="914400"/>
                <a:gridCol w="914400"/>
                <a:gridCol w="914400"/>
                <a:gridCol w="1168400"/>
                <a:gridCol w="952500"/>
                <a:gridCol w="10922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Indicador/HSH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META  SEGÚN MARCO DE DESEMPEÑO</a:t>
                      </a:r>
                      <a:endParaRPr lang="es-SV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META  SEGÚN MARCO DE DESEMPEÑO</a:t>
                      </a:r>
                      <a:endParaRPr lang="es-SV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Cumplimiento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Básico </a:t>
                      </a:r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(NUEVOS+SEGUIMIENTOS)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2928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2962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101%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7318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7029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96%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Complementarios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1024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2900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283%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2048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2441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119%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3337"/>
              </p:ext>
            </p:extLst>
          </p:nvPr>
        </p:nvGraphicFramePr>
        <p:xfrm>
          <a:off x="680434" y="5018685"/>
          <a:ext cx="7607300" cy="1352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1000"/>
                <a:gridCol w="914400"/>
                <a:gridCol w="914400"/>
                <a:gridCol w="914400"/>
                <a:gridCol w="1168400"/>
                <a:gridCol w="952500"/>
                <a:gridCol w="1092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Indicador/HSH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META  SEGÚN MARCO DE DESEMPEÑO</a:t>
                      </a:r>
                      <a:endParaRPr lang="es-SV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META  SEGÚN MARCO DE DESEMPEÑO</a:t>
                      </a:r>
                      <a:endParaRPr lang="es-SV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Básico </a:t>
                      </a:r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(NUEVOS+SEGUIMIENTOS)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551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558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101%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1110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1051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95%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Complementarios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193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333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173%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386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398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103%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08429"/>
              </p:ext>
            </p:extLst>
          </p:nvPr>
        </p:nvGraphicFramePr>
        <p:xfrm>
          <a:off x="768350" y="1354816"/>
          <a:ext cx="7607300" cy="1352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51000"/>
                <a:gridCol w="914400"/>
                <a:gridCol w="914400"/>
                <a:gridCol w="914400"/>
                <a:gridCol w="1168400"/>
                <a:gridCol w="952500"/>
                <a:gridCol w="1092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Indicador/HSH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META  SEGÚN MARCO DE DESEMPEÑO</a:t>
                      </a:r>
                      <a:endParaRPr lang="es-SV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Cumplimiento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  SEGÚN MARCO DE DESEMPEÑO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Básico </a:t>
                      </a:r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(NUEVOS+SEGUIMIENTOS)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3894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4128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106%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9656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9895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102%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Complementarios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732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2174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297%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1463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5170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353%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6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D7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07504" y="262526"/>
            <a:ext cx="8402400" cy="9040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423863" indent="-163513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2313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Propuesta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intervención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E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buClr>
                <a:srgbClr val="878787"/>
              </a:buClr>
            </a:pPr>
            <a:r>
              <a:rPr lang="es-ES" altLang="es-ES" sz="2400" b="1" smtClean="0">
                <a:solidFill>
                  <a:schemeClr val="bg1"/>
                </a:solidFill>
                <a:latin typeface="Arial" panose="020B0604020202020204"/>
              </a:rPr>
              <a:t>2014 - 2016</a:t>
            </a:r>
            <a:endParaRPr lang="en-US" sz="2400" b="1" smtClean="0">
              <a:solidFill>
                <a:schemeClr val="bg1"/>
              </a:solidFill>
              <a:latin typeface="Arial" panose="020B0604020202020204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107504" y="1003380"/>
            <a:ext cx="87531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49839"/>
              </p:ext>
            </p:extLst>
          </p:nvPr>
        </p:nvGraphicFramePr>
        <p:xfrm>
          <a:off x="1184857" y="1854992"/>
          <a:ext cx="6877318" cy="390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reeform 5"/>
          <p:cNvSpPr>
            <a:spLocks/>
          </p:cNvSpPr>
          <p:nvPr/>
        </p:nvSpPr>
        <p:spPr bwMode="auto">
          <a:xfrm>
            <a:off x="6956014" y="2998591"/>
            <a:ext cx="1098049" cy="1013718"/>
          </a:xfrm>
          <a:custGeom>
            <a:avLst/>
            <a:gdLst>
              <a:gd name="T0" fmla="*/ 48 w 3859"/>
              <a:gd name="T1" fmla="*/ 1388 h 3085"/>
              <a:gd name="T2" fmla="*/ 2065 w 3859"/>
              <a:gd name="T3" fmla="*/ 107 h 3085"/>
              <a:gd name="T4" fmla="*/ 3774 w 3859"/>
              <a:gd name="T5" fmla="*/ 1777 h 3085"/>
              <a:gd name="T6" fmla="*/ 2495 w 3859"/>
              <a:gd name="T7" fmla="*/ 2989 h 3085"/>
              <a:gd name="T8" fmla="*/ 1757 w 3859"/>
              <a:gd name="T9" fmla="*/ 3059 h 3085"/>
              <a:gd name="T10" fmla="*/ 615 w 3859"/>
              <a:gd name="T11" fmla="*/ 2498 h 3085"/>
              <a:gd name="T12" fmla="*/ 48 w 3859"/>
              <a:gd name="T13" fmla="*/ 138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9" h="3085">
                <a:moveTo>
                  <a:pt x="48" y="1388"/>
                </a:moveTo>
                <a:cubicBezTo>
                  <a:pt x="134" y="573"/>
                  <a:pt x="1036" y="0"/>
                  <a:pt x="2065" y="107"/>
                </a:cubicBezTo>
                <a:cubicBezTo>
                  <a:pt x="3094" y="214"/>
                  <a:pt x="3859" y="962"/>
                  <a:pt x="3774" y="1777"/>
                </a:cubicBezTo>
                <a:cubicBezTo>
                  <a:pt x="3709" y="2395"/>
                  <a:pt x="3197" y="2840"/>
                  <a:pt x="2495" y="2989"/>
                </a:cubicBezTo>
                <a:cubicBezTo>
                  <a:pt x="2270" y="3037"/>
                  <a:pt x="2006" y="3085"/>
                  <a:pt x="1757" y="3059"/>
                </a:cubicBezTo>
                <a:cubicBezTo>
                  <a:pt x="1309" y="3012"/>
                  <a:pt x="996" y="2867"/>
                  <a:pt x="615" y="2498"/>
                </a:cubicBezTo>
                <a:cubicBezTo>
                  <a:pt x="256" y="2151"/>
                  <a:pt x="0" y="1849"/>
                  <a:pt x="48" y="138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sz="2000" b="1" dirty="0" smtClean="0">
              <a:solidFill>
                <a:prstClr val="white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94%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D7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07504" y="262526"/>
            <a:ext cx="8402400" cy="9040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423863" indent="-163513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2313" indent="-153988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Propuesta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E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intervención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E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buClr>
                <a:srgbClr val="878787"/>
              </a:buClr>
            </a:pPr>
            <a:r>
              <a:rPr lang="es-ES" altLang="es-ES" sz="2400" b="1" smtClean="0">
                <a:solidFill>
                  <a:schemeClr val="bg1"/>
                </a:solidFill>
                <a:latin typeface="Arial" panose="020B0604020202020204"/>
              </a:rPr>
              <a:t>2014 - 2016</a:t>
            </a:r>
            <a:endParaRPr lang="en-US" sz="2400" b="1" smtClean="0">
              <a:solidFill>
                <a:schemeClr val="bg1"/>
              </a:solidFill>
              <a:latin typeface="Arial" panose="020B0604020202020204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107504" y="1003380"/>
            <a:ext cx="87531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áfico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13761"/>
              </p:ext>
            </p:extLst>
          </p:nvPr>
        </p:nvGraphicFramePr>
        <p:xfrm>
          <a:off x="638057" y="1744235"/>
          <a:ext cx="7692054" cy="422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5307"/>
          <a:stretch/>
        </p:blipFill>
        <p:spPr>
          <a:xfrm>
            <a:off x="0" y="0"/>
            <a:ext cx="9221273" cy="6866154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/>
        </p:nvSpPr>
        <p:spPr bwMode="auto">
          <a:xfrm>
            <a:off x="295322" y="4447744"/>
            <a:ext cx="3413793" cy="705284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080" y="3177504"/>
            <a:ext cx="5768900" cy="2003069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Estrategias</a:t>
            </a:r>
            <a:r>
              <a:rPr lang="en-GB" sz="5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en-GB" sz="4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Extension - </a:t>
            </a:r>
            <a:r>
              <a:rPr lang="en-GB" sz="4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VIH</a:t>
            </a:r>
            <a:endParaRPr lang="en-GB" sz="4400" b="1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n-GB" sz="5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2017 - 2018</a:t>
            </a:r>
            <a:endParaRPr lang="en-GB" sz="5400" b="1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00080" y="5180573"/>
            <a:ext cx="6414335" cy="820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SV" sz="1600" dirty="0" smtClean="0"/>
              <a:t>Solicitud </a:t>
            </a:r>
            <a:r>
              <a:rPr lang="es-SV" sz="1600" dirty="0"/>
              <a:t>simplificada de </a:t>
            </a:r>
            <a:r>
              <a:rPr lang="es-SV" sz="1600" dirty="0" smtClean="0"/>
              <a:t>financiamiento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SV" sz="1400" dirty="0" smtClean="0"/>
              <a:t>Innovando servicios, reduciendo riesgos y renovando vidas en El Salvador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SV" sz="1400" dirty="0" smtClean="0"/>
              <a:t>Plan International/ Fondo Mundial 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29999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Section title [enter in Footer field from the Insert ribbon]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BBFD-A820-4820-BB68-F332EB00880D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extensión</a:t>
            </a:r>
            <a:r>
              <a:rPr lang="en-US" dirty="0" smtClean="0"/>
              <a:t> VIH</a:t>
            </a:r>
            <a:endParaRPr lang="en-US" dirty="0" smtClean="0"/>
          </a:p>
          <a:p>
            <a:pPr lvl="1"/>
            <a:r>
              <a:rPr lang="en-US" dirty="0" smtClean="0"/>
              <a:t>2017 </a:t>
            </a:r>
            <a:r>
              <a:rPr lang="es-ES" dirty="0" smtClean="0"/>
              <a:t>- </a:t>
            </a:r>
            <a:r>
              <a:rPr lang="en-US" dirty="0" smtClean="0"/>
              <a:t>2018</a:t>
            </a:r>
            <a:endParaRPr lang="en-GB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07504" y="1130380"/>
            <a:ext cx="875316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/>
          </p:cNvSpPr>
          <p:nvPr/>
        </p:nvSpPr>
        <p:spPr bwMode="auto">
          <a:xfrm>
            <a:off x="4544985" y="1722534"/>
            <a:ext cx="3572279" cy="723883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 (Cuerpo)"/>
              </a:rPr>
              <a:t>Prevención combinada</a:t>
            </a:r>
            <a:endParaRPr lang="es-ES" dirty="0">
              <a:solidFill>
                <a:schemeClr val="bg1"/>
              </a:solidFill>
              <a:latin typeface="Arial (Cuerpo)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4544985" y="2540755"/>
            <a:ext cx="3572279" cy="723883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 (Cuerpo)"/>
              </a:rPr>
              <a:t>Adherencia comunitaria</a:t>
            </a:r>
            <a:endParaRPr lang="es-ES" dirty="0">
              <a:solidFill>
                <a:schemeClr val="bg1"/>
              </a:solidFill>
              <a:latin typeface="Arial (Cuerpo)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4544984" y="3396788"/>
            <a:ext cx="3572279" cy="723883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SV" dirty="0">
                <a:solidFill>
                  <a:schemeClr val="bg1"/>
                </a:solidFill>
                <a:latin typeface="Arial (Cuerpo)"/>
              </a:rPr>
              <a:t>Construcción de entornos favorables y sostenibilidad</a:t>
            </a:r>
            <a:endParaRPr lang="es-SV" dirty="0">
              <a:solidFill>
                <a:schemeClr val="bg1"/>
              </a:solidFill>
              <a:latin typeface="Arial (Cuerpo)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4544984" y="4270156"/>
            <a:ext cx="3572279" cy="723883"/>
          </a:xfrm>
          <a:custGeom>
            <a:avLst/>
            <a:gdLst>
              <a:gd name="T0" fmla="*/ 8 w 1816"/>
              <a:gd name="T1" fmla="*/ 858 h 909"/>
              <a:gd name="T2" fmla="*/ 16 w 1816"/>
              <a:gd name="T3" fmla="*/ 822 h 909"/>
              <a:gd name="T4" fmla="*/ 11 w 1816"/>
              <a:gd name="T5" fmla="*/ 751 h 909"/>
              <a:gd name="T6" fmla="*/ 20 w 1816"/>
              <a:gd name="T7" fmla="*/ 697 h 909"/>
              <a:gd name="T8" fmla="*/ 13 w 1816"/>
              <a:gd name="T9" fmla="*/ 606 h 909"/>
              <a:gd name="T10" fmla="*/ 15 w 1816"/>
              <a:gd name="T11" fmla="*/ 515 h 909"/>
              <a:gd name="T12" fmla="*/ 18 w 1816"/>
              <a:gd name="T13" fmla="*/ 462 h 909"/>
              <a:gd name="T14" fmla="*/ 13 w 1816"/>
              <a:gd name="T15" fmla="*/ 332 h 909"/>
              <a:gd name="T16" fmla="*/ 19 w 1816"/>
              <a:gd name="T17" fmla="*/ 287 h 909"/>
              <a:gd name="T18" fmla="*/ 21 w 1816"/>
              <a:gd name="T19" fmla="*/ 215 h 909"/>
              <a:gd name="T20" fmla="*/ 22 w 1816"/>
              <a:gd name="T21" fmla="*/ 138 h 909"/>
              <a:gd name="T22" fmla="*/ 24 w 1816"/>
              <a:gd name="T23" fmla="*/ 102 h 909"/>
              <a:gd name="T24" fmla="*/ 169 w 1816"/>
              <a:gd name="T25" fmla="*/ 77 h 909"/>
              <a:gd name="T26" fmla="*/ 250 w 1816"/>
              <a:gd name="T27" fmla="*/ 76 h 909"/>
              <a:gd name="T28" fmla="*/ 313 w 1816"/>
              <a:gd name="T29" fmla="*/ 71 h 909"/>
              <a:gd name="T30" fmla="*/ 399 w 1816"/>
              <a:gd name="T31" fmla="*/ 66 h 909"/>
              <a:gd name="T32" fmla="*/ 436 w 1816"/>
              <a:gd name="T33" fmla="*/ 67 h 909"/>
              <a:gd name="T34" fmla="*/ 518 w 1816"/>
              <a:gd name="T35" fmla="*/ 61 h 909"/>
              <a:gd name="T36" fmla="*/ 613 w 1816"/>
              <a:gd name="T37" fmla="*/ 59 h 909"/>
              <a:gd name="T38" fmla="*/ 699 w 1816"/>
              <a:gd name="T39" fmla="*/ 59 h 909"/>
              <a:gd name="T40" fmla="*/ 774 w 1816"/>
              <a:gd name="T41" fmla="*/ 52 h 909"/>
              <a:gd name="T42" fmla="*/ 890 w 1816"/>
              <a:gd name="T43" fmla="*/ 51 h 909"/>
              <a:gd name="T44" fmla="*/ 937 w 1816"/>
              <a:gd name="T45" fmla="*/ 60 h 909"/>
              <a:gd name="T46" fmla="*/ 1021 w 1816"/>
              <a:gd name="T47" fmla="*/ 55 h 909"/>
              <a:gd name="T48" fmla="*/ 1155 w 1816"/>
              <a:gd name="T49" fmla="*/ 55 h 909"/>
              <a:gd name="T50" fmla="*/ 1220 w 1816"/>
              <a:gd name="T51" fmla="*/ 55 h 909"/>
              <a:gd name="T52" fmla="*/ 1286 w 1816"/>
              <a:gd name="T53" fmla="*/ 60 h 909"/>
              <a:gd name="T54" fmla="*/ 1349 w 1816"/>
              <a:gd name="T55" fmla="*/ 63 h 909"/>
              <a:gd name="T56" fmla="*/ 1455 w 1816"/>
              <a:gd name="T57" fmla="*/ 64 h 909"/>
              <a:gd name="T58" fmla="*/ 1500 w 1816"/>
              <a:gd name="T59" fmla="*/ 54 h 909"/>
              <a:gd name="T60" fmla="*/ 1541 w 1816"/>
              <a:gd name="T61" fmla="*/ 51 h 909"/>
              <a:gd name="T62" fmla="*/ 1720 w 1816"/>
              <a:gd name="T63" fmla="*/ 25 h 909"/>
              <a:gd name="T64" fmla="*/ 1807 w 1816"/>
              <a:gd name="T65" fmla="*/ 2 h 909"/>
              <a:gd name="T66" fmla="*/ 1797 w 1816"/>
              <a:gd name="T67" fmla="*/ 41 h 909"/>
              <a:gd name="T68" fmla="*/ 1800 w 1816"/>
              <a:gd name="T69" fmla="*/ 143 h 909"/>
              <a:gd name="T70" fmla="*/ 1806 w 1816"/>
              <a:gd name="T71" fmla="*/ 223 h 909"/>
              <a:gd name="T72" fmla="*/ 1802 w 1816"/>
              <a:gd name="T73" fmla="*/ 271 h 909"/>
              <a:gd name="T74" fmla="*/ 1798 w 1816"/>
              <a:gd name="T75" fmla="*/ 319 h 909"/>
              <a:gd name="T76" fmla="*/ 1802 w 1816"/>
              <a:gd name="T77" fmla="*/ 394 h 909"/>
              <a:gd name="T78" fmla="*/ 1803 w 1816"/>
              <a:gd name="T79" fmla="*/ 504 h 909"/>
              <a:gd name="T80" fmla="*/ 1804 w 1816"/>
              <a:gd name="T81" fmla="*/ 633 h 909"/>
              <a:gd name="T82" fmla="*/ 1807 w 1816"/>
              <a:gd name="T83" fmla="*/ 673 h 909"/>
              <a:gd name="T84" fmla="*/ 1797 w 1816"/>
              <a:gd name="T85" fmla="*/ 735 h 909"/>
              <a:gd name="T86" fmla="*/ 1799 w 1816"/>
              <a:gd name="T87" fmla="*/ 836 h 909"/>
              <a:gd name="T88" fmla="*/ 1724 w 1816"/>
              <a:gd name="T89" fmla="*/ 856 h 909"/>
              <a:gd name="T90" fmla="*/ 1631 w 1816"/>
              <a:gd name="T91" fmla="*/ 860 h 909"/>
              <a:gd name="T92" fmla="*/ 1566 w 1816"/>
              <a:gd name="T93" fmla="*/ 877 h 909"/>
              <a:gd name="T94" fmla="*/ 1514 w 1816"/>
              <a:gd name="T95" fmla="*/ 859 h 909"/>
              <a:gd name="T96" fmla="*/ 1230 w 1816"/>
              <a:gd name="T97" fmla="*/ 864 h 909"/>
              <a:gd name="T98" fmla="*/ 1178 w 1816"/>
              <a:gd name="T99" fmla="*/ 868 h 909"/>
              <a:gd name="T100" fmla="*/ 1097 w 1816"/>
              <a:gd name="T101" fmla="*/ 867 h 909"/>
              <a:gd name="T102" fmla="*/ 1002 w 1816"/>
              <a:gd name="T103" fmla="*/ 857 h 909"/>
              <a:gd name="T104" fmla="*/ 881 w 1816"/>
              <a:gd name="T105" fmla="*/ 864 h 909"/>
              <a:gd name="T106" fmla="*/ 816 w 1816"/>
              <a:gd name="T107" fmla="*/ 861 h 909"/>
              <a:gd name="T108" fmla="*/ 760 w 1816"/>
              <a:gd name="T109" fmla="*/ 866 h 909"/>
              <a:gd name="T110" fmla="*/ 707 w 1816"/>
              <a:gd name="T111" fmla="*/ 869 h 909"/>
              <a:gd name="T112" fmla="*/ 648 w 1816"/>
              <a:gd name="T113" fmla="*/ 874 h 909"/>
              <a:gd name="T114" fmla="*/ 534 w 1816"/>
              <a:gd name="T115" fmla="*/ 879 h 909"/>
              <a:gd name="T116" fmla="*/ 421 w 1816"/>
              <a:gd name="T117" fmla="*/ 881 h 909"/>
              <a:gd name="T118" fmla="*/ 358 w 1816"/>
              <a:gd name="T119" fmla="*/ 889 h 909"/>
              <a:gd name="T120" fmla="*/ 200 w 1816"/>
              <a:gd name="T121" fmla="*/ 893 h 909"/>
              <a:gd name="T122" fmla="*/ 51 w 1816"/>
              <a:gd name="T123" fmla="*/ 886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6" h="909">
                <a:moveTo>
                  <a:pt x="42" y="876"/>
                </a:moveTo>
                <a:cubicBezTo>
                  <a:pt x="42" y="884"/>
                  <a:pt x="34" y="884"/>
                  <a:pt x="34" y="890"/>
                </a:cubicBezTo>
                <a:cubicBezTo>
                  <a:pt x="34" y="891"/>
                  <a:pt x="32" y="892"/>
                  <a:pt x="31" y="891"/>
                </a:cubicBezTo>
                <a:cubicBezTo>
                  <a:pt x="16" y="887"/>
                  <a:pt x="10" y="878"/>
                  <a:pt x="8" y="858"/>
                </a:cubicBezTo>
                <a:cubicBezTo>
                  <a:pt x="8" y="855"/>
                  <a:pt x="10" y="850"/>
                  <a:pt x="4" y="852"/>
                </a:cubicBezTo>
                <a:cubicBezTo>
                  <a:pt x="0" y="852"/>
                  <a:pt x="1" y="845"/>
                  <a:pt x="3" y="844"/>
                </a:cubicBezTo>
                <a:cubicBezTo>
                  <a:pt x="10" y="841"/>
                  <a:pt x="11" y="831"/>
                  <a:pt x="18" y="827"/>
                </a:cubicBezTo>
                <a:cubicBezTo>
                  <a:pt x="22" y="824"/>
                  <a:pt x="19" y="824"/>
                  <a:pt x="16" y="822"/>
                </a:cubicBezTo>
                <a:cubicBezTo>
                  <a:pt x="3" y="812"/>
                  <a:pt x="2" y="801"/>
                  <a:pt x="14" y="789"/>
                </a:cubicBezTo>
                <a:cubicBezTo>
                  <a:pt x="19" y="784"/>
                  <a:pt x="20" y="778"/>
                  <a:pt x="15" y="776"/>
                </a:cubicBezTo>
                <a:cubicBezTo>
                  <a:pt x="8" y="772"/>
                  <a:pt x="10" y="766"/>
                  <a:pt x="11" y="763"/>
                </a:cubicBezTo>
                <a:cubicBezTo>
                  <a:pt x="13" y="758"/>
                  <a:pt x="16" y="756"/>
                  <a:pt x="11" y="751"/>
                </a:cubicBezTo>
                <a:cubicBezTo>
                  <a:pt x="10" y="750"/>
                  <a:pt x="11" y="747"/>
                  <a:pt x="14" y="746"/>
                </a:cubicBezTo>
                <a:cubicBezTo>
                  <a:pt x="24" y="743"/>
                  <a:pt x="24" y="735"/>
                  <a:pt x="17" y="725"/>
                </a:cubicBezTo>
                <a:cubicBezTo>
                  <a:pt x="14" y="720"/>
                  <a:pt x="9" y="712"/>
                  <a:pt x="17" y="705"/>
                </a:cubicBezTo>
                <a:cubicBezTo>
                  <a:pt x="20" y="703"/>
                  <a:pt x="20" y="700"/>
                  <a:pt x="20" y="697"/>
                </a:cubicBezTo>
                <a:cubicBezTo>
                  <a:pt x="20" y="685"/>
                  <a:pt x="16" y="674"/>
                  <a:pt x="17" y="662"/>
                </a:cubicBezTo>
                <a:cubicBezTo>
                  <a:pt x="17" y="660"/>
                  <a:pt x="17" y="659"/>
                  <a:pt x="16" y="658"/>
                </a:cubicBezTo>
                <a:cubicBezTo>
                  <a:pt x="6" y="650"/>
                  <a:pt x="11" y="644"/>
                  <a:pt x="17" y="638"/>
                </a:cubicBezTo>
                <a:cubicBezTo>
                  <a:pt x="8" y="629"/>
                  <a:pt x="7" y="616"/>
                  <a:pt x="13" y="606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0" y="590"/>
                  <a:pt x="20" y="578"/>
                  <a:pt x="19" y="564"/>
                </a:cubicBezTo>
                <a:cubicBezTo>
                  <a:pt x="19" y="550"/>
                  <a:pt x="8" y="540"/>
                  <a:pt x="11" y="526"/>
                </a:cubicBezTo>
                <a:cubicBezTo>
                  <a:pt x="11" y="522"/>
                  <a:pt x="10" y="517"/>
                  <a:pt x="15" y="515"/>
                </a:cubicBezTo>
                <a:cubicBezTo>
                  <a:pt x="17" y="514"/>
                  <a:pt x="18" y="511"/>
                  <a:pt x="16" y="508"/>
                </a:cubicBezTo>
                <a:cubicBezTo>
                  <a:pt x="13" y="501"/>
                  <a:pt x="15" y="496"/>
                  <a:pt x="22" y="494"/>
                </a:cubicBezTo>
                <a:cubicBezTo>
                  <a:pt x="14" y="488"/>
                  <a:pt x="13" y="481"/>
                  <a:pt x="18" y="473"/>
                </a:cubicBezTo>
                <a:cubicBezTo>
                  <a:pt x="21" y="470"/>
                  <a:pt x="21" y="465"/>
                  <a:pt x="18" y="462"/>
                </a:cubicBezTo>
                <a:cubicBezTo>
                  <a:pt x="11" y="453"/>
                  <a:pt x="11" y="446"/>
                  <a:pt x="17" y="438"/>
                </a:cubicBezTo>
                <a:cubicBezTo>
                  <a:pt x="17" y="437"/>
                  <a:pt x="19" y="437"/>
                  <a:pt x="18" y="435"/>
                </a:cubicBezTo>
                <a:cubicBezTo>
                  <a:pt x="13" y="416"/>
                  <a:pt x="20" y="396"/>
                  <a:pt x="21" y="377"/>
                </a:cubicBezTo>
                <a:cubicBezTo>
                  <a:pt x="21" y="360"/>
                  <a:pt x="9" y="348"/>
                  <a:pt x="13" y="332"/>
                </a:cubicBezTo>
                <a:cubicBezTo>
                  <a:pt x="13" y="330"/>
                  <a:pt x="12" y="328"/>
                  <a:pt x="9" y="328"/>
                </a:cubicBezTo>
                <a:cubicBezTo>
                  <a:pt x="7" y="328"/>
                  <a:pt x="5" y="325"/>
                  <a:pt x="6" y="324"/>
                </a:cubicBezTo>
                <a:cubicBezTo>
                  <a:pt x="13" y="321"/>
                  <a:pt x="11" y="311"/>
                  <a:pt x="16" y="308"/>
                </a:cubicBezTo>
                <a:cubicBezTo>
                  <a:pt x="26" y="301"/>
                  <a:pt x="27" y="296"/>
                  <a:pt x="19" y="287"/>
                </a:cubicBezTo>
                <a:cubicBezTo>
                  <a:pt x="16" y="283"/>
                  <a:pt x="12" y="282"/>
                  <a:pt x="20" y="278"/>
                </a:cubicBezTo>
                <a:cubicBezTo>
                  <a:pt x="29" y="273"/>
                  <a:pt x="29" y="254"/>
                  <a:pt x="22" y="245"/>
                </a:cubicBezTo>
                <a:cubicBezTo>
                  <a:pt x="18" y="240"/>
                  <a:pt x="19" y="234"/>
                  <a:pt x="21" y="230"/>
                </a:cubicBezTo>
                <a:cubicBezTo>
                  <a:pt x="25" y="224"/>
                  <a:pt x="26" y="220"/>
                  <a:pt x="21" y="215"/>
                </a:cubicBezTo>
                <a:cubicBezTo>
                  <a:pt x="20" y="215"/>
                  <a:pt x="19" y="214"/>
                  <a:pt x="18" y="213"/>
                </a:cubicBezTo>
                <a:cubicBezTo>
                  <a:pt x="27" y="203"/>
                  <a:pt x="11" y="192"/>
                  <a:pt x="20" y="181"/>
                </a:cubicBezTo>
                <a:cubicBezTo>
                  <a:pt x="27" y="172"/>
                  <a:pt x="17" y="156"/>
                  <a:pt x="25" y="145"/>
                </a:cubicBezTo>
                <a:cubicBezTo>
                  <a:pt x="28" y="140"/>
                  <a:pt x="23" y="141"/>
                  <a:pt x="22" y="138"/>
                </a:cubicBezTo>
                <a:cubicBezTo>
                  <a:pt x="20" y="132"/>
                  <a:pt x="17" y="126"/>
                  <a:pt x="26" y="124"/>
                </a:cubicBezTo>
                <a:cubicBezTo>
                  <a:pt x="28" y="124"/>
                  <a:pt x="32" y="127"/>
                  <a:pt x="32" y="121"/>
                </a:cubicBezTo>
                <a:cubicBezTo>
                  <a:pt x="32" y="117"/>
                  <a:pt x="32" y="112"/>
                  <a:pt x="29" y="112"/>
                </a:cubicBezTo>
                <a:cubicBezTo>
                  <a:pt x="23" y="111"/>
                  <a:pt x="24" y="106"/>
                  <a:pt x="24" y="102"/>
                </a:cubicBezTo>
                <a:cubicBezTo>
                  <a:pt x="25" y="96"/>
                  <a:pt x="30" y="98"/>
                  <a:pt x="32" y="98"/>
                </a:cubicBezTo>
                <a:cubicBezTo>
                  <a:pt x="43" y="99"/>
                  <a:pt x="52" y="99"/>
                  <a:pt x="54" y="83"/>
                </a:cubicBezTo>
                <a:cubicBezTo>
                  <a:pt x="54" y="78"/>
                  <a:pt x="58" y="80"/>
                  <a:pt x="61" y="80"/>
                </a:cubicBezTo>
                <a:cubicBezTo>
                  <a:pt x="97" y="78"/>
                  <a:pt x="133" y="77"/>
                  <a:pt x="169" y="77"/>
                </a:cubicBezTo>
                <a:cubicBezTo>
                  <a:pt x="182" y="78"/>
                  <a:pt x="194" y="72"/>
                  <a:pt x="207" y="76"/>
                </a:cubicBezTo>
                <a:cubicBezTo>
                  <a:pt x="211" y="77"/>
                  <a:pt x="216" y="67"/>
                  <a:pt x="224" y="70"/>
                </a:cubicBezTo>
                <a:cubicBezTo>
                  <a:pt x="228" y="71"/>
                  <a:pt x="232" y="67"/>
                  <a:pt x="235" y="75"/>
                </a:cubicBezTo>
                <a:cubicBezTo>
                  <a:pt x="237" y="80"/>
                  <a:pt x="249" y="79"/>
                  <a:pt x="250" y="76"/>
                </a:cubicBezTo>
                <a:cubicBezTo>
                  <a:pt x="254" y="69"/>
                  <a:pt x="259" y="72"/>
                  <a:pt x="264" y="72"/>
                </a:cubicBezTo>
                <a:cubicBezTo>
                  <a:pt x="275" y="72"/>
                  <a:pt x="286" y="72"/>
                  <a:pt x="298" y="72"/>
                </a:cubicBezTo>
                <a:cubicBezTo>
                  <a:pt x="300" y="73"/>
                  <a:pt x="301" y="73"/>
                  <a:pt x="302" y="70"/>
                </a:cubicBezTo>
                <a:cubicBezTo>
                  <a:pt x="305" y="65"/>
                  <a:pt x="310" y="64"/>
                  <a:pt x="313" y="71"/>
                </a:cubicBezTo>
                <a:cubicBezTo>
                  <a:pt x="315" y="76"/>
                  <a:pt x="318" y="76"/>
                  <a:pt x="320" y="75"/>
                </a:cubicBezTo>
                <a:cubicBezTo>
                  <a:pt x="335" y="65"/>
                  <a:pt x="352" y="72"/>
                  <a:pt x="368" y="70"/>
                </a:cubicBezTo>
                <a:cubicBezTo>
                  <a:pt x="375" y="69"/>
                  <a:pt x="383" y="72"/>
                  <a:pt x="389" y="65"/>
                </a:cubicBezTo>
                <a:cubicBezTo>
                  <a:pt x="391" y="63"/>
                  <a:pt x="395" y="63"/>
                  <a:pt x="399" y="66"/>
                </a:cubicBezTo>
                <a:cubicBezTo>
                  <a:pt x="403" y="70"/>
                  <a:pt x="407" y="75"/>
                  <a:pt x="411" y="66"/>
                </a:cubicBezTo>
                <a:cubicBezTo>
                  <a:pt x="412" y="62"/>
                  <a:pt x="417" y="64"/>
                  <a:pt x="418" y="68"/>
                </a:cubicBezTo>
                <a:cubicBezTo>
                  <a:pt x="421" y="74"/>
                  <a:pt x="425" y="74"/>
                  <a:pt x="428" y="69"/>
                </a:cubicBezTo>
                <a:cubicBezTo>
                  <a:pt x="431" y="66"/>
                  <a:pt x="433" y="67"/>
                  <a:pt x="436" y="67"/>
                </a:cubicBezTo>
                <a:cubicBezTo>
                  <a:pt x="447" y="67"/>
                  <a:pt x="458" y="67"/>
                  <a:pt x="469" y="67"/>
                </a:cubicBezTo>
                <a:cubicBezTo>
                  <a:pt x="472" y="67"/>
                  <a:pt x="475" y="71"/>
                  <a:pt x="476" y="64"/>
                </a:cubicBezTo>
                <a:cubicBezTo>
                  <a:pt x="476" y="61"/>
                  <a:pt x="480" y="61"/>
                  <a:pt x="481" y="62"/>
                </a:cubicBezTo>
                <a:cubicBezTo>
                  <a:pt x="494" y="73"/>
                  <a:pt x="506" y="57"/>
                  <a:pt x="518" y="61"/>
                </a:cubicBezTo>
                <a:cubicBezTo>
                  <a:pt x="532" y="66"/>
                  <a:pt x="547" y="65"/>
                  <a:pt x="561" y="64"/>
                </a:cubicBezTo>
                <a:cubicBezTo>
                  <a:pt x="567" y="64"/>
                  <a:pt x="574" y="67"/>
                  <a:pt x="579" y="59"/>
                </a:cubicBezTo>
                <a:cubicBezTo>
                  <a:pt x="580" y="58"/>
                  <a:pt x="584" y="58"/>
                  <a:pt x="585" y="59"/>
                </a:cubicBezTo>
                <a:cubicBezTo>
                  <a:pt x="594" y="70"/>
                  <a:pt x="603" y="56"/>
                  <a:pt x="613" y="59"/>
                </a:cubicBezTo>
                <a:cubicBezTo>
                  <a:pt x="623" y="62"/>
                  <a:pt x="635" y="61"/>
                  <a:pt x="646" y="62"/>
                </a:cubicBezTo>
                <a:cubicBezTo>
                  <a:pt x="650" y="62"/>
                  <a:pt x="655" y="64"/>
                  <a:pt x="657" y="56"/>
                </a:cubicBezTo>
                <a:cubicBezTo>
                  <a:pt x="657" y="52"/>
                  <a:pt x="677" y="55"/>
                  <a:pt x="680" y="59"/>
                </a:cubicBezTo>
                <a:cubicBezTo>
                  <a:pt x="684" y="65"/>
                  <a:pt x="694" y="65"/>
                  <a:pt x="699" y="59"/>
                </a:cubicBezTo>
                <a:cubicBezTo>
                  <a:pt x="701" y="56"/>
                  <a:pt x="704" y="57"/>
                  <a:pt x="706" y="57"/>
                </a:cubicBezTo>
                <a:cubicBezTo>
                  <a:pt x="716" y="57"/>
                  <a:pt x="726" y="56"/>
                  <a:pt x="736" y="58"/>
                </a:cubicBezTo>
                <a:cubicBezTo>
                  <a:pt x="742" y="60"/>
                  <a:pt x="749" y="64"/>
                  <a:pt x="754" y="53"/>
                </a:cubicBezTo>
                <a:cubicBezTo>
                  <a:pt x="757" y="48"/>
                  <a:pt x="767" y="50"/>
                  <a:pt x="774" y="52"/>
                </a:cubicBezTo>
                <a:cubicBezTo>
                  <a:pt x="779" y="53"/>
                  <a:pt x="783" y="54"/>
                  <a:pt x="788" y="54"/>
                </a:cubicBezTo>
                <a:cubicBezTo>
                  <a:pt x="817" y="52"/>
                  <a:pt x="846" y="58"/>
                  <a:pt x="875" y="56"/>
                </a:cubicBezTo>
                <a:cubicBezTo>
                  <a:pt x="879" y="56"/>
                  <a:pt x="884" y="59"/>
                  <a:pt x="885" y="51"/>
                </a:cubicBezTo>
                <a:cubicBezTo>
                  <a:pt x="886" y="48"/>
                  <a:pt x="888" y="48"/>
                  <a:pt x="890" y="51"/>
                </a:cubicBezTo>
                <a:cubicBezTo>
                  <a:pt x="896" y="59"/>
                  <a:pt x="899" y="59"/>
                  <a:pt x="904" y="52"/>
                </a:cubicBezTo>
                <a:cubicBezTo>
                  <a:pt x="906" y="50"/>
                  <a:pt x="906" y="51"/>
                  <a:pt x="908" y="51"/>
                </a:cubicBezTo>
                <a:cubicBezTo>
                  <a:pt x="916" y="53"/>
                  <a:pt x="927" y="46"/>
                  <a:pt x="934" y="59"/>
                </a:cubicBezTo>
                <a:cubicBezTo>
                  <a:pt x="934" y="60"/>
                  <a:pt x="936" y="61"/>
                  <a:pt x="937" y="60"/>
                </a:cubicBezTo>
                <a:cubicBezTo>
                  <a:pt x="947" y="46"/>
                  <a:pt x="961" y="56"/>
                  <a:pt x="974" y="54"/>
                </a:cubicBezTo>
                <a:cubicBezTo>
                  <a:pt x="982" y="53"/>
                  <a:pt x="994" y="58"/>
                  <a:pt x="999" y="54"/>
                </a:cubicBezTo>
                <a:cubicBezTo>
                  <a:pt x="1007" y="50"/>
                  <a:pt x="1010" y="51"/>
                  <a:pt x="1016" y="56"/>
                </a:cubicBezTo>
                <a:cubicBezTo>
                  <a:pt x="1017" y="57"/>
                  <a:pt x="1020" y="57"/>
                  <a:pt x="1021" y="55"/>
                </a:cubicBezTo>
                <a:cubicBezTo>
                  <a:pt x="1024" y="48"/>
                  <a:pt x="1026" y="44"/>
                  <a:pt x="1029" y="55"/>
                </a:cubicBezTo>
                <a:cubicBezTo>
                  <a:pt x="1029" y="56"/>
                  <a:pt x="1033" y="57"/>
                  <a:pt x="1033" y="56"/>
                </a:cubicBezTo>
                <a:cubicBezTo>
                  <a:pt x="1041" y="41"/>
                  <a:pt x="1054" y="48"/>
                  <a:pt x="1063" y="49"/>
                </a:cubicBezTo>
                <a:cubicBezTo>
                  <a:pt x="1094" y="53"/>
                  <a:pt x="1124" y="53"/>
                  <a:pt x="1155" y="55"/>
                </a:cubicBezTo>
                <a:cubicBezTo>
                  <a:pt x="1165" y="56"/>
                  <a:pt x="1176" y="57"/>
                  <a:pt x="1186" y="56"/>
                </a:cubicBezTo>
                <a:cubicBezTo>
                  <a:pt x="1191" y="56"/>
                  <a:pt x="1196" y="59"/>
                  <a:pt x="1199" y="50"/>
                </a:cubicBezTo>
                <a:cubicBezTo>
                  <a:pt x="1199" y="48"/>
                  <a:pt x="1206" y="45"/>
                  <a:pt x="1209" y="53"/>
                </a:cubicBezTo>
                <a:cubicBezTo>
                  <a:pt x="1211" y="59"/>
                  <a:pt x="1216" y="59"/>
                  <a:pt x="1220" y="55"/>
                </a:cubicBezTo>
                <a:cubicBezTo>
                  <a:pt x="1228" y="48"/>
                  <a:pt x="1230" y="48"/>
                  <a:pt x="1236" y="59"/>
                </a:cubicBezTo>
                <a:cubicBezTo>
                  <a:pt x="1241" y="54"/>
                  <a:pt x="1246" y="42"/>
                  <a:pt x="1253" y="58"/>
                </a:cubicBezTo>
                <a:cubicBezTo>
                  <a:pt x="1253" y="60"/>
                  <a:pt x="1258" y="62"/>
                  <a:pt x="1262" y="59"/>
                </a:cubicBezTo>
                <a:cubicBezTo>
                  <a:pt x="1270" y="52"/>
                  <a:pt x="1279" y="49"/>
                  <a:pt x="1286" y="60"/>
                </a:cubicBezTo>
                <a:cubicBezTo>
                  <a:pt x="1288" y="62"/>
                  <a:pt x="1290" y="62"/>
                  <a:pt x="1291" y="61"/>
                </a:cubicBezTo>
                <a:cubicBezTo>
                  <a:pt x="1302" y="51"/>
                  <a:pt x="1319" y="51"/>
                  <a:pt x="1328" y="60"/>
                </a:cubicBezTo>
                <a:cubicBezTo>
                  <a:pt x="1331" y="62"/>
                  <a:pt x="1333" y="61"/>
                  <a:pt x="1336" y="59"/>
                </a:cubicBezTo>
                <a:cubicBezTo>
                  <a:pt x="1340" y="56"/>
                  <a:pt x="1347" y="52"/>
                  <a:pt x="1349" y="63"/>
                </a:cubicBezTo>
                <a:cubicBezTo>
                  <a:pt x="1349" y="68"/>
                  <a:pt x="1353" y="67"/>
                  <a:pt x="1356" y="67"/>
                </a:cubicBezTo>
                <a:cubicBezTo>
                  <a:pt x="1381" y="67"/>
                  <a:pt x="1407" y="67"/>
                  <a:pt x="1432" y="67"/>
                </a:cubicBezTo>
                <a:cubicBezTo>
                  <a:pt x="1433" y="67"/>
                  <a:pt x="1434" y="67"/>
                  <a:pt x="1434" y="67"/>
                </a:cubicBezTo>
                <a:cubicBezTo>
                  <a:pt x="1441" y="59"/>
                  <a:pt x="1448" y="64"/>
                  <a:pt x="1455" y="64"/>
                </a:cubicBezTo>
                <a:cubicBezTo>
                  <a:pt x="1458" y="63"/>
                  <a:pt x="1464" y="67"/>
                  <a:pt x="1464" y="58"/>
                </a:cubicBezTo>
                <a:cubicBezTo>
                  <a:pt x="1464" y="56"/>
                  <a:pt x="1471" y="55"/>
                  <a:pt x="1473" y="57"/>
                </a:cubicBezTo>
                <a:cubicBezTo>
                  <a:pt x="1481" y="63"/>
                  <a:pt x="1488" y="61"/>
                  <a:pt x="1495" y="54"/>
                </a:cubicBezTo>
                <a:cubicBezTo>
                  <a:pt x="1496" y="53"/>
                  <a:pt x="1498" y="51"/>
                  <a:pt x="1500" y="54"/>
                </a:cubicBezTo>
                <a:cubicBezTo>
                  <a:pt x="1504" y="59"/>
                  <a:pt x="1510" y="58"/>
                  <a:pt x="1513" y="52"/>
                </a:cubicBezTo>
                <a:cubicBezTo>
                  <a:pt x="1513" y="50"/>
                  <a:pt x="1523" y="48"/>
                  <a:pt x="1524" y="50"/>
                </a:cubicBezTo>
                <a:cubicBezTo>
                  <a:pt x="1525" y="54"/>
                  <a:pt x="1529" y="54"/>
                  <a:pt x="1529" y="55"/>
                </a:cubicBezTo>
                <a:cubicBezTo>
                  <a:pt x="1538" y="73"/>
                  <a:pt x="1540" y="54"/>
                  <a:pt x="1541" y="51"/>
                </a:cubicBezTo>
                <a:cubicBezTo>
                  <a:pt x="1545" y="40"/>
                  <a:pt x="1553" y="44"/>
                  <a:pt x="1558" y="46"/>
                </a:cubicBezTo>
                <a:cubicBezTo>
                  <a:pt x="1563" y="49"/>
                  <a:pt x="1568" y="50"/>
                  <a:pt x="1571" y="47"/>
                </a:cubicBezTo>
                <a:cubicBezTo>
                  <a:pt x="1586" y="35"/>
                  <a:pt x="1603" y="38"/>
                  <a:pt x="1619" y="36"/>
                </a:cubicBezTo>
                <a:cubicBezTo>
                  <a:pt x="1653" y="33"/>
                  <a:pt x="1686" y="28"/>
                  <a:pt x="1720" y="25"/>
                </a:cubicBezTo>
                <a:cubicBezTo>
                  <a:pt x="1722" y="25"/>
                  <a:pt x="1725" y="24"/>
                  <a:pt x="1725" y="24"/>
                </a:cubicBezTo>
                <a:cubicBezTo>
                  <a:pt x="1728" y="6"/>
                  <a:pt x="1741" y="17"/>
                  <a:pt x="1749" y="13"/>
                </a:cubicBezTo>
                <a:cubicBezTo>
                  <a:pt x="1753" y="10"/>
                  <a:pt x="1758" y="8"/>
                  <a:pt x="1763" y="6"/>
                </a:cubicBezTo>
                <a:cubicBezTo>
                  <a:pt x="1776" y="0"/>
                  <a:pt x="1792" y="1"/>
                  <a:pt x="1807" y="2"/>
                </a:cubicBezTo>
                <a:cubicBezTo>
                  <a:pt x="1811" y="2"/>
                  <a:pt x="1808" y="8"/>
                  <a:pt x="1809" y="11"/>
                </a:cubicBezTo>
                <a:cubicBezTo>
                  <a:pt x="1811" y="14"/>
                  <a:pt x="1815" y="7"/>
                  <a:pt x="1815" y="13"/>
                </a:cubicBezTo>
                <a:cubicBezTo>
                  <a:pt x="1816" y="18"/>
                  <a:pt x="1810" y="16"/>
                  <a:pt x="1810" y="18"/>
                </a:cubicBezTo>
                <a:cubicBezTo>
                  <a:pt x="1809" y="29"/>
                  <a:pt x="1799" y="33"/>
                  <a:pt x="1797" y="41"/>
                </a:cubicBezTo>
                <a:cubicBezTo>
                  <a:pt x="1796" y="49"/>
                  <a:pt x="1795" y="61"/>
                  <a:pt x="1800" y="68"/>
                </a:cubicBezTo>
                <a:cubicBezTo>
                  <a:pt x="1807" y="77"/>
                  <a:pt x="1806" y="87"/>
                  <a:pt x="1803" y="95"/>
                </a:cubicBezTo>
                <a:cubicBezTo>
                  <a:pt x="1802" y="101"/>
                  <a:pt x="1803" y="105"/>
                  <a:pt x="1802" y="111"/>
                </a:cubicBezTo>
                <a:cubicBezTo>
                  <a:pt x="1801" y="121"/>
                  <a:pt x="1807" y="132"/>
                  <a:pt x="1800" y="143"/>
                </a:cubicBezTo>
                <a:cubicBezTo>
                  <a:pt x="1799" y="145"/>
                  <a:pt x="1793" y="159"/>
                  <a:pt x="1806" y="160"/>
                </a:cubicBezTo>
                <a:cubicBezTo>
                  <a:pt x="1806" y="160"/>
                  <a:pt x="1807" y="164"/>
                  <a:pt x="1806" y="166"/>
                </a:cubicBezTo>
                <a:cubicBezTo>
                  <a:pt x="1804" y="175"/>
                  <a:pt x="1803" y="185"/>
                  <a:pt x="1802" y="194"/>
                </a:cubicBezTo>
                <a:cubicBezTo>
                  <a:pt x="1800" y="209"/>
                  <a:pt x="1798" y="210"/>
                  <a:pt x="1806" y="223"/>
                </a:cubicBezTo>
                <a:cubicBezTo>
                  <a:pt x="1807" y="225"/>
                  <a:pt x="1808" y="230"/>
                  <a:pt x="1806" y="232"/>
                </a:cubicBezTo>
                <a:cubicBezTo>
                  <a:pt x="1801" y="238"/>
                  <a:pt x="1805" y="248"/>
                  <a:pt x="1798" y="254"/>
                </a:cubicBezTo>
                <a:cubicBezTo>
                  <a:pt x="1798" y="254"/>
                  <a:pt x="1798" y="254"/>
                  <a:pt x="1798" y="255"/>
                </a:cubicBezTo>
                <a:cubicBezTo>
                  <a:pt x="1793" y="262"/>
                  <a:pt x="1806" y="264"/>
                  <a:pt x="1802" y="271"/>
                </a:cubicBezTo>
                <a:cubicBezTo>
                  <a:pt x="1799" y="277"/>
                  <a:pt x="1798" y="283"/>
                  <a:pt x="1805" y="287"/>
                </a:cubicBezTo>
                <a:cubicBezTo>
                  <a:pt x="1806" y="288"/>
                  <a:pt x="1807" y="290"/>
                  <a:pt x="1806" y="291"/>
                </a:cubicBezTo>
                <a:cubicBezTo>
                  <a:pt x="1797" y="296"/>
                  <a:pt x="1807" y="310"/>
                  <a:pt x="1799" y="316"/>
                </a:cubicBezTo>
                <a:cubicBezTo>
                  <a:pt x="1798" y="316"/>
                  <a:pt x="1798" y="318"/>
                  <a:pt x="1798" y="319"/>
                </a:cubicBezTo>
                <a:cubicBezTo>
                  <a:pt x="1809" y="321"/>
                  <a:pt x="1802" y="333"/>
                  <a:pt x="1805" y="339"/>
                </a:cubicBezTo>
                <a:cubicBezTo>
                  <a:pt x="1806" y="342"/>
                  <a:pt x="1806" y="346"/>
                  <a:pt x="1802" y="348"/>
                </a:cubicBezTo>
                <a:cubicBezTo>
                  <a:pt x="1800" y="349"/>
                  <a:pt x="1799" y="353"/>
                  <a:pt x="1800" y="356"/>
                </a:cubicBezTo>
                <a:cubicBezTo>
                  <a:pt x="1802" y="369"/>
                  <a:pt x="1804" y="381"/>
                  <a:pt x="1802" y="394"/>
                </a:cubicBezTo>
                <a:cubicBezTo>
                  <a:pt x="1801" y="398"/>
                  <a:pt x="1805" y="406"/>
                  <a:pt x="1806" y="412"/>
                </a:cubicBezTo>
                <a:cubicBezTo>
                  <a:pt x="1809" y="428"/>
                  <a:pt x="1806" y="444"/>
                  <a:pt x="1805" y="460"/>
                </a:cubicBezTo>
                <a:cubicBezTo>
                  <a:pt x="1804" y="470"/>
                  <a:pt x="1806" y="481"/>
                  <a:pt x="1807" y="491"/>
                </a:cubicBezTo>
                <a:cubicBezTo>
                  <a:pt x="1808" y="497"/>
                  <a:pt x="1811" y="502"/>
                  <a:pt x="1803" y="504"/>
                </a:cubicBezTo>
                <a:cubicBezTo>
                  <a:pt x="1801" y="505"/>
                  <a:pt x="1802" y="510"/>
                  <a:pt x="1802" y="513"/>
                </a:cubicBezTo>
                <a:cubicBezTo>
                  <a:pt x="1805" y="533"/>
                  <a:pt x="1811" y="555"/>
                  <a:pt x="1808" y="575"/>
                </a:cubicBezTo>
                <a:cubicBezTo>
                  <a:pt x="1805" y="589"/>
                  <a:pt x="1812" y="606"/>
                  <a:pt x="1802" y="619"/>
                </a:cubicBezTo>
                <a:cubicBezTo>
                  <a:pt x="1801" y="621"/>
                  <a:pt x="1800" y="631"/>
                  <a:pt x="1804" y="633"/>
                </a:cubicBezTo>
                <a:cubicBezTo>
                  <a:pt x="1809" y="635"/>
                  <a:pt x="1808" y="638"/>
                  <a:pt x="1809" y="642"/>
                </a:cubicBezTo>
                <a:cubicBezTo>
                  <a:pt x="1811" y="650"/>
                  <a:pt x="1810" y="657"/>
                  <a:pt x="1803" y="662"/>
                </a:cubicBezTo>
                <a:cubicBezTo>
                  <a:pt x="1800" y="664"/>
                  <a:pt x="1797" y="666"/>
                  <a:pt x="1803" y="668"/>
                </a:cubicBezTo>
                <a:cubicBezTo>
                  <a:pt x="1807" y="669"/>
                  <a:pt x="1806" y="671"/>
                  <a:pt x="1807" y="673"/>
                </a:cubicBezTo>
                <a:cubicBezTo>
                  <a:pt x="1807" y="681"/>
                  <a:pt x="1800" y="690"/>
                  <a:pt x="1809" y="698"/>
                </a:cubicBezTo>
                <a:cubicBezTo>
                  <a:pt x="1810" y="698"/>
                  <a:pt x="1810" y="704"/>
                  <a:pt x="1807" y="704"/>
                </a:cubicBezTo>
                <a:cubicBezTo>
                  <a:pt x="1797" y="705"/>
                  <a:pt x="1799" y="712"/>
                  <a:pt x="1800" y="720"/>
                </a:cubicBezTo>
                <a:cubicBezTo>
                  <a:pt x="1800" y="725"/>
                  <a:pt x="1800" y="730"/>
                  <a:pt x="1797" y="735"/>
                </a:cubicBezTo>
                <a:cubicBezTo>
                  <a:pt x="1794" y="740"/>
                  <a:pt x="1794" y="748"/>
                  <a:pt x="1799" y="755"/>
                </a:cubicBezTo>
                <a:cubicBezTo>
                  <a:pt x="1805" y="761"/>
                  <a:pt x="1806" y="773"/>
                  <a:pt x="1803" y="781"/>
                </a:cubicBezTo>
                <a:cubicBezTo>
                  <a:pt x="1801" y="786"/>
                  <a:pt x="1800" y="791"/>
                  <a:pt x="1800" y="795"/>
                </a:cubicBezTo>
                <a:cubicBezTo>
                  <a:pt x="1800" y="809"/>
                  <a:pt x="1795" y="822"/>
                  <a:pt x="1799" y="836"/>
                </a:cubicBezTo>
                <a:cubicBezTo>
                  <a:pt x="1799" y="838"/>
                  <a:pt x="1789" y="844"/>
                  <a:pt x="1786" y="842"/>
                </a:cubicBezTo>
                <a:cubicBezTo>
                  <a:pt x="1780" y="838"/>
                  <a:pt x="1770" y="841"/>
                  <a:pt x="1769" y="846"/>
                </a:cubicBezTo>
                <a:cubicBezTo>
                  <a:pt x="1767" y="855"/>
                  <a:pt x="1764" y="853"/>
                  <a:pt x="1759" y="854"/>
                </a:cubicBezTo>
                <a:cubicBezTo>
                  <a:pt x="1747" y="854"/>
                  <a:pt x="1736" y="854"/>
                  <a:pt x="1724" y="856"/>
                </a:cubicBezTo>
                <a:cubicBezTo>
                  <a:pt x="1712" y="858"/>
                  <a:pt x="1699" y="852"/>
                  <a:pt x="1686" y="853"/>
                </a:cubicBezTo>
                <a:cubicBezTo>
                  <a:pt x="1679" y="854"/>
                  <a:pt x="1671" y="854"/>
                  <a:pt x="1665" y="861"/>
                </a:cubicBezTo>
                <a:cubicBezTo>
                  <a:pt x="1665" y="861"/>
                  <a:pt x="1660" y="866"/>
                  <a:pt x="1657" y="860"/>
                </a:cubicBezTo>
                <a:cubicBezTo>
                  <a:pt x="1655" y="856"/>
                  <a:pt x="1635" y="857"/>
                  <a:pt x="1631" y="860"/>
                </a:cubicBezTo>
                <a:cubicBezTo>
                  <a:pt x="1622" y="869"/>
                  <a:pt x="1620" y="868"/>
                  <a:pt x="1607" y="863"/>
                </a:cubicBezTo>
                <a:cubicBezTo>
                  <a:pt x="1603" y="862"/>
                  <a:pt x="1593" y="859"/>
                  <a:pt x="1590" y="869"/>
                </a:cubicBezTo>
                <a:cubicBezTo>
                  <a:pt x="1589" y="873"/>
                  <a:pt x="1587" y="875"/>
                  <a:pt x="1583" y="874"/>
                </a:cubicBezTo>
                <a:cubicBezTo>
                  <a:pt x="1577" y="874"/>
                  <a:pt x="1571" y="876"/>
                  <a:pt x="1566" y="877"/>
                </a:cubicBezTo>
                <a:cubicBezTo>
                  <a:pt x="1561" y="877"/>
                  <a:pt x="1557" y="879"/>
                  <a:pt x="1553" y="871"/>
                </a:cubicBezTo>
                <a:cubicBezTo>
                  <a:pt x="1549" y="864"/>
                  <a:pt x="1539" y="871"/>
                  <a:pt x="1533" y="873"/>
                </a:cubicBezTo>
                <a:cubicBezTo>
                  <a:pt x="1525" y="875"/>
                  <a:pt x="1522" y="876"/>
                  <a:pt x="1522" y="865"/>
                </a:cubicBezTo>
                <a:cubicBezTo>
                  <a:pt x="1522" y="859"/>
                  <a:pt x="1518" y="859"/>
                  <a:pt x="1514" y="859"/>
                </a:cubicBezTo>
                <a:cubicBezTo>
                  <a:pt x="1475" y="859"/>
                  <a:pt x="1437" y="859"/>
                  <a:pt x="1399" y="859"/>
                </a:cubicBezTo>
                <a:cubicBezTo>
                  <a:pt x="1396" y="859"/>
                  <a:pt x="1391" y="858"/>
                  <a:pt x="1391" y="864"/>
                </a:cubicBezTo>
                <a:cubicBezTo>
                  <a:pt x="1392" y="873"/>
                  <a:pt x="1387" y="872"/>
                  <a:pt x="1382" y="872"/>
                </a:cubicBezTo>
                <a:cubicBezTo>
                  <a:pt x="1332" y="869"/>
                  <a:pt x="1281" y="869"/>
                  <a:pt x="1230" y="864"/>
                </a:cubicBezTo>
                <a:cubicBezTo>
                  <a:pt x="1226" y="864"/>
                  <a:pt x="1220" y="860"/>
                  <a:pt x="1216" y="870"/>
                </a:cubicBezTo>
                <a:cubicBezTo>
                  <a:pt x="1215" y="874"/>
                  <a:pt x="1206" y="874"/>
                  <a:pt x="1202" y="870"/>
                </a:cubicBezTo>
                <a:cubicBezTo>
                  <a:pt x="1196" y="861"/>
                  <a:pt x="1189" y="863"/>
                  <a:pt x="1181" y="867"/>
                </a:cubicBezTo>
                <a:cubicBezTo>
                  <a:pt x="1180" y="868"/>
                  <a:pt x="1179" y="869"/>
                  <a:pt x="1178" y="868"/>
                </a:cubicBezTo>
                <a:cubicBezTo>
                  <a:pt x="1165" y="859"/>
                  <a:pt x="1165" y="860"/>
                  <a:pt x="1151" y="868"/>
                </a:cubicBezTo>
                <a:cubicBezTo>
                  <a:pt x="1146" y="871"/>
                  <a:pt x="1139" y="872"/>
                  <a:pt x="1135" y="866"/>
                </a:cubicBezTo>
                <a:cubicBezTo>
                  <a:pt x="1132" y="860"/>
                  <a:pt x="1127" y="860"/>
                  <a:pt x="1125" y="862"/>
                </a:cubicBezTo>
                <a:cubicBezTo>
                  <a:pt x="1116" y="871"/>
                  <a:pt x="1106" y="864"/>
                  <a:pt x="1097" y="867"/>
                </a:cubicBezTo>
                <a:cubicBezTo>
                  <a:pt x="1091" y="868"/>
                  <a:pt x="1094" y="859"/>
                  <a:pt x="1090" y="858"/>
                </a:cubicBezTo>
                <a:cubicBezTo>
                  <a:pt x="1084" y="857"/>
                  <a:pt x="1080" y="864"/>
                  <a:pt x="1076" y="864"/>
                </a:cubicBezTo>
                <a:cubicBezTo>
                  <a:pt x="1056" y="864"/>
                  <a:pt x="1036" y="864"/>
                  <a:pt x="1016" y="863"/>
                </a:cubicBezTo>
                <a:cubicBezTo>
                  <a:pt x="1011" y="863"/>
                  <a:pt x="1006" y="864"/>
                  <a:pt x="1002" y="857"/>
                </a:cubicBezTo>
                <a:cubicBezTo>
                  <a:pt x="999" y="852"/>
                  <a:pt x="997" y="861"/>
                  <a:pt x="993" y="861"/>
                </a:cubicBezTo>
                <a:cubicBezTo>
                  <a:pt x="980" y="861"/>
                  <a:pt x="966" y="863"/>
                  <a:pt x="954" y="861"/>
                </a:cubicBezTo>
                <a:cubicBezTo>
                  <a:pt x="937" y="857"/>
                  <a:pt x="920" y="858"/>
                  <a:pt x="904" y="860"/>
                </a:cubicBezTo>
                <a:cubicBezTo>
                  <a:pt x="897" y="861"/>
                  <a:pt x="889" y="864"/>
                  <a:pt x="881" y="864"/>
                </a:cubicBezTo>
                <a:cubicBezTo>
                  <a:pt x="877" y="864"/>
                  <a:pt x="872" y="865"/>
                  <a:pt x="870" y="859"/>
                </a:cubicBezTo>
                <a:cubicBezTo>
                  <a:pt x="869" y="855"/>
                  <a:pt x="864" y="856"/>
                  <a:pt x="864" y="858"/>
                </a:cubicBezTo>
                <a:cubicBezTo>
                  <a:pt x="865" y="870"/>
                  <a:pt x="856" y="864"/>
                  <a:pt x="854" y="863"/>
                </a:cubicBezTo>
                <a:cubicBezTo>
                  <a:pt x="841" y="861"/>
                  <a:pt x="829" y="862"/>
                  <a:pt x="816" y="861"/>
                </a:cubicBezTo>
                <a:cubicBezTo>
                  <a:pt x="814" y="861"/>
                  <a:pt x="811" y="860"/>
                  <a:pt x="809" y="864"/>
                </a:cubicBezTo>
                <a:cubicBezTo>
                  <a:pt x="807" y="868"/>
                  <a:pt x="805" y="869"/>
                  <a:pt x="804" y="863"/>
                </a:cubicBezTo>
                <a:cubicBezTo>
                  <a:pt x="804" y="862"/>
                  <a:pt x="801" y="861"/>
                  <a:pt x="800" y="862"/>
                </a:cubicBezTo>
                <a:cubicBezTo>
                  <a:pt x="787" y="872"/>
                  <a:pt x="773" y="864"/>
                  <a:pt x="760" y="866"/>
                </a:cubicBezTo>
                <a:cubicBezTo>
                  <a:pt x="758" y="867"/>
                  <a:pt x="756" y="867"/>
                  <a:pt x="755" y="863"/>
                </a:cubicBezTo>
                <a:cubicBezTo>
                  <a:pt x="755" y="857"/>
                  <a:pt x="749" y="858"/>
                  <a:pt x="748" y="859"/>
                </a:cubicBezTo>
                <a:cubicBezTo>
                  <a:pt x="738" y="868"/>
                  <a:pt x="728" y="863"/>
                  <a:pt x="718" y="864"/>
                </a:cubicBezTo>
                <a:cubicBezTo>
                  <a:pt x="714" y="864"/>
                  <a:pt x="709" y="862"/>
                  <a:pt x="707" y="869"/>
                </a:cubicBezTo>
                <a:cubicBezTo>
                  <a:pt x="706" y="870"/>
                  <a:pt x="704" y="871"/>
                  <a:pt x="704" y="871"/>
                </a:cubicBezTo>
                <a:cubicBezTo>
                  <a:pt x="689" y="859"/>
                  <a:pt x="673" y="875"/>
                  <a:pt x="658" y="869"/>
                </a:cubicBezTo>
                <a:cubicBezTo>
                  <a:pt x="656" y="868"/>
                  <a:pt x="654" y="870"/>
                  <a:pt x="654" y="873"/>
                </a:cubicBezTo>
                <a:cubicBezTo>
                  <a:pt x="652" y="879"/>
                  <a:pt x="650" y="877"/>
                  <a:pt x="648" y="874"/>
                </a:cubicBezTo>
                <a:cubicBezTo>
                  <a:pt x="643" y="866"/>
                  <a:pt x="642" y="866"/>
                  <a:pt x="640" y="873"/>
                </a:cubicBezTo>
                <a:cubicBezTo>
                  <a:pt x="639" y="879"/>
                  <a:pt x="636" y="876"/>
                  <a:pt x="633" y="876"/>
                </a:cubicBezTo>
                <a:cubicBezTo>
                  <a:pt x="613" y="873"/>
                  <a:pt x="593" y="871"/>
                  <a:pt x="574" y="876"/>
                </a:cubicBezTo>
                <a:cubicBezTo>
                  <a:pt x="560" y="879"/>
                  <a:pt x="547" y="881"/>
                  <a:pt x="534" y="879"/>
                </a:cubicBezTo>
                <a:cubicBezTo>
                  <a:pt x="518" y="877"/>
                  <a:pt x="502" y="875"/>
                  <a:pt x="487" y="878"/>
                </a:cubicBezTo>
                <a:cubicBezTo>
                  <a:pt x="474" y="881"/>
                  <a:pt x="461" y="882"/>
                  <a:pt x="448" y="882"/>
                </a:cubicBezTo>
                <a:cubicBezTo>
                  <a:pt x="442" y="882"/>
                  <a:pt x="435" y="884"/>
                  <a:pt x="428" y="880"/>
                </a:cubicBezTo>
                <a:cubicBezTo>
                  <a:pt x="427" y="879"/>
                  <a:pt x="423" y="880"/>
                  <a:pt x="421" y="881"/>
                </a:cubicBezTo>
                <a:cubicBezTo>
                  <a:pt x="412" y="894"/>
                  <a:pt x="400" y="886"/>
                  <a:pt x="389" y="887"/>
                </a:cubicBezTo>
                <a:cubicBezTo>
                  <a:pt x="383" y="888"/>
                  <a:pt x="376" y="882"/>
                  <a:pt x="371" y="889"/>
                </a:cubicBezTo>
                <a:cubicBezTo>
                  <a:pt x="369" y="891"/>
                  <a:pt x="367" y="891"/>
                  <a:pt x="366" y="889"/>
                </a:cubicBezTo>
                <a:cubicBezTo>
                  <a:pt x="363" y="883"/>
                  <a:pt x="360" y="883"/>
                  <a:pt x="358" y="889"/>
                </a:cubicBezTo>
                <a:cubicBezTo>
                  <a:pt x="357" y="890"/>
                  <a:pt x="355" y="891"/>
                  <a:pt x="354" y="890"/>
                </a:cubicBezTo>
                <a:cubicBezTo>
                  <a:pt x="341" y="884"/>
                  <a:pt x="329" y="893"/>
                  <a:pt x="316" y="890"/>
                </a:cubicBezTo>
                <a:cubicBezTo>
                  <a:pt x="305" y="887"/>
                  <a:pt x="295" y="880"/>
                  <a:pt x="282" y="883"/>
                </a:cubicBezTo>
                <a:cubicBezTo>
                  <a:pt x="255" y="888"/>
                  <a:pt x="228" y="893"/>
                  <a:pt x="200" y="893"/>
                </a:cubicBezTo>
                <a:cubicBezTo>
                  <a:pt x="185" y="907"/>
                  <a:pt x="165" y="901"/>
                  <a:pt x="148" y="904"/>
                </a:cubicBezTo>
                <a:cubicBezTo>
                  <a:pt x="130" y="908"/>
                  <a:pt x="111" y="907"/>
                  <a:pt x="93" y="908"/>
                </a:cubicBezTo>
                <a:cubicBezTo>
                  <a:pt x="88" y="909"/>
                  <a:pt x="75" y="899"/>
                  <a:pt x="71" y="894"/>
                </a:cubicBezTo>
                <a:cubicBezTo>
                  <a:pt x="66" y="888"/>
                  <a:pt x="58" y="888"/>
                  <a:pt x="51" y="886"/>
                </a:cubicBezTo>
                <a:cubicBezTo>
                  <a:pt x="46" y="884"/>
                  <a:pt x="45" y="881"/>
                  <a:pt x="42" y="876"/>
                </a:cubicBezTo>
              </a:path>
            </a:pathLst>
          </a:custGeom>
          <a:solidFill>
            <a:srgbClr val="004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SV" dirty="0">
                <a:solidFill>
                  <a:schemeClr val="bg1"/>
                </a:solidFill>
                <a:latin typeface="Arial (Cuerpo)"/>
              </a:rPr>
              <a:t>Fortalecimiento del sistema de información y vigilancia</a:t>
            </a:r>
            <a:endParaRPr lang="es-SV" dirty="0">
              <a:solidFill>
                <a:schemeClr val="bg1"/>
              </a:solidFill>
              <a:latin typeface="Arial (Cuerpo)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50" y="3530583"/>
            <a:ext cx="2889281" cy="19230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50" y="1427042"/>
            <a:ext cx="2885287" cy="19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419305" y="357132"/>
            <a:ext cx="7647977" cy="648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1350" b="1" dirty="0"/>
              <a:t>IMPLEMENTACION DE LA ESTRATEGIA DE PREVENCION COMBINADA. (Oferta de servicios del Paquete Básico de Prevención y Paquete Complementario de Prevención.)</a:t>
            </a:r>
            <a:endParaRPr lang="es-SV" sz="135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9891" y="3571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>
                <a:latin typeface="Veneer"/>
              </a:rPr>
              <a:t>AE1</a:t>
            </a:r>
            <a:endParaRPr lang="es-SV" sz="2400" b="1" dirty="0">
              <a:latin typeface="Veneer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32596" y="1730560"/>
            <a:ext cx="5768127" cy="946413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500" b="1" dirty="0"/>
              <a:t>Acciones </a:t>
            </a:r>
            <a:r>
              <a:rPr lang="es-SV" sz="1500" b="1" dirty="0"/>
              <a:t>de cambio de Comportamiento</a:t>
            </a:r>
            <a:r>
              <a:rPr lang="es-SV" sz="1500" dirty="0"/>
              <a:t>, </a:t>
            </a:r>
            <a:r>
              <a:rPr lang="es-SV" sz="1350" dirty="0"/>
              <a:t>a través de metodologías lúdicas actualizadas que refuercen de manera específica por </a:t>
            </a:r>
            <a:r>
              <a:rPr lang="es-SV" sz="1350" dirty="0"/>
              <a:t>población </a:t>
            </a:r>
            <a:r>
              <a:rPr lang="es-SV" sz="1350" dirty="0"/>
              <a:t>los mensajes claves; con la intención de refrescar la estrategia y hacerla más atractiva a las poblaciones</a:t>
            </a:r>
            <a:r>
              <a:rPr lang="es-SV" sz="1350" dirty="0"/>
              <a:t>.</a:t>
            </a:r>
            <a:endParaRPr lang="es-SV" sz="1350" dirty="0"/>
          </a:p>
        </p:txBody>
      </p:sp>
      <p:sp>
        <p:nvSpPr>
          <p:cNvPr id="36" name="Rectángulo 35"/>
          <p:cNvSpPr/>
          <p:nvPr/>
        </p:nvSpPr>
        <p:spPr>
          <a:xfrm>
            <a:off x="1419306" y="1126433"/>
            <a:ext cx="758141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SV" sz="1600" b="1" dirty="0"/>
              <a:t>Intervenciones </a:t>
            </a:r>
            <a:r>
              <a:rPr lang="es-SV" sz="1600" b="1" dirty="0"/>
              <a:t>Claves Paquete Básico de Prevención de VIH</a:t>
            </a:r>
            <a:endParaRPr lang="es-SV" sz="1600" b="1" dirty="0"/>
          </a:p>
        </p:txBody>
      </p:sp>
      <p:sp>
        <p:nvSpPr>
          <p:cNvPr id="42" name="Rectángulo 41"/>
          <p:cNvSpPr/>
          <p:nvPr/>
        </p:nvSpPr>
        <p:spPr>
          <a:xfrm>
            <a:off x="3232595" y="2791072"/>
            <a:ext cx="5768128" cy="586314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SV" sz="1500" b="1" dirty="0"/>
              <a:t>Revisión </a:t>
            </a:r>
            <a:r>
              <a:rPr lang="es-SV" sz="1500" b="1" dirty="0"/>
              <a:t>de la estrategia de entrega de </a:t>
            </a:r>
            <a:r>
              <a:rPr lang="es-SV" sz="1500" b="1" dirty="0"/>
              <a:t>insumos </a:t>
            </a:r>
            <a:r>
              <a:rPr lang="es-SV" sz="1500" b="1" dirty="0"/>
              <a:t>por población</a:t>
            </a:r>
            <a:r>
              <a:rPr lang="es-SV" sz="1500" b="1" dirty="0"/>
              <a:t>.</a:t>
            </a:r>
            <a:endParaRPr lang="es-SV" sz="1500" dirty="0"/>
          </a:p>
        </p:txBody>
      </p:sp>
      <p:sp>
        <p:nvSpPr>
          <p:cNvPr id="13" name="Rectángulo 12"/>
          <p:cNvSpPr/>
          <p:nvPr/>
        </p:nvSpPr>
        <p:spPr>
          <a:xfrm>
            <a:off x="3232595" y="3546649"/>
            <a:ext cx="5768127" cy="946413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500" dirty="0"/>
              <a:t> </a:t>
            </a:r>
            <a:r>
              <a:rPr lang="es-SV" sz="1500" b="1" dirty="0"/>
              <a:t>Referencia </a:t>
            </a:r>
            <a:r>
              <a:rPr lang="es-SV" sz="1500" b="1" dirty="0"/>
              <a:t>a </a:t>
            </a:r>
            <a:r>
              <a:rPr lang="es-SV" sz="1500" b="1" dirty="0"/>
              <a:t>prueba </a:t>
            </a:r>
            <a:r>
              <a:rPr lang="es-SV" sz="1500" b="1" dirty="0"/>
              <a:t>de VIH y otras ITS: </a:t>
            </a:r>
            <a:r>
              <a:rPr lang="es-SV" sz="1350" dirty="0"/>
              <a:t>Se ofrecerá   acompañamiento a todas las personas que cierren el paquete básico; exhortándolos a que visiten clínicas VICITS. En el entendido que esta decisión es de carácter individual y voluntaria</a:t>
            </a:r>
            <a:endParaRPr lang="es-SV" sz="135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232594" y="5417902"/>
            <a:ext cx="5768127" cy="923330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r>
              <a:rPr lang="es-SV" sz="1350" b="1" dirty="0"/>
              <a:t>Desarrollo de metodología específica  para la promoción  de los servicios que ofertan  los servicios VICITS</a:t>
            </a:r>
            <a:r>
              <a:rPr lang="es-SV" sz="1350" dirty="0"/>
              <a:t>  y los beneficios  que las poblaciones pueden obtener, que incluyen: Prueba de VIH, pruebas de otras ITS, consejería, tratamiento  para ITS.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232595" y="4662325"/>
            <a:ext cx="5768128" cy="586314"/>
          </a:xfrm>
          <a:prstGeom prst="rect">
            <a:avLst/>
          </a:prstGeom>
          <a:solidFill>
            <a:srgbClr val="98D7F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SV" sz="1500" b="1" dirty="0"/>
              <a:t>Estrategia de ampliación de cobertura de unidades móviles educativas.</a:t>
            </a:r>
            <a:endParaRPr lang="es-SV" sz="1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11273" r="16057"/>
          <a:stretch/>
        </p:blipFill>
        <p:spPr>
          <a:xfrm rot="5400000">
            <a:off x="-707197" y="2511807"/>
            <a:ext cx="4630270" cy="30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I_Presentation_29_5.potx [Read-Only]" id="{50A88CA2-B43D-4ECA-B1F3-E13C6B82011B}" vid="{C860D931-A397-4796-AC5C-482340C81A3B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D7F0"/>
        </a:solidFill>
      </a:spPr>
      <a:bodyPr rtlCol="0" anchor="ctr"/>
      <a:lstStyle>
        <a:defPPr algn="ctr">
          <a:defRPr dirty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lanDocumentDate xmlns="abd790a8-4060-4d86-a330-db469739327f">2015-05-28T23:00:00+00:00</PlanDocumentDate>
    <Language xmlns="http://schemas.microsoft.com/sharepoint/v3">English</Language>
    <PlanDocumentCountry xmlns="abd790a8-4060-4d86-a330-db469739327f">
      <Value>72</Value>
    </PlanDocumentCountry>
    <PlanOwnership xmlns="abd790a8-4060-4d86-a330-db469739327f">Plan</PlanOwnership>
    <PlanDocumentTypesTaxHTField0 xmlns="abd790a8-4060-4d86-a330-db46973932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ebcb2fda-7bf9-49c3-bc87-32f42b9f8175</TermId>
        </TermInfo>
      </Terms>
    </PlanDocumentTypesTaxHTField0>
    <PlanConfidentiality xmlns="abd790a8-4060-4d86-a330-db469739327f">Open</PlanConfidentiality>
    <PlanKeywordsTaxHTField0 xmlns="abd790a8-4060-4d86-a330-db46973932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</TermName>
          <TermId xmlns="http://schemas.microsoft.com/office/infopath/2007/PartnerControls">53783cc7-dfeb-4e47-97bc-d29af49b8b7f</TermId>
        </TermInfo>
      </Terms>
    </PlanKeywordsTaxHTField0>
    <PlanRegionsTaxHTField0 xmlns="abd790a8-4060-4d86-a330-db46973932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</TermName>
          <TermId xmlns="http://schemas.microsoft.com/office/infopath/2007/PartnerControls">2eeb3e66-b4de-4e5e-bc1a-12be912226f8</TermId>
        </TermInfo>
      </Terms>
    </PlanRegionsTaxHTField0>
    <Document xmlns="abd790a8-4060-4d86-a330-db469739327f">PowerPoint</Document>
    <File_x0020_format xmlns="abd790a8-4060-4d86-a330-db469739327f">Microsoft PowerPoint</File_x0020_format>
    <PlanWorkAreas xmlns="abd790a8-4060-4d86-a330-db469739327f"/>
    <TaxCatchAll xmlns="0d05f0d1-de04-45e0-a7e1-2f9d05b983ee">
      <Value>5</Value>
      <Value>565</Value>
      <Value>51</Value>
    </TaxCatchAll>
    <PlanDocumentStatus xmlns="abd790a8-4060-4d86-a330-db469739327f">Final</PlanDocumentStatus>
    <i517497ae73a48dd98943626454fd50b xmlns="0d05f0d1-de04-45e0-a7e1-2f9d05b983ee">
      <Terms xmlns="http://schemas.microsoft.com/office/infopath/2007/PartnerControls"/>
    </i517497ae73a48dd98943626454fd50b>
    <_dlc_DocId xmlns="0d05f0d1-de04-45e0-a7e1-2f9d05b983ee">PLANET-384-21</_dlc_DocId>
    <_dlc_DocIdUrl xmlns="0d05f0d1-de04-45e0-a7e1-2f9d05b983ee">
      <Url>https://planet.planapps.org/StaffInfo/GlobalBrand/_layouts/15/DocIdRedir.aspx?ID=PLANET-384-21</Url>
      <Description>PLANET-384-21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lan Core Document Content Type" ma:contentTypeID="0x010100EDA1ED0CC29E40D1BD7FFB599015EB280024B8CC613753184094CBE969C298E20E" ma:contentTypeVersion="19" ma:contentTypeDescription="Plan Core Document Content Type" ma:contentTypeScope="" ma:versionID="edcdbf51a29482a3028bd0d9192063cc">
  <xsd:schema xmlns:xsd="http://www.w3.org/2001/XMLSchema" xmlns:xs="http://www.w3.org/2001/XMLSchema" xmlns:p="http://schemas.microsoft.com/office/2006/metadata/properties" xmlns:ns1="http://schemas.microsoft.com/sharepoint/v3" xmlns:ns2="abd790a8-4060-4d86-a330-db469739327f" xmlns:ns3="0d05f0d1-de04-45e0-a7e1-2f9d05b983ee" targetNamespace="http://schemas.microsoft.com/office/2006/metadata/properties" ma:root="true" ma:fieldsID="585909d9fff1ccc2ec8bafbca7ce6dca" ns1:_="" ns2:_="" ns3:_="">
    <xsd:import namespace="http://schemas.microsoft.com/sharepoint/v3"/>
    <xsd:import namespace="abd790a8-4060-4d86-a330-db469739327f"/>
    <xsd:import namespace="0d05f0d1-de04-45e0-a7e1-2f9d05b983ee"/>
    <xsd:element name="properties">
      <xsd:complexType>
        <xsd:sequence>
          <xsd:element name="documentManagement">
            <xsd:complexType>
              <xsd:all>
                <xsd:element ref="ns2:PlanDocumentDate"/>
                <xsd:element ref="ns1:Language" minOccurs="0"/>
                <xsd:element ref="ns2:PlanDocumentCountry" minOccurs="0"/>
                <xsd:element ref="ns2:PlanDocumentStatus" minOccurs="0"/>
                <xsd:element ref="ns2:PlanConfidentiality"/>
                <xsd:element ref="ns2:PlanOwnership"/>
                <xsd:element ref="ns2:PlanWorkAreas" minOccurs="0"/>
                <xsd:element ref="ns2:PlanRegionsTaxHTField0" minOccurs="0"/>
                <xsd:element ref="ns2:PlanDocumentTypesTaxHTField0" minOccurs="0"/>
                <xsd:element ref="ns3:TaxCatchAll" minOccurs="0"/>
                <xsd:element ref="ns2:PlanKeywordsTaxHTField0" minOccurs="0"/>
                <xsd:element ref="ns3:TaxCatchAllLabel" minOccurs="0"/>
                <xsd:element ref="ns2:Document" minOccurs="0"/>
                <xsd:element ref="ns2:File_x0020_format" minOccurs="0"/>
                <xsd:element ref="ns3:i517497ae73a48dd98943626454fd50b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3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90a8-4060-4d86-a330-db469739327f" elementFormDefault="qualified">
    <xsd:import namespace="http://schemas.microsoft.com/office/2006/documentManagement/types"/>
    <xsd:import namespace="http://schemas.microsoft.com/office/infopath/2007/PartnerControls"/>
    <xsd:element name="PlanDocumentDate" ma:index="2" ma:displayName="Document Date" ma:format="DateOnly" ma:internalName="PlanDocumentDate">
      <xsd:simpleType>
        <xsd:restriction base="dms:DateTime"/>
      </xsd:simpleType>
    </xsd:element>
    <xsd:element name="PlanDocumentCountry" ma:index="4" nillable="true" ma:displayName="Country" ma:list="65c3f958-436a-4608-8f57-42055a4a987d" ma:internalName="PlanDocumentCountry" ma:showField="Title" ma:web="0d05f0d1-de04-45e0-a7e1-2f9d05b983e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lanDocumentStatus" ma:index="5" nillable="true" ma:displayName="Document Status" ma:default="Final" ma:format="Dropdown" ma:internalName="PlanDocumentStatus">
      <xsd:simpleType>
        <xsd:restriction base="dms:Choice">
          <xsd:enumeration value="Arch"/>
          <xsd:enumeration value="Draft"/>
          <xsd:enumeration value="Final Draft"/>
          <xsd:enumeration value="Final"/>
        </xsd:restriction>
      </xsd:simpleType>
    </xsd:element>
    <xsd:element name="PlanConfidentiality" ma:index="6" ma:displayName="Confidentiality" ma:default="Open" ma:format="Dropdown" ma:internalName="PlanConfidentiality">
      <xsd:simpleType>
        <xsd:restriction base="dms:Choice">
          <xsd:enumeration value="Open"/>
          <xsd:enumeration value="Confidential"/>
        </xsd:restriction>
      </xsd:simpleType>
    </xsd:element>
    <xsd:element name="PlanOwnership" ma:index="7" ma:displayName="Ownership" ma:default="Plan" ma:format="Dropdown" ma:internalName="PlanOwnership">
      <xsd:simpleType>
        <xsd:restriction base="dms:Choice">
          <xsd:enumeration value="Plan"/>
          <xsd:enumeration value="Non Plan"/>
        </xsd:restriction>
      </xsd:simpleType>
    </xsd:element>
    <xsd:element name="PlanWorkAreas" ma:index="17" nillable="true" ma:displayName="Plan Work Area" ma:hidden="true" ma:internalName="PlanWorkArea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ild Protection Policy"/>
                    <xsd:enumeration value="Communications"/>
                    <xsd:enumeration value="Disaster Risk Management"/>
                    <xsd:enumeration value="Finance"/>
                    <xsd:enumeration value="Global Assurance"/>
                    <xsd:enumeration value="Individual Giving/Sponsorship"/>
                    <xsd:enumeration value="Institutional Funding/Grants"/>
                    <xsd:enumeration value="Human Resources"/>
                    <xsd:enumeration value="IT"/>
                    <xsd:enumeration value="Legal and Governance"/>
                    <xsd:enumeration value="Marketing and Business Dev"/>
                    <xsd:enumeration value="Other"/>
                    <xsd:enumeration value="Plan-Wide"/>
                    <xsd:enumeration value="Programme"/>
                    <xsd:enumeration value="Procurement"/>
                    <xsd:enumeration value="Risk Management"/>
                    <xsd:enumeration value="Security"/>
                  </xsd:restriction>
                </xsd:simpleType>
              </xsd:element>
            </xsd:sequence>
          </xsd:extension>
        </xsd:complexContent>
      </xsd:complexType>
    </xsd:element>
    <xsd:element name="PlanRegionsTaxHTField0" ma:index="18" ma:taxonomy="true" ma:internalName="PlanRegionsTaxHTField0" ma:taxonomyFieldName="PlanRegions" ma:displayName="Plan Regions" ma:default="" ma:fieldId="{bbea32a8-92b3-4dce-a6a5-0dd3bc9546ab}" ma:taxonomyMulti="true" ma:sspId="7c8c3aeb-66a8-450a-92de-7fdfd18cf00c" ma:termSetId="457300ed-ead7-4c54-a8e2-086919c759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lanDocumentTypesTaxHTField0" ma:index="19" ma:taxonomy="true" ma:internalName="PlanDocumentTypesTaxHTField0" ma:taxonomyFieldName="PlanDocumentType" ma:displayName="Document Type" ma:readOnly="false" ma:default="" ma:fieldId="{cbfd5309-cdbd-4ae0-acc5-e09aa4238f4f}" ma:sspId="7c8c3aeb-66a8-450a-92de-7fdfd18cf00c" ma:termSetId="8c8f6348-1575-488d-85f7-2a37e9ed3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lanKeywordsTaxHTField0" ma:index="21" nillable="true" ma:taxonomy="true" ma:internalName="PlanKeywordsTaxHTField0" ma:taxonomyFieldName="PlanKeywords" ma:displayName="Keywords" ma:readOnly="false" ma:default="" ma:fieldId="{7d94941a-b447-41c3-9c38-bfbcb34a57fd}" ma:taxonomyMulti="true" ma:sspId="7c8c3aeb-66a8-450a-92de-7fdfd18cf00c" ma:termSetId="35cb62ca-4b10-4647-98a9-2541d6d982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" ma:index="24" nillable="true" ma:displayName="Document" ma:default="Agenda" ma:format="Dropdown" ma:internalName="Document">
      <xsd:simpleType>
        <xsd:restriction base="dms:Choice">
          <xsd:enumeration value="Agenda"/>
          <xsd:enumeration value="Document"/>
          <xsd:enumeration value="Letter"/>
          <xsd:enumeration value="Minutes"/>
          <xsd:enumeration value="Newsletter"/>
          <xsd:enumeration value="Policy"/>
          <xsd:enumeration value="Poster"/>
          <xsd:enumeration value="PowerPoint"/>
          <xsd:enumeration value="Press release (1 page)"/>
          <xsd:enumeration value="Press release (2 pages)"/>
          <xsd:enumeration value="Report"/>
          <xsd:enumeration value="Success story"/>
        </xsd:restriction>
      </xsd:simpleType>
    </xsd:element>
    <xsd:element name="File_x0020_format" ma:index="25" nillable="true" ma:displayName="File format" ma:default="Microsoft Word" ma:format="Dropdown" ma:internalName="File_x0020_format">
      <xsd:simpleType>
        <xsd:restriction base="dms:Choice">
          <xsd:enumeration value="Microsoft Word"/>
          <xsd:enumeration value="Microsoft PowerPoint"/>
          <xsd:enumeration value="PDF"/>
          <xsd:enumeration value="WinZi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5f0d1-de04-45e0-a7e1-2f9d05b983e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90d83d3-aed9-4ec3-a534-f7cce60d36a3}" ma:internalName="TaxCatchAll" ma:showField="CatchAllData" ma:web="0d05f0d1-de04-45e0-a7e1-2f9d05b9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hidden="true" ma:list="{b90d83d3-aed9-4ec3-a534-f7cce60d36a3}" ma:internalName="TaxCatchAllLabel" ma:readOnly="true" ma:showField="CatchAllDataLabel" ma:web="0d05f0d1-de04-45e0-a7e1-2f9d05b9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17497ae73a48dd98943626454fd50b" ma:index="26" nillable="true" ma:taxonomy="true" ma:internalName="i517497ae73a48dd98943626454fd50b" ma:taxonomyFieldName="Plan_x0020_Work_x0020_Areas" ma:displayName="Plan Work Areas" ma:default="" ma:fieldId="{2517497a-e73a-48dd-9894-3626454fd50b}" ma:sspId="7c8c3aeb-66a8-450a-92de-7fdfd18cf00c" ma:termSetId="ebb02785-29d3-48c1-aaa6-2d2f595149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F023F-6C64-42DD-BDA3-8040A566361A}">
  <ds:schemaRefs>
    <ds:schemaRef ds:uri="http://schemas.microsoft.com/office/2006/metadata/properties"/>
    <ds:schemaRef ds:uri="http://schemas.microsoft.com/office/infopath/2007/PartnerControls"/>
    <ds:schemaRef ds:uri="abd790a8-4060-4d86-a330-db469739327f"/>
    <ds:schemaRef ds:uri="http://schemas.microsoft.com/sharepoint/v3"/>
    <ds:schemaRef ds:uri="0d05f0d1-de04-45e0-a7e1-2f9d05b983ee"/>
  </ds:schemaRefs>
</ds:datastoreItem>
</file>

<file path=customXml/itemProps2.xml><?xml version="1.0" encoding="utf-8"?>
<ds:datastoreItem xmlns:ds="http://schemas.openxmlformats.org/officeDocument/2006/customXml" ds:itemID="{1EB2D1A3-862D-45EB-9B95-F4625B646A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BDCD1-6EB6-46C5-A3F1-883D5C15A9C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A74931C-4DBC-49E7-8D86-9899812DB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d790a8-4060-4d86-a330-db469739327f"/>
    <ds:schemaRef ds:uri="0d05f0d1-de04-45e0-a7e1-2f9d05b9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781</Words>
  <Application>Microsoft Office PowerPoint</Application>
  <PresentationFormat>Presentación en pantalla (4:3)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(Cuerpo)</vt:lpstr>
      <vt:lpstr>Berlin Sans FB Demi</vt:lpstr>
      <vt:lpstr>Calibri</vt:lpstr>
      <vt:lpstr>Calibri Light</vt:lpstr>
      <vt:lpstr>Times New Roman</vt:lpstr>
      <vt:lpstr>Veneer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Monge</dc:creator>
  <cp:lastModifiedBy>Walter Monge</cp:lastModifiedBy>
  <cp:revision>26</cp:revision>
  <cp:lastPrinted>2015-03-27T10:53:47Z</cp:lastPrinted>
  <dcterms:created xsi:type="dcterms:W3CDTF">2016-02-03T23:22:14Z</dcterms:created>
  <dcterms:modified xsi:type="dcterms:W3CDTF">2016-02-04T02:55:02Z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0x010100EDA1ED0CC29E40D1BD7FFB599015EB280024B8CC613753184094CBE969C298E20E</vt:lpwstr>
  </property>
  <property fmtid="{D5CDD505-2E9C-101B-9397-08002B2CF9AE}" pid="3" name="TaxKeyword">
    <vt:lpwstr/>
  </property>
  <property fmtid="{D5CDD505-2E9C-101B-9397-08002B2CF9AE}" pid="4" name="PlanRegions">
    <vt:lpwstr>5;#GLO|2eeb3e66-b4de-4e5e-bc1a-12be912226f8</vt:lpwstr>
  </property>
  <property fmtid="{D5CDD505-2E9C-101B-9397-08002B2CF9AE}" pid="5" name="PlanDocumentType">
    <vt:lpwstr>51;#Template|ebcb2fda-7bf9-49c3-bc87-32f42b9f8175</vt:lpwstr>
  </property>
  <property fmtid="{D5CDD505-2E9C-101B-9397-08002B2CF9AE}" pid="6" name="PlanKeywords">
    <vt:lpwstr>565;#Brand|53783cc7-dfeb-4e47-97bc-d29af49b8b7f</vt:lpwstr>
  </property>
  <property fmtid="{D5CDD505-2E9C-101B-9397-08002B2CF9AE}" pid="7" name="TaxKeywordTaxHTField">
    <vt:lpwstr/>
  </property>
  <property fmtid="{D5CDD505-2E9C-101B-9397-08002B2CF9AE}" pid="8" name="_dlc_DocIdItemGuid">
    <vt:lpwstr>485b9456-30db-4faa-9d3f-388f1b8f6c70</vt:lpwstr>
  </property>
  <property fmtid="{D5CDD505-2E9C-101B-9397-08002B2CF9AE}" pid="9" name="Plan_x0020_Work_x0020_Areas">
    <vt:lpwstr/>
  </property>
  <property fmtid="{D5CDD505-2E9C-101B-9397-08002B2CF9AE}" pid="10" name="Plan_x0020_Work_x0020_Areas1">
    <vt:lpwstr/>
  </property>
  <property fmtid="{D5CDD505-2E9C-101B-9397-08002B2CF9AE}" pid="11" name="h02b9f303fa745979dd2a4295251bc1f">
    <vt:lpwstr/>
  </property>
  <property fmtid="{D5CDD505-2E9C-101B-9397-08002B2CF9AE}" pid="12" name="Plan Work Areas1">
    <vt:lpwstr/>
  </property>
  <property fmtid="{D5CDD505-2E9C-101B-9397-08002B2CF9AE}" pid="13" name="Plan Work Areas">
    <vt:lpwstr/>
  </property>
</Properties>
</file>