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59" r:id="rId5"/>
    <p:sldId id="266" r:id="rId6"/>
    <p:sldId id="261" r:id="rId7"/>
    <p:sldId id="260" r:id="rId8"/>
    <p:sldId id="262" r:id="rId9"/>
    <p:sldId id="263" r:id="rId10"/>
    <p:sldId id="265" r:id="rId1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8" d="100"/>
          <a:sy n="58" d="100"/>
        </p:scale>
        <p:origin x="-1488"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6A7FA3-BB2B-4C97-B8EA-2905119F2EA9}" type="datetimeFigureOut">
              <a:rPr lang="es-SV" smtClean="0"/>
              <a:pPr/>
              <a:t>27/04/2016</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00F492-DF7F-47EE-8F8D-CE4D9868B236}" type="slidenum">
              <a:rPr lang="es-SV" smtClean="0"/>
              <a:pPr/>
              <a:t>‹Nº›</a:t>
            </a:fld>
            <a:endParaRPr lang="es-SV"/>
          </a:p>
        </p:txBody>
      </p:sp>
    </p:spTree>
    <p:extLst>
      <p:ext uri="{BB962C8B-B14F-4D97-AF65-F5344CB8AC3E}">
        <p14:creationId xmlns:p14="http://schemas.microsoft.com/office/powerpoint/2010/main" val="3463985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5" name="4 Marcador de pie de página"/>
          <p:cNvSpPr>
            <a:spLocks noGrp="1"/>
          </p:cNvSpPr>
          <p:nvPr>
            <p:ph type="ftr" sz="quarter" idx="11"/>
          </p:nvPr>
        </p:nvSpPr>
        <p:spPr>
          <a:xfrm>
            <a:off x="2640597" y="6377459"/>
            <a:ext cx="3836404" cy="365125"/>
          </a:xfrm>
        </p:spPr>
        <p:txBody>
          <a:bodyPr/>
          <a:lstStyle/>
          <a:p>
            <a:endParaRPr lang="es-SV"/>
          </a:p>
        </p:txBody>
      </p:sp>
      <p:sp>
        <p:nvSpPr>
          <p:cNvPr id="6" name="5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4A44BDB1-70D1-4B67-A060-EC8B2658B597}" type="datetimeFigureOut">
              <a:rPr lang="es-SV" smtClean="0"/>
              <a:pPr/>
              <a:t>27/04/2016</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94F66069-95FC-4EB3-9EA7-3725051B9D09}" type="slidenum">
              <a:rPr lang="es-SV" smtClean="0"/>
              <a:pPr/>
              <a:t>‹Nº›</a:t>
            </a:fld>
            <a:endParaRPr lang="es-SV"/>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4A44BDB1-70D1-4B67-A060-EC8B2658B597}" type="datetimeFigureOut">
              <a:rPr lang="es-SV" smtClean="0"/>
              <a:pPr/>
              <a:t>27/04/2016</a:t>
            </a:fld>
            <a:endParaRPr lang="es-SV"/>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SV"/>
          </a:p>
        </p:txBody>
      </p:sp>
      <p:sp>
        <p:nvSpPr>
          <p:cNvPr id="7" name="6 Marcador de número de diapositiva"/>
          <p:cNvSpPr>
            <a:spLocks noGrp="1"/>
          </p:cNvSpPr>
          <p:nvPr>
            <p:ph type="sldNum" sz="quarter" idx="12"/>
          </p:nvPr>
        </p:nvSpPr>
        <p:spPr>
          <a:xfrm>
            <a:off x="8339328" y="1170432"/>
            <a:ext cx="733864" cy="201168"/>
          </a:xfrm>
        </p:spPr>
        <p:txBody>
          <a:bodyPr/>
          <a:lstStyle/>
          <a:p>
            <a:fld id="{94F66069-95FC-4EB3-9EA7-3725051B9D09}" type="slidenum">
              <a:rPr lang="es-SV" smtClean="0"/>
              <a:pPr/>
              <a:t>‹Nº›</a:t>
            </a:fld>
            <a:endParaRPr lang="es-SV"/>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A44BDB1-70D1-4B67-A060-EC8B2658B597}" type="datetimeFigureOut">
              <a:rPr lang="es-SV" smtClean="0"/>
              <a:pPr/>
              <a:t>27/04/2016</a:t>
            </a:fld>
            <a:endParaRPr lang="es-SV"/>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SV"/>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4F66069-95FC-4EB3-9EA7-3725051B9D09}"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95536" y="332656"/>
            <a:ext cx="2088232" cy="10509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2" name="1 Título"/>
          <p:cNvSpPr>
            <a:spLocks noGrp="1"/>
          </p:cNvSpPr>
          <p:nvPr>
            <p:ph type="ctrTitle"/>
          </p:nvPr>
        </p:nvSpPr>
        <p:spPr>
          <a:xfrm>
            <a:off x="395536" y="2021962"/>
            <a:ext cx="4896544" cy="2465440"/>
          </a:xfrm>
        </p:spPr>
        <p:txBody>
          <a:bodyPr>
            <a:noAutofit/>
          </a:bodyPr>
          <a:lstStyle/>
          <a:p>
            <a:pPr algn="ctr"/>
            <a:r>
              <a:rPr lang="es-SV" sz="3600" dirty="0">
                <a:solidFill>
                  <a:srgbClr val="FF0000"/>
                </a:solidFill>
                <a:latin typeface="Corbel" pitchFamily="32" charset="0"/>
              </a:rPr>
              <a:t>ESTRATEGIA NACIONAL DE CONDONES </a:t>
            </a:r>
            <a:br>
              <a:rPr lang="es-SV" sz="3600" dirty="0">
                <a:solidFill>
                  <a:srgbClr val="FF0000"/>
                </a:solidFill>
                <a:latin typeface="Corbel" pitchFamily="32" charset="0"/>
              </a:rPr>
            </a:br>
            <a:r>
              <a:rPr lang="es-SV" sz="3600" dirty="0">
                <a:solidFill>
                  <a:srgbClr val="FF0000"/>
                </a:solidFill>
                <a:latin typeface="Corbel" pitchFamily="32" charset="0"/>
              </a:rPr>
              <a:t>EL SALVADOR </a:t>
            </a:r>
            <a:r>
              <a:rPr lang="es-SV" sz="3200" dirty="0">
                <a:solidFill>
                  <a:srgbClr val="FF0000"/>
                </a:solidFill>
                <a:latin typeface="Corbel" pitchFamily="32" charset="0"/>
              </a:rPr>
              <a:t/>
            </a:r>
            <a:br>
              <a:rPr lang="es-SV" sz="3200" dirty="0">
                <a:solidFill>
                  <a:srgbClr val="FF0000"/>
                </a:solidFill>
                <a:latin typeface="Corbel" pitchFamily="32" charset="0"/>
              </a:rPr>
            </a:br>
            <a:r>
              <a:rPr lang="es-ES" altLang="es-SV" sz="3200" dirty="0" smtClean="0">
                <a:latin typeface="+mn-lt"/>
              </a:rPr>
              <a:t>“</a:t>
            </a:r>
            <a:endParaRPr lang="es-SV" sz="3200" dirty="0">
              <a:latin typeface="+mn-lt"/>
            </a:endParaRPr>
          </a:p>
        </p:txBody>
      </p:sp>
      <p:sp>
        <p:nvSpPr>
          <p:cNvPr id="4" name="3 CuadroTexto"/>
          <p:cNvSpPr txBox="1"/>
          <p:nvPr/>
        </p:nvSpPr>
        <p:spPr>
          <a:xfrm>
            <a:off x="4067944" y="5733256"/>
            <a:ext cx="4896544" cy="923330"/>
          </a:xfrm>
          <a:prstGeom prst="rect">
            <a:avLst/>
          </a:prstGeom>
          <a:noFill/>
        </p:spPr>
        <p:txBody>
          <a:bodyPr wrap="square" rtlCol="0">
            <a:spAutoFit/>
          </a:bodyPr>
          <a:lstStyle/>
          <a:p>
            <a:pPr algn="r"/>
            <a:r>
              <a:rPr lang="es-SV" dirty="0" smtClean="0"/>
              <a:t>Dra.  Ana Isabel Nieto</a:t>
            </a:r>
          </a:p>
          <a:p>
            <a:pPr algn="r"/>
            <a:r>
              <a:rPr lang="es-SV" dirty="0" smtClean="0"/>
              <a:t>Coordinadora Programa Nacional de ITS/VIH/Sida</a:t>
            </a:r>
          </a:p>
          <a:p>
            <a:pPr algn="r"/>
            <a:r>
              <a:rPr lang="es-SV" dirty="0" smtClean="0"/>
              <a:t>San Salvador, </a:t>
            </a:r>
            <a:r>
              <a:rPr lang="es-SV" dirty="0" smtClean="0"/>
              <a:t>28 de abril de 2016..</a:t>
            </a:r>
            <a:endParaRPr lang="es-SV"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86661"/>
            <a:ext cx="1656184" cy="9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7497" y="1943978"/>
            <a:ext cx="3480916" cy="3169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7496" y="633177"/>
            <a:ext cx="3480917" cy="1392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Comité Consultivo</a:t>
            </a:r>
            <a:endParaRPr lang="es-SV" dirty="0"/>
          </a:p>
        </p:txBody>
      </p:sp>
      <p:sp>
        <p:nvSpPr>
          <p:cNvPr id="3" name="2 Marcador de contenido"/>
          <p:cNvSpPr>
            <a:spLocks noGrp="1"/>
          </p:cNvSpPr>
          <p:nvPr>
            <p:ph idx="1"/>
          </p:nvPr>
        </p:nvSpPr>
        <p:spPr>
          <a:xfrm>
            <a:off x="179512" y="1502688"/>
            <a:ext cx="4042792" cy="5166671"/>
          </a:xfrm>
        </p:spPr>
        <p:txBody>
          <a:bodyPr>
            <a:normAutofit fontScale="47500" lnSpcReduction="20000"/>
          </a:bodyPr>
          <a:lstStyle/>
          <a:p>
            <a:pPr>
              <a:buFont typeface="Arial" pitchFamily="34" charset="0"/>
              <a:buChar char="•"/>
              <a:defRPr/>
            </a:pPr>
            <a:r>
              <a:rPr lang="es-MX" sz="3400" dirty="0"/>
              <a:t>Ministerio de Salud</a:t>
            </a:r>
          </a:p>
          <a:p>
            <a:pPr>
              <a:buFont typeface="Arial" pitchFamily="34" charset="0"/>
              <a:buChar char="•"/>
              <a:defRPr/>
            </a:pPr>
            <a:r>
              <a:rPr lang="es-MX" sz="3400" dirty="0"/>
              <a:t>CONASIDA</a:t>
            </a:r>
          </a:p>
          <a:p>
            <a:pPr>
              <a:buFont typeface="Arial" pitchFamily="34" charset="0"/>
              <a:buChar char="•"/>
              <a:defRPr/>
            </a:pPr>
            <a:r>
              <a:rPr lang="es-MX" sz="3400" dirty="0"/>
              <a:t>Instituto Salvadoreño de Bienestar Magisterial</a:t>
            </a:r>
          </a:p>
          <a:p>
            <a:pPr>
              <a:buFont typeface="Arial" pitchFamily="34" charset="0"/>
              <a:buChar char="•"/>
              <a:defRPr/>
            </a:pPr>
            <a:r>
              <a:rPr lang="es-MX" sz="3400" dirty="0"/>
              <a:t>FOSALUD (Fondo Solidario para la Salud)</a:t>
            </a:r>
          </a:p>
          <a:p>
            <a:pPr>
              <a:buFont typeface="Arial" pitchFamily="34" charset="0"/>
              <a:buChar char="•"/>
              <a:defRPr/>
            </a:pPr>
            <a:r>
              <a:rPr lang="es-MX" sz="3400" dirty="0"/>
              <a:t>UNFPA (Fondo de Población de las Naciones Unidas)</a:t>
            </a:r>
          </a:p>
          <a:p>
            <a:pPr>
              <a:buFont typeface="Arial" pitchFamily="34" charset="0"/>
              <a:buChar char="•"/>
              <a:defRPr/>
            </a:pPr>
            <a:r>
              <a:rPr lang="es-MX" sz="3400" dirty="0"/>
              <a:t>ISSS (Instituto Salvadoreño del Seguro Social)</a:t>
            </a:r>
          </a:p>
          <a:p>
            <a:pPr>
              <a:buFont typeface="Arial" pitchFamily="34" charset="0"/>
              <a:buChar char="•"/>
              <a:defRPr/>
            </a:pPr>
            <a:r>
              <a:rPr lang="es-MX" sz="3400" dirty="0"/>
              <a:t>Plan Internacional/Fondo Mundial</a:t>
            </a:r>
          </a:p>
          <a:p>
            <a:pPr>
              <a:buFont typeface="Arial" pitchFamily="34" charset="0"/>
              <a:buChar char="•"/>
              <a:defRPr/>
            </a:pPr>
            <a:r>
              <a:rPr lang="es-MX" sz="3400" dirty="0"/>
              <a:t>PASMO ( Asociación Panamericana de Mercadeo Social)</a:t>
            </a:r>
          </a:p>
          <a:p>
            <a:pPr>
              <a:buFont typeface="Arial" pitchFamily="34" charset="0"/>
              <a:buChar char="•"/>
              <a:defRPr/>
            </a:pPr>
            <a:r>
              <a:rPr lang="es-MX" sz="3400" dirty="0"/>
              <a:t>ADS/Pro familia</a:t>
            </a:r>
          </a:p>
          <a:p>
            <a:pPr>
              <a:buFont typeface="Arial" pitchFamily="34" charset="0"/>
              <a:buChar char="•"/>
              <a:defRPr/>
            </a:pPr>
            <a:r>
              <a:rPr lang="es-MX" sz="3400" dirty="0"/>
              <a:t>(Asociación Demográfica Salvadoreña)</a:t>
            </a:r>
          </a:p>
          <a:p>
            <a:pPr>
              <a:buFont typeface="Arial" pitchFamily="34" charset="0"/>
              <a:buChar char="•"/>
              <a:defRPr/>
            </a:pPr>
            <a:r>
              <a:rPr lang="es-MX" sz="3400" dirty="0"/>
              <a:t>Sanidad Militar</a:t>
            </a:r>
          </a:p>
          <a:p>
            <a:pPr>
              <a:buFont typeface="Arial" pitchFamily="34" charset="0"/>
              <a:buChar char="•"/>
              <a:defRPr/>
            </a:pPr>
            <a:r>
              <a:rPr lang="es-MX" sz="3400" dirty="0"/>
              <a:t>FUNDASIDA (Fundación Nacional para la Prevención, educación y acompañamiento de la persona VIH)</a:t>
            </a:r>
          </a:p>
          <a:p>
            <a:pPr>
              <a:buFont typeface="Arial" pitchFamily="34" charset="0"/>
              <a:buChar char="•"/>
              <a:defRPr/>
            </a:pPr>
            <a:r>
              <a:rPr lang="es-MX" sz="3400" dirty="0"/>
              <a:t>Asociación Atlacatl Vivo Positivo</a:t>
            </a:r>
          </a:p>
          <a:p>
            <a:pPr>
              <a:buFont typeface="Arial" pitchFamily="34" charset="0"/>
              <a:buChar char="•"/>
              <a:defRPr/>
            </a:pPr>
            <a:r>
              <a:rPr lang="es-MX" sz="3400" dirty="0"/>
              <a:t>Fundación CONTRASIDA</a:t>
            </a:r>
          </a:p>
          <a:p>
            <a:pPr>
              <a:buFont typeface="Arial" pitchFamily="34" charset="0"/>
              <a:buChar char="•"/>
              <a:defRPr/>
            </a:pPr>
            <a:r>
              <a:rPr lang="es-MX" sz="3400" dirty="0"/>
              <a:t>Asociación de Mujeres Flor de Piedra</a:t>
            </a:r>
          </a:p>
          <a:p>
            <a:pPr>
              <a:buFont typeface="Arial" pitchFamily="34" charset="0"/>
              <a:buChar char="•"/>
              <a:defRPr/>
            </a:pPr>
            <a:r>
              <a:rPr lang="es-MX" sz="3400" dirty="0" smtClean="0"/>
              <a:t>ASPHID ARCOIRIS (Asociación Solidaria para impulsar el desarrollo humano)</a:t>
            </a:r>
          </a:p>
          <a:p>
            <a:pPr marL="118872" indent="0">
              <a:buNone/>
            </a:pPr>
            <a:endParaRPr lang="es-SV" dirty="0"/>
          </a:p>
        </p:txBody>
      </p:sp>
      <p:sp>
        <p:nvSpPr>
          <p:cNvPr id="6" name="5 Rectángulo"/>
          <p:cNvSpPr/>
          <p:nvPr/>
        </p:nvSpPr>
        <p:spPr>
          <a:xfrm>
            <a:off x="4514800" y="1502688"/>
            <a:ext cx="4338431" cy="4770537"/>
          </a:xfrm>
          <a:prstGeom prst="rect">
            <a:avLst/>
          </a:prstGeom>
        </p:spPr>
        <p:txBody>
          <a:bodyPr wrap="square">
            <a:spAutoFit/>
          </a:bodyPr>
          <a:lstStyle/>
          <a:p>
            <a:pPr>
              <a:buFont typeface="Arial" pitchFamily="34" charset="0"/>
              <a:buChar char="•"/>
              <a:defRPr/>
            </a:pPr>
            <a:r>
              <a:rPr lang="es-MX" sz="1600" dirty="0" smtClean="0"/>
              <a:t>ANP+VN </a:t>
            </a:r>
            <a:r>
              <a:rPr lang="es-MX" sz="1600" dirty="0"/>
              <a:t>(Asociación Nacional de Personas Positivas Vida Nueva)</a:t>
            </a:r>
          </a:p>
          <a:p>
            <a:pPr>
              <a:buFont typeface="Arial" pitchFamily="34" charset="0"/>
              <a:buChar char="•"/>
              <a:defRPr/>
            </a:pPr>
            <a:r>
              <a:rPr lang="es-MX" sz="1600" dirty="0"/>
              <a:t>Movimiento de mujeres Orquídeas del Mar</a:t>
            </a:r>
          </a:p>
          <a:p>
            <a:pPr>
              <a:buFont typeface="Arial" pitchFamily="34" charset="0"/>
              <a:buChar char="•"/>
              <a:defRPr/>
            </a:pPr>
            <a:r>
              <a:rPr lang="es-MX" sz="1600" dirty="0"/>
              <a:t>Asociación REDSAL + Red Salvadoreña de personas con VIH/SIDA</a:t>
            </a:r>
          </a:p>
          <a:p>
            <a:pPr>
              <a:buFont typeface="Arial" pitchFamily="34" charset="0"/>
              <a:buChar char="•"/>
              <a:defRPr/>
            </a:pPr>
            <a:r>
              <a:rPr lang="es-MX" sz="1600" dirty="0"/>
              <a:t>Asociación Salvadoreña de Derechos Humanos “Entre amigos”</a:t>
            </a:r>
          </a:p>
          <a:p>
            <a:pPr>
              <a:buFont typeface="Arial" pitchFamily="34" charset="0"/>
              <a:buChar char="•"/>
              <a:defRPr/>
            </a:pPr>
            <a:r>
              <a:rPr lang="es-MX" sz="1600" dirty="0"/>
              <a:t>Colectivo Alejandría El Salvador</a:t>
            </a:r>
          </a:p>
          <a:p>
            <a:pPr>
              <a:buFont typeface="Arial" pitchFamily="34" charset="0"/>
              <a:buChar char="•"/>
              <a:defRPr/>
            </a:pPr>
            <a:r>
              <a:rPr lang="es-MX" sz="1600" dirty="0"/>
              <a:t>ICW Capítulo El Salvador (Comunidad Internacional de Mujeres viviendo con VIH/Sida El Salvador)</a:t>
            </a:r>
          </a:p>
          <a:p>
            <a:pPr>
              <a:buFont typeface="Arial" pitchFamily="34" charset="0"/>
              <a:buChar char="•"/>
              <a:defRPr/>
            </a:pPr>
            <a:r>
              <a:rPr lang="es-MX" sz="1600" dirty="0"/>
              <a:t>Cruz Roja Salvadoreña</a:t>
            </a:r>
          </a:p>
          <a:p>
            <a:pPr>
              <a:buFont typeface="Arial" pitchFamily="34" charset="0"/>
              <a:buChar char="•"/>
              <a:defRPr/>
            </a:pPr>
            <a:r>
              <a:rPr lang="es-MX" sz="1600" dirty="0"/>
              <a:t>ORMUSA ( Organización de Mujeres Salvadoreñas por la Paz)</a:t>
            </a:r>
          </a:p>
          <a:p>
            <a:pPr>
              <a:buFont typeface="Arial" pitchFamily="34" charset="0"/>
              <a:buChar char="•"/>
              <a:defRPr/>
            </a:pPr>
            <a:r>
              <a:rPr lang="es-MX" sz="1600" dirty="0"/>
              <a:t>ASPS (Asociación Salvadoreña Promotora de Salud)</a:t>
            </a:r>
          </a:p>
          <a:p>
            <a:pPr>
              <a:buFont typeface="Arial" pitchFamily="34" charset="0"/>
              <a:buChar char="•"/>
              <a:defRPr/>
            </a:pPr>
            <a:r>
              <a:rPr lang="es-MX" sz="1600" dirty="0"/>
              <a:t>Fraternidad Gay sin Fronteras</a:t>
            </a:r>
          </a:p>
          <a:p>
            <a:pPr>
              <a:buFont typeface="Arial" pitchFamily="34" charset="0"/>
              <a:buChar char="•"/>
              <a:defRPr/>
            </a:pPr>
            <a:r>
              <a:rPr lang="es-MX" sz="1600" dirty="0"/>
              <a:t>ASAFOCAIS (Asociación Salvadoreña de</a:t>
            </a:r>
          </a:p>
          <a:p>
            <a:pPr>
              <a:buFont typeface="Arial" pitchFamily="34" charset="0"/>
              <a:buChar char="•"/>
              <a:defRPr/>
            </a:pPr>
            <a:r>
              <a:rPr lang="es-MX" sz="1600" dirty="0"/>
              <a:t>Formación y Capacitación Integral)</a:t>
            </a:r>
            <a:endParaRPr lang="en-US" sz="1600" dirty="0"/>
          </a:p>
        </p:txBody>
      </p:sp>
    </p:spTree>
    <p:extLst>
      <p:ext uri="{BB962C8B-B14F-4D97-AF65-F5344CB8AC3E}">
        <p14:creationId xmlns:p14="http://schemas.microsoft.com/office/powerpoint/2010/main" val="3677282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252728"/>
          </a:xfrm>
        </p:spPr>
        <p:txBody>
          <a:bodyPr>
            <a:normAutofit/>
          </a:bodyPr>
          <a:lstStyle/>
          <a:p>
            <a:r>
              <a:rPr lang="es-SV" sz="3600" dirty="0"/>
              <a:t>HOY SE EMITIÓ LA RESOLUCIÓN MINISTERIAL No</a:t>
            </a:r>
            <a:r>
              <a:rPr lang="es-SV" sz="3600" dirty="0" smtClean="0"/>
              <a:t>.   </a:t>
            </a:r>
            <a:r>
              <a:rPr lang="es-SV" sz="3600" dirty="0"/>
              <a:t>, QUE DICE</a:t>
            </a:r>
            <a:r>
              <a:rPr lang="es-SV" sz="3600" dirty="0" smtClean="0"/>
              <a:t>:</a:t>
            </a:r>
            <a:endParaRPr lang="es-SV" dirty="0"/>
          </a:p>
        </p:txBody>
      </p:sp>
      <p:sp>
        <p:nvSpPr>
          <p:cNvPr id="3" name="2 Marcador de contenido"/>
          <p:cNvSpPr>
            <a:spLocks noGrp="1"/>
          </p:cNvSpPr>
          <p:nvPr>
            <p:ph idx="1"/>
          </p:nvPr>
        </p:nvSpPr>
        <p:spPr>
          <a:xfrm>
            <a:off x="457200" y="1628800"/>
            <a:ext cx="8229600" cy="4968551"/>
          </a:xfrm>
        </p:spPr>
        <p:txBody>
          <a:bodyPr>
            <a:normAutofit fontScale="47500" lnSpcReduction="20000"/>
          </a:bodyPr>
          <a:lstStyle/>
          <a:p>
            <a:pP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latin typeface="Calibri" pitchFamily="32" charset="0"/>
                <a:ea typeface="DejaVu Sans" charset="0"/>
                <a:cs typeface="DejaVu Sans" charset="0"/>
              </a:rPr>
              <a:t>“</a:t>
            </a:r>
            <a:r>
              <a:rPr lang="es-ES" dirty="0">
                <a:solidFill>
                  <a:srgbClr val="000000"/>
                </a:solidFill>
                <a:latin typeface="Calibri" pitchFamily="32" charset="0"/>
                <a:ea typeface="DejaVu Sans" charset="0"/>
                <a:cs typeface="DejaVu Sans" charset="0"/>
              </a:rPr>
              <a:t>Ministerio de Salud, San Salvador, a los días del mes de mayo del año dos mil catorce. Que de acuerdo al Artículo 25 inciso primero de la Ley de Prevención y Control de la Infección Provocada por el Virus de Inmunodeficiencia Humana, establece que el preservativo o condón como método de prevención debe garantizar su fácil acceso para que constituya un método que disminuya la diseminación de las Infecciones  de Transmisión Sexual. Que de acuerdo al Artículo 78 del Reglamento de la Ley de Prevención y Control de la Infección Provocada por el Virus de Inmunodeficiencia Humana, establece que el Ministerio como rector de la Política Nacional en Materia de Salud, podrá emitir protocolos de atención, normas técnicas, instructivos y las disposiciones que sean necesarias para facilitar y lograr mayor eficiencia en la aplicación de la ley y su Reglamento; </a:t>
            </a:r>
            <a:r>
              <a:rPr lang="es-ES" b="1" dirty="0">
                <a:solidFill>
                  <a:srgbClr val="000000"/>
                </a:solidFill>
                <a:latin typeface="Calibri" pitchFamily="32" charset="0"/>
                <a:ea typeface="DejaVu Sans" charset="0"/>
                <a:cs typeface="DejaVu Sans" charset="0"/>
              </a:rPr>
              <a:t>POR TANTO</a:t>
            </a:r>
            <a:r>
              <a:rPr lang="es-ES" dirty="0">
                <a:solidFill>
                  <a:srgbClr val="000000"/>
                </a:solidFill>
                <a:latin typeface="Calibri" pitchFamily="32" charset="0"/>
                <a:ea typeface="DejaVu Sans" charset="0"/>
                <a:cs typeface="DejaVu Sans" charset="0"/>
              </a:rPr>
              <a:t>: En uso de sus facultades legales RESUELVE: emitir la siguiente </a:t>
            </a:r>
            <a:r>
              <a:rPr lang="es-ES" b="1" dirty="0">
                <a:solidFill>
                  <a:srgbClr val="000000"/>
                </a:solidFill>
                <a:latin typeface="Calibri" pitchFamily="32" charset="0"/>
                <a:ea typeface="DejaVu Sans" charset="0"/>
                <a:cs typeface="DejaVu Sans" charset="0"/>
              </a:rPr>
              <a:t>“</a:t>
            </a:r>
            <a:r>
              <a:rPr lang="es-MX" b="1" dirty="0">
                <a:solidFill>
                  <a:srgbClr val="000000"/>
                </a:solidFill>
                <a:latin typeface="Calibri" pitchFamily="32" charset="0"/>
                <a:ea typeface="DejaVu Sans" charset="0"/>
                <a:cs typeface="DejaVu Sans" charset="0"/>
              </a:rPr>
              <a:t>ESTRATEGIA NACIONAL DE CONDONES</a:t>
            </a:r>
            <a:r>
              <a:rPr lang="es-ES" b="1" dirty="0">
                <a:solidFill>
                  <a:srgbClr val="000000"/>
                </a:solidFill>
                <a:latin typeface="Calibri" pitchFamily="32" charset="0"/>
                <a:ea typeface="DejaVu Sans" charset="0"/>
                <a:cs typeface="DejaVu Sans" charset="0"/>
              </a:rPr>
              <a:t>”</a:t>
            </a:r>
            <a:r>
              <a:rPr lang="es-ES" dirty="0">
                <a:solidFill>
                  <a:srgbClr val="000000"/>
                </a:solidFill>
                <a:latin typeface="Calibri" pitchFamily="32" charset="0"/>
                <a:ea typeface="DejaVu Sans" charset="0"/>
                <a:cs typeface="DejaVu Sans" charset="0"/>
              </a:rPr>
              <a:t>, </a:t>
            </a:r>
            <a:r>
              <a:rPr lang="es-MX" dirty="0">
                <a:solidFill>
                  <a:srgbClr val="000000"/>
                </a:solidFill>
                <a:latin typeface="Calibri" pitchFamily="32" charset="0"/>
                <a:ea typeface="DejaVu Sans" charset="0"/>
                <a:cs typeface="DejaVu Sans" charset="0"/>
              </a:rPr>
              <a:t>con el fin coordinar acciones para el acceso universal de condones de calidad y su uso continuo y consistente para la prevención de las ITS, VIH, embarazos tempranos y embarazos no deseados; en consecuencia a partir de la presente fecha es de obligatorio cumplimiento por parte de todo el personal involucrado de las Instituciones del Sistema Nacional de Salud y de las Redes Integradas e Integrales de Servicios de Salud, incluyendo el Instituto Salvadoreño del Seguro Social</a:t>
            </a:r>
            <a:r>
              <a:rPr lang="es-ES" dirty="0">
                <a:solidFill>
                  <a:srgbClr val="000000"/>
                </a:solidFill>
                <a:latin typeface="Calibri" pitchFamily="32" charset="0"/>
                <a:ea typeface="DejaVu Sans" charset="0"/>
                <a:cs typeface="DejaVu Sans" charset="0"/>
              </a:rPr>
              <a:t>, para lo cual se debe proceder a su divulgación e implantación a partir de esta fecha; HÁGASE SABER. La Titular del Ramo de Salud, (F).M.I. Rodríguez</a:t>
            </a:r>
            <a:r>
              <a:rPr lang="es-ES" dirty="0" smtClean="0">
                <a:solidFill>
                  <a:srgbClr val="000000"/>
                </a:solidFill>
                <a:latin typeface="Calibri" pitchFamily="32" charset="0"/>
                <a:ea typeface="DejaVu Sans" charset="0"/>
                <a:cs typeface="DejaVu Sans" charset="0"/>
              </a:rPr>
              <a:t>”.</a:t>
            </a:r>
          </a:p>
          <a:p>
            <a:pP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a:solidFill>
                <a:srgbClr val="000000"/>
              </a:solidFill>
              <a:latin typeface="Calibri" pitchFamily="32" charset="0"/>
              <a:ea typeface="DejaVu Sans" charset="0"/>
              <a:cs typeface="DejaVu Sans" charset="0"/>
            </a:endParaRPr>
          </a:p>
          <a:p>
            <a:pP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SV" dirty="0">
                <a:solidFill>
                  <a:srgbClr val="000000"/>
                </a:solidFill>
                <a:latin typeface="Calibri" pitchFamily="32" charset="0"/>
                <a:ea typeface="DejaVu Sans" charset="0"/>
                <a:cs typeface="DejaVu Sans" charset="0"/>
              </a:rPr>
              <a:t>Lo que se transcribe para los efectos legales pertinentes.</a:t>
            </a:r>
          </a:p>
          <a:p>
            <a:pP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a:solidFill>
                <a:srgbClr val="000000"/>
              </a:solidFill>
              <a:latin typeface="Calibri" pitchFamily="32" charset="0"/>
              <a:ea typeface="DejaVu Sans" charset="0"/>
              <a:cs typeface="DejaVu Sans" charset="0"/>
            </a:endParaRPr>
          </a:p>
          <a:p>
            <a:pPr algn="ct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dirty="0">
                <a:solidFill>
                  <a:srgbClr val="000000"/>
                </a:solidFill>
                <a:latin typeface="Calibri" pitchFamily="32" charset="0"/>
                <a:ea typeface="DejaVu Sans" charset="0"/>
                <a:cs typeface="DejaVu Sans" charset="0"/>
              </a:rPr>
              <a:t>DIOS UNION LIBERTAD</a:t>
            </a:r>
          </a:p>
          <a:p>
            <a:pPr algn="ct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ES" dirty="0">
              <a:solidFill>
                <a:srgbClr val="000000"/>
              </a:solidFill>
              <a:latin typeface="Calibri" pitchFamily="32" charset="0"/>
              <a:ea typeface="DejaVu Sans" charset="0"/>
              <a:cs typeface="DejaVu Sans" charset="0"/>
            </a:endParaRPr>
          </a:p>
          <a:p>
            <a:pPr algn="ct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b="1" dirty="0">
                <a:solidFill>
                  <a:srgbClr val="000000"/>
                </a:solidFill>
                <a:latin typeface="Calibri" pitchFamily="32" charset="0"/>
                <a:ea typeface="DejaVu Sans" charset="0"/>
                <a:cs typeface="DejaVu Sans" charset="0"/>
              </a:rPr>
              <a:t>María Isabel Rodríguez</a:t>
            </a:r>
          </a:p>
          <a:p>
            <a:pPr marL="118872" indent="0">
              <a:buNone/>
            </a:pPr>
            <a:endParaRPr lang="es-SV" dirty="0"/>
          </a:p>
        </p:txBody>
      </p:sp>
    </p:spTree>
    <p:extLst>
      <p:ext uri="{BB962C8B-B14F-4D97-AF65-F5344CB8AC3E}">
        <p14:creationId xmlns:p14="http://schemas.microsoft.com/office/powerpoint/2010/main" val="217966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sz="4800" dirty="0">
                <a:latin typeface="Corbel" pitchFamily="32" charset="0"/>
              </a:rPr>
              <a:t>OBJETIVO GENERAL</a:t>
            </a:r>
            <a:endParaRPr lang="es-SV" sz="4800" dirty="0">
              <a:latin typeface="Corbel" pitchFamily="32" charset="0"/>
            </a:endParaRPr>
          </a:p>
        </p:txBody>
      </p:sp>
      <p:sp>
        <p:nvSpPr>
          <p:cNvPr id="3" name="2 Marcador de contenido"/>
          <p:cNvSpPr>
            <a:spLocks noGrp="1"/>
          </p:cNvSpPr>
          <p:nvPr>
            <p:ph idx="1"/>
          </p:nvPr>
        </p:nvSpPr>
        <p:spPr/>
        <p:txBody>
          <a:bodyPr>
            <a:normAutofit fontScale="92500" lnSpcReduction="10000"/>
          </a:bodyPr>
          <a:lstStyle/>
          <a:p>
            <a:pPr marL="284163" indent="-282575" algn="just">
              <a:lnSpc>
                <a:spcPct val="80000"/>
              </a:lnSpc>
              <a:spcBef>
                <a:spcPts val="500"/>
              </a:spcBef>
              <a:buClr>
                <a:srgbClr val="B96C11"/>
              </a:buClr>
              <a:buSzPct val="145000"/>
              <a:buFont typeface="Arial" charset="0"/>
              <a:buChar char="•"/>
            </a:pPr>
            <a:r>
              <a:rPr lang="es-MX" dirty="0">
                <a:latin typeface="Corbel" pitchFamily="32" charset="0"/>
              </a:rPr>
              <a:t>Establecer acciones que aseguren la disponibilidad de condones masculinos y femeninos de forma oportuna y de calidad, promoviendo su uso correcto y consistente, a través de una oferta ampliada y variada que satisfaga las necesidades particulares de diferentes segmentos de la población tanto en el sector público como el privado con la finalidad prevenir el VIH, infecciones de transmisión sexual, embarazos tempranos y no deseados, contribuyendo a fortalecer las buenas prácticas en salud sexual y reproductiva.</a:t>
            </a:r>
          </a:p>
          <a:p>
            <a:pPr algn="just">
              <a:lnSpc>
                <a:spcPct val="80000"/>
              </a:lnSpc>
              <a:spcBef>
                <a:spcPts val="250"/>
              </a:spcBef>
              <a:buClrTx/>
              <a:buSzPct val="145000"/>
              <a:buNone/>
            </a:pPr>
            <a:r>
              <a:rPr lang="es-MX" sz="1200" dirty="0">
                <a:latin typeface="Corbel" pitchFamily="32" charset="0"/>
              </a:rPr>
              <a:t/>
            </a:r>
            <a:br>
              <a:rPr lang="es-MX" sz="1200" dirty="0">
                <a:latin typeface="Corbel" pitchFamily="32" charset="0"/>
              </a:rPr>
            </a:br>
            <a:endParaRPr lang="es-MX" sz="1200" dirty="0">
              <a:latin typeface="Corbel" pitchFamily="32" charset="0"/>
            </a:endParaRPr>
          </a:p>
          <a:p>
            <a:endParaRPr lang="es-SV" dirty="0"/>
          </a:p>
        </p:txBody>
      </p:sp>
    </p:spTree>
    <p:extLst>
      <p:ext uri="{BB962C8B-B14F-4D97-AF65-F5344CB8AC3E}">
        <p14:creationId xmlns:p14="http://schemas.microsoft.com/office/powerpoint/2010/main" val="331552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Objetivos específicos:</a:t>
            </a:r>
            <a:endParaRPr lang="es-SV" dirty="0"/>
          </a:p>
        </p:txBody>
      </p:sp>
      <p:sp>
        <p:nvSpPr>
          <p:cNvPr id="3" name="2 Marcador de contenido"/>
          <p:cNvSpPr>
            <a:spLocks noGrp="1"/>
          </p:cNvSpPr>
          <p:nvPr>
            <p:ph idx="1"/>
          </p:nvPr>
        </p:nvSpPr>
        <p:spPr/>
        <p:txBody>
          <a:bodyPr>
            <a:normAutofit fontScale="77500" lnSpcReduction="20000"/>
          </a:bodyPr>
          <a:lstStyle/>
          <a:p>
            <a:r>
              <a:rPr lang="es-MX" dirty="0">
                <a:solidFill>
                  <a:srgbClr val="000000"/>
                </a:solidFill>
                <a:latin typeface="Calibri" pitchFamily="32" charset="0"/>
                <a:ea typeface="DejaVu Sans" charset="0"/>
                <a:cs typeface="DejaVu Sans" charset="0"/>
              </a:rPr>
              <a:t>Fortalecer el ambiente político-social y los instrumentos técnicos jurídicos para el fomento del uso del condón en el control y prevención de enfermedades de transmisión sexual y VIH, así como del embarazo temprano y el embarazo no deseado.</a:t>
            </a:r>
          </a:p>
          <a:p>
            <a:r>
              <a:rPr lang="es-MX" dirty="0">
                <a:solidFill>
                  <a:srgbClr val="000000"/>
                </a:solidFill>
                <a:latin typeface="Calibri" pitchFamily="32" charset="0"/>
                <a:ea typeface="DejaVu Sans" charset="0"/>
                <a:cs typeface="DejaVu Sans" charset="0"/>
              </a:rPr>
              <a:t>Promover acciones integradas orientadas a aumentar la disponibilidad de condones de forma gratuita o a un precio accesible, que conlleve a incrementar las coberturas y acceso de las personas usuarias.</a:t>
            </a:r>
          </a:p>
          <a:p>
            <a:r>
              <a:rPr lang="es-MX" dirty="0">
                <a:solidFill>
                  <a:srgbClr val="000000"/>
                </a:solidFill>
                <a:latin typeface="Calibri" pitchFamily="32" charset="0"/>
                <a:ea typeface="DejaVu Sans" charset="0"/>
                <a:cs typeface="DejaVu Sans" charset="0"/>
              </a:rPr>
              <a:t>Incrementar la oferta y demanda de condones masculinos y femeninos como un método de doble protección para ITS, VIH y de los embarazos tempranos y embarazos no deseados como parte de una sexualidad saludable. </a:t>
            </a:r>
          </a:p>
          <a:p>
            <a:endParaRPr lang="es-SV" dirty="0"/>
          </a:p>
        </p:txBody>
      </p:sp>
    </p:spTree>
    <p:extLst>
      <p:ext uri="{BB962C8B-B14F-4D97-AF65-F5344CB8AC3E}">
        <p14:creationId xmlns:p14="http://schemas.microsoft.com/office/powerpoint/2010/main" val="269975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Objetivos específicos:</a:t>
            </a:r>
            <a:endParaRPr lang="es-SV" dirty="0"/>
          </a:p>
        </p:txBody>
      </p:sp>
      <p:sp>
        <p:nvSpPr>
          <p:cNvPr id="3" name="2 Marcador de contenido"/>
          <p:cNvSpPr>
            <a:spLocks noGrp="1"/>
          </p:cNvSpPr>
          <p:nvPr>
            <p:ph idx="1"/>
          </p:nvPr>
        </p:nvSpPr>
        <p:spPr>
          <a:xfrm>
            <a:off x="457200" y="1700808"/>
            <a:ext cx="8229600" cy="4968552"/>
          </a:xfrm>
        </p:spPr>
        <p:txBody>
          <a:bodyPr>
            <a:normAutofit fontScale="85000" lnSpcReduction="10000"/>
          </a:bodyPr>
          <a:lstStyle/>
          <a:p>
            <a:r>
              <a:rPr lang="es-MX" dirty="0">
                <a:latin typeface="Corbel" pitchFamily="32" charset="0"/>
              </a:rPr>
              <a:t>Promover el uso correcto y consistente del condón así como comportamientos que favorezcan a la salud sexual y reproductiva de la </a:t>
            </a:r>
            <a:r>
              <a:rPr lang="es-MX" dirty="0" smtClean="0">
                <a:latin typeface="Corbel" pitchFamily="32" charset="0"/>
              </a:rPr>
              <a:t>población </a:t>
            </a:r>
          </a:p>
          <a:p>
            <a:r>
              <a:rPr lang="es-MX" dirty="0" smtClean="0">
                <a:latin typeface="Corbel" pitchFamily="32" charset="0"/>
              </a:rPr>
              <a:t>Fortalecer </a:t>
            </a:r>
            <a:r>
              <a:rPr lang="es-MX" dirty="0">
                <a:latin typeface="Corbel" pitchFamily="32" charset="0"/>
              </a:rPr>
              <a:t>el esfuerzo articulado del país entre los diferentes sectores de la sociedad con el Sistema Nacional de Salud para garantizar el acceso universal a los condones, definiendo acciones clave para la implementación de la estrategia nacional de condones</a:t>
            </a:r>
            <a:r>
              <a:rPr lang="es-MX" dirty="0" smtClean="0">
                <a:latin typeface="Corbel" pitchFamily="32" charset="0"/>
              </a:rPr>
              <a:t>. </a:t>
            </a:r>
          </a:p>
          <a:p>
            <a:r>
              <a:rPr lang="es-MX" dirty="0" smtClean="0">
                <a:latin typeface="Corbel" pitchFamily="32" charset="0"/>
              </a:rPr>
              <a:t>Desarrollar </a:t>
            </a:r>
            <a:r>
              <a:rPr lang="es-MX" dirty="0">
                <a:latin typeface="Corbel" pitchFamily="32" charset="0"/>
              </a:rPr>
              <a:t>procesos que permitan la evaluación y monitoreo de la </a:t>
            </a:r>
            <a:r>
              <a:rPr lang="es-ES" dirty="0">
                <a:latin typeface="Corbel" pitchFamily="32" charset="0"/>
              </a:rPr>
              <a:t>Estrategia</a:t>
            </a:r>
            <a:r>
              <a:rPr lang="es-MX" i="1" dirty="0">
                <a:latin typeface="Corbel" pitchFamily="32" charset="0"/>
              </a:rPr>
              <a:t> </a:t>
            </a:r>
            <a:r>
              <a:rPr lang="es-MX" dirty="0">
                <a:latin typeface="Corbel" pitchFamily="32" charset="0"/>
              </a:rPr>
              <a:t>Nacional de condones </a:t>
            </a:r>
            <a:r>
              <a:rPr lang="es-ES" dirty="0">
                <a:latin typeface="Corbel" pitchFamily="32" charset="0"/>
              </a:rPr>
              <a:t>permitiendo el registro de información y la generación de evidencia</a:t>
            </a:r>
            <a:endParaRPr lang="es-MX" dirty="0">
              <a:latin typeface="Corbel" pitchFamily="32" charset="0"/>
            </a:endParaRPr>
          </a:p>
          <a:p>
            <a:endParaRPr lang="es-MX" dirty="0" smtClean="0">
              <a:latin typeface="Corbel" pitchFamily="32" charset="0"/>
            </a:endParaRPr>
          </a:p>
          <a:p>
            <a:endParaRPr lang="es-SV" dirty="0"/>
          </a:p>
        </p:txBody>
      </p:sp>
    </p:spTree>
    <p:extLst>
      <p:ext uri="{BB962C8B-B14F-4D97-AF65-F5344CB8AC3E}">
        <p14:creationId xmlns:p14="http://schemas.microsoft.com/office/powerpoint/2010/main" val="2798294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4800" dirty="0">
                <a:latin typeface="Corbel" pitchFamily="32" charset="0"/>
              </a:rPr>
              <a:t>RESPONSABLES DE EJECUTAR LA ESTRATEGIA</a:t>
            </a:r>
            <a:endParaRPr lang="es-SV" dirty="0"/>
          </a:p>
        </p:txBody>
      </p:sp>
      <p:sp>
        <p:nvSpPr>
          <p:cNvPr id="3" name="2 Marcador de contenido"/>
          <p:cNvSpPr>
            <a:spLocks noGrp="1"/>
          </p:cNvSpPr>
          <p:nvPr>
            <p:ph idx="1"/>
          </p:nvPr>
        </p:nvSpPr>
        <p:spPr/>
        <p:txBody>
          <a:bodyPr>
            <a:normAutofit/>
          </a:bodyPr>
          <a:lstStyle/>
          <a:p>
            <a:pPr marL="118872" indent="0">
              <a:buNone/>
            </a:pPr>
            <a:r>
              <a:rPr lang="es-MX" dirty="0">
                <a:solidFill>
                  <a:srgbClr val="000000"/>
                </a:solidFill>
                <a:latin typeface="Calibri" pitchFamily="32" charset="0"/>
                <a:ea typeface="DejaVu Sans" charset="0"/>
                <a:cs typeface="DejaVu Sans" charset="0"/>
              </a:rPr>
              <a:t>Son responsables de ejecutar la Estrategia Nacional de Condones el personal de salud multidisciplinario del Sistema Nacional de Salud en los diferentes niveles de atención incluyendo el Instituto Salvadoreño del Seguro Social; así como también la sociedad salvadoreña organizada a través de las instituciones que trabajan en la respuesta nacional y sector privado vinculado en la venta de condones.</a:t>
            </a:r>
          </a:p>
          <a:p>
            <a:endParaRPr lang="es-SV" dirty="0"/>
          </a:p>
        </p:txBody>
      </p:sp>
    </p:spTree>
    <p:extLst>
      <p:ext uri="{BB962C8B-B14F-4D97-AF65-F5344CB8AC3E}">
        <p14:creationId xmlns:p14="http://schemas.microsoft.com/office/powerpoint/2010/main" val="1969506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Alcances de la estrategia:</a:t>
            </a:r>
            <a:endParaRPr lang="es-SV" dirty="0"/>
          </a:p>
        </p:txBody>
      </p:sp>
      <p:sp>
        <p:nvSpPr>
          <p:cNvPr id="3" name="2 Marcador de contenido"/>
          <p:cNvSpPr>
            <a:spLocks noGrp="1"/>
          </p:cNvSpPr>
          <p:nvPr>
            <p:ph idx="1"/>
          </p:nvPr>
        </p:nvSpPr>
        <p:spPr>
          <a:xfrm>
            <a:off x="179512" y="1556792"/>
            <a:ext cx="8712968" cy="5040559"/>
          </a:xfrm>
        </p:spPr>
        <p:txBody>
          <a:bodyPr>
            <a:normAutofit fontScale="77500" lnSpcReduction="20000"/>
          </a:bodyPr>
          <a:lstStyle/>
          <a:p>
            <a:pPr marL="1051560" indent="-457200">
              <a:buClrTx/>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dirty="0">
                <a:solidFill>
                  <a:srgbClr val="000000"/>
                </a:solidFill>
                <a:latin typeface="Calibri" pitchFamily="32" charset="0"/>
                <a:ea typeface="DejaVu Sans" charset="0"/>
                <a:cs typeface="DejaVu Sans" charset="0"/>
              </a:rPr>
              <a:t>Incrementar la demanda de condones como un método de doble protección, promocionar comportamientos que favorezcan a la salud sexual y reproductiva de la población de manera conjunta integrando a los sectores público y </a:t>
            </a:r>
            <a:r>
              <a:rPr lang="es-MX" dirty="0" smtClean="0">
                <a:solidFill>
                  <a:srgbClr val="000000"/>
                </a:solidFill>
                <a:latin typeface="Calibri" pitchFamily="32" charset="0"/>
                <a:ea typeface="DejaVu Sans" charset="0"/>
                <a:cs typeface="DejaVu Sans" charset="0"/>
              </a:rPr>
              <a:t>privado.</a:t>
            </a:r>
          </a:p>
          <a:p>
            <a:pPr marL="1051560" indent="-457200">
              <a:buClrTx/>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MX" sz="1100" dirty="0">
              <a:solidFill>
                <a:srgbClr val="000000"/>
              </a:solidFill>
              <a:latin typeface="Calibri" pitchFamily="32" charset="0"/>
              <a:ea typeface="DejaVu Sans" charset="0"/>
              <a:cs typeface="DejaVu Sans" charset="0"/>
            </a:endParaRPr>
          </a:p>
          <a:p>
            <a:pPr marL="1051560" indent="-457200">
              <a:buClrTx/>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dirty="0" smtClean="0">
                <a:solidFill>
                  <a:srgbClr val="000000"/>
                </a:solidFill>
                <a:latin typeface="Calibri" pitchFamily="32" charset="0"/>
                <a:ea typeface="DejaVu Sans" charset="0"/>
                <a:cs typeface="DejaVu Sans" charset="0"/>
              </a:rPr>
              <a:t>Elaboración </a:t>
            </a:r>
            <a:r>
              <a:rPr lang="es-MX" dirty="0">
                <a:solidFill>
                  <a:srgbClr val="000000"/>
                </a:solidFill>
                <a:latin typeface="Calibri" pitchFamily="32" charset="0"/>
                <a:ea typeface="DejaVu Sans" charset="0"/>
                <a:cs typeface="DejaVu Sans" charset="0"/>
              </a:rPr>
              <a:t>e implementación de planes operativos anuales en conjunto con los sectores público y privado.</a:t>
            </a:r>
          </a:p>
          <a:p>
            <a:pPr>
              <a:buClr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MX" sz="1000" dirty="0">
              <a:solidFill>
                <a:srgbClr val="000000"/>
              </a:solidFill>
              <a:latin typeface="Calibri" pitchFamily="32" charset="0"/>
              <a:ea typeface="DejaVu Sans" charset="0"/>
              <a:cs typeface="DejaVu Sans" charset="0"/>
            </a:endParaRPr>
          </a:p>
          <a:p>
            <a:pPr marL="1051560" indent="-457200">
              <a:buClrTx/>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dirty="0">
                <a:solidFill>
                  <a:srgbClr val="000000"/>
                </a:solidFill>
                <a:latin typeface="Calibri" pitchFamily="32" charset="0"/>
                <a:ea typeface="DejaVu Sans" charset="0"/>
                <a:cs typeface="DejaVu Sans" charset="0"/>
              </a:rPr>
              <a:t>Monitoreo y evaluación continua de la estrategia nacional de condones para conocer el estado de las intervenciones, identificar los ajustes necesarios para mejorar la eficiencia de los procesos y contar con información cualitativa y cuantitativa sobre la necesidad, acceso, uso y distribución de </a:t>
            </a:r>
            <a:r>
              <a:rPr lang="es-MX" dirty="0" smtClean="0">
                <a:solidFill>
                  <a:srgbClr val="000000"/>
                </a:solidFill>
                <a:latin typeface="Calibri" pitchFamily="32" charset="0"/>
                <a:ea typeface="DejaVu Sans" charset="0"/>
                <a:cs typeface="DejaVu Sans" charset="0"/>
              </a:rPr>
              <a:t>condones.</a:t>
            </a:r>
          </a:p>
          <a:p>
            <a:pPr marL="1051560" indent="-457200">
              <a:buClrTx/>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s-MX" sz="1100" dirty="0">
              <a:solidFill>
                <a:srgbClr val="000000"/>
              </a:solidFill>
              <a:latin typeface="Calibri" pitchFamily="32" charset="0"/>
              <a:ea typeface="DejaVu Sans" charset="0"/>
              <a:cs typeface="DejaVu Sans" charset="0"/>
            </a:endParaRPr>
          </a:p>
          <a:p>
            <a:pPr marL="1051560" indent="-457200">
              <a:buClrTx/>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MX" dirty="0" smtClean="0">
                <a:solidFill>
                  <a:srgbClr val="000000"/>
                </a:solidFill>
                <a:latin typeface="Calibri" pitchFamily="32" charset="0"/>
                <a:ea typeface="DejaVu Sans" charset="0"/>
                <a:cs typeface="DejaVu Sans" charset="0"/>
              </a:rPr>
              <a:t>Acceso </a:t>
            </a:r>
            <a:r>
              <a:rPr lang="es-MX" dirty="0">
                <a:solidFill>
                  <a:srgbClr val="000000"/>
                </a:solidFill>
                <a:latin typeface="Calibri" pitchFamily="32" charset="0"/>
                <a:ea typeface="DejaVu Sans" charset="0"/>
                <a:cs typeface="DejaVu Sans" charset="0"/>
              </a:rPr>
              <a:t>universal de condones de calidad.</a:t>
            </a:r>
          </a:p>
          <a:p>
            <a:endParaRPr lang="es-SV" dirty="0"/>
          </a:p>
        </p:txBody>
      </p:sp>
    </p:spTree>
    <p:extLst>
      <p:ext uri="{BB962C8B-B14F-4D97-AF65-F5344CB8AC3E}">
        <p14:creationId xmlns:p14="http://schemas.microsoft.com/office/powerpoint/2010/main" val="267957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4800" dirty="0">
                <a:latin typeface="Corbel" pitchFamily="32" charset="0"/>
              </a:rPr>
              <a:t>PRINCIPIOS RECTORES DE LA ESTRATEGIA NACIONAL</a:t>
            </a:r>
            <a:endParaRPr lang="es-SV" dirty="0"/>
          </a:p>
        </p:txBody>
      </p:sp>
      <p:sp>
        <p:nvSpPr>
          <p:cNvPr id="3" name="2 Marcador de contenido"/>
          <p:cNvSpPr>
            <a:spLocks noGrp="1"/>
          </p:cNvSpPr>
          <p:nvPr>
            <p:ph idx="1"/>
          </p:nvPr>
        </p:nvSpPr>
        <p:spPr>
          <a:xfrm>
            <a:off x="457200" y="1628801"/>
            <a:ext cx="8229600" cy="5040560"/>
          </a:xfrm>
        </p:spPr>
        <p:txBody>
          <a:bodyPr>
            <a:normAutofit fontScale="77500" lnSpcReduction="20000"/>
          </a:bodyPr>
          <a:lstStyle/>
          <a:p>
            <a:r>
              <a:rPr lang="es-MX" dirty="0">
                <a:latin typeface="Corbel" pitchFamily="32" charset="0"/>
              </a:rPr>
              <a:t>Promover el respeto y la defensa de los derechos humanos en todas las formas, derechos sexuales y reproductivos de la población y el reconocimiento del libre ejercicio de los mismos en la toma de decisiones responsables e </a:t>
            </a:r>
            <a:r>
              <a:rPr lang="es-MX" dirty="0" smtClean="0">
                <a:latin typeface="Corbel" pitchFamily="32" charset="0"/>
              </a:rPr>
              <a:t>informadas</a:t>
            </a:r>
          </a:p>
          <a:p>
            <a:r>
              <a:rPr lang="es-MX" dirty="0" smtClean="0">
                <a:latin typeface="Corbel" pitchFamily="32" charset="0"/>
              </a:rPr>
              <a:t> </a:t>
            </a:r>
            <a:r>
              <a:rPr lang="es-MX" dirty="0">
                <a:latin typeface="Corbel" pitchFamily="32" charset="0"/>
              </a:rPr>
              <a:t>Implementar el enfoque de las determinantes sociales, ambientales y de comportamientos protectores para las infecciones de transmisión sexual, VIH, embarazos tempranos y embarazos no </a:t>
            </a:r>
            <a:r>
              <a:rPr lang="es-MX" dirty="0" smtClean="0">
                <a:latin typeface="Corbel" pitchFamily="32" charset="0"/>
              </a:rPr>
              <a:t>deseados</a:t>
            </a:r>
          </a:p>
          <a:p>
            <a:r>
              <a:rPr lang="es-MX" dirty="0" smtClean="0">
                <a:latin typeface="Corbel" pitchFamily="32" charset="0"/>
              </a:rPr>
              <a:t> </a:t>
            </a:r>
            <a:r>
              <a:rPr lang="es-MX" dirty="0">
                <a:latin typeface="Corbel" pitchFamily="32" charset="0"/>
              </a:rPr>
              <a:t>Fortalecer la capacidad técnica del personal del Sistema Nacional de Salud en cuanto a la reducción y eliminación del estigma y discriminación; fenómenos que representan el principal obstáculo para el acceso universal a la prevención, tratamiento, atención y apoyo relacionados con el VIH</a:t>
            </a:r>
            <a:endParaRPr lang="es-SV" dirty="0"/>
          </a:p>
        </p:txBody>
      </p:sp>
    </p:spTree>
    <p:extLst>
      <p:ext uri="{BB962C8B-B14F-4D97-AF65-F5344CB8AC3E}">
        <p14:creationId xmlns:p14="http://schemas.microsoft.com/office/powerpoint/2010/main" val="3690091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SV" dirty="0" smtClean="0"/>
              <a:t>Líneas de acción</a:t>
            </a:r>
            <a:endParaRPr lang="es-SV" dirty="0"/>
          </a:p>
        </p:txBody>
      </p:sp>
      <p:sp>
        <p:nvSpPr>
          <p:cNvPr id="3" name="2 Marcador de contenido"/>
          <p:cNvSpPr>
            <a:spLocks noGrp="1"/>
          </p:cNvSpPr>
          <p:nvPr>
            <p:ph idx="1"/>
          </p:nvPr>
        </p:nvSpPr>
        <p:spPr/>
        <p:txBody>
          <a:bodyPr>
            <a:normAutofit fontScale="70000" lnSpcReduction="20000"/>
          </a:bodyPr>
          <a:lstStyle/>
          <a:p>
            <a:pPr>
              <a:lnSpc>
                <a:spcPct val="80000"/>
              </a:lnSpc>
              <a:spcBef>
                <a:spcPts val="400"/>
              </a:spcBef>
              <a:buClr>
                <a:srgbClr val="B96C11"/>
              </a:buClr>
              <a:buSzPct val="145000"/>
              <a:buFont typeface="Arial" charset="0"/>
              <a:buChar char="•"/>
            </a:pPr>
            <a:r>
              <a:rPr lang="es-MX" dirty="0">
                <a:latin typeface="Corbel" pitchFamily="32" charset="0"/>
              </a:rPr>
              <a:t>Ambiente político- social favorable relativo al uso del condón. </a:t>
            </a:r>
          </a:p>
          <a:p>
            <a:pPr marL="285750">
              <a:lnSpc>
                <a:spcPct val="80000"/>
              </a:lnSpc>
              <a:spcBef>
                <a:spcPts val="400"/>
              </a:spcBef>
              <a:buClrTx/>
              <a:buSzPct val="145000"/>
              <a:buNone/>
            </a:pPr>
            <a:r>
              <a:rPr lang="es-MX" dirty="0">
                <a:latin typeface="Corbel" pitchFamily="32" charset="0"/>
              </a:rPr>
              <a:t/>
            </a:r>
            <a:br>
              <a:rPr lang="es-MX" dirty="0">
                <a:latin typeface="Corbel" pitchFamily="32" charset="0"/>
              </a:rPr>
            </a:br>
            <a:endParaRPr lang="es-MX" dirty="0">
              <a:latin typeface="Corbel" pitchFamily="32" charset="0"/>
            </a:endParaRPr>
          </a:p>
          <a:p>
            <a:pPr>
              <a:lnSpc>
                <a:spcPct val="80000"/>
              </a:lnSpc>
              <a:spcBef>
                <a:spcPts val="400"/>
              </a:spcBef>
              <a:buClr>
                <a:srgbClr val="B96C11"/>
              </a:buClr>
              <a:buSzPct val="145000"/>
              <a:buFont typeface="Arial" charset="0"/>
              <a:buChar char="•"/>
            </a:pPr>
            <a:r>
              <a:rPr lang="es-MX" dirty="0">
                <a:latin typeface="Corbel" pitchFamily="32" charset="0"/>
              </a:rPr>
              <a:t>Oferta oportuna, accesible, de calidad y continua de condones de forma gratuita o de bajo costo.</a:t>
            </a:r>
          </a:p>
          <a:p>
            <a:pPr marL="285750">
              <a:lnSpc>
                <a:spcPct val="80000"/>
              </a:lnSpc>
              <a:spcBef>
                <a:spcPts val="400"/>
              </a:spcBef>
              <a:buClrTx/>
              <a:buSzPct val="145000"/>
              <a:buNone/>
            </a:pPr>
            <a:r>
              <a:rPr lang="es-MX" dirty="0">
                <a:latin typeface="Corbel" pitchFamily="32" charset="0"/>
              </a:rPr>
              <a:t/>
            </a:r>
            <a:br>
              <a:rPr lang="es-MX" dirty="0">
                <a:latin typeface="Corbel" pitchFamily="32" charset="0"/>
              </a:rPr>
            </a:br>
            <a:endParaRPr lang="es-MX" dirty="0">
              <a:latin typeface="Corbel" pitchFamily="32" charset="0"/>
            </a:endParaRPr>
          </a:p>
          <a:p>
            <a:pPr>
              <a:lnSpc>
                <a:spcPct val="80000"/>
              </a:lnSpc>
              <a:spcBef>
                <a:spcPts val="400"/>
              </a:spcBef>
              <a:buClr>
                <a:srgbClr val="B96C11"/>
              </a:buClr>
              <a:buSzPct val="145000"/>
              <a:buFont typeface="Arial" charset="0"/>
              <a:buChar char="•"/>
            </a:pPr>
            <a:r>
              <a:rPr lang="es-MX" dirty="0">
                <a:latin typeface="Corbel" pitchFamily="32" charset="0"/>
              </a:rPr>
              <a:t>Demanda de condones determinada e identificada</a:t>
            </a:r>
            <a:r>
              <a:rPr lang="es-SV" dirty="0">
                <a:latin typeface="Corbel" pitchFamily="32" charset="0"/>
              </a:rPr>
              <a:t> </a:t>
            </a:r>
            <a:r>
              <a:rPr lang="es-MX" dirty="0">
                <a:latin typeface="Corbel" pitchFamily="32" charset="0"/>
              </a:rPr>
              <a:t>en las diferentes instituciones del sistema nacional de salud.</a:t>
            </a:r>
          </a:p>
          <a:p>
            <a:pPr marL="285750">
              <a:lnSpc>
                <a:spcPct val="80000"/>
              </a:lnSpc>
              <a:spcBef>
                <a:spcPts val="400"/>
              </a:spcBef>
              <a:buClrTx/>
              <a:buSzPct val="145000"/>
              <a:buNone/>
            </a:pPr>
            <a:endParaRPr lang="es-MX" dirty="0">
              <a:latin typeface="Corbel" pitchFamily="32" charset="0"/>
            </a:endParaRPr>
          </a:p>
          <a:p>
            <a:pPr>
              <a:lnSpc>
                <a:spcPct val="80000"/>
              </a:lnSpc>
              <a:spcBef>
                <a:spcPts val="400"/>
              </a:spcBef>
              <a:buClr>
                <a:srgbClr val="B96C11"/>
              </a:buClr>
              <a:buSzPct val="145000"/>
              <a:buFont typeface="Arial" charset="0"/>
              <a:buChar char="•"/>
            </a:pPr>
            <a:r>
              <a:rPr lang="es-MX" dirty="0">
                <a:latin typeface="Corbel" pitchFamily="32" charset="0"/>
              </a:rPr>
              <a:t>Promoción y Educación del uso correcto y consistente del condón. </a:t>
            </a:r>
          </a:p>
          <a:p>
            <a:pPr marL="285750">
              <a:lnSpc>
                <a:spcPct val="80000"/>
              </a:lnSpc>
              <a:spcBef>
                <a:spcPts val="400"/>
              </a:spcBef>
              <a:buClrTx/>
              <a:buSzPct val="145000"/>
              <a:buNone/>
            </a:pPr>
            <a:r>
              <a:rPr lang="es-MX" dirty="0">
                <a:latin typeface="Corbel" pitchFamily="32" charset="0"/>
              </a:rPr>
              <a:t/>
            </a:r>
            <a:br>
              <a:rPr lang="es-MX" dirty="0">
                <a:latin typeface="Corbel" pitchFamily="32" charset="0"/>
              </a:rPr>
            </a:br>
            <a:endParaRPr lang="es-MX" dirty="0">
              <a:latin typeface="Corbel" pitchFamily="32" charset="0"/>
            </a:endParaRPr>
          </a:p>
          <a:p>
            <a:pPr>
              <a:lnSpc>
                <a:spcPct val="80000"/>
              </a:lnSpc>
              <a:spcBef>
                <a:spcPts val="400"/>
              </a:spcBef>
              <a:buClr>
                <a:srgbClr val="B96C11"/>
              </a:buClr>
              <a:buSzPct val="145000"/>
              <a:buFont typeface="Arial" charset="0"/>
              <a:buChar char="•"/>
            </a:pPr>
            <a:r>
              <a:rPr lang="es-MX" dirty="0">
                <a:latin typeface="Corbel" pitchFamily="32" charset="0"/>
              </a:rPr>
              <a:t>Alianzas estratégicas entre el sector público y privado en relación a la estrategia nacional de condones.</a:t>
            </a:r>
          </a:p>
          <a:p>
            <a:pPr marL="285750">
              <a:lnSpc>
                <a:spcPct val="80000"/>
              </a:lnSpc>
              <a:spcBef>
                <a:spcPts val="400"/>
              </a:spcBef>
              <a:buClrTx/>
              <a:buSzPct val="145000"/>
              <a:buNone/>
            </a:pPr>
            <a:r>
              <a:rPr lang="es-MX" dirty="0">
                <a:latin typeface="Corbel" pitchFamily="32" charset="0"/>
              </a:rPr>
              <a:t/>
            </a:r>
            <a:br>
              <a:rPr lang="es-MX" dirty="0">
                <a:latin typeface="Corbel" pitchFamily="32" charset="0"/>
              </a:rPr>
            </a:br>
            <a:endParaRPr lang="es-MX" dirty="0">
              <a:latin typeface="Corbel" pitchFamily="32" charset="0"/>
            </a:endParaRPr>
          </a:p>
          <a:p>
            <a:pPr>
              <a:lnSpc>
                <a:spcPct val="80000"/>
              </a:lnSpc>
              <a:spcBef>
                <a:spcPts val="400"/>
              </a:spcBef>
              <a:buClr>
                <a:srgbClr val="B96C11"/>
              </a:buClr>
              <a:buSzPct val="145000"/>
              <a:buFont typeface="Arial" charset="0"/>
              <a:buChar char="•"/>
            </a:pPr>
            <a:r>
              <a:rPr lang="es-MX" dirty="0">
                <a:latin typeface="Corbel" pitchFamily="32" charset="0"/>
              </a:rPr>
              <a:t>Monitoreo y Evaluación de resultados de la implementación de la estrategia.</a:t>
            </a:r>
            <a:endParaRPr lang="es-SV" dirty="0"/>
          </a:p>
        </p:txBody>
      </p:sp>
    </p:spTree>
    <p:extLst>
      <p:ext uri="{BB962C8B-B14F-4D97-AF65-F5344CB8AC3E}">
        <p14:creationId xmlns:p14="http://schemas.microsoft.com/office/powerpoint/2010/main" val="26309739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1298</TotalTime>
  <Words>1119</Words>
  <Application>Microsoft Office PowerPoint</Application>
  <PresentationFormat>Presentación en pantalla (4:3)</PresentationFormat>
  <Paragraphs>78</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Módulo</vt:lpstr>
      <vt:lpstr>ESTRATEGIA NACIONAL DE CONDONES  EL SALVADOR  “</vt:lpstr>
      <vt:lpstr>HOY SE EMITIÓ LA RESOLUCIÓN MINISTERIAL No.   , QUE DICE:</vt:lpstr>
      <vt:lpstr>OBJETIVO GENERAL</vt:lpstr>
      <vt:lpstr>Objetivos específicos:</vt:lpstr>
      <vt:lpstr>Objetivos específicos:</vt:lpstr>
      <vt:lpstr>RESPONSABLES DE EJECUTAR LA ESTRATEGIA</vt:lpstr>
      <vt:lpstr>Alcances de la estrategia:</vt:lpstr>
      <vt:lpstr>PRINCIPIOS RECTORES DE LA ESTRATEGIA NACIONAL</vt:lpstr>
      <vt:lpstr>Líneas de acción</vt:lpstr>
      <vt:lpstr>Comité Consultivo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Condición especial N° 3 de la Subvención NMF</dc:title>
  <dc:creator>anieto</dc:creator>
  <cp:lastModifiedBy>Anieto</cp:lastModifiedBy>
  <cp:revision>120</cp:revision>
  <dcterms:created xsi:type="dcterms:W3CDTF">2013-10-24T23:48:39Z</dcterms:created>
  <dcterms:modified xsi:type="dcterms:W3CDTF">2016-04-28T04:28:37Z</dcterms:modified>
</cp:coreProperties>
</file>