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Lst>
  <p:sldSz cx="9144000" cy="6858000" type="screen4x3"/>
  <p:notesSz cx="7077075" cy="93630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0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A3A99D-A5D3-45E5-8A4D-6C4ED655CB4D}" type="doc">
      <dgm:prSet loTypeId="urn:microsoft.com/office/officeart/2005/8/layout/bList2#1" loCatId="list" qsTypeId="urn:microsoft.com/office/officeart/2005/8/quickstyle/simple1" qsCatId="simple" csTypeId="urn:microsoft.com/office/officeart/2005/8/colors/accent1_2" csCatId="accent1" phldr="1"/>
      <dgm:spPr/>
      <dgm:t>
        <a:bodyPr/>
        <a:lstStyle/>
        <a:p>
          <a:endParaRPr lang="es-ES"/>
        </a:p>
      </dgm:t>
    </dgm:pt>
    <dgm:pt modelId="{8866B8A3-2704-4F1B-92B0-8EC608085872}">
      <dgm:prSet/>
      <dgm:spPr/>
      <dgm:t>
        <a:bodyPr/>
        <a:lstStyle/>
        <a:p>
          <a:pPr rtl="0"/>
          <a:endParaRPr lang="es-ES" b="1" i="0" baseline="0" dirty="0"/>
        </a:p>
      </dgm:t>
    </dgm:pt>
    <dgm:pt modelId="{40443B0F-236F-484A-8DD6-D966994EA2DE}" type="parTrans" cxnId="{C274C99F-C8C9-4922-8C5B-4B1B5C33E75A}">
      <dgm:prSet/>
      <dgm:spPr/>
      <dgm:t>
        <a:bodyPr/>
        <a:lstStyle/>
        <a:p>
          <a:endParaRPr lang="es-ES"/>
        </a:p>
      </dgm:t>
    </dgm:pt>
    <dgm:pt modelId="{8431E89D-DD6A-4B88-A030-522B78782D5F}" type="sibTrans" cxnId="{C274C99F-C8C9-4922-8C5B-4B1B5C33E75A}">
      <dgm:prSet/>
      <dgm:spPr/>
      <dgm:t>
        <a:bodyPr/>
        <a:lstStyle/>
        <a:p>
          <a:endParaRPr lang="es-ES"/>
        </a:p>
      </dgm:t>
    </dgm:pt>
    <dgm:pt modelId="{5A721F50-45B5-4343-B4ED-8B6923D94B99}">
      <dgm:prSet/>
      <dgm:spPr/>
      <dgm:t>
        <a:bodyPr/>
        <a:lstStyle/>
        <a:p>
          <a:pPr rtl="0"/>
          <a:r>
            <a:rPr lang="es-ES" b="0" i="0" baseline="0" dirty="0" smtClean="0"/>
            <a:t>Esta dirigida a fortalecen las capacidad instalada diagnostica para Tuberculosis  Regional, Sub regional y Nacional.</a:t>
          </a:r>
          <a:endParaRPr lang="es-ES" dirty="0"/>
        </a:p>
      </dgm:t>
    </dgm:pt>
    <dgm:pt modelId="{EFF04DA7-5BFA-447F-84F9-F31515EC7498}" type="parTrans" cxnId="{D8BE7FE1-5061-4D94-936C-E1A6ACF28F45}">
      <dgm:prSet/>
      <dgm:spPr/>
      <dgm:t>
        <a:bodyPr/>
        <a:lstStyle/>
        <a:p>
          <a:endParaRPr lang="es-ES"/>
        </a:p>
      </dgm:t>
    </dgm:pt>
    <dgm:pt modelId="{2B1698CA-C481-43BF-8A02-BF0D7D97D25F}" type="sibTrans" cxnId="{D8BE7FE1-5061-4D94-936C-E1A6ACF28F45}">
      <dgm:prSet/>
      <dgm:spPr/>
      <dgm:t>
        <a:bodyPr/>
        <a:lstStyle/>
        <a:p>
          <a:endParaRPr lang="es-ES"/>
        </a:p>
      </dgm:t>
    </dgm:pt>
    <dgm:pt modelId="{05999146-9EAE-45AD-9564-C369E3153686}">
      <dgm:prSet/>
      <dgm:spPr/>
      <dgm:t>
        <a:bodyPr/>
        <a:lstStyle/>
        <a:p>
          <a:pPr rtl="0"/>
          <a:endParaRPr lang="es-ES" b="0" i="0" baseline="0" dirty="0"/>
        </a:p>
      </dgm:t>
    </dgm:pt>
    <dgm:pt modelId="{BEE385CA-6BBE-4314-B136-B97CDDC22EEC}" type="parTrans" cxnId="{B4C37F7B-530C-4ECB-BC6E-FC2EE5EDA7B7}">
      <dgm:prSet/>
      <dgm:spPr/>
      <dgm:t>
        <a:bodyPr/>
        <a:lstStyle/>
        <a:p>
          <a:endParaRPr lang="es-ES"/>
        </a:p>
      </dgm:t>
    </dgm:pt>
    <dgm:pt modelId="{BB7B9770-5C64-47AA-911A-D78965F6595D}" type="sibTrans" cxnId="{B4C37F7B-530C-4ECB-BC6E-FC2EE5EDA7B7}">
      <dgm:prSet/>
      <dgm:spPr/>
      <dgm:t>
        <a:bodyPr/>
        <a:lstStyle/>
        <a:p>
          <a:endParaRPr lang="es-ES"/>
        </a:p>
      </dgm:t>
    </dgm:pt>
    <dgm:pt modelId="{6BBEBEEE-7B39-4BEC-8AB8-7E92F82B080D}">
      <dgm:prSet/>
      <dgm:spPr/>
      <dgm:t>
        <a:bodyPr/>
        <a:lstStyle/>
        <a:p>
          <a:pPr rtl="0"/>
          <a:r>
            <a:rPr lang="es-ES" b="0" i="0" baseline="0" dirty="0" smtClean="0"/>
            <a:t>No se duplica las actividades ni la  inversión a realizarse con el “Cofinanciamiento del Plan Estratégico Nacional Multisectorial de Tuberculosis, El Salvador 2016-2020”.</a:t>
          </a:r>
          <a:endParaRPr lang="es-ES" dirty="0"/>
        </a:p>
      </dgm:t>
    </dgm:pt>
    <dgm:pt modelId="{8B05D955-40BD-4955-BAA7-15693133BEBC}" type="parTrans" cxnId="{D15DD8EA-6349-46D0-AF4B-59973DEB6641}">
      <dgm:prSet/>
      <dgm:spPr/>
      <dgm:t>
        <a:bodyPr/>
        <a:lstStyle/>
        <a:p>
          <a:endParaRPr lang="es-ES"/>
        </a:p>
      </dgm:t>
    </dgm:pt>
    <dgm:pt modelId="{1C74C118-43D5-40E8-9C13-3AB56803AF3D}" type="sibTrans" cxnId="{D15DD8EA-6349-46D0-AF4B-59973DEB6641}">
      <dgm:prSet/>
      <dgm:spPr/>
      <dgm:t>
        <a:bodyPr/>
        <a:lstStyle/>
        <a:p>
          <a:endParaRPr lang="es-ES"/>
        </a:p>
      </dgm:t>
    </dgm:pt>
    <dgm:pt modelId="{7633F016-BAFA-4AA2-A34A-699658ED3A27}">
      <dgm:prSet/>
      <dgm:spPr/>
      <dgm:t>
        <a:bodyPr/>
        <a:lstStyle/>
        <a:p>
          <a:pPr rtl="0"/>
          <a:endParaRPr lang="es-ES" b="0" i="0" baseline="0" dirty="0"/>
        </a:p>
      </dgm:t>
    </dgm:pt>
    <dgm:pt modelId="{9076DBDC-C733-4170-B0C9-D2582577BF72}" type="parTrans" cxnId="{DF077142-DA77-47B8-8E9E-E5DF7655CCBF}">
      <dgm:prSet/>
      <dgm:spPr/>
      <dgm:t>
        <a:bodyPr/>
        <a:lstStyle/>
        <a:p>
          <a:endParaRPr lang="es-ES"/>
        </a:p>
      </dgm:t>
    </dgm:pt>
    <dgm:pt modelId="{74DC296C-A272-4408-951D-50243F9D088E}" type="sibTrans" cxnId="{DF077142-DA77-47B8-8E9E-E5DF7655CCBF}">
      <dgm:prSet/>
      <dgm:spPr/>
      <dgm:t>
        <a:bodyPr/>
        <a:lstStyle/>
        <a:p>
          <a:endParaRPr lang="es-ES"/>
        </a:p>
      </dgm:t>
    </dgm:pt>
    <dgm:pt modelId="{44B2C942-AFE4-41D6-8553-011E899968D1}">
      <dgm:prSet/>
      <dgm:spPr/>
      <dgm:t>
        <a:bodyPr/>
        <a:lstStyle/>
        <a:p>
          <a:pPr rtl="0"/>
          <a:r>
            <a:rPr lang="es-ES" b="0" i="0" baseline="0" dirty="0" smtClean="0"/>
            <a:t>Se generara un mayor impacto de la inversión  con dicha propuesta. </a:t>
          </a:r>
          <a:endParaRPr lang="es-ES" b="0" i="0" baseline="0" dirty="0"/>
        </a:p>
      </dgm:t>
    </dgm:pt>
    <dgm:pt modelId="{8FFD2401-29CE-4627-97D1-3CA98CC3D4CE}" type="parTrans" cxnId="{94107F47-DB10-4698-8933-CF0E809E1327}">
      <dgm:prSet/>
      <dgm:spPr/>
      <dgm:t>
        <a:bodyPr/>
        <a:lstStyle/>
        <a:p>
          <a:endParaRPr lang="es-ES"/>
        </a:p>
      </dgm:t>
    </dgm:pt>
    <dgm:pt modelId="{026C1660-0E1B-4B2C-BB8E-5AEBA02CEF26}" type="sibTrans" cxnId="{94107F47-DB10-4698-8933-CF0E809E1327}">
      <dgm:prSet/>
      <dgm:spPr/>
      <dgm:t>
        <a:bodyPr/>
        <a:lstStyle/>
        <a:p>
          <a:endParaRPr lang="es-ES"/>
        </a:p>
      </dgm:t>
    </dgm:pt>
    <dgm:pt modelId="{A4C09BC3-C979-44B2-B090-41E8849F3F28}" type="pres">
      <dgm:prSet presAssocID="{B5A3A99D-A5D3-45E5-8A4D-6C4ED655CB4D}" presName="diagram" presStyleCnt="0">
        <dgm:presLayoutVars>
          <dgm:dir/>
          <dgm:animLvl val="lvl"/>
          <dgm:resizeHandles val="exact"/>
        </dgm:presLayoutVars>
      </dgm:prSet>
      <dgm:spPr/>
      <dgm:t>
        <a:bodyPr/>
        <a:lstStyle/>
        <a:p>
          <a:endParaRPr lang="es-ES"/>
        </a:p>
      </dgm:t>
    </dgm:pt>
    <dgm:pt modelId="{77136778-A93C-4617-B436-92646D3FB51E}" type="pres">
      <dgm:prSet presAssocID="{8866B8A3-2704-4F1B-92B0-8EC608085872}" presName="compNode" presStyleCnt="0"/>
      <dgm:spPr/>
    </dgm:pt>
    <dgm:pt modelId="{628F5D2A-C6F9-43E0-B9D3-F9CDEE97F0F8}" type="pres">
      <dgm:prSet presAssocID="{8866B8A3-2704-4F1B-92B0-8EC608085872}" presName="childRect" presStyleLbl="bgAcc1" presStyleIdx="0" presStyleCnt="1" custScaleX="167321">
        <dgm:presLayoutVars>
          <dgm:bulletEnabled val="1"/>
        </dgm:presLayoutVars>
      </dgm:prSet>
      <dgm:spPr/>
      <dgm:t>
        <a:bodyPr/>
        <a:lstStyle/>
        <a:p>
          <a:endParaRPr lang="es-ES"/>
        </a:p>
      </dgm:t>
    </dgm:pt>
    <dgm:pt modelId="{1D7629E7-AD85-46AB-B684-5E4679276A2E}" type="pres">
      <dgm:prSet presAssocID="{8866B8A3-2704-4F1B-92B0-8EC608085872}" presName="parentText" presStyleLbl="node1" presStyleIdx="0" presStyleCnt="0">
        <dgm:presLayoutVars>
          <dgm:chMax val="0"/>
          <dgm:bulletEnabled val="1"/>
        </dgm:presLayoutVars>
      </dgm:prSet>
      <dgm:spPr/>
      <dgm:t>
        <a:bodyPr/>
        <a:lstStyle/>
        <a:p>
          <a:endParaRPr lang="es-ES"/>
        </a:p>
      </dgm:t>
    </dgm:pt>
    <dgm:pt modelId="{3C6FD197-7D26-45FB-B0BC-80892FA8A782}" type="pres">
      <dgm:prSet presAssocID="{8866B8A3-2704-4F1B-92B0-8EC608085872}" presName="parentRect" presStyleLbl="alignNode1" presStyleIdx="0" presStyleCnt="1" custFlipVert="1" custScaleX="89131" custScaleY="67743" custLinFactNeighborX="969" custLinFactNeighborY="-32748"/>
      <dgm:spPr/>
      <dgm:t>
        <a:bodyPr/>
        <a:lstStyle/>
        <a:p>
          <a:endParaRPr lang="es-ES"/>
        </a:p>
      </dgm:t>
    </dgm:pt>
    <dgm:pt modelId="{90013A96-DA2F-4598-B41A-D879EB25AFBD}" type="pres">
      <dgm:prSet presAssocID="{8866B8A3-2704-4F1B-92B0-8EC608085872}" presName="adorn" presStyleLbl="fgAccFollowNode1" presStyleIdx="0" presStyleCnt="1" custScaleX="111523" custScaleY="70517" custLinFactX="-2155" custLinFactNeighborX="-100000" custLinFactNeighborY="-45927"/>
      <dgm:spPr>
        <a:blipFill rotWithShape="0">
          <a:blip xmlns:r="http://schemas.openxmlformats.org/officeDocument/2006/relationships" r:embed="rId1"/>
          <a:stretch>
            <a:fillRect/>
          </a:stretch>
        </a:blipFill>
      </dgm:spPr>
      <dgm:t>
        <a:bodyPr/>
        <a:lstStyle/>
        <a:p>
          <a:endParaRPr lang="es-ES"/>
        </a:p>
      </dgm:t>
    </dgm:pt>
  </dgm:ptLst>
  <dgm:cxnLst>
    <dgm:cxn modelId="{03CBFD2E-20E8-44A6-87A1-95E265E9450B}" type="presOf" srcId="{8866B8A3-2704-4F1B-92B0-8EC608085872}" destId="{3C6FD197-7D26-45FB-B0BC-80892FA8A782}" srcOrd="1" destOrd="0" presId="urn:microsoft.com/office/officeart/2005/8/layout/bList2#1"/>
    <dgm:cxn modelId="{D15DD8EA-6349-46D0-AF4B-59973DEB6641}" srcId="{8866B8A3-2704-4F1B-92B0-8EC608085872}" destId="{6BBEBEEE-7B39-4BEC-8AB8-7E92F82B080D}" srcOrd="2" destOrd="0" parTransId="{8B05D955-40BD-4955-BAA7-15693133BEBC}" sibTransId="{1C74C118-43D5-40E8-9C13-3AB56803AF3D}"/>
    <dgm:cxn modelId="{5293E876-BF53-40BC-8F54-FBA510925A72}" type="presOf" srcId="{B5A3A99D-A5D3-45E5-8A4D-6C4ED655CB4D}" destId="{A4C09BC3-C979-44B2-B090-41E8849F3F28}" srcOrd="0" destOrd="0" presId="urn:microsoft.com/office/officeart/2005/8/layout/bList2#1"/>
    <dgm:cxn modelId="{B8D9BFF2-F0C6-4133-B6A7-A378E76C92EE}" type="presOf" srcId="{6BBEBEEE-7B39-4BEC-8AB8-7E92F82B080D}" destId="{628F5D2A-C6F9-43E0-B9D3-F9CDEE97F0F8}" srcOrd="0" destOrd="2" presId="urn:microsoft.com/office/officeart/2005/8/layout/bList2#1"/>
    <dgm:cxn modelId="{13592CED-A7E0-466F-9ED2-47AB84262228}" type="presOf" srcId="{44B2C942-AFE4-41D6-8553-011E899968D1}" destId="{628F5D2A-C6F9-43E0-B9D3-F9CDEE97F0F8}" srcOrd="0" destOrd="4" presId="urn:microsoft.com/office/officeart/2005/8/layout/bList2#1"/>
    <dgm:cxn modelId="{94107F47-DB10-4698-8933-CF0E809E1327}" srcId="{8866B8A3-2704-4F1B-92B0-8EC608085872}" destId="{44B2C942-AFE4-41D6-8553-011E899968D1}" srcOrd="4" destOrd="0" parTransId="{8FFD2401-29CE-4627-97D1-3CA98CC3D4CE}" sibTransId="{026C1660-0E1B-4B2C-BB8E-5AEBA02CEF26}"/>
    <dgm:cxn modelId="{E9E3BC81-4476-43DE-82C8-04B948E0D2DC}" type="presOf" srcId="{5A721F50-45B5-4343-B4ED-8B6923D94B99}" destId="{628F5D2A-C6F9-43E0-B9D3-F9CDEE97F0F8}" srcOrd="0" destOrd="0" presId="urn:microsoft.com/office/officeart/2005/8/layout/bList2#1"/>
    <dgm:cxn modelId="{07CF2BBE-669B-48D4-9CE6-A3F16E86DAAC}" type="presOf" srcId="{05999146-9EAE-45AD-9564-C369E3153686}" destId="{628F5D2A-C6F9-43E0-B9D3-F9CDEE97F0F8}" srcOrd="0" destOrd="1" presId="urn:microsoft.com/office/officeart/2005/8/layout/bList2#1"/>
    <dgm:cxn modelId="{B4C37F7B-530C-4ECB-BC6E-FC2EE5EDA7B7}" srcId="{8866B8A3-2704-4F1B-92B0-8EC608085872}" destId="{05999146-9EAE-45AD-9564-C369E3153686}" srcOrd="1" destOrd="0" parTransId="{BEE385CA-6BBE-4314-B136-B97CDDC22EEC}" sibTransId="{BB7B9770-5C64-47AA-911A-D78965F6595D}"/>
    <dgm:cxn modelId="{C274C99F-C8C9-4922-8C5B-4B1B5C33E75A}" srcId="{B5A3A99D-A5D3-45E5-8A4D-6C4ED655CB4D}" destId="{8866B8A3-2704-4F1B-92B0-8EC608085872}" srcOrd="0" destOrd="0" parTransId="{40443B0F-236F-484A-8DD6-D966994EA2DE}" sibTransId="{8431E89D-DD6A-4B88-A030-522B78782D5F}"/>
    <dgm:cxn modelId="{DF077142-DA77-47B8-8E9E-E5DF7655CCBF}" srcId="{8866B8A3-2704-4F1B-92B0-8EC608085872}" destId="{7633F016-BAFA-4AA2-A34A-699658ED3A27}" srcOrd="3" destOrd="0" parTransId="{9076DBDC-C733-4170-B0C9-D2582577BF72}" sibTransId="{74DC296C-A272-4408-951D-50243F9D088E}"/>
    <dgm:cxn modelId="{D8BE7FE1-5061-4D94-936C-E1A6ACF28F45}" srcId="{8866B8A3-2704-4F1B-92B0-8EC608085872}" destId="{5A721F50-45B5-4343-B4ED-8B6923D94B99}" srcOrd="0" destOrd="0" parTransId="{EFF04DA7-5BFA-447F-84F9-F31515EC7498}" sibTransId="{2B1698CA-C481-43BF-8A02-BF0D7D97D25F}"/>
    <dgm:cxn modelId="{22A53316-FB20-4967-80BF-8F0C58901DB7}" type="presOf" srcId="{7633F016-BAFA-4AA2-A34A-699658ED3A27}" destId="{628F5D2A-C6F9-43E0-B9D3-F9CDEE97F0F8}" srcOrd="0" destOrd="3" presId="urn:microsoft.com/office/officeart/2005/8/layout/bList2#1"/>
    <dgm:cxn modelId="{5064F326-B24F-4684-9DEF-0B42536FA35E}" type="presOf" srcId="{8866B8A3-2704-4F1B-92B0-8EC608085872}" destId="{1D7629E7-AD85-46AB-B684-5E4679276A2E}" srcOrd="0" destOrd="0" presId="urn:microsoft.com/office/officeart/2005/8/layout/bList2#1"/>
    <dgm:cxn modelId="{1CF6F776-EA75-4A9A-94DC-407D57459B16}" type="presParOf" srcId="{A4C09BC3-C979-44B2-B090-41E8849F3F28}" destId="{77136778-A93C-4617-B436-92646D3FB51E}" srcOrd="0" destOrd="0" presId="urn:microsoft.com/office/officeart/2005/8/layout/bList2#1"/>
    <dgm:cxn modelId="{41847987-C808-4D0B-B675-36F73A3CF0DB}" type="presParOf" srcId="{77136778-A93C-4617-B436-92646D3FB51E}" destId="{628F5D2A-C6F9-43E0-B9D3-F9CDEE97F0F8}" srcOrd="0" destOrd="0" presId="urn:microsoft.com/office/officeart/2005/8/layout/bList2#1"/>
    <dgm:cxn modelId="{70A33F29-C602-4417-A142-60B0FE3EC717}" type="presParOf" srcId="{77136778-A93C-4617-B436-92646D3FB51E}" destId="{1D7629E7-AD85-46AB-B684-5E4679276A2E}" srcOrd="1" destOrd="0" presId="urn:microsoft.com/office/officeart/2005/8/layout/bList2#1"/>
    <dgm:cxn modelId="{30ADB241-77C5-42DF-9025-24AD61775F52}" type="presParOf" srcId="{77136778-A93C-4617-B436-92646D3FB51E}" destId="{3C6FD197-7D26-45FB-B0BC-80892FA8A782}" srcOrd="2" destOrd="0" presId="urn:microsoft.com/office/officeart/2005/8/layout/bList2#1"/>
    <dgm:cxn modelId="{EF05074B-6D15-4FA2-AF03-D809D3FD7D30}" type="presParOf" srcId="{77136778-A93C-4617-B436-92646D3FB51E}" destId="{90013A96-DA2F-4598-B41A-D879EB25AFBD}" srcOrd="3" destOrd="0" presId="urn:microsoft.com/office/officeart/2005/8/layout/b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8F5D2A-C6F9-43E0-B9D3-F9CDEE97F0F8}">
      <dsp:nvSpPr>
        <dsp:cNvPr id="0" name=""/>
        <dsp:cNvSpPr/>
      </dsp:nvSpPr>
      <dsp:spPr>
        <a:xfrm>
          <a:off x="796068" y="2622"/>
          <a:ext cx="7409018" cy="3305428"/>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83820" rIns="27940" bIns="27940" numCol="1" spcCol="1270" anchor="t" anchorCtr="0">
          <a:noAutofit/>
        </a:bodyPr>
        <a:lstStyle/>
        <a:p>
          <a:pPr marL="228600" lvl="1" indent="-228600" algn="l" defTabSz="977900" rtl="0">
            <a:lnSpc>
              <a:spcPct val="90000"/>
            </a:lnSpc>
            <a:spcBef>
              <a:spcPct val="0"/>
            </a:spcBef>
            <a:spcAft>
              <a:spcPct val="15000"/>
            </a:spcAft>
            <a:buChar char="••"/>
          </a:pPr>
          <a:r>
            <a:rPr lang="es-ES" sz="2200" b="0" i="0" kern="1200" baseline="0" dirty="0" smtClean="0"/>
            <a:t>Esta dirigida a fortalecen las capacidad instalada diagnostica para Tuberculosis  Regional, Sub regional y Nacional.</a:t>
          </a:r>
          <a:endParaRPr lang="es-ES" sz="2200" kern="1200" dirty="0"/>
        </a:p>
        <a:p>
          <a:pPr marL="228600" lvl="1" indent="-228600" algn="l" defTabSz="977900" rtl="0">
            <a:lnSpc>
              <a:spcPct val="90000"/>
            </a:lnSpc>
            <a:spcBef>
              <a:spcPct val="0"/>
            </a:spcBef>
            <a:spcAft>
              <a:spcPct val="15000"/>
            </a:spcAft>
            <a:buChar char="••"/>
          </a:pPr>
          <a:endParaRPr lang="es-ES" sz="2200" b="0" i="0" kern="1200" baseline="0" dirty="0"/>
        </a:p>
        <a:p>
          <a:pPr marL="228600" lvl="1" indent="-228600" algn="l" defTabSz="977900" rtl="0">
            <a:lnSpc>
              <a:spcPct val="90000"/>
            </a:lnSpc>
            <a:spcBef>
              <a:spcPct val="0"/>
            </a:spcBef>
            <a:spcAft>
              <a:spcPct val="15000"/>
            </a:spcAft>
            <a:buChar char="••"/>
          </a:pPr>
          <a:r>
            <a:rPr lang="es-ES" sz="2200" b="0" i="0" kern="1200" baseline="0" dirty="0" smtClean="0"/>
            <a:t>No se duplica las actividades ni la  inversión a realizarse con el “Cofinanciamiento del Plan Estratégico Nacional Multisectorial de Tuberculosis, El Salvador 2016-2020”.</a:t>
          </a:r>
          <a:endParaRPr lang="es-ES" sz="2200" kern="1200" dirty="0"/>
        </a:p>
        <a:p>
          <a:pPr marL="228600" lvl="1" indent="-228600" algn="l" defTabSz="977900" rtl="0">
            <a:lnSpc>
              <a:spcPct val="90000"/>
            </a:lnSpc>
            <a:spcBef>
              <a:spcPct val="0"/>
            </a:spcBef>
            <a:spcAft>
              <a:spcPct val="15000"/>
            </a:spcAft>
            <a:buChar char="••"/>
          </a:pPr>
          <a:endParaRPr lang="es-ES" sz="2200" b="0" i="0" kern="1200" baseline="0" dirty="0"/>
        </a:p>
        <a:p>
          <a:pPr marL="228600" lvl="1" indent="-228600" algn="l" defTabSz="977900" rtl="0">
            <a:lnSpc>
              <a:spcPct val="90000"/>
            </a:lnSpc>
            <a:spcBef>
              <a:spcPct val="0"/>
            </a:spcBef>
            <a:spcAft>
              <a:spcPct val="15000"/>
            </a:spcAft>
            <a:buChar char="••"/>
          </a:pPr>
          <a:r>
            <a:rPr lang="es-ES" sz="2200" b="0" i="0" kern="1200" baseline="0" dirty="0" smtClean="0"/>
            <a:t>Se generara un mayor impacto de la inversión  con dicha propuesta. </a:t>
          </a:r>
          <a:endParaRPr lang="es-ES" sz="2200" b="0" i="0" kern="1200" baseline="0" dirty="0"/>
        </a:p>
      </dsp:txBody>
      <dsp:txXfrm>
        <a:off x="873518" y="80072"/>
        <a:ext cx="7254118" cy="3227978"/>
      </dsp:txXfrm>
    </dsp:sp>
    <dsp:sp modelId="{3C6FD197-7D26-45FB-B0BC-80892FA8A782}">
      <dsp:nvSpPr>
        <dsp:cNvPr id="0" name=""/>
        <dsp:cNvSpPr/>
      </dsp:nvSpPr>
      <dsp:spPr>
        <a:xfrm flipV="1">
          <a:off x="2570113" y="3071832"/>
          <a:ext cx="3946744" cy="962854"/>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0" rIns="82550" bIns="0" numCol="1" spcCol="1270" anchor="ctr" anchorCtr="0">
          <a:noAutofit/>
        </a:bodyPr>
        <a:lstStyle/>
        <a:p>
          <a:pPr lvl="0" algn="l" defTabSz="2889250" rtl="0">
            <a:lnSpc>
              <a:spcPct val="90000"/>
            </a:lnSpc>
            <a:spcBef>
              <a:spcPct val="0"/>
            </a:spcBef>
            <a:spcAft>
              <a:spcPct val="35000"/>
            </a:spcAft>
          </a:pPr>
          <a:endParaRPr lang="es-ES" sz="6500" b="1" i="0" kern="1200" baseline="0" dirty="0"/>
        </a:p>
      </dsp:txBody>
      <dsp:txXfrm rot="10800000">
        <a:off x="2570113" y="3071832"/>
        <a:ext cx="2779397" cy="962854"/>
      </dsp:txXfrm>
    </dsp:sp>
    <dsp:sp modelId="{90013A96-DA2F-4598-B41A-D879EB25AFBD}">
      <dsp:nvSpPr>
        <dsp:cNvPr id="0" name=""/>
        <dsp:cNvSpPr/>
      </dsp:nvSpPr>
      <dsp:spPr>
        <a:xfrm>
          <a:off x="3857655" y="3050501"/>
          <a:ext cx="1728393" cy="1092879"/>
        </a:xfrm>
        <a:prstGeom prst="ellipse">
          <a:avLst/>
        </a:prstGeom>
        <a:blipFill rotWithShape="0">
          <a:blip xmlns:r="http://schemas.openxmlformats.org/officeDocument/2006/relationships" r:embed="rId1"/>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bList2#1">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2F1A301-499A-4AB7-9093-8AAE7FDF7A5E}" type="datetimeFigureOut">
              <a:rPr lang="es-ES" smtClean="0"/>
              <a:pPr/>
              <a:t>11/01/2016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D8FB844-50BA-43EC-B395-48B8B51A3F58}" type="slidenum">
              <a:rPr lang="es-ES" smtClean="0"/>
              <a:pPr/>
              <a:t>‹Nº›</a:t>
            </a:fld>
            <a:endParaRPr lang="es-ES"/>
          </a:p>
        </p:txBody>
      </p:sp>
    </p:spTree>
    <p:extLst>
      <p:ext uri="{BB962C8B-B14F-4D97-AF65-F5344CB8AC3E}">
        <p14:creationId xmlns:p14="http://schemas.microsoft.com/office/powerpoint/2010/main" val="111735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F1A301-499A-4AB7-9093-8AAE7FDF7A5E}" type="datetimeFigureOut">
              <a:rPr lang="es-ES" smtClean="0"/>
              <a:pPr/>
              <a:t>11/01/2016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D8FB844-50BA-43EC-B395-48B8B51A3F58}" type="slidenum">
              <a:rPr lang="es-ES" smtClean="0"/>
              <a:pPr/>
              <a:t>‹Nº›</a:t>
            </a:fld>
            <a:endParaRPr lang="es-ES"/>
          </a:p>
        </p:txBody>
      </p:sp>
    </p:spTree>
    <p:extLst>
      <p:ext uri="{BB962C8B-B14F-4D97-AF65-F5344CB8AC3E}">
        <p14:creationId xmlns:p14="http://schemas.microsoft.com/office/powerpoint/2010/main" val="276602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F1A301-499A-4AB7-9093-8AAE7FDF7A5E}" type="datetimeFigureOut">
              <a:rPr lang="es-ES" smtClean="0"/>
              <a:pPr/>
              <a:t>11/01/2016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D8FB844-50BA-43EC-B395-48B8B51A3F58}" type="slidenum">
              <a:rPr lang="es-ES" smtClean="0"/>
              <a:pPr/>
              <a:t>‹Nº›</a:t>
            </a:fld>
            <a:endParaRPr lang="es-ES"/>
          </a:p>
        </p:txBody>
      </p:sp>
    </p:spTree>
    <p:extLst>
      <p:ext uri="{BB962C8B-B14F-4D97-AF65-F5344CB8AC3E}">
        <p14:creationId xmlns:p14="http://schemas.microsoft.com/office/powerpoint/2010/main" val="174509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F1A301-499A-4AB7-9093-8AAE7FDF7A5E}" type="datetimeFigureOut">
              <a:rPr lang="es-ES" smtClean="0"/>
              <a:pPr/>
              <a:t>11/01/2016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D8FB844-50BA-43EC-B395-48B8B51A3F58}" type="slidenum">
              <a:rPr lang="es-ES" smtClean="0"/>
              <a:pPr/>
              <a:t>‹Nº›</a:t>
            </a:fld>
            <a:endParaRPr lang="es-ES"/>
          </a:p>
        </p:txBody>
      </p:sp>
    </p:spTree>
    <p:extLst>
      <p:ext uri="{BB962C8B-B14F-4D97-AF65-F5344CB8AC3E}">
        <p14:creationId xmlns:p14="http://schemas.microsoft.com/office/powerpoint/2010/main" val="313231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2F1A301-499A-4AB7-9093-8AAE7FDF7A5E}" type="datetimeFigureOut">
              <a:rPr lang="es-ES" smtClean="0"/>
              <a:pPr/>
              <a:t>11/01/2016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D8FB844-50BA-43EC-B395-48B8B51A3F58}" type="slidenum">
              <a:rPr lang="es-ES" smtClean="0"/>
              <a:pPr/>
              <a:t>‹Nº›</a:t>
            </a:fld>
            <a:endParaRPr lang="es-ES"/>
          </a:p>
        </p:txBody>
      </p:sp>
    </p:spTree>
    <p:extLst>
      <p:ext uri="{BB962C8B-B14F-4D97-AF65-F5344CB8AC3E}">
        <p14:creationId xmlns:p14="http://schemas.microsoft.com/office/powerpoint/2010/main" val="3429539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2F1A301-499A-4AB7-9093-8AAE7FDF7A5E}" type="datetimeFigureOut">
              <a:rPr lang="es-ES" smtClean="0"/>
              <a:pPr/>
              <a:t>11/01/2016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D8FB844-50BA-43EC-B395-48B8B51A3F58}" type="slidenum">
              <a:rPr lang="es-ES" smtClean="0"/>
              <a:pPr/>
              <a:t>‹Nº›</a:t>
            </a:fld>
            <a:endParaRPr lang="es-ES"/>
          </a:p>
        </p:txBody>
      </p:sp>
    </p:spTree>
    <p:extLst>
      <p:ext uri="{BB962C8B-B14F-4D97-AF65-F5344CB8AC3E}">
        <p14:creationId xmlns:p14="http://schemas.microsoft.com/office/powerpoint/2010/main" val="1643233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2F1A301-499A-4AB7-9093-8AAE7FDF7A5E}" type="datetimeFigureOut">
              <a:rPr lang="es-ES" smtClean="0"/>
              <a:pPr/>
              <a:t>11/01/2016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D8FB844-50BA-43EC-B395-48B8B51A3F58}" type="slidenum">
              <a:rPr lang="es-ES" smtClean="0"/>
              <a:pPr/>
              <a:t>‹Nº›</a:t>
            </a:fld>
            <a:endParaRPr lang="es-ES"/>
          </a:p>
        </p:txBody>
      </p:sp>
    </p:spTree>
    <p:extLst>
      <p:ext uri="{BB962C8B-B14F-4D97-AF65-F5344CB8AC3E}">
        <p14:creationId xmlns:p14="http://schemas.microsoft.com/office/powerpoint/2010/main" val="1659419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2F1A301-499A-4AB7-9093-8AAE7FDF7A5E}" type="datetimeFigureOut">
              <a:rPr lang="es-ES" smtClean="0"/>
              <a:pPr/>
              <a:t>11/01/2016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D8FB844-50BA-43EC-B395-48B8B51A3F58}" type="slidenum">
              <a:rPr lang="es-ES" smtClean="0"/>
              <a:pPr/>
              <a:t>‹Nº›</a:t>
            </a:fld>
            <a:endParaRPr lang="es-ES"/>
          </a:p>
        </p:txBody>
      </p:sp>
    </p:spTree>
    <p:extLst>
      <p:ext uri="{BB962C8B-B14F-4D97-AF65-F5344CB8AC3E}">
        <p14:creationId xmlns:p14="http://schemas.microsoft.com/office/powerpoint/2010/main" val="2991971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F1A301-499A-4AB7-9093-8AAE7FDF7A5E}" type="datetimeFigureOut">
              <a:rPr lang="es-ES" smtClean="0"/>
              <a:pPr/>
              <a:t>11/01/2016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D8FB844-50BA-43EC-B395-48B8B51A3F58}" type="slidenum">
              <a:rPr lang="es-ES" smtClean="0"/>
              <a:pPr/>
              <a:t>‹Nº›</a:t>
            </a:fld>
            <a:endParaRPr lang="es-ES"/>
          </a:p>
        </p:txBody>
      </p:sp>
    </p:spTree>
    <p:extLst>
      <p:ext uri="{BB962C8B-B14F-4D97-AF65-F5344CB8AC3E}">
        <p14:creationId xmlns:p14="http://schemas.microsoft.com/office/powerpoint/2010/main" val="3779044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F1A301-499A-4AB7-9093-8AAE7FDF7A5E}" type="datetimeFigureOut">
              <a:rPr lang="es-ES" smtClean="0"/>
              <a:pPr/>
              <a:t>11/01/2016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D8FB844-50BA-43EC-B395-48B8B51A3F58}" type="slidenum">
              <a:rPr lang="es-ES" smtClean="0"/>
              <a:pPr/>
              <a:t>‹Nº›</a:t>
            </a:fld>
            <a:endParaRPr lang="es-ES"/>
          </a:p>
        </p:txBody>
      </p:sp>
    </p:spTree>
    <p:extLst>
      <p:ext uri="{BB962C8B-B14F-4D97-AF65-F5344CB8AC3E}">
        <p14:creationId xmlns:p14="http://schemas.microsoft.com/office/powerpoint/2010/main" val="3745589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F1A301-499A-4AB7-9093-8AAE7FDF7A5E}" type="datetimeFigureOut">
              <a:rPr lang="es-ES" smtClean="0"/>
              <a:pPr/>
              <a:t>11/01/2016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D8FB844-50BA-43EC-B395-48B8B51A3F58}" type="slidenum">
              <a:rPr lang="es-ES" smtClean="0"/>
              <a:pPr/>
              <a:t>‹Nº›</a:t>
            </a:fld>
            <a:endParaRPr lang="es-ES"/>
          </a:p>
        </p:txBody>
      </p:sp>
    </p:spTree>
    <p:extLst>
      <p:ext uri="{BB962C8B-B14F-4D97-AF65-F5344CB8AC3E}">
        <p14:creationId xmlns:p14="http://schemas.microsoft.com/office/powerpoint/2010/main" val="153526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1A301-499A-4AB7-9093-8AAE7FDF7A5E}" type="datetimeFigureOut">
              <a:rPr lang="es-ES" smtClean="0"/>
              <a:pPr/>
              <a:t>11/01/2016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FB844-50BA-43EC-B395-48B8B51A3F58}" type="slidenum">
              <a:rPr lang="es-ES" smtClean="0"/>
              <a:pPr/>
              <a:t>‹Nº›</a:t>
            </a:fld>
            <a:endParaRPr lang="es-ES"/>
          </a:p>
        </p:txBody>
      </p:sp>
    </p:spTree>
    <p:extLst>
      <p:ext uri="{BB962C8B-B14F-4D97-AF65-F5344CB8AC3E}">
        <p14:creationId xmlns:p14="http://schemas.microsoft.com/office/powerpoint/2010/main" val="305952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62000" y="990600"/>
            <a:ext cx="7772400" cy="1470025"/>
          </a:xfrm>
        </p:spPr>
        <p:txBody>
          <a:bodyPr>
            <a:normAutofit fontScale="90000"/>
          </a:bodyPr>
          <a:lstStyle/>
          <a:p>
            <a:r>
              <a:rPr lang="es-ES" dirty="0"/>
              <a:t/>
            </a:r>
            <a:br>
              <a:rPr lang="es-ES" dirty="0"/>
            </a:br>
            <a:r>
              <a:rPr lang="es-ES" dirty="0"/>
              <a:t/>
            </a:r>
            <a:br>
              <a:rPr lang="es-ES" dirty="0"/>
            </a:br>
            <a:r>
              <a:rPr lang="es-ES" dirty="0"/>
              <a:t> </a:t>
            </a:r>
            <a:r>
              <a:rPr lang="es-ES" b="1" dirty="0"/>
              <a:t>NOTA CONCEPTUAL REGIONAL DE FORTALECIMIENTO DE LA RED DE LABORATORIOS DE TUBERCULOSIS AL FONDO MUNDIAL </a:t>
            </a:r>
            <a:endParaRPr lang="es-ES" dirty="0"/>
          </a:p>
        </p:txBody>
      </p:sp>
      <p:sp>
        <p:nvSpPr>
          <p:cNvPr id="3" name="2 Subtítulo"/>
          <p:cNvSpPr>
            <a:spLocks noGrp="1"/>
          </p:cNvSpPr>
          <p:nvPr>
            <p:ph type="subTitle" idx="1"/>
          </p:nvPr>
        </p:nvSpPr>
        <p:spPr>
          <a:xfrm>
            <a:off x="1371600" y="4038600"/>
            <a:ext cx="6400800" cy="1752600"/>
          </a:xfrm>
        </p:spPr>
        <p:txBody>
          <a:bodyPr>
            <a:normAutofit fontScale="85000" lnSpcReduction="20000"/>
          </a:bodyPr>
          <a:lstStyle/>
          <a:p>
            <a:r>
              <a:rPr lang="es-ES" dirty="0" smtClean="0"/>
              <a:t>Resumen Ejecutivo</a:t>
            </a:r>
          </a:p>
          <a:p>
            <a:r>
              <a:rPr lang="es-ES" dirty="0" smtClean="0">
                <a:solidFill>
                  <a:schemeClr val="tx2"/>
                </a:solidFill>
              </a:rPr>
              <a:t>Dr. Julio Garay Ramos</a:t>
            </a:r>
          </a:p>
          <a:p>
            <a:r>
              <a:rPr lang="es-ES" sz="2100" dirty="0" smtClean="0">
                <a:solidFill>
                  <a:schemeClr val="tx2"/>
                </a:solidFill>
              </a:rPr>
              <a:t>Coordinador del Programa Nacional de </a:t>
            </a:r>
          </a:p>
          <a:p>
            <a:r>
              <a:rPr lang="es-ES" sz="2100" dirty="0" smtClean="0">
                <a:solidFill>
                  <a:schemeClr val="tx2"/>
                </a:solidFill>
              </a:rPr>
              <a:t>TB y Enfermedades Respiratorias</a:t>
            </a:r>
          </a:p>
          <a:p>
            <a:r>
              <a:rPr lang="es-ES" sz="2100" dirty="0" smtClean="0">
                <a:solidFill>
                  <a:schemeClr val="tx2"/>
                </a:solidFill>
              </a:rPr>
              <a:t>Ministerio de Salud de El Salvador</a:t>
            </a:r>
            <a:endParaRPr lang="es-ES" sz="2100" dirty="0">
              <a:solidFill>
                <a:schemeClr val="tx2"/>
              </a:solidFill>
            </a:endParaRPr>
          </a:p>
        </p:txBody>
      </p:sp>
    </p:spTree>
    <p:extLst>
      <p:ext uri="{BB962C8B-B14F-4D97-AF65-F5344CB8AC3E}">
        <p14:creationId xmlns:p14="http://schemas.microsoft.com/office/powerpoint/2010/main" val="1017972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762"/>
          </a:xfrm>
        </p:spPr>
        <p:txBody>
          <a:bodyPr>
            <a:noAutofit/>
          </a:bodyPr>
          <a:lstStyle/>
          <a:p>
            <a:r>
              <a:rPr lang="es-ES" sz="2800" b="1" dirty="0" smtClean="0">
                <a:solidFill>
                  <a:schemeClr val="tx2"/>
                </a:solidFill>
              </a:rPr>
              <a:t>Propuesta para consideración de los Ministros de Salud de C.A. y RD </a:t>
            </a:r>
            <a:r>
              <a:rPr lang="es-ES" sz="2000" b="1" dirty="0" smtClean="0">
                <a:solidFill>
                  <a:schemeClr val="tx2"/>
                </a:solidFill>
              </a:rPr>
              <a:t>(COMISCA)</a:t>
            </a:r>
            <a:endParaRPr lang="es-ES" sz="2000" b="1" dirty="0">
              <a:solidFill>
                <a:schemeClr val="tx2"/>
              </a:solidFill>
            </a:endParaRPr>
          </a:p>
        </p:txBody>
      </p:sp>
      <p:sp>
        <p:nvSpPr>
          <p:cNvPr id="3" name="2 CuadroTexto"/>
          <p:cNvSpPr txBox="1"/>
          <p:nvPr/>
        </p:nvSpPr>
        <p:spPr>
          <a:xfrm>
            <a:off x="457200" y="1066800"/>
            <a:ext cx="8229600" cy="5693866"/>
          </a:xfrm>
          <a:prstGeom prst="rect">
            <a:avLst/>
          </a:prstGeom>
          <a:noFill/>
        </p:spPr>
        <p:txBody>
          <a:bodyPr wrap="square" rtlCol="0">
            <a:spAutoFit/>
          </a:bodyPr>
          <a:lstStyle/>
          <a:p>
            <a:pPr marL="342900" indent="-342900" algn="just">
              <a:buAutoNum type="arabicPeriod"/>
            </a:pPr>
            <a:r>
              <a:rPr lang="es-ES" sz="2800" dirty="0" smtClean="0"/>
              <a:t>Nominación de puntos focales de los programas y/o componente de TB y de la red de laboratorios de TB para la integración al MCR y fortalecer la estrategia regional con un equipo técnico sub regional (C.A. y RD).</a:t>
            </a:r>
          </a:p>
          <a:p>
            <a:pPr marL="342900" indent="-342900" algn="just">
              <a:buAutoNum type="arabicPeriod"/>
            </a:pPr>
            <a:r>
              <a:rPr lang="es-ES" sz="2800" dirty="0" smtClean="0"/>
              <a:t>Inclusion TB en las estrategias de reducción de costo en compra de equipos, insumos y asistencia técnica en la sub región.</a:t>
            </a:r>
          </a:p>
          <a:p>
            <a:pPr marL="342900" indent="-342900" algn="just">
              <a:buAutoNum type="arabicPeriod"/>
            </a:pPr>
            <a:r>
              <a:rPr lang="es-ES" sz="2800" dirty="0" smtClean="0"/>
              <a:t>Anuencia de los países de COMISCA para la construcción y la ejecución de las actividades enmarcadas en la nota conceptual de TB al ser aprobada.</a:t>
            </a:r>
          </a:p>
          <a:p>
            <a:pPr marL="342900" indent="-342900" algn="just">
              <a:buAutoNum type="arabicPeriod"/>
            </a:pPr>
            <a:endParaRPr lang="es-ES" sz="2800" dirty="0"/>
          </a:p>
        </p:txBody>
      </p:sp>
    </p:spTree>
    <p:extLst>
      <p:ext uri="{BB962C8B-B14F-4D97-AF65-F5344CB8AC3E}">
        <p14:creationId xmlns:p14="http://schemas.microsoft.com/office/powerpoint/2010/main" val="555173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p:spPr>
        <p:style>
          <a:lnRef idx="2">
            <a:schemeClr val="accent1">
              <a:shade val="50000"/>
            </a:schemeClr>
          </a:lnRef>
          <a:fillRef idx="1">
            <a:schemeClr val="accent1"/>
          </a:fillRef>
          <a:effectRef idx="0">
            <a:schemeClr val="accent1"/>
          </a:effectRef>
          <a:fontRef idx="minor">
            <a:schemeClr val="lt1"/>
          </a:fontRef>
        </p:style>
        <p:txBody>
          <a:bodyPr/>
          <a:lstStyle/>
          <a:p>
            <a:r>
              <a:rPr lang="es-ES" dirty="0" smtClean="0"/>
              <a:t>EN CONCLUSION </a:t>
            </a:r>
            <a:endParaRPr lang="es-ES" dirty="0"/>
          </a:p>
        </p:txBody>
      </p:sp>
      <p:sp>
        <p:nvSpPr>
          <p:cNvPr id="3" name="2 Marcador de contenido"/>
          <p:cNvSpPr>
            <a:spLocks noGrp="1"/>
          </p:cNvSpPr>
          <p:nvPr>
            <p:ph idx="1"/>
          </p:nvPr>
        </p:nvSpPr>
        <p:spPr>
          <a:xfrm>
            <a:off x="428596" y="1643050"/>
            <a:ext cx="8229600" cy="4857784"/>
          </a:xfrm>
        </p:spPr>
        <p:txBody>
          <a:bodyPr>
            <a:normAutofit/>
          </a:bodyPr>
          <a:lstStyle/>
          <a:p>
            <a:pPr>
              <a:buNone/>
            </a:pPr>
            <a:r>
              <a:rPr lang="es-ES" sz="2400" b="1" dirty="0" smtClean="0">
                <a:solidFill>
                  <a:schemeClr val="tx2"/>
                </a:solidFill>
              </a:rPr>
              <a:t>El  Programa Nacional de Tuberculosis / MINSAL </a:t>
            </a:r>
          </a:p>
          <a:p>
            <a:pPr>
              <a:buNone/>
            </a:pPr>
            <a:r>
              <a:rPr lang="es-ES" sz="2400" b="1" dirty="0" smtClean="0">
                <a:solidFill>
                  <a:schemeClr val="tx2"/>
                </a:solidFill>
              </a:rPr>
              <a:t>propone que el MCP avale dicha propuesta ya que:</a:t>
            </a:r>
          </a:p>
        </p:txBody>
      </p:sp>
      <p:graphicFrame>
        <p:nvGraphicFramePr>
          <p:cNvPr id="6" name="5 Diagrama"/>
          <p:cNvGraphicFramePr/>
          <p:nvPr/>
        </p:nvGraphicFramePr>
        <p:xfrm>
          <a:off x="142844" y="2714620"/>
          <a:ext cx="9001156" cy="4857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762"/>
          </a:xfrm>
        </p:spPr>
        <p:txBody>
          <a:bodyPr>
            <a:normAutofit fontScale="90000"/>
          </a:bodyPr>
          <a:lstStyle/>
          <a:p>
            <a:r>
              <a:rPr lang="es-ES" dirty="0"/>
              <a:t/>
            </a:r>
            <a:br>
              <a:rPr lang="es-ES" dirty="0"/>
            </a:br>
            <a:r>
              <a:rPr lang="es-ES" dirty="0"/>
              <a:t>Antecedentes (2) </a:t>
            </a:r>
            <a:br>
              <a:rPr lang="es-ES" dirty="0"/>
            </a:br>
            <a:endParaRPr lang="es-ES" dirty="0"/>
          </a:p>
        </p:txBody>
      </p:sp>
      <p:sp>
        <p:nvSpPr>
          <p:cNvPr id="3" name="2 CuadroTexto"/>
          <p:cNvSpPr txBox="1"/>
          <p:nvPr/>
        </p:nvSpPr>
        <p:spPr>
          <a:xfrm>
            <a:off x="457200" y="914400"/>
            <a:ext cx="8229600" cy="5847755"/>
          </a:xfrm>
          <a:prstGeom prst="rect">
            <a:avLst/>
          </a:prstGeom>
          <a:noFill/>
        </p:spPr>
        <p:txBody>
          <a:bodyPr wrap="square" rtlCol="0">
            <a:spAutoFit/>
          </a:bodyPr>
          <a:lstStyle/>
          <a:p>
            <a:pPr marL="342900" indent="-342900">
              <a:buFont typeface="Arial" panose="020B0604020202020204" pitchFamily="34" charset="0"/>
              <a:buChar char="•"/>
            </a:pPr>
            <a:r>
              <a:rPr lang="es-ES" sz="2200" dirty="0" smtClean="0"/>
              <a:t>Marzo </a:t>
            </a:r>
            <a:r>
              <a:rPr lang="es-ES" sz="2200" dirty="0"/>
              <a:t>2015 - El Organismo Andino de Salud – Convenio Hipólito </a:t>
            </a:r>
            <a:r>
              <a:rPr lang="es-ES" sz="2200" dirty="0" smtClean="0"/>
              <a:t>Una nueva (ORAS-CONHU</a:t>
            </a:r>
            <a:r>
              <a:rPr lang="es-ES" sz="2200" dirty="0"/>
              <a:t>) con aval del Consejo de Ministros de Salud de Centroamérica y República Dominicana (COMISCA) presentó una Expresión de Interés ante el Fondo Mundial (FM) para el financiamiento de la red de laboratorios de TB de la Región. </a:t>
            </a:r>
            <a:endParaRPr lang="es-ES" sz="2200" dirty="0" smtClean="0"/>
          </a:p>
          <a:p>
            <a:pPr marL="342900" indent="-342900">
              <a:buFont typeface="Arial" panose="020B0604020202020204" pitchFamily="34" charset="0"/>
              <a:buChar char="•"/>
            </a:pPr>
            <a:endParaRPr lang="es-ES" sz="2200" dirty="0" smtClean="0"/>
          </a:p>
          <a:p>
            <a:pPr marL="342900" indent="-342900">
              <a:buFont typeface="Arial" panose="020B0604020202020204" pitchFamily="34" charset="0"/>
              <a:buChar char="•"/>
            </a:pPr>
            <a:r>
              <a:rPr lang="es-ES" sz="2200" dirty="0" smtClean="0"/>
              <a:t> Junio </a:t>
            </a:r>
            <a:r>
              <a:rPr lang="es-ES" sz="2200" dirty="0"/>
              <a:t>2015 – El FM da visto bueno para elaborar una Nota Conceptual (NC) solicitando la financiación. </a:t>
            </a:r>
            <a:endParaRPr lang="es-ES" sz="2200" dirty="0" smtClean="0"/>
          </a:p>
          <a:p>
            <a:pPr marL="342900" indent="-342900">
              <a:buFont typeface="Arial" panose="020B0604020202020204" pitchFamily="34" charset="0"/>
              <a:buChar char="•"/>
            </a:pPr>
            <a:endParaRPr lang="es-ES" sz="2200" dirty="0" smtClean="0"/>
          </a:p>
          <a:p>
            <a:pPr marL="342900" indent="-342900">
              <a:buFont typeface="Arial" panose="020B0604020202020204" pitchFamily="34" charset="0"/>
              <a:buChar char="•"/>
            </a:pPr>
            <a:r>
              <a:rPr lang="es-ES" sz="2200" dirty="0" smtClean="0"/>
              <a:t>Desde </a:t>
            </a:r>
            <a:r>
              <a:rPr lang="es-ES" sz="2200" dirty="0"/>
              <a:t>entonces un grupo conformado por expertos de laboratorio de TB, LSN, ORAS-CONHU y OPS han estado en el proceso de elaboración de la NC. </a:t>
            </a:r>
            <a:endParaRPr lang="es-ES" sz="2200" dirty="0" smtClean="0"/>
          </a:p>
          <a:p>
            <a:pPr marL="342900" indent="-342900">
              <a:buFont typeface="Arial" panose="020B0604020202020204" pitchFamily="34" charset="0"/>
              <a:buChar char="•"/>
            </a:pPr>
            <a:endParaRPr lang="es-ES" sz="2200" dirty="0" smtClean="0"/>
          </a:p>
          <a:p>
            <a:pPr marL="342900" indent="-342900">
              <a:buFont typeface="Arial" panose="020B0604020202020204" pitchFamily="34" charset="0"/>
              <a:buChar char="•"/>
            </a:pPr>
            <a:r>
              <a:rPr lang="es-ES" sz="2200" dirty="0" smtClean="0"/>
              <a:t>El </a:t>
            </a:r>
            <a:r>
              <a:rPr lang="es-ES" sz="2200" dirty="0"/>
              <a:t>3 y 4 de diciembre se </a:t>
            </a:r>
            <a:r>
              <a:rPr lang="es-ES" sz="2200" dirty="0" smtClean="0"/>
              <a:t>realizó en Lima Perú un </a:t>
            </a:r>
            <a:r>
              <a:rPr lang="es-ES" sz="2200" dirty="0"/>
              <a:t>evento de diálogo regional con los citados anteriormente mas jefes nacionales de laboratorio de TB y representantes de la sociedad civil para finalizar la NC. </a:t>
            </a:r>
          </a:p>
        </p:txBody>
      </p:sp>
    </p:spTree>
    <p:extLst>
      <p:ext uri="{BB962C8B-B14F-4D97-AF65-F5344CB8AC3E}">
        <p14:creationId xmlns:p14="http://schemas.microsoft.com/office/powerpoint/2010/main" val="3813439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762"/>
          </a:xfrm>
        </p:spPr>
        <p:txBody>
          <a:bodyPr>
            <a:normAutofit fontScale="90000"/>
          </a:bodyPr>
          <a:lstStyle/>
          <a:p>
            <a:r>
              <a:rPr lang="es-ES" dirty="0" smtClean="0"/>
              <a:t>Objetivos </a:t>
            </a:r>
            <a:r>
              <a:rPr lang="es-ES" dirty="0"/>
              <a:t>(1) </a:t>
            </a:r>
          </a:p>
        </p:txBody>
      </p:sp>
      <p:sp>
        <p:nvSpPr>
          <p:cNvPr id="3" name="2 CuadroTexto"/>
          <p:cNvSpPr txBox="1"/>
          <p:nvPr/>
        </p:nvSpPr>
        <p:spPr>
          <a:xfrm>
            <a:off x="457200" y="1066800"/>
            <a:ext cx="8229600" cy="4893647"/>
          </a:xfrm>
          <a:prstGeom prst="rect">
            <a:avLst/>
          </a:prstGeom>
          <a:noFill/>
        </p:spPr>
        <p:txBody>
          <a:bodyPr wrap="square" rtlCol="0">
            <a:spAutoFit/>
          </a:bodyPr>
          <a:lstStyle/>
          <a:p>
            <a:endParaRPr lang="es-ES" sz="3200" dirty="0"/>
          </a:p>
          <a:p>
            <a:r>
              <a:rPr lang="es-ES" sz="3200" b="1" dirty="0"/>
              <a:t>Objetivo General </a:t>
            </a:r>
            <a:r>
              <a:rPr lang="es-ES" sz="3200" b="1" dirty="0" smtClean="0"/>
              <a:t>(de la Nota Conceptual)</a:t>
            </a:r>
          </a:p>
          <a:p>
            <a:endParaRPr lang="es-ES" sz="3200" dirty="0"/>
          </a:p>
          <a:p>
            <a:pPr algn="just"/>
            <a:r>
              <a:rPr lang="es-ES" sz="3600" dirty="0"/>
              <a:t>Contribuir a acelerar la reducción de la incidencia y mortalidad por tuberculosis en la región de las Américas mediante el fortalecimiento de la capacidad diagnóstica de las redes de laboratorios constituidas en la región </a:t>
            </a:r>
          </a:p>
        </p:txBody>
      </p:sp>
    </p:spTree>
    <p:extLst>
      <p:ext uri="{BB962C8B-B14F-4D97-AF65-F5344CB8AC3E}">
        <p14:creationId xmlns:p14="http://schemas.microsoft.com/office/powerpoint/2010/main" val="88093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762"/>
          </a:xfrm>
        </p:spPr>
        <p:txBody>
          <a:bodyPr>
            <a:normAutofit fontScale="90000"/>
          </a:bodyPr>
          <a:lstStyle/>
          <a:p>
            <a:r>
              <a:rPr lang="es-ES" dirty="0" smtClean="0"/>
              <a:t>Objetivos </a:t>
            </a:r>
            <a:r>
              <a:rPr lang="es-ES" dirty="0"/>
              <a:t>(2) </a:t>
            </a:r>
            <a:r>
              <a:rPr lang="es-ES" dirty="0" smtClean="0"/>
              <a:t> </a:t>
            </a:r>
            <a:endParaRPr lang="es-ES" dirty="0"/>
          </a:p>
        </p:txBody>
      </p:sp>
      <p:sp>
        <p:nvSpPr>
          <p:cNvPr id="3" name="2 CuadroTexto"/>
          <p:cNvSpPr txBox="1"/>
          <p:nvPr/>
        </p:nvSpPr>
        <p:spPr>
          <a:xfrm>
            <a:off x="457200" y="1066800"/>
            <a:ext cx="8229600" cy="5693866"/>
          </a:xfrm>
          <a:prstGeom prst="rect">
            <a:avLst/>
          </a:prstGeom>
          <a:noFill/>
        </p:spPr>
        <p:txBody>
          <a:bodyPr wrap="square" rtlCol="0">
            <a:spAutoFit/>
          </a:bodyPr>
          <a:lstStyle/>
          <a:p>
            <a:r>
              <a:rPr lang="es-ES" sz="2800" b="1" dirty="0" smtClean="0"/>
              <a:t>Objetivos </a:t>
            </a:r>
            <a:r>
              <a:rPr lang="es-ES" sz="2800" b="1" dirty="0"/>
              <a:t>Específicos </a:t>
            </a:r>
          </a:p>
          <a:p>
            <a:r>
              <a:rPr lang="es-ES" sz="2800" dirty="0"/>
              <a:t>1.Fortalecer las capacidades técnico-administrativas de los tres laboratorios supranacionales de TB ubicados en Argentina, Chile y México para el cumplimiento de sus funciones en apoyo a las redes nacionales de laboratorio de TB. </a:t>
            </a:r>
          </a:p>
          <a:p>
            <a:endParaRPr lang="es-ES" sz="2800" dirty="0"/>
          </a:p>
          <a:p>
            <a:r>
              <a:rPr lang="es-ES" sz="2800" dirty="0"/>
              <a:t>2.Fortalecer las redes nacionales de laboratorios de TB de veinte países de las Américas mediante la generación de capacidades técnicas, implementación de nuevas herramientas diagnósticas, gestión de la calidad de los métodos en uso, cooperación técnica e intercambio de experiencias. </a:t>
            </a:r>
          </a:p>
        </p:txBody>
      </p:sp>
    </p:spTree>
    <p:extLst>
      <p:ext uri="{BB962C8B-B14F-4D97-AF65-F5344CB8AC3E}">
        <p14:creationId xmlns:p14="http://schemas.microsoft.com/office/powerpoint/2010/main" val="2066254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9762"/>
          </a:xfrm>
        </p:spPr>
        <p:txBody>
          <a:bodyPr>
            <a:noAutofit/>
          </a:bodyPr>
          <a:lstStyle/>
          <a:p>
            <a:r>
              <a:rPr lang="es-ES" sz="3600" dirty="0" smtClean="0"/>
              <a:t>Módulos </a:t>
            </a:r>
            <a:r>
              <a:rPr lang="es-ES" sz="3600" dirty="0"/>
              <a:t>e Intervenciones Propuestas (1) </a:t>
            </a:r>
          </a:p>
        </p:txBody>
      </p:sp>
      <p:sp>
        <p:nvSpPr>
          <p:cNvPr id="3" name="2 CuadroTexto"/>
          <p:cNvSpPr txBox="1"/>
          <p:nvPr/>
        </p:nvSpPr>
        <p:spPr>
          <a:xfrm>
            <a:off x="457200" y="1066800"/>
            <a:ext cx="8229600" cy="5539978"/>
          </a:xfrm>
          <a:prstGeom prst="rect">
            <a:avLst/>
          </a:prstGeom>
          <a:noFill/>
        </p:spPr>
        <p:txBody>
          <a:bodyPr wrap="square" rtlCol="0">
            <a:spAutoFit/>
          </a:bodyPr>
          <a:lstStyle/>
          <a:p>
            <a:r>
              <a:rPr lang="es-ES" sz="2400" b="1" dirty="0" smtClean="0">
                <a:solidFill>
                  <a:schemeClr val="tx2"/>
                </a:solidFill>
              </a:rPr>
              <a:t>1) Atención </a:t>
            </a:r>
            <a:r>
              <a:rPr lang="es-ES" sz="2400" b="1" dirty="0">
                <a:solidFill>
                  <a:schemeClr val="tx2"/>
                </a:solidFill>
              </a:rPr>
              <a:t>y prevención de TB </a:t>
            </a:r>
          </a:p>
          <a:p>
            <a:pPr marL="342900" indent="-342900" algn="just">
              <a:buFont typeface="Arial" panose="020B0604020202020204" pitchFamily="34" charset="0"/>
              <a:buChar char="•"/>
            </a:pPr>
            <a:r>
              <a:rPr lang="es-ES" sz="2200" dirty="0" smtClean="0"/>
              <a:t>Detección </a:t>
            </a:r>
            <a:r>
              <a:rPr lang="es-ES" sz="2200" dirty="0"/>
              <a:t>de casos y diagnóstico: Incluye adquisición de microscopia LED e insumos, capacitación y actualización de los recursos humanos de los LSN y RNL es aspectos técnicos, formación de expertos, asesoría técnica de los LSN a las RNL, asesorías específicas de expertos a las </a:t>
            </a:r>
            <a:r>
              <a:rPr lang="es-ES" sz="2200" dirty="0" err="1"/>
              <a:t>RNLs</a:t>
            </a:r>
            <a:r>
              <a:rPr lang="es-ES" sz="2200" dirty="0"/>
              <a:t> y contratación de personal técnico para los </a:t>
            </a:r>
            <a:r>
              <a:rPr lang="es-ES" sz="2200" dirty="0" smtClean="0"/>
              <a:t>LSN</a:t>
            </a:r>
            <a:r>
              <a:rPr lang="es-ES" sz="2200" dirty="0"/>
              <a:t>.</a:t>
            </a:r>
            <a:endParaRPr lang="es-ES" sz="2200" dirty="0" smtClean="0"/>
          </a:p>
          <a:p>
            <a:pPr algn="just"/>
            <a:endParaRPr lang="es-ES" sz="2200" dirty="0"/>
          </a:p>
          <a:p>
            <a:pPr marL="342900" indent="-342900" algn="just">
              <a:buFont typeface="Arial" panose="020B0604020202020204" pitchFamily="34" charset="0"/>
              <a:buChar char="•"/>
            </a:pPr>
            <a:r>
              <a:rPr lang="es-ES" sz="2200" dirty="0" smtClean="0"/>
              <a:t>Apoyo </a:t>
            </a:r>
            <a:r>
              <a:rPr lang="es-ES" sz="2200" dirty="0"/>
              <a:t>a la gestión de los LSN y RNL: Incluye diseño de estrategias de abogacía para asegurar y sostener recursos, establecimiento y actualización de estándares en todo lo relacionado a la red, capacitación y actualización en aspectos gerenciales, reuniones regionales y subregionales, planes de introducción de nueva tecnología, adecuación de espacios físicos de algunos laboratorios, mecanismos de difusión e intercambio de información y contratación de personal administrativo para los LSN. </a:t>
            </a:r>
          </a:p>
        </p:txBody>
      </p:sp>
    </p:spTree>
    <p:extLst>
      <p:ext uri="{BB962C8B-B14F-4D97-AF65-F5344CB8AC3E}">
        <p14:creationId xmlns:p14="http://schemas.microsoft.com/office/powerpoint/2010/main" val="34828787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428604"/>
            <a:ext cx="8229600" cy="639762"/>
          </a:xfrm>
        </p:spPr>
        <p:txBody>
          <a:bodyPr>
            <a:noAutofit/>
          </a:bodyPr>
          <a:lstStyle/>
          <a:p>
            <a:r>
              <a:rPr lang="es-ES" sz="3600" dirty="0" smtClean="0"/>
              <a:t>Módulos </a:t>
            </a:r>
            <a:r>
              <a:rPr lang="es-ES" sz="3600" dirty="0"/>
              <a:t>e Intervenciones Propuestas </a:t>
            </a:r>
            <a:r>
              <a:rPr lang="es-ES" sz="3600" dirty="0" smtClean="0"/>
              <a:t>(2) </a:t>
            </a:r>
            <a:endParaRPr lang="es-ES" sz="3600" dirty="0"/>
          </a:p>
        </p:txBody>
      </p:sp>
      <p:sp>
        <p:nvSpPr>
          <p:cNvPr id="3" name="2 CuadroTexto"/>
          <p:cNvSpPr txBox="1"/>
          <p:nvPr/>
        </p:nvSpPr>
        <p:spPr>
          <a:xfrm>
            <a:off x="457200" y="1066800"/>
            <a:ext cx="8229600" cy="4247317"/>
          </a:xfrm>
          <a:prstGeom prst="rect">
            <a:avLst/>
          </a:prstGeom>
          <a:noFill/>
        </p:spPr>
        <p:txBody>
          <a:bodyPr wrap="square" rtlCol="0">
            <a:spAutoFit/>
          </a:bodyPr>
          <a:lstStyle/>
          <a:p>
            <a:endParaRPr lang="es-ES" sz="2400" dirty="0"/>
          </a:p>
          <a:p>
            <a:endParaRPr lang="es-ES" sz="2400" dirty="0"/>
          </a:p>
          <a:p>
            <a:r>
              <a:rPr lang="es-ES" sz="2800" b="1" dirty="0">
                <a:solidFill>
                  <a:schemeClr val="tx2"/>
                </a:solidFill>
              </a:rPr>
              <a:t>2)Paquete para TB-MR </a:t>
            </a:r>
            <a:endParaRPr lang="es-ES" sz="2800" b="1" dirty="0" smtClean="0">
              <a:solidFill>
                <a:schemeClr val="tx2"/>
              </a:solidFill>
            </a:endParaRPr>
          </a:p>
          <a:p>
            <a:endParaRPr lang="es-ES" sz="2800" b="1" dirty="0">
              <a:solidFill>
                <a:schemeClr val="tx2"/>
              </a:solidFill>
            </a:endParaRPr>
          </a:p>
          <a:p>
            <a:pPr marL="342900" indent="-342900" algn="just">
              <a:buFont typeface="Arial" panose="020B0604020202020204" pitchFamily="34" charset="0"/>
              <a:buChar char="•"/>
            </a:pPr>
            <a:r>
              <a:rPr lang="es-ES" sz="2400" dirty="0" smtClean="0"/>
              <a:t>Detección </a:t>
            </a:r>
            <a:r>
              <a:rPr lang="es-ES" sz="2400" dirty="0"/>
              <a:t>de casos y diagnóstico: Incluye adquisición de equipos para diagnóstico molecular y detección de resistencia de última generación recomendados por la OMS e insumos para los LSN y algunas RNL, capacitación y actualización para las RNL receptoras de estos equipos y asesoría técnica para su implementación. </a:t>
            </a:r>
          </a:p>
          <a:p>
            <a:pPr marL="342900" indent="-342900" algn="just">
              <a:buFont typeface="Arial" panose="020B0604020202020204" pitchFamily="34" charset="0"/>
              <a:buChar char="•"/>
            </a:pPr>
            <a:endParaRPr lang="es-ES" sz="2200" dirty="0"/>
          </a:p>
        </p:txBody>
      </p:sp>
    </p:spTree>
    <p:extLst>
      <p:ext uri="{BB962C8B-B14F-4D97-AF65-F5344CB8AC3E}">
        <p14:creationId xmlns:p14="http://schemas.microsoft.com/office/powerpoint/2010/main" val="1303299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428604"/>
            <a:ext cx="8229600" cy="639762"/>
          </a:xfrm>
        </p:spPr>
        <p:txBody>
          <a:bodyPr>
            <a:noAutofit/>
          </a:bodyPr>
          <a:lstStyle/>
          <a:p>
            <a:r>
              <a:rPr lang="es-ES" sz="3600" dirty="0" smtClean="0"/>
              <a:t>Módulos </a:t>
            </a:r>
            <a:r>
              <a:rPr lang="es-ES" sz="3600" dirty="0"/>
              <a:t>e Intervenciones Propuestas </a:t>
            </a:r>
            <a:r>
              <a:rPr lang="es-ES" sz="3600" dirty="0" smtClean="0"/>
              <a:t>(3) </a:t>
            </a:r>
            <a:endParaRPr lang="es-ES" sz="3600" dirty="0"/>
          </a:p>
        </p:txBody>
      </p:sp>
      <p:sp>
        <p:nvSpPr>
          <p:cNvPr id="3" name="2 CuadroTexto"/>
          <p:cNvSpPr txBox="1"/>
          <p:nvPr/>
        </p:nvSpPr>
        <p:spPr>
          <a:xfrm>
            <a:off x="457200" y="1066800"/>
            <a:ext cx="8229600" cy="5262979"/>
          </a:xfrm>
          <a:prstGeom prst="rect">
            <a:avLst/>
          </a:prstGeom>
          <a:noFill/>
        </p:spPr>
        <p:txBody>
          <a:bodyPr wrap="square" rtlCol="0">
            <a:spAutoFit/>
          </a:bodyPr>
          <a:lstStyle/>
          <a:p>
            <a:pPr algn="just"/>
            <a:r>
              <a:rPr lang="es-ES" sz="2800" b="1" dirty="0" smtClean="0">
                <a:solidFill>
                  <a:schemeClr val="tx2"/>
                </a:solidFill>
              </a:rPr>
              <a:t>3)Gestión </a:t>
            </a:r>
            <a:r>
              <a:rPr lang="es-ES" sz="2800" b="1" dirty="0">
                <a:solidFill>
                  <a:schemeClr val="tx2"/>
                </a:solidFill>
              </a:rPr>
              <a:t>de Programa </a:t>
            </a:r>
            <a:endParaRPr lang="es-ES" sz="2800" b="1" dirty="0" smtClean="0">
              <a:solidFill>
                <a:schemeClr val="tx2"/>
              </a:solidFill>
            </a:endParaRPr>
          </a:p>
          <a:p>
            <a:pPr algn="just"/>
            <a:endParaRPr lang="es-ES" sz="2400" dirty="0"/>
          </a:p>
          <a:p>
            <a:pPr marL="342900" indent="-342900" algn="just">
              <a:buFont typeface="Arial" panose="020B0604020202020204" pitchFamily="34" charset="0"/>
              <a:buChar char="•"/>
            </a:pPr>
            <a:r>
              <a:rPr lang="es-ES" sz="2400" dirty="0" smtClean="0"/>
              <a:t>Políticas</a:t>
            </a:r>
            <a:r>
              <a:rPr lang="es-ES" sz="2400" dirty="0"/>
              <a:t>, planificación, coordinación y gestión: Incluye contratación de dos coordinadores técnicos subregionales para el monitoreo de las intervenciones técnicas de la subvención. </a:t>
            </a:r>
            <a:endParaRPr lang="es-ES" sz="2400" dirty="0" smtClean="0"/>
          </a:p>
          <a:p>
            <a:pPr marL="342900" indent="-342900" algn="just">
              <a:buFont typeface="Arial" panose="020B0604020202020204" pitchFamily="34" charset="0"/>
              <a:buChar char="•"/>
            </a:pPr>
            <a:endParaRPr lang="es-ES" sz="2400" dirty="0"/>
          </a:p>
          <a:p>
            <a:pPr marL="342900" indent="-342900" algn="just">
              <a:buFont typeface="Arial" panose="020B0604020202020204" pitchFamily="34" charset="0"/>
              <a:buChar char="•"/>
            </a:pPr>
            <a:r>
              <a:rPr lang="es-ES" sz="2400" dirty="0" smtClean="0"/>
              <a:t>Gestión </a:t>
            </a:r>
            <a:r>
              <a:rPr lang="es-ES" sz="2400" dirty="0"/>
              <a:t>de la subvención: incluye la contratación de personal para la gerencia y el manejo administrativo de la subvención</a:t>
            </a:r>
            <a:r>
              <a:rPr lang="es-ES" sz="2400" dirty="0" smtClean="0"/>
              <a:t>.</a:t>
            </a:r>
          </a:p>
          <a:p>
            <a:pPr algn="just"/>
            <a:r>
              <a:rPr lang="es-ES" sz="2400" dirty="0" smtClean="0"/>
              <a:t> </a:t>
            </a:r>
            <a:endParaRPr lang="es-ES" sz="2400" dirty="0"/>
          </a:p>
          <a:p>
            <a:pPr marL="342900" indent="-342900" algn="just">
              <a:buFont typeface="Arial" panose="020B0604020202020204" pitchFamily="34" charset="0"/>
              <a:buChar char="•"/>
            </a:pPr>
            <a:r>
              <a:rPr lang="es-ES" sz="2400" dirty="0" smtClean="0"/>
              <a:t>Apoyo </a:t>
            </a:r>
            <a:r>
              <a:rPr lang="es-ES" sz="2400" dirty="0"/>
              <a:t>a la gestión de adquisición y suministros: Incluye el establecimiento de mecanismos para facilitar las adquisiciones de equipos e insumos planteados en la NC. </a:t>
            </a:r>
          </a:p>
          <a:p>
            <a:pPr marL="342900" indent="-342900" algn="just">
              <a:buFont typeface="Arial" panose="020B0604020202020204" pitchFamily="34" charset="0"/>
              <a:buChar char="•"/>
            </a:pPr>
            <a:endParaRPr lang="es-ES" sz="2000" dirty="0"/>
          </a:p>
        </p:txBody>
      </p:sp>
    </p:spTree>
    <p:extLst>
      <p:ext uri="{BB962C8B-B14F-4D97-AF65-F5344CB8AC3E}">
        <p14:creationId xmlns:p14="http://schemas.microsoft.com/office/powerpoint/2010/main" val="1872128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14356"/>
            <a:ext cx="8229600" cy="639762"/>
          </a:xfrm>
        </p:spPr>
        <p:txBody>
          <a:bodyPr>
            <a:noAutofit/>
          </a:bodyPr>
          <a:lstStyle/>
          <a:p>
            <a:r>
              <a:rPr lang="es-ES" sz="3600" dirty="0" smtClean="0"/>
              <a:t>Países beneficiados</a:t>
            </a:r>
            <a:endParaRPr lang="es-ES" sz="3600" dirty="0"/>
          </a:p>
        </p:txBody>
      </p:sp>
      <p:graphicFrame>
        <p:nvGraphicFramePr>
          <p:cNvPr id="4" name="3 Tabla"/>
          <p:cNvGraphicFramePr>
            <a:graphicFrameLocks noGrp="1"/>
          </p:cNvGraphicFramePr>
          <p:nvPr>
            <p:extLst>
              <p:ext uri="{D42A27DB-BD31-4B8C-83A1-F6EECF244321}">
                <p14:modId xmlns:p14="http://schemas.microsoft.com/office/powerpoint/2010/main" val="2609705315"/>
              </p:ext>
            </p:extLst>
          </p:nvPr>
        </p:nvGraphicFramePr>
        <p:xfrm>
          <a:off x="533400" y="2193698"/>
          <a:ext cx="8001000" cy="2651760"/>
        </p:xfrm>
        <a:graphic>
          <a:graphicData uri="http://schemas.openxmlformats.org/drawingml/2006/table">
            <a:tbl>
              <a:tblPr firstRow="1" bandRow="1">
                <a:tableStyleId>{F5AB1C69-6EDB-4FF4-983F-18BD219EF322}</a:tableStyleId>
              </a:tblPr>
              <a:tblGrid>
                <a:gridCol w="2000250"/>
                <a:gridCol w="2000250"/>
                <a:gridCol w="2000250"/>
                <a:gridCol w="2000250"/>
              </a:tblGrid>
              <a:tr h="1574800">
                <a:tc>
                  <a:txBody>
                    <a:bodyPr/>
                    <a:lstStyle/>
                    <a:p>
                      <a:r>
                        <a:rPr lang="es-ES" sz="2800" b="0" dirty="0" smtClean="0"/>
                        <a:t>Argentina</a:t>
                      </a:r>
                      <a:r>
                        <a:rPr lang="es-ES" sz="2800" b="0" baseline="0" dirty="0" smtClean="0"/>
                        <a:t> *</a:t>
                      </a:r>
                    </a:p>
                    <a:p>
                      <a:r>
                        <a:rPr lang="es-ES" sz="2800" b="0" baseline="0" dirty="0" smtClean="0"/>
                        <a:t>Belice</a:t>
                      </a:r>
                    </a:p>
                    <a:p>
                      <a:r>
                        <a:rPr lang="es-ES" sz="2800" b="0" baseline="0" dirty="0" smtClean="0"/>
                        <a:t>Bolivia</a:t>
                      </a:r>
                    </a:p>
                    <a:p>
                      <a:r>
                        <a:rPr lang="es-ES" sz="2800" b="0" baseline="0" dirty="0" smtClean="0"/>
                        <a:t>Chile *</a:t>
                      </a:r>
                    </a:p>
                    <a:p>
                      <a:r>
                        <a:rPr lang="es-ES" sz="2800" b="0" baseline="0" dirty="0" smtClean="0"/>
                        <a:t>Colombia</a:t>
                      </a:r>
                      <a:endParaRPr lang="es-ES" sz="2800" b="0" dirty="0" smtClean="0"/>
                    </a:p>
                    <a:p>
                      <a:endParaRPr lang="es-ES" sz="2800" b="0" dirty="0"/>
                    </a:p>
                  </a:txBody>
                  <a:tcPr/>
                </a:tc>
                <a:tc>
                  <a:txBody>
                    <a:bodyPr/>
                    <a:lstStyle/>
                    <a:p>
                      <a:r>
                        <a:rPr lang="es-ES" sz="2800" b="0" dirty="0" smtClean="0"/>
                        <a:t>Costa Rica</a:t>
                      </a:r>
                    </a:p>
                    <a:p>
                      <a:r>
                        <a:rPr lang="es-ES" sz="2800" b="0" dirty="0" smtClean="0"/>
                        <a:t>Cuba </a:t>
                      </a:r>
                    </a:p>
                    <a:p>
                      <a:r>
                        <a:rPr lang="es-ES" sz="2800" b="0" dirty="0" smtClean="0"/>
                        <a:t>Ecuador</a:t>
                      </a:r>
                    </a:p>
                    <a:p>
                      <a:r>
                        <a:rPr lang="es-ES" sz="2800" b="0" dirty="0" smtClean="0"/>
                        <a:t>El Salvador</a:t>
                      </a:r>
                    </a:p>
                    <a:p>
                      <a:r>
                        <a:rPr lang="es-ES" sz="2800" b="0" dirty="0" smtClean="0"/>
                        <a:t>Guatemala</a:t>
                      </a:r>
                      <a:endParaRPr lang="es-ES" sz="2800" b="0" dirty="0"/>
                    </a:p>
                  </a:txBody>
                  <a:tcPr/>
                </a:tc>
                <a:tc>
                  <a:txBody>
                    <a:bodyPr/>
                    <a:lstStyle/>
                    <a:p>
                      <a:r>
                        <a:rPr lang="es-ES" sz="2800" b="0" dirty="0" smtClean="0"/>
                        <a:t>Guyana</a:t>
                      </a:r>
                    </a:p>
                    <a:p>
                      <a:r>
                        <a:rPr lang="es-ES" sz="2800" b="0" dirty="0" smtClean="0"/>
                        <a:t>Honduras</a:t>
                      </a:r>
                    </a:p>
                    <a:p>
                      <a:r>
                        <a:rPr lang="es-ES" sz="2800" b="0" dirty="0" smtClean="0"/>
                        <a:t>México</a:t>
                      </a:r>
                      <a:r>
                        <a:rPr lang="es-ES" sz="2800" b="0" baseline="0" dirty="0" smtClean="0"/>
                        <a:t> *</a:t>
                      </a:r>
                    </a:p>
                    <a:p>
                      <a:r>
                        <a:rPr lang="es-ES" sz="2800" b="0" baseline="0" dirty="0" smtClean="0"/>
                        <a:t>Nicaragua</a:t>
                      </a:r>
                    </a:p>
                    <a:p>
                      <a:r>
                        <a:rPr lang="es-ES" sz="2800" b="0" baseline="0" dirty="0" smtClean="0"/>
                        <a:t>Panamá</a:t>
                      </a:r>
                      <a:endParaRPr lang="es-ES" sz="2800" b="0" dirty="0"/>
                    </a:p>
                  </a:txBody>
                  <a:tcPr/>
                </a:tc>
                <a:tc>
                  <a:txBody>
                    <a:bodyPr/>
                    <a:lstStyle/>
                    <a:p>
                      <a:r>
                        <a:rPr lang="es-ES" sz="2800" b="0" dirty="0" smtClean="0"/>
                        <a:t>Paraguay</a:t>
                      </a:r>
                    </a:p>
                    <a:p>
                      <a:r>
                        <a:rPr lang="es-ES" sz="2800" b="0" dirty="0" smtClean="0"/>
                        <a:t>Perú</a:t>
                      </a:r>
                    </a:p>
                    <a:p>
                      <a:r>
                        <a:rPr lang="es-ES" sz="2800" b="0" dirty="0" smtClean="0"/>
                        <a:t>República Dominicana</a:t>
                      </a:r>
                    </a:p>
                    <a:p>
                      <a:r>
                        <a:rPr lang="es-ES" sz="2800" b="0" dirty="0" smtClean="0"/>
                        <a:t>Uruguay</a:t>
                      </a:r>
                    </a:p>
                    <a:p>
                      <a:r>
                        <a:rPr lang="es-ES" sz="2800" b="0" dirty="0" smtClean="0"/>
                        <a:t>Venezuela</a:t>
                      </a:r>
                      <a:endParaRPr lang="es-ES" sz="2800" b="0" dirty="0"/>
                    </a:p>
                  </a:txBody>
                  <a:tcPr/>
                </a:tc>
              </a:tr>
            </a:tbl>
          </a:graphicData>
        </a:graphic>
      </p:graphicFrame>
      <p:sp>
        <p:nvSpPr>
          <p:cNvPr id="5" name="4 CuadroTexto"/>
          <p:cNvSpPr txBox="1"/>
          <p:nvPr/>
        </p:nvSpPr>
        <p:spPr>
          <a:xfrm>
            <a:off x="609600" y="4888468"/>
            <a:ext cx="6934200" cy="369332"/>
          </a:xfrm>
          <a:prstGeom prst="rect">
            <a:avLst/>
          </a:prstGeom>
          <a:noFill/>
        </p:spPr>
        <p:txBody>
          <a:bodyPr wrap="square" rtlCol="0">
            <a:spAutoFit/>
          </a:bodyPr>
          <a:lstStyle/>
          <a:p>
            <a:r>
              <a:rPr lang="es-ES" dirty="0" smtClean="0"/>
              <a:t>* </a:t>
            </a:r>
            <a:r>
              <a:rPr lang="es-ES" dirty="0"/>
              <a:t>Sede de los Laboratorios Supranacionales (LSN) de TB </a:t>
            </a:r>
          </a:p>
        </p:txBody>
      </p:sp>
    </p:spTree>
    <p:extLst>
      <p:ext uri="{BB962C8B-B14F-4D97-AF65-F5344CB8AC3E}">
        <p14:creationId xmlns:p14="http://schemas.microsoft.com/office/powerpoint/2010/main" val="1262511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357166"/>
            <a:ext cx="8229600" cy="639762"/>
          </a:xfrm>
        </p:spPr>
        <p:txBody>
          <a:bodyPr>
            <a:noAutofit/>
          </a:bodyPr>
          <a:lstStyle/>
          <a:p>
            <a:r>
              <a:rPr lang="es-ES" sz="3600" dirty="0" smtClean="0"/>
              <a:t>Información </a:t>
            </a:r>
            <a:r>
              <a:rPr lang="es-ES" sz="3600" dirty="0"/>
              <a:t>Adicional </a:t>
            </a:r>
          </a:p>
        </p:txBody>
      </p:sp>
      <p:sp>
        <p:nvSpPr>
          <p:cNvPr id="3" name="2 CuadroTexto"/>
          <p:cNvSpPr txBox="1"/>
          <p:nvPr/>
        </p:nvSpPr>
        <p:spPr>
          <a:xfrm>
            <a:off x="457200" y="1066800"/>
            <a:ext cx="8229600" cy="4893647"/>
          </a:xfrm>
          <a:prstGeom prst="rect">
            <a:avLst/>
          </a:prstGeom>
          <a:noFill/>
        </p:spPr>
        <p:txBody>
          <a:bodyPr wrap="square" rtlCol="0">
            <a:spAutoFit/>
          </a:bodyPr>
          <a:lstStyle/>
          <a:p>
            <a:r>
              <a:rPr lang="es-ES" sz="2400" b="1" dirty="0" smtClean="0">
                <a:solidFill>
                  <a:schemeClr val="tx2"/>
                </a:solidFill>
              </a:rPr>
              <a:t>Monto </a:t>
            </a:r>
            <a:r>
              <a:rPr lang="es-ES" sz="2400" b="1" dirty="0">
                <a:solidFill>
                  <a:schemeClr val="tx2"/>
                </a:solidFill>
              </a:rPr>
              <a:t>solicitado: </a:t>
            </a:r>
          </a:p>
          <a:p>
            <a:r>
              <a:rPr lang="es-ES" sz="2400" dirty="0"/>
              <a:t>USD 8.900.000 (competitivo con otras NC regionales) </a:t>
            </a:r>
          </a:p>
          <a:p>
            <a:endParaRPr lang="es-ES" sz="2400" dirty="0" smtClean="0"/>
          </a:p>
          <a:p>
            <a:r>
              <a:rPr lang="es-ES" sz="2400" b="1" dirty="0" smtClean="0">
                <a:solidFill>
                  <a:schemeClr val="tx2"/>
                </a:solidFill>
              </a:rPr>
              <a:t>Periodo </a:t>
            </a:r>
            <a:r>
              <a:rPr lang="es-ES" sz="2400" b="1" dirty="0">
                <a:solidFill>
                  <a:schemeClr val="tx2"/>
                </a:solidFill>
              </a:rPr>
              <a:t>de ejecución</a:t>
            </a:r>
            <a:r>
              <a:rPr lang="es-ES" sz="2400" dirty="0"/>
              <a:t>: </a:t>
            </a:r>
          </a:p>
          <a:p>
            <a:r>
              <a:rPr lang="es-ES" sz="2400" b="1" dirty="0"/>
              <a:t>enero 2017 – diciembre 2019 </a:t>
            </a:r>
          </a:p>
          <a:p>
            <a:endParaRPr lang="es-ES" sz="2400" dirty="0" smtClean="0"/>
          </a:p>
          <a:p>
            <a:r>
              <a:rPr lang="es-ES" sz="2400" b="1" dirty="0" smtClean="0">
                <a:solidFill>
                  <a:schemeClr val="tx2"/>
                </a:solidFill>
              </a:rPr>
              <a:t>Receptor </a:t>
            </a:r>
            <a:r>
              <a:rPr lang="es-ES" sz="2400" b="1" dirty="0">
                <a:solidFill>
                  <a:schemeClr val="tx2"/>
                </a:solidFill>
              </a:rPr>
              <a:t>Principal: </a:t>
            </a:r>
          </a:p>
          <a:p>
            <a:r>
              <a:rPr lang="es-ES" sz="2400" dirty="0"/>
              <a:t>ORAS-CONHU </a:t>
            </a:r>
            <a:r>
              <a:rPr lang="es-ES" sz="2000" dirty="0" smtClean="0"/>
              <a:t>(Organismo Andino de Salud- Convenio Hipólito </a:t>
            </a:r>
            <a:r>
              <a:rPr lang="es-ES" sz="2000" dirty="0" err="1" smtClean="0"/>
              <a:t>Unanue</a:t>
            </a:r>
            <a:r>
              <a:rPr lang="es-ES" sz="2000" dirty="0" smtClean="0"/>
              <a:t>)</a:t>
            </a:r>
            <a:endParaRPr lang="es-ES" sz="2400" dirty="0"/>
          </a:p>
          <a:p>
            <a:endParaRPr lang="es-ES" sz="2400" dirty="0" smtClean="0"/>
          </a:p>
          <a:p>
            <a:r>
              <a:rPr lang="es-ES" sz="2400" b="1" dirty="0" smtClean="0">
                <a:solidFill>
                  <a:schemeClr val="tx2"/>
                </a:solidFill>
              </a:rPr>
              <a:t>Sub-receptores </a:t>
            </a:r>
            <a:r>
              <a:rPr lang="es-ES" sz="2400" b="1" dirty="0">
                <a:solidFill>
                  <a:schemeClr val="tx2"/>
                </a:solidFill>
              </a:rPr>
              <a:t>propuestos: </a:t>
            </a:r>
          </a:p>
          <a:p>
            <a:r>
              <a:rPr lang="es-ES" sz="2400" dirty="0" smtClean="0"/>
              <a:t>• Consejo de </a:t>
            </a:r>
            <a:r>
              <a:rPr lang="es-ES" sz="2400" dirty="0"/>
              <a:t>Ministros de Salud de Centroamérica y el Caribe (COMISCA) </a:t>
            </a:r>
          </a:p>
          <a:p>
            <a:r>
              <a:rPr lang="es-ES" sz="2400" dirty="0"/>
              <a:t>•LSN de: </a:t>
            </a:r>
            <a:r>
              <a:rPr lang="es-ES" sz="2400" dirty="0" smtClean="0"/>
              <a:t>Argentina, Chile y México </a:t>
            </a:r>
            <a:endParaRPr lang="es-ES" dirty="0"/>
          </a:p>
        </p:txBody>
      </p:sp>
    </p:spTree>
    <p:extLst>
      <p:ext uri="{BB962C8B-B14F-4D97-AF65-F5344CB8AC3E}">
        <p14:creationId xmlns:p14="http://schemas.microsoft.com/office/powerpoint/2010/main" val="3738756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875</Words>
  <Application>Microsoft Office PowerPoint</Application>
  <PresentationFormat>Presentación en pantalla (4:3)</PresentationFormat>
  <Paragraphs>88</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Tema de Office</vt:lpstr>
      <vt:lpstr>   NOTA CONCEPTUAL REGIONAL DE FORTALECIMIENTO DE LA RED DE LABORATORIOS DE TUBERCULOSIS AL FONDO MUNDIAL </vt:lpstr>
      <vt:lpstr> Antecedentes (2)  </vt:lpstr>
      <vt:lpstr>Objetivos (1) </vt:lpstr>
      <vt:lpstr>Objetivos (2)  </vt:lpstr>
      <vt:lpstr>Módulos e Intervenciones Propuestas (1) </vt:lpstr>
      <vt:lpstr>Módulos e Intervenciones Propuestas (2) </vt:lpstr>
      <vt:lpstr>Módulos e Intervenciones Propuestas (3) </vt:lpstr>
      <vt:lpstr>Países beneficiados</vt:lpstr>
      <vt:lpstr>Información Adicional </vt:lpstr>
      <vt:lpstr>Propuesta para consideración de los Ministros de Salud de C.A. y RD (COMISCA)</vt:lpstr>
      <vt:lpstr>EN CONCLUSION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CONCEPTUAL REGIONAL DE FORTALECIMIENTO DE LA RED DE LABORATORIOS DE TUBERCULOSIS AL FONDO MUNDIAL</dc:title>
  <dc:creator>Rodríguez, Dra. Elizabeth (ELS)</dc:creator>
  <cp:lastModifiedBy>jgaray</cp:lastModifiedBy>
  <cp:revision>16</cp:revision>
  <cp:lastPrinted>2015-12-04T15:21:50Z</cp:lastPrinted>
  <dcterms:created xsi:type="dcterms:W3CDTF">2015-12-04T14:31:18Z</dcterms:created>
  <dcterms:modified xsi:type="dcterms:W3CDTF">2016-01-11T14:15:22Z</dcterms:modified>
</cp:coreProperties>
</file>