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19"/>
  </p:notesMasterIdLst>
  <p:handoutMasterIdLst>
    <p:handoutMasterId r:id="rId20"/>
  </p:handoutMasterIdLst>
  <p:sldIdLst>
    <p:sldId id="336" r:id="rId6"/>
    <p:sldId id="337" r:id="rId7"/>
    <p:sldId id="338" r:id="rId8"/>
    <p:sldId id="339" r:id="rId9"/>
    <p:sldId id="344" r:id="rId10"/>
    <p:sldId id="346" r:id="rId11"/>
    <p:sldId id="351" r:id="rId12"/>
    <p:sldId id="360" r:id="rId13"/>
    <p:sldId id="361" r:id="rId14"/>
    <p:sldId id="363" r:id="rId15"/>
    <p:sldId id="357" r:id="rId16"/>
    <p:sldId id="340" r:id="rId17"/>
    <p:sldId id="364" r:id="rId18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9FF66"/>
    <a:srgbClr val="990033"/>
    <a:srgbClr val="FFFFFF"/>
    <a:srgbClr val="C6605E"/>
    <a:srgbClr val="74B230"/>
    <a:srgbClr val="DEB508"/>
    <a:srgbClr val="FFCC00"/>
    <a:srgbClr val="BD4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1829" autoAdjust="0"/>
  </p:normalViewPr>
  <p:slideViewPr>
    <p:cSldViewPr>
      <p:cViewPr varScale="1">
        <p:scale>
          <a:sx n="79" d="100"/>
          <a:sy n="79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9736D-4671-4C43-AC80-576E842D66F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D41624-E461-4B50-B291-5B41D811E756}">
      <dgm:prSet phldrT="[Text]"/>
      <dgm:spPr/>
      <dgm:t>
        <a:bodyPr/>
        <a:lstStyle/>
        <a:p>
          <a:r>
            <a:rPr lang="es-CR" noProof="0" dirty="0" smtClean="0"/>
            <a:t>Solicitud</a:t>
          </a:r>
          <a:r>
            <a:rPr lang="es-CR" dirty="0" smtClean="0"/>
            <a:t> Estándar</a:t>
          </a:r>
          <a:endParaRPr lang="es-CR" dirty="0"/>
        </a:p>
      </dgm:t>
    </dgm:pt>
    <dgm:pt modelId="{19531CB2-FE73-457B-97F9-60760061BFC2}" type="parTrans" cxnId="{87049C40-EE78-48EE-B86F-87ADE1046160}">
      <dgm:prSet/>
      <dgm:spPr/>
      <dgm:t>
        <a:bodyPr/>
        <a:lstStyle/>
        <a:p>
          <a:endParaRPr lang="en-GB"/>
        </a:p>
      </dgm:t>
    </dgm:pt>
    <dgm:pt modelId="{44065A7F-47F7-4A35-9E64-707F9FD1439F}" type="sibTrans" cxnId="{87049C40-EE78-48EE-B86F-87ADE1046160}">
      <dgm:prSet/>
      <dgm:spPr/>
      <dgm:t>
        <a:bodyPr/>
        <a:lstStyle/>
        <a:p>
          <a:endParaRPr lang="en-GB"/>
        </a:p>
      </dgm:t>
    </dgm:pt>
    <dgm:pt modelId="{7A494624-E379-4193-8F3C-6350FF755C25}">
      <dgm:prSet phldrT="[Text]"/>
      <dgm:spPr/>
      <dgm:t>
        <a:bodyPr/>
        <a:lstStyle/>
        <a:p>
          <a:r>
            <a:rPr lang="es-BO" noProof="0" dirty="0" smtClean="0"/>
            <a:t>Nota conceptual</a:t>
          </a:r>
          <a:endParaRPr lang="es-BO" noProof="0" dirty="0"/>
        </a:p>
      </dgm:t>
    </dgm:pt>
    <dgm:pt modelId="{96DE9BD4-8CC4-46A2-B527-FA6E495FC0AB}" type="parTrans" cxnId="{6C498B05-C1EE-4415-B7CA-E96EA0042C00}">
      <dgm:prSet/>
      <dgm:spPr/>
      <dgm:t>
        <a:bodyPr/>
        <a:lstStyle/>
        <a:p>
          <a:endParaRPr lang="en-GB"/>
        </a:p>
      </dgm:t>
    </dgm:pt>
    <dgm:pt modelId="{CFEF48BC-B74D-4E45-91F8-A2D7B3708030}" type="sibTrans" cxnId="{6C498B05-C1EE-4415-B7CA-E96EA0042C00}">
      <dgm:prSet/>
      <dgm:spPr/>
      <dgm:t>
        <a:bodyPr/>
        <a:lstStyle/>
        <a:p>
          <a:endParaRPr lang="en-GB"/>
        </a:p>
      </dgm:t>
    </dgm:pt>
    <dgm:pt modelId="{B6D9054D-F6FC-417C-A6CF-33D9EED4C713}">
      <dgm:prSet phldrT="[Text]"/>
      <dgm:spPr/>
      <dgm:t>
        <a:bodyPr/>
        <a:lstStyle/>
        <a:p>
          <a:r>
            <a:rPr lang="es-BO" noProof="0" dirty="0" smtClean="0"/>
            <a:t>Propuesta debe llegar a una ventana especifica para revisión del Panel</a:t>
          </a:r>
          <a:endParaRPr lang="es-BO" noProof="0" dirty="0"/>
        </a:p>
      </dgm:t>
    </dgm:pt>
    <dgm:pt modelId="{4FA9D275-9C8F-4E79-A711-52F5D63F9A27}" type="parTrans" cxnId="{FC7667CD-62EE-42CE-ACFC-C48AA876B02D}">
      <dgm:prSet/>
      <dgm:spPr/>
      <dgm:t>
        <a:bodyPr/>
        <a:lstStyle/>
        <a:p>
          <a:endParaRPr lang="en-GB"/>
        </a:p>
      </dgm:t>
    </dgm:pt>
    <dgm:pt modelId="{7F435947-4C0C-4562-B5C6-A8C0CDAD0B94}" type="sibTrans" cxnId="{FC7667CD-62EE-42CE-ACFC-C48AA876B02D}">
      <dgm:prSet/>
      <dgm:spPr/>
      <dgm:t>
        <a:bodyPr/>
        <a:lstStyle/>
        <a:p>
          <a:endParaRPr lang="en-GB"/>
        </a:p>
      </dgm:t>
    </dgm:pt>
    <dgm:pt modelId="{2AD3F4EE-B615-42EF-8835-7682EF5ED30B}">
      <dgm:prSet phldrT="[Text]"/>
      <dgm:spPr/>
      <dgm:t>
        <a:bodyPr/>
        <a:lstStyle/>
        <a:p>
          <a:r>
            <a:rPr lang="es-BO" noProof="0" dirty="0" smtClean="0"/>
            <a:t>Solicitud simplificada</a:t>
          </a:r>
          <a:endParaRPr lang="es-BO" noProof="0" dirty="0"/>
        </a:p>
      </dgm:t>
    </dgm:pt>
    <dgm:pt modelId="{A7B5AD06-0E1C-4941-9D97-B85D60A312ED}" type="parTrans" cxnId="{8D76B5F6-4928-4C31-8F8A-73D67C2F26B7}">
      <dgm:prSet/>
      <dgm:spPr/>
      <dgm:t>
        <a:bodyPr/>
        <a:lstStyle/>
        <a:p>
          <a:endParaRPr lang="en-GB"/>
        </a:p>
      </dgm:t>
    </dgm:pt>
    <dgm:pt modelId="{72A45A14-EFE0-4DAE-B8DB-6A3D11D4D196}" type="sibTrans" cxnId="{8D76B5F6-4928-4C31-8F8A-73D67C2F26B7}">
      <dgm:prSet/>
      <dgm:spPr/>
      <dgm:t>
        <a:bodyPr/>
        <a:lstStyle/>
        <a:p>
          <a:endParaRPr lang="en-GB"/>
        </a:p>
      </dgm:t>
    </dgm:pt>
    <dgm:pt modelId="{9D115CD7-CE51-40CF-85D0-DFBACBC051E3}">
      <dgm:prSet phldrT="[Text]"/>
      <dgm:spPr/>
      <dgm:t>
        <a:bodyPr/>
        <a:lstStyle/>
        <a:p>
          <a:r>
            <a:rPr lang="es-BO" noProof="0" dirty="0" smtClean="0"/>
            <a:t>Formato de solicitud simplificado</a:t>
          </a:r>
          <a:endParaRPr lang="es-BO" noProof="0" dirty="0"/>
        </a:p>
      </dgm:t>
    </dgm:pt>
    <dgm:pt modelId="{B2BB41E5-010C-4D36-B782-6655AA6CD327}" type="parTrans" cxnId="{0DFA2923-4EB7-433C-BBA8-2CD4FB2D7BF8}">
      <dgm:prSet/>
      <dgm:spPr/>
      <dgm:t>
        <a:bodyPr/>
        <a:lstStyle/>
        <a:p>
          <a:endParaRPr lang="en-GB"/>
        </a:p>
      </dgm:t>
    </dgm:pt>
    <dgm:pt modelId="{F1CF9A8C-0D39-45EA-894B-229B48401442}" type="sibTrans" cxnId="{0DFA2923-4EB7-433C-BBA8-2CD4FB2D7BF8}">
      <dgm:prSet/>
      <dgm:spPr/>
      <dgm:t>
        <a:bodyPr/>
        <a:lstStyle/>
        <a:p>
          <a:endParaRPr lang="en-GB"/>
        </a:p>
      </dgm:t>
    </dgm:pt>
    <dgm:pt modelId="{F4A5A68A-A7DD-4E0D-88B4-25D3285FC35B}">
      <dgm:prSet phldrT="[Text]"/>
      <dgm:spPr/>
      <dgm:t>
        <a:bodyPr/>
        <a:lstStyle/>
        <a:p>
          <a:r>
            <a:rPr lang="es-BO" noProof="0" dirty="0" smtClean="0"/>
            <a:t>Propuesta puede llegar en cualquier momento (***)</a:t>
          </a:r>
          <a:endParaRPr lang="es-BO" noProof="0" dirty="0"/>
        </a:p>
      </dgm:t>
    </dgm:pt>
    <dgm:pt modelId="{33AEE670-22E5-4BC7-B439-DBD8113C27CD}" type="parTrans" cxnId="{04D2CABC-F3DD-4BCD-AF34-26C1C0ABC88F}">
      <dgm:prSet/>
      <dgm:spPr/>
      <dgm:t>
        <a:bodyPr/>
        <a:lstStyle/>
        <a:p>
          <a:endParaRPr lang="en-GB"/>
        </a:p>
      </dgm:t>
    </dgm:pt>
    <dgm:pt modelId="{FD51F7E4-1341-487E-A252-4202AF11855F}" type="sibTrans" cxnId="{04D2CABC-F3DD-4BCD-AF34-26C1C0ABC88F}">
      <dgm:prSet/>
      <dgm:spPr/>
      <dgm:t>
        <a:bodyPr/>
        <a:lstStyle/>
        <a:p>
          <a:endParaRPr lang="en-GB"/>
        </a:p>
      </dgm:t>
    </dgm:pt>
    <dgm:pt modelId="{0E138E44-5380-48FB-95A7-F95F97E8F4BE}">
      <dgm:prSet/>
      <dgm:spPr/>
      <dgm:t>
        <a:bodyPr/>
        <a:lstStyle/>
        <a:p>
          <a:r>
            <a:rPr lang="es-BO" noProof="0" dirty="0" smtClean="0"/>
            <a:t>Propuesta va a TRP, GAC1, GAC2</a:t>
          </a:r>
          <a:endParaRPr lang="es-BO" noProof="0" dirty="0"/>
        </a:p>
      </dgm:t>
    </dgm:pt>
    <dgm:pt modelId="{074D333B-8D26-4E77-9582-AB870ABF34E7}" type="parTrans" cxnId="{EAC7C00F-02A0-4DC1-9368-06E400AA12A3}">
      <dgm:prSet/>
      <dgm:spPr/>
      <dgm:t>
        <a:bodyPr/>
        <a:lstStyle/>
        <a:p>
          <a:endParaRPr lang="en-GB"/>
        </a:p>
      </dgm:t>
    </dgm:pt>
    <dgm:pt modelId="{7FCC62A8-FC2C-4D79-A916-C6364D0F2939}" type="sibTrans" cxnId="{EAC7C00F-02A0-4DC1-9368-06E400AA12A3}">
      <dgm:prSet/>
      <dgm:spPr/>
      <dgm:t>
        <a:bodyPr/>
        <a:lstStyle/>
        <a:p>
          <a:endParaRPr lang="en-GB"/>
        </a:p>
      </dgm:t>
    </dgm:pt>
    <dgm:pt modelId="{11D48B80-B84E-42D3-9C94-B9B3B9B025AC}">
      <dgm:prSet/>
      <dgm:spPr/>
      <dgm:t>
        <a:bodyPr/>
        <a:lstStyle/>
        <a:p>
          <a:r>
            <a:rPr lang="es-BO" noProof="0" dirty="0" smtClean="0"/>
            <a:t>Propuesta va solo a GAC2 (***)</a:t>
          </a:r>
          <a:endParaRPr lang="es-BO" noProof="0" dirty="0"/>
        </a:p>
      </dgm:t>
    </dgm:pt>
    <dgm:pt modelId="{1F14CC12-3E60-45E3-BEE7-0F83A65EB118}" type="parTrans" cxnId="{E2BA36BC-5821-43B5-825F-19A3AE84E92F}">
      <dgm:prSet/>
      <dgm:spPr/>
      <dgm:t>
        <a:bodyPr/>
        <a:lstStyle/>
        <a:p>
          <a:endParaRPr lang="en-GB"/>
        </a:p>
      </dgm:t>
    </dgm:pt>
    <dgm:pt modelId="{9476B0DD-8D6E-4DC0-ADE8-91826DBD215F}" type="sibTrans" cxnId="{E2BA36BC-5821-43B5-825F-19A3AE84E92F}">
      <dgm:prSet/>
      <dgm:spPr/>
      <dgm:t>
        <a:bodyPr/>
        <a:lstStyle/>
        <a:p>
          <a:endParaRPr lang="en-GB"/>
        </a:p>
      </dgm:t>
    </dgm:pt>
    <dgm:pt modelId="{51C6942B-CE53-412C-93F5-F1DADB6B2305}" type="pres">
      <dgm:prSet presAssocID="{5AD9736D-4671-4C43-AC80-576E842D66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DED7E9F-97DF-4A26-BA7A-06F1EFF219BC}" type="pres">
      <dgm:prSet presAssocID="{4DD41624-E461-4B50-B291-5B41D811E756}" presName="root" presStyleCnt="0"/>
      <dgm:spPr/>
    </dgm:pt>
    <dgm:pt modelId="{03840C0E-0382-4159-A848-08702606F3F6}" type="pres">
      <dgm:prSet presAssocID="{4DD41624-E461-4B50-B291-5B41D811E756}" presName="rootComposite" presStyleCnt="0"/>
      <dgm:spPr/>
    </dgm:pt>
    <dgm:pt modelId="{03955080-B787-44D1-B051-5DFF1A53F4BB}" type="pres">
      <dgm:prSet presAssocID="{4DD41624-E461-4B50-B291-5B41D811E756}" presName="rootText" presStyleLbl="node1" presStyleIdx="0" presStyleCnt="2"/>
      <dgm:spPr/>
      <dgm:t>
        <a:bodyPr/>
        <a:lstStyle/>
        <a:p>
          <a:endParaRPr lang="en-GB"/>
        </a:p>
      </dgm:t>
    </dgm:pt>
    <dgm:pt modelId="{570F4924-E0B3-48A9-90C6-E776A072B46F}" type="pres">
      <dgm:prSet presAssocID="{4DD41624-E461-4B50-B291-5B41D811E756}" presName="rootConnector" presStyleLbl="node1" presStyleIdx="0" presStyleCnt="2"/>
      <dgm:spPr/>
      <dgm:t>
        <a:bodyPr/>
        <a:lstStyle/>
        <a:p>
          <a:endParaRPr lang="en-GB"/>
        </a:p>
      </dgm:t>
    </dgm:pt>
    <dgm:pt modelId="{C73FC194-ABF7-4398-85C5-FEAD10FC957B}" type="pres">
      <dgm:prSet presAssocID="{4DD41624-E461-4B50-B291-5B41D811E756}" presName="childShape" presStyleCnt="0"/>
      <dgm:spPr/>
    </dgm:pt>
    <dgm:pt modelId="{5E2E6F9A-9960-4798-88AD-9DD0C0A37332}" type="pres">
      <dgm:prSet presAssocID="{96DE9BD4-8CC4-46A2-B527-FA6E495FC0AB}" presName="Name13" presStyleLbl="parChTrans1D2" presStyleIdx="0" presStyleCnt="6"/>
      <dgm:spPr/>
      <dgm:t>
        <a:bodyPr/>
        <a:lstStyle/>
        <a:p>
          <a:endParaRPr lang="en-GB"/>
        </a:p>
      </dgm:t>
    </dgm:pt>
    <dgm:pt modelId="{E17DF378-5152-47E4-BB0F-A5FD81628058}" type="pres">
      <dgm:prSet presAssocID="{7A494624-E379-4193-8F3C-6350FF755C25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E89CF1-56B5-4F93-99C1-EE52969ABBEF}" type="pres">
      <dgm:prSet presAssocID="{4FA9D275-9C8F-4E79-A711-52F5D63F9A27}" presName="Name13" presStyleLbl="parChTrans1D2" presStyleIdx="1" presStyleCnt="6"/>
      <dgm:spPr/>
      <dgm:t>
        <a:bodyPr/>
        <a:lstStyle/>
        <a:p>
          <a:endParaRPr lang="en-GB"/>
        </a:p>
      </dgm:t>
    </dgm:pt>
    <dgm:pt modelId="{4139E018-7F66-40E8-B251-524311AF3078}" type="pres">
      <dgm:prSet presAssocID="{B6D9054D-F6FC-417C-A6CF-33D9EED4C71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3E531D-0F87-411C-9720-ADEA7A4883D5}" type="pres">
      <dgm:prSet presAssocID="{074D333B-8D26-4E77-9582-AB870ABF34E7}" presName="Name13" presStyleLbl="parChTrans1D2" presStyleIdx="2" presStyleCnt="6"/>
      <dgm:spPr/>
      <dgm:t>
        <a:bodyPr/>
        <a:lstStyle/>
        <a:p>
          <a:endParaRPr lang="en-GB"/>
        </a:p>
      </dgm:t>
    </dgm:pt>
    <dgm:pt modelId="{F3A65625-E388-44FA-ADAF-70D9C2271235}" type="pres">
      <dgm:prSet presAssocID="{0E138E44-5380-48FB-95A7-F95F97E8F4B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13812D-E8E1-4A08-AAC6-46A4FE2D5D9F}" type="pres">
      <dgm:prSet presAssocID="{2AD3F4EE-B615-42EF-8835-7682EF5ED30B}" presName="root" presStyleCnt="0"/>
      <dgm:spPr/>
    </dgm:pt>
    <dgm:pt modelId="{9EFD5E71-F5A3-4A42-8E67-7DC27020E7CC}" type="pres">
      <dgm:prSet presAssocID="{2AD3F4EE-B615-42EF-8835-7682EF5ED30B}" presName="rootComposite" presStyleCnt="0"/>
      <dgm:spPr/>
    </dgm:pt>
    <dgm:pt modelId="{669F9B6E-CEFF-42AB-BAF3-E88E5943B30F}" type="pres">
      <dgm:prSet presAssocID="{2AD3F4EE-B615-42EF-8835-7682EF5ED30B}" presName="rootText" presStyleLbl="node1" presStyleIdx="1" presStyleCnt="2"/>
      <dgm:spPr/>
      <dgm:t>
        <a:bodyPr/>
        <a:lstStyle/>
        <a:p>
          <a:endParaRPr lang="en-GB"/>
        </a:p>
      </dgm:t>
    </dgm:pt>
    <dgm:pt modelId="{433093A3-BD66-4690-815E-9AF50B249D3F}" type="pres">
      <dgm:prSet presAssocID="{2AD3F4EE-B615-42EF-8835-7682EF5ED30B}" presName="rootConnector" presStyleLbl="node1" presStyleIdx="1" presStyleCnt="2"/>
      <dgm:spPr/>
      <dgm:t>
        <a:bodyPr/>
        <a:lstStyle/>
        <a:p>
          <a:endParaRPr lang="en-GB"/>
        </a:p>
      </dgm:t>
    </dgm:pt>
    <dgm:pt modelId="{C3EBB84C-54E7-448C-A2E0-446BDCAC99B0}" type="pres">
      <dgm:prSet presAssocID="{2AD3F4EE-B615-42EF-8835-7682EF5ED30B}" presName="childShape" presStyleCnt="0"/>
      <dgm:spPr/>
    </dgm:pt>
    <dgm:pt modelId="{CB5C802D-DB8A-4383-919A-F52D2EAACB2E}" type="pres">
      <dgm:prSet presAssocID="{B2BB41E5-010C-4D36-B782-6655AA6CD327}" presName="Name13" presStyleLbl="parChTrans1D2" presStyleIdx="3" presStyleCnt="6"/>
      <dgm:spPr/>
      <dgm:t>
        <a:bodyPr/>
        <a:lstStyle/>
        <a:p>
          <a:endParaRPr lang="en-GB"/>
        </a:p>
      </dgm:t>
    </dgm:pt>
    <dgm:pt modelId="{B68F9496-2590-4764-8F4E-C027E6D7E999}" type="pres">
      <dgm:prSet presAssocID="{9D115CD7-CE51-40CF-85D0-DFBACBC051E3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464822-8F28-48A4-B2CC-E7A4B1D8FAC1}" type="pres">
      <dgm:prSet presAssocID="{33AEE670-22E5-4BC7-B439-DBD8113C27CD}" presName="Name13" presStyleLbl="parChTrans1D2" presStyleIdx="4" presStyleCnt="6"/>
      <dgm:spPr/>
      <dgm:t>
        <a:bodyPr/>
        <a:lstStyle/>
        <a:p>
          <a:endParaRPr lang="en-GB"/>
        </a:p>
      </dgm:t>
    </dgm:pt>
    <dgm:pt modelId="{C8AB877D-9409-4CAA-A0DE-1FA7DAC9EC37}" type="pres">
      <dgm:prSet presAssocID="{F4A5A68A-A7DD-4E0D-88B4-25D3285FC35B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B75531-AA98-4A09-AF1A-FEA640E59AFB}" type="pres">
      <dgm:prSet presAssocID="{1F14CC12-3E60-45E3-BEE7-0F83A65EB118}" presName="Name13" presStyleLbl="parChTrans1D2" presStyleIdx="5" presStyleCnt="6"/>
      <dgm:spPr/>
      <dgm:t>
        <a:bodyPr/>
        <a:lstStyle/>
        <a:p>
          <a:endParaRPr lang="en-GB"/>
        </a:p>
      </dgm:t>
    </dgm:pt>
    <dgm:pt modelId="{A691B098-5A2E-464F-8D08-5C7366EC1029}" type="pres">
      <dgm:prSet presAssocID="{11D48B80-B84E-42D3-9C94-B9B3B9B025AC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38F650-BE6A-466D-94B4-E91B52CE522C}" type="presOf" srcId="{2AD3F4EE-B615-42EF-8835-7682EF5ED30B}" destId="{669F9B6E-CEFF-42AB-BAF3-E88E5943B30F}" srcOrd="0" destOrd="0" presId="urn:microsoft.com/office/officeart/2005/8/layout/hierarchy3"/>
    <dgm:cxn modelId="{048AB0EC-7554-44A7-9053-A5F73639FAD5}" type="presOf" srcId="{11D48B80-B84E-42D3-9C94-B9B3B9B025AC}" destId="{A691B098-5A2E-464F-8D08-5C7366EC1029}" srcOrd="0" destOrd="0" presId="urn:microsoft.com/office/officeart/2005/8/layout/hierarchy3"/>
    <dgm:cxn modelId="{EAC7C00F-02A0-4DC1-9368-06E400AA12A3}" srcId="{4DD41624-E461-4B50-B291-5B41D811E756}" destId="{0E138E44-5380-48FB-95A7-F95F97E8F4BE}" srcOrd="2" destOrd="0" parTransId="{074D333B-8D26-4E77-9582-AB870ABF34E7}" sibTransId="{7FCC62A8-FC2C-4D79-A916-C6364D0F2939}"/>
    <dgm:cxn modelId="{7434BB3E-F0DD-4685-ADD9-3E35325172E8}" type="presOf" srcId="{074D333B-8D26-4E77-9582-AB870ABF34E7}" destId="{B63E531D-0F87-411C-9720-ADEA7A4883D5}" srcOrd="0" destOrd="0" presId="urn:microsoft.com/office/officeart/2005/8/layout/hierarchy3"/>
    <dgm:cxn modelId="{A9C15373-62D8-43AD-B03B-CD2334797B57}" type="presOf" srcId="{7A494624-E379-4193-8F3C-6350FF755C25}" destId="{E17DF378-5152-47E4-BB0F-A5FD81628058}" srcOrd="0" destOrd="0" presId="urn:microsoft.com/office/officeart/2005/8/layout/hierarchy3"/>
    <dgm:cxn modelId="{FC7667CD-62EE-42CE-ACFC-C48AA876B02D}" srcId="{4DD41624-E461-4B50-B291-5B41D811E756}" destId="{B6D9054D-F6FC-417C-A6CF-33D9EED4C713}" srcOrd="1" destOrd="0" parTransId="{4FA9D275-9C8F-4E79-A711-52F5D63F9A27}" sibTransId="{7F435947-4C0C-4562-B5C6-A8C0CDAD0B94}"/>
    <dgm:cxn modelId="{04D2CABC-F3DD-4BCD-AF34-26C1C0ABC88F}" srcId="{2AD3F4EE-B615-42EF-8835-7682EF5ED30B}" destId="{F4A5A68A-A7DD-4E0D-88B4-25D3285FC35B}" srcOrd="1" destOrd="0" parTransId="{33AEE670-22E5-4BC7-B439-DBD8113C27CD}" sibTransId="{FD51F7E4-1341-487E-A252-4202AF11855F}"/>
    <dgm:cxn modelId="{793469FD-C612-44A3-B266-88A8AE12E6FA}" type="presOf" srcId="{4FA9D275-9C8F-4E79-A711-52F5D63F9A27}" destId="{96E89CF1-56B5-4F93-99C1-EE52969ABBEF}" srcOrd="0" destOrd="0" presId="urn:microsoft.com/office/officeart/2005/8/layout/hierarchy3"/>
    <dgm:cxn modelId="{8D76B5F6-4928-4C31-8F8A-73D67C2F26B7}" srcId="{5AD9736D-4671-4C43-AC80-576E842D66F7}" destId="{2AD3F4EE-B615-42EF-8835-7682EF5ED30B}" srcOrd="1" destOrd="0" parTransId="{A7B5AD06-0E1C-4941-9D97-B85D60A312ED}" sibTransId="{72A45A14-EFE0-4DAE-B8DB-6A3D11D4D196}"/>
    <dgm:cxn modelId="{6045E321-AC06-4C8E-8538-E40B3098D01D}" type="presOf" srcId="{4DD41624-E461-4B50-B291-5B41D811E756}" destId="{03955080-B787-44D1-B051-5DFF1A53F4BB}" srcOrd="0" destOrd="0" presId="urn:microsoft.com/office/officeart/2005/8/layout/hierarchy3"/>
    <dgm:cxn modelId="{2B9BC0EE-39CC-478C-9668-85F0231206C1}" type="presOf" srcId="{2AD3F4EE-B615-42EF-8835-7682EF5ED30B}" destId="{433093A3-BD66-4690-815E-9AF50B249D3F}" srcOrd="1" destOrd="0" presId="urn:microsoft.com/office/officeart/2005/8/layout/hierarchy3"/>
    <dgm:cxn modelId="{8D531894-73AA-45AB-A468-B0195C44F903}" type="presOf" srcId="{96DE9BD4-8CC4-46A2-B527-FA6E495FC0AB}" destId="{5E2E6F9A-9960-4798-88AD-9DD0C0A37332}" srcOrd="0" destOrd="0" presId="urn:microsoft.com/office/officeart/2005/8/layout/hierarchy3"/>
    <dgm:cxn modelId="{66E6CBF5-9C5F-4A82-A2AC-A502BFF1FCB4}" type="presOf" srcId="{B2BB41E5-010C-4D36-B782-6655AA6CD327}" destId="{CB5C802D-DB8A-4383-919A-F52D2EAACB2E}" srcOrd="0" destOrd="0" presId="urn:microsoft.com/office/officeart/2005/8/layout/hierarchy3"/>
    <dgm:cxn modelId="{4701E7B2-68EF-410E-B513-E5194EB25BB3}" type="presOf" srcId="{1F14CC12-3E60-45E3-BEE7-0F83A65EB118}" destId="{DDB75531-AA98-4A09-AF1A-FEA640E59AFB}" srcOrd="0" destOrd="0" presId="urn:microsoft.com/office/officeart/2005/8/layout/hierarchy3"/>
    <dgm:cxn modelId="{0DFA2923-4EB7-433C-BBA8-2CD4FB2D7BF8}" srcId="{2AD3F4EE-B615-42EF-8835-7682EF5ED30B}" destId="{9D115CD7-CE51-40CF-85D0-DFBACBC051E3}" srcOrd="0" destOrd="0" parTransId="{B2BB41E5-010C-4D36-B782-6655AA6CD327}" sibTransId="{F1CF9A8C-0D39-45EA-894B-229B48401442}"/>
    <dgm:cxn modelId="{0FBD6FD8-F176-4BC5-90B0-2A7E5A58ADB0}" type="presOf" srcId="{9D115CD7-CE51-40CF-85D0-DFBACBC051E3}" destId="{B68F9496-2590-4764-8F4E-C027E6D7E999}" srcOrd="0" destOrd="0" presId="urn:microsoft.com/office/officeart/2005/8/layout/hierarchy3"/>
    <dgm:cxn modelId="{6C498B05-C1EE-4415-B7CA-E96EA0042C00}" srcId="{4DD41624-E461-4B50-B291-5B41D811E756}" destId="{7A494624-E379-4193-8F3C-6350FF755C25}" srcOrd="0" destOrd="0" parTransId="{96DE9BD4-8CC4-46A2-B527-FA6E495FC0AB}" sibTransId="{CFEF48BC-B74D-4E45-91F8-A2D7B3708030}"/>
    <dgm:cxn modelId="{83280159-24B3-443C-906F-FB08B75DB026}" type="presOf" srcId="{5AD9736D-4671-4C43-AC80-576E842D66F7}" destId="{51C6942B-CE53-412C-93F5-F1DADB6B2305}" srcOrd="0" destOrd="0" presId="urn:microsoft.com/office/officeart/2005/8/layout/hierarchy3"/>
    <dgm:cxn modelId="{F2CA01C4-40EF-4611-9794-DD6B19122544}" type="presOf" srcId="{33AEE670-22E5-4BC7-B439-DBD8113C27CD}" destId="{3D464822-8F28-48A4-B2CC-E7A4B1D8FAC1}" srcOrd="0" destOrd="0" presId="urn:microsoft.com/office/officeart/2005/8/layout/hierarchy3"/>
    <dgm:cxn modelId="{A5B6A62E-BA7D-417A-A89C-4A7C905424A2}" type="presOf" srcId="{B6D9054D-F6FC-417C-A6CF-33D9EED4C713}" destId="{4139E018-7F66-40E8-B251-524311AF3078}" srcOrd="0" destOrd="0" presId="urn:microsoft.com/office/officeart/2005/8/layout/hierarchy3"/>
    <dgm:cxn modelId="{305CF12C-777C-482E-A285-7D7846A0A1E8}" type="presOf" srcId="{0E138E44-5380-48FB-95A7-F95F97E8F4BE}" destId="{F3A65625-E388-44FA-ADAF-70D9C2271235}" srcOrd="0" destOrd="0" presId="urn:microsoft.com/office/officeart/2005/8/layout/hierarchy3"/>
    <dgm:cxn modelId="{919F924D-BE8C-4025-AE7A-49797E247C6C}" type="presOf" srcId="{4DD41624-E461-4B50-B291-5B41D811E756}" destId="{570F4924-E0B3-48A9-90C6-E776A072B46F}" srcOrd="1" destOrd="0" presId="urn:microsoft.com/office/officeart/2005/8/layout/hierarchy3"/>
    <dgm:cxn modelId="{E2BA36BC-5821-43B5-825F-19A3AE84E92F}" srcId="{2AD3F4EE-B615-42EF-8835-7682EF5ED30B}" destId="{11D48B80-B84E-42D3-9C94-B9B3B9B025AC}" srcOrd="2" destOrd="0" parTransId="{1F14CC12-3E60-45E3-BEE7-0F83A65EB118}" sibTransId="{9476B0DD-8D6E-4DC0-ADE8-91826DBD215F}"/>
    <dgm:cxn modelId="{87049C40-EE78-48EE-B86F-87ADE1046160}" srcId="{5AD9736D-4671-4C43-AC80-576E842D66F7}" destId="{4DD41624-E461-4B50-B291-5B41D811E756}" srcOrd="0" destOrd="0" parTransId="{19531CB2-FE73-457B-97F9-60760061BFC2}" sibTransId="{44065A7F-47F7-4A35-9E64-707F9FD1439F}"/>
    <dgm:cxn modelId="{B17D4F0D-D958-4123-BA8B-F2F258E8754F}" type="presOf" srcId="{F4A5A68A-A7DD-4E0D-88B4-25D3285FC35B}" destId="{C8AB877D-9409-4CAA-A0DE-1FA7DAC9EC37}" srcOrd="0" destOrd="0" presId="urn:microsoft.com/office/officeart/2005/8/layout/hierarchy3"/>
    <dgm:cxn modelId="{A7EDF03B-A685-4DBD-9915-11A83ABB948D}" type="presParOf" srcId="{51C6942B-CE53-412C-93F5-F1DADB6B2305}" destId="{5DED7E9F-97DF-4A26-BA7A-06F1EFF219BC}" srcOrd="0" destOrd="0" presId="urn:microsoft.com/office/officeart/2005/8/layout/hierarchy3"/>
    <dgm:cxn modelId="{32423AE8-E018-47CD-9B43-83DBF0521BE2}" type="presParOf" srcId="{5DED7E9F-97DF-4A26-BA7A-06F1EFF219BC}" destId="{03840C0E-0382-4159-A848-08702606F3F6}" srcOrd="0" destOrd="0" presId="urn:microsoft.com/office/officeart/2005/8/layout/hierarchy3"/>
    <dgm:cxn modelId="{08817D10-A277-4121-B95D-13989355AD21}" type="presParOf" srcId="{03840C0E-0382-4159-A848-08702606F3F6}" destId="{03955080-B787-44D1-B051-5DFF1A53F4BB}" srcOrd="0" destOrd="0" presId="urn:microsoft.com/office/officeart/2005/8/layout/hierarchy3"/>
    <dgm:cxn modelId="{7A11F0C5-967E-4CE6-A879-021A3DDCC66C}" type="presParOf" srcId="{03840C0E-0382-4159-A848-08702606F3F6}" destId="{570F4924-E0B3-48A9-90C6-E776A072B46F}" srcOrd="1" destOrd="0" presId="urn:microsoft.com/office/officeart/2005/8/layout/hierarchy3"/>
    <dgm:cxn modelId="{B24DA5B8-F32A-49AA-AFC8-7A300B6B8814}" type="presParOf" srcId="{5DED7E9F-97DF-4A26-BA7A-06F1EFF219BC}" destId="{C73FC194-ABF7-4398-85C5-FEAD10FC957B}" srcOrd="1" destOrd="0" presId="urn:microsoft.com/office/officeart/2005/8/layout/hierarchy3"/>
    <dgm:cxn modelId="{EA9D7C0E-E33C-4D67-949D-83A303EE2DB0}" type="presParOf" srcId="{C73FC194-ABF7-4398-85C5-FEAD10FC957B}" destId="{5E2E6F9A-9960-4798-88AD-9DD0C0A37332}" srcOrd="0" destOrd="0" presId="urn:microsoft.com/office/officeart/2005/8/layout/hierarchy3"/>
    <dgm:cxn modelId="{BD31B724-5CD9-473F-92D3-DAC4DD787654}" type="presParOf" srcId="{C73FC194-ABF7-4398-85C5-FEAD10FC957B}" destId="{E17DF378-5152-47E4-BB0F-A5FD81628058}" srcOrd="1" destOrd="0" presId="urn:microsoft.com/office/officeart/2005/8/layout/hierarchy3"/>
    <dgm:cxn modelId="{58D70B87-D53B-4984-927C-32BA37D27D83}" type="presParOf" srcId="{C73FC194-ABF7-4398-85C5-FEAD10FC957B}" destId="{96E89CF1-56B5-4F93-99C1-EE52969ABBEF}" srcOrd="2" destOrd="0" presId="urn:microsoft.com/office/officeart/2005/8/layout/hierarchy3"/>
    <dgm:cxn modelId="{CCD8BEC2-DEAC-4053-BA2E-EB68A1174598}" type="presParOf" srcId="{C73FC194-ABF7-4398-85C5-FEAD10FC957B}" destId="{4139E018-7F66-40E8-B251-524311AF3078}" srcOrd="3" destOrd="0" presId="urn:microsoft.com/office/officeart/2005/8/layout/hierarchy3"/>
    <dgm:cxn modelId="{EF4831DD-2F8D-4C18-9B96-5333E5F60A74}" type="presParOf" srcId="{C73FC194-ABF7-4398-85C5-FEAD10FC957B}" destId="{B63E531D-0F87-411C-9720-ADEA7A4883D5}" srcOrd="4" destOrd="0" presId="urn:microsoft.com/office/officeart/2005/8/layout/hierarchy3"/>
    <dgm:cxn modelId="{94B7623A-26A4-46A6-8BD7-F07BB2A73466}" type="presParOf" srcId="{C73FC194-ABF7-4398-85C5-FEAD10FC957B}" destId="{F3A65625-E388-44FA-ADAF-70D9C2271235}" srcOrd="5" destOrd="0" presId="urn:microsoft.com/office/officeart/2005/8/layout/hierarchy3"/>
    <dgm:cxn modelId="{77DF908C-008F-4C4A-9863-61303075DBC9}" type="presParOf" srcId="{51C6942B-CE53-412C-93F5-F1DADB6B2305}" destId="{8113812D-E8E1-4A08-AAC6-46A4FE2D5D9F}" srcOrd="1" destOrd="0" presId="urn:microsoft.com/office/officeart/2005/8/layout/hierarchy3"/>
    <dgm:cxn modelId="{A27FEDD4-6D1C-452E-9636-D83B9746F4E3}" type="presParOf" srcId="{8113812D-E8E1-4A08-AAC6-46A4FE2D5D9F}" destId="{9EFD5E71-F5A3-4A42-8E67-7DC27020E7CC}" srcOrd="0" destOrd="0" presId="urn:microsoft.com/office/officeart/2005/8/layout/hierarchy3"/>
    <dgm:cxn modelId="{D0DA375A-6A92-4A03-8A52-47E7A496D1EE}" type="presParOf" srcId="{9EFD5E71-F5A3-4A42-8E67-7DC27020E7CC}" destId="{669F9B6E-CEFF-42AB-BAF3-E88E5943B30F}" srcOrd="0" destOrd="0" presId="urn:microsoft.com/office/officeart/2005/8/layout/hierarchy3"/>
    <dgm:cxn modelId="{74EF1D9B-FD07-4C30-85C8-98FB5DA84604}" type="presParOf" srcId="{9EFD5E71-F5A3-4A42-8E67-7DC27020E7CC}" destId="{433093A3-BD66-4690-815E-9AF50B249D3F}" srcOrd="1" destOrd="0" presId="urn:microsoft.com/office/officeart/2005/8/layout/hierarchy3"/>
    <dgm:cxn modelId="{308CB9AA-8B69-4EE2-B9A9-5B9F21DB980D}" type="presParOf" srcId="{8113812D-E8E1-4A08-AAC6-46A4FE2D5D9F}" destId="{C3EBB84C-54E7-448C-A2E0-446BDCAC99B0}" srcOrd="1" destOrd="0" presId="urn:microsoft.com/office/officeart/2005/8/layout/hierarchy3"/>
    <dgm:cxn modelId="{995C63E4-C84B-4B83-BF8A-FC6899D31FF8}" type="presParOf" srcId="{C3EBB84C-54E7-448C-A2E0-446BDCAC99B0}" destId="{CB5C802D-DB8A-4383-919A-F52D2EAACB2E}" srcOrd="0" destOrd="0" presId="urn:microsoft.com/office/officeart/2005/8/layout/hierarchy3"/>
    <dgm:cxn modelId="{7699377F-B0D8-4A71-BD86-E49CDBE7E035}" type="presParOf" srcId="{C3EBB84C-54E7-448C-A2E0-446BDCAC99B0}" destId="{B68F9496-2590-4764-8F4E-C027E6D7E999}" srcOrd="1" destOrd="0" presId="urn:microsoft.com/office/officeart/2005/8/layout/hierarchy3"/>
    <dgm:cxn modelId="{4E4650C2-7B9C-4A52-9A40-B57C88542A29}" type="presParOf" srcId="{C3EBB84C-54E7-448C-A2E0-446BDCAC99B0}" destId="{3D464822-8F28-48A4-B2CC-E7A4B1D8FAC1}" srcOrd="2" destOrd="0" presId="urn:microsoft.com/office/officeart/2005/8/layout/hierarchy3"/>
    <dgm:cxn modelId="{EA6657F2-59FD-44F0-94E7-62CDB8D29016}" type="presParOf" srcId="{C3EBB84C-54E7-448C-A2E0-446BDCAC99B0}" destId="{C8AB877D-9409-4CAA-A0DE-1FA7DAC9EC37}" srcOrd="3" destOrd="0" presId="urn:microsoft.com/office/officeart/2005/8/layout/hierarchy3"/>
    <dgm:cxn modelId="{815C5850-31C3-4B9C-BB8E-2DB4054037D2}" type="presParOf" srcId="{C3EBB84C-54E7-448C-A2E0-446BDCAC99B0}" destId="{DDB75531-AA98-4A09-AF1A-FEA640E59AFB}" srcOrd="4" destOrd="0" presId="urn:microsoft.com/office/officeart/2005/8/layout/hierarchy3"/>
    <dgm:cxn modelId="{463EFBE9-04BD-416F-9770-B06E90E716D8}" type="presParOf" srcId="{C3EBB84C-54E7-448C-A2E0-446BDCAC99B0}" destId="{A691B098-5A2E-464F-8D08-5C7366EC102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9488BE0-F513-43DA-80F1-6067426EFCBB}" type="datetimeFigureOut">
              <a:rPr lang="en-GB" smtClean="0"/>
              <a:pPr/>
              <a:t>21/01/2016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685D1F9-D593-4F0A-B19B-270ED5C6AA50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9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D78AC5-3BF3-46D8-A869-2F1BA84ACC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89" indent="-2857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07" indent="-22858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70" indent="-22858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32" indent="-22858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5EC823-E98C-4DB2-AC8C-67FD90E2672D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722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Fondi</a:t>
            </a:r>
            <a:r>
              <a:rPr lang="en-US" dirty="0" smtClean="0"/>
              <a:t> non </a:t>
            </a:r>
            <a:r>
              <a:rPr lang="en-US" dirty="0" err="1" smtClean="0"/>
              <a:t>richiesti</a:t>
            </a:r>
            <a:r>
              <a:rPr lang="en-US" dirty="0" smtClean="0"/>
              <a:t> + savings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sovvenzioni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r>
              <a:rPr lang="en-US" dirty="0" smtClean="0"/>
              <a:t>. Per </a:t>
            </a:r>
            <a:r>
              <a:rPr lang="en-US" dirty="0" err="1" smtClean="0"/>
              <a:t>questo</a:t>
            </a:r>
            <a:r>
              <a:rPr lang="en-US" dirty="0" smtClean="0"/>
              <a:t> ci </a:t>
            </a:r>
            <a:r>
              <a:rPr lang="en-US" dirty="0" err="1" smtClean="0"/>
              <a:t>sei</a:t>
            </a:r>
            <a:r>
              <a:rPr lang="en-US" dirty="0" smtClean="0"/>
              <a:t> era </a:t>
            </a:r>
            <a:r>
              <a:rPr lang="en-US" dirty="0" err="1" smtClean="0"/>
              <a:t>accordati</a:t>
            </a:r>
            <a:r>
              <a:rPr lang="en-US" dirty="0" smtClean="0"/>
              <a:t> di </a:t>
            </a:r>
            <a:r>
              <a:rPr lang="en-US" dirty="0" err="1" smtClean="0"/>
              <a:t>chiedere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estensione</a:t>
            </a:r>
            <a:r>
              <a:rPr lang="en-US" baseline="0" dirty="0" smtClean="0"/>
              <a:t> con I reprogramming di </a:t>
            </a:r>
            <a:r>
              <a:rPr lang="en-US" baseline="0" dirty="0" err="1" smtClean="0"/>
              <a:t>quelle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risorse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Adesso</a:t>
            </a:r>
            <a:r>
              <a:rPr lang="en-US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78AC5-3BF3-46D8-A869-2F1BA84ACC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850" indent="-273050">
              <a:spcBef>
                <a:spcPts val="600"/>
              </a:spcBef>
              <a:spcAft>
                <a:spcPts val="600"/>
              </a:spcAft>
            </a:pPr>
            <a:r>
              <a:rPr lang="es-EC" b="1" dirty="0" smtClean="0"/>
              <a:t>El solicitante debe identificar: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los importes anuales necesarios para financiar el plan estratégico nacional (Línea A)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Recursos nacionales totales (Línea B), fuentes externas (Línea C) y fondos existentes del FM (Línea D)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Carencia anticipada de financiamiento anual entre financiamiento necesario y financiamiento disponible (Línea A-E). </a:t>
            </a:r>
          </a:p>
          <a:p>
            <a:pPr marL="177800"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La tabla debe igualmente indicar datos sobre el financiamiento del Gobierno al gasto público en salud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tabla</a:t>
            </a:r>
            <a:r>
              <a:rPr lang="en-US" dirty="0" smtClean="0"/>
              <a:t> se 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la </a:t>
            </a:r>
            <a:r>
              <a:rPr lang="en-US" dirty="0" err="1" smtClean="0"/>
              <a:t>habilidad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endParaRPr lang="es-EC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E04F-E55B-4DE8-87A3-A5A21B1EEC8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850" indent="-273050">
              <a:spcBef>
                <a:spcPts val="600"/>
              </a:spcBef>
              <a:spcAft>
                <a:spcPts val="600"/>
              </a:spcAft>
            </a:pPr>
            <a:r>
              <a:rPr lang="es-EC" b="1" dirty="0" smtClean="0"/>
              <a:t>El solicitante debe identificar: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los importes anuales necesarios para financiar el plan estratégico nacional (Línea A)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Recursos nacionales totales (Línea B), fuentes externas (Línea C) y fondos existentes del FM (Línea D)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Carencia anticipada de financiamiento anual entre financiamiento necesario y financiamiento disponible (Línea A-E). </a:t>
            </a:r>
          </a:p>
          <a:p>
            <a:pPr marL="177800"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La tabla debe igualmente indicar datos sobre el financiamiento del Gobierno al gasto público en salud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tabla</a:t>
            </a:r>
            <a:r>
              <a:rPr lang="en-US" dirty="0" smtClean="0"/>
              <a:t> se 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la </a:t>
            </a:r>
            <a:r>
              <a:rPr lang="en-US" dirty="0" err="1" smtClean="0"/>
              <a:t>habilidad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endParaRPr lang="es-EC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E04F-E55B-4DE8-87A3-A5A21B1EEC8B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33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850" indent="-273050">
              <a:spcBef>
                <a:spcPts val="600"/>
              </a:spcBef>
              <a:spcAft>
                <a:spcPts val="600"/>
              </a:spcAft>
            </a:pPr>
            <a:r>
              <a:rPr lang="es-EC" b="1" dirty="0" smtClean="0"/>
              <a:t>El solicitante debe identificar: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los importes anuales necesarios para financiar el plan estratégico nacional (Línea A)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Recursos nacionales totales (Línea B), fuentes externas (Línea C) y fondos existentes del FM (Línea D) </a:t>
            </a:r>
          </a:p>
          <a:p>
            <a:pPr marL="450850" indent="-27305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s-EC" dirty="0" smtClean="0"/>
              <a:t>Carencia anticipada de financiamiento anual entre financiamiento necesario y financiamiento disponible (Línea A-E). </a:t>
            </a:r>
          </a:p>
          <a:p>
            <a:pPr marL="177800"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La tabla debe igualmente indicar datos sobre el financiamiento del Gobierno al gasto público en salud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tabla</a:t>
            </a:r>
            <a:r>
              <a:rPr lang="en-US" dirty="0" smtClean="0"/>
              <a:t> se </a:t>
            </a:r>
            <a:r>
              <a:rPr lang="en-US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la </a:t>
            </a:r>
            <a:r>
              <a:rPr lang="en-US" dirty="0" err="1" smtClean="0"/>
              <a:t>habilidad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endParaRPr lang="es-EC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EE04F-E55B-4DE8-87A3-A5A21B1EEC8B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6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78AC5-3BF3-46D8-A869-2F1BA84ACC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12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3C2D91-FFA4-4597-9D11-29A2112B2B0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82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7" descr="multilanguage_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6440488"/>
            <a:ext cx="63357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323850" y="6381750"/>
            <a:ext cx="8424863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14413" y="1989138"/>
            <a:ext cx="7302500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500438"/>
            <a:ext cx="6400800" cy="10668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" name="Picture 2" descr="https://intranet.theglobalfund.org/sites/PrintAudio/Logos/03%20Spanish/jpg/spanish_CMY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0566"/>
            <a:ext cx="3024336" cy="61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05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341438"/>
            <a:ext cx="417195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7195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1" y="1508760"/>
            <a:ext cx="8305566" cy="4590288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57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224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41438"/>
            <a:ext cx="41719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1719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7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0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56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6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8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41438"/>
            <a:ext cx="84963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027" name="AutoShape 10"/>
          <p:cNvCxnSpPr>
            <a:cxnSpLocks noChangeShapeType="1"/>
          </p:cNvCxnSpPr>
          <p:nvPr/>
        </p:nvCxnSpPr>
        <p:spPr bwMode="auto">
          <a:xfrm>
            <a:off x="8132763" y="914400"/>
            <a:ext cx="620712" cy="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8" name="Line 16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Line 20"/>
          <p:cNvSpPr>
            <a:spLocks noChangeShapeType="1"/>
          </p:cNvSpPr>
          <p:nvPr/>
        </p:nvSpPr>
        <p:spPr bwMode="auto">
          <a:xfrm>
            <a:off x="323850" y="6381750"/>
            <a:ext cx="8424863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26" descr="multilanguage_banne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768" y="6440488"/>
            <a:ext cx="633571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241962" y="6408624"/>
            <a:ext cx="2481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altLang="zh-CN" sz="900" b="1" noProof="0" dirty="0" smtClean="0">
                <a:ea typeface="宋体" pitchFamily="2" charset="-122"/>
              </a:rPr>
              <a:t>NMF: </a:t>
            </a:r>
          </a:p>
          <a:p>
            <a:pPr eaLnBrk="1" hangingPunct="1">
              <a:defRPr/>
            </a:pPr>
            <a:r>
              <a:rPr lang="es-ES" altLang="zh-CN" sz="900" b="1" noProof="0" dirty="0" smtClean="0">
                <a:ea typeface="宋体" pitchFamily="2" charset="-122"/>
              </a:rPr>
              <a:t>Características clave y ejecución</a:t>
            </a:r>
            <a:endParaRPr lang="es-ES" altLang="zh-CN" sz="900" b="1" baseline="0" noProof="0" dirty="0" smtClean="0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4413" y="2363068"/>
            <a:ext cx="7302500" cy="1470025"/>
          </a:xfrm>
        </p:spPr>
        <p:txBody>
          <a:bodyPr/>
          <a:lstStyle/>
          <a:p>
            <a:pPr algn="ctr" eaLnBrk="1" hangingPunct="1"/>
            <a:r>
              <a:rPr lang="es-AR" sz="3600" dirty="0" smtClean="0"/>
              <a:t>Solicitud ‘simplificada’ de financiamiento adicional </a:t>
            </a:r>
            <a:br>
              <a:rPr lang="es-AR" sz="3600" dirty="0" smtClean="0"/>
            </a:br>
            <a:r>
              <a:rPr lang="es-AR" sz="3600" dirty="0" smtClean="0"/>
              <a:t>para VIH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874368"/>
            <a:ext cx="6984776" cy="1066800"/>
          </a:xfrm>
        </p:spPr>
        <p:txBody>
          <a:bodyPr/>
          <a:lstStyle/>
          <a:p>
            <a:pPr algn="ctr" eaLnBrk="1" hangingPunct="1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Características clave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1124744"/>
            <a:ext cx="81369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578" name="Picture 2" descr="https://intranet.theglobalfund.org/sites/PrintAudio/Logos/03%20Spanish/jpg/spanish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0566"/>
            <a:ext cx="3024336" cy="61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195" y="426636"/>
            <a:ext cx="6464255" cy="767631"/>
          </a:xfrm>
        </p:spPr>
        <p:txBody>
          <a:bodyPr/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AR" sz="2000" dirty="0">
                <a:solidFill>
                  <a:schemeClr val="accent6"/>
                </a:solidFill>
              </a:rPr>
              <a:t>Petición del MCP al Departamento de Acceso al Financiamiento: Sección 2 </a:t>
            </a:r>
            <a:r>
              <a:rPr lang="es-AR" sz="2000" dirty="0" smtClean="0">
                <a:solidFill>
                  <a:schemeClr val="accent6"/>
                </a:solidFill>
              </a:rPr>
              <a:t/>
            </a:r>
            <a:br>
              <a:rPr lang="es-AR" sz="2000" dirty="0" smtClean="0">
                <a:solidFill>
                  <a:schemeClr val="accent6"/>
                </a:solidFill>
              </a:rPr>
            </a:br>
            <a:r>
              <a:rPr lang="es-ES" sz="2400" dirty="0" smtClean="0"/>
              <a:t>Consideraciones </a:t>
            </a:r>
            <a:r>
              <a:rPr lang="es-ES" sz="2400" dirty="0"/>
              <a:t>adicionales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249148" y="4672860"/>
            <a:ext cx="532931" cy="593916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244357" y="3140968"/>
            <a:ext cx="537722" cy="336034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287313" y="2236311"/>
            <a:ext cx="494766" cy="613589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3528" y="2236311"/>
            <a:ext cx="1872208" cy="2840347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64127"/>
            <a:r>
              <a:rPr lang="en-US" sz="1400" b="1" dirty="0" smtClean="0">
                <a:solidFill>
                  <a:schemeClr val="bg1"/>
                </a:solidFill>
              </a:rPr>
              <a:t>2.3 </a:t>
            </a: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Consideraciones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Contextuales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adicionales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s-ES" sz="1400" b="1" kern="0" dirty="0">
              <a:solidFill>
                <a:schemeClr val="bg1"/>
              </a:solidFill>
              <a:ea typeface="SimHe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46250" y="1612615"/>
            <a:ext cx="4573597" cy="95228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lvl="0"/>
            <a:r>
              <a:rPr lang="es-ES" sz="1400" dirty="0"/>
              <a:t>Describir los cambios en los mecanismos de ejecución, si relevantes, incluir esfuerzos de </a:t>
            </a:r>
            <a:r>
              <a:rPr lang="es-ES" sz="1400" dirty="0" smtClean="0"/>
              <a:t>racionalización. </a:t>
            </a:r>
            <a:endParaRPr lang="en-GB" sz="1400" dirty="0"/>
          </a:p>
        </p:txBody>
      </p:sp>
      <p:sp>
        <p:nvSpPr>
          <p:cNvPr id="29" name="Rectangle 28"/>
          <p:cNvSpPr/>
          <p:nvPr/>
        </p:nvSpPr>
        <p:spPr>
          <a:xfrm>
            <a:off x="2881562" y="4922136"/>
            <a:ext cx="4520777" cy="1357268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lvl="0"/>
            <a:r>
              <a:rPr lang="es-ES" sz="1400" dirty="0"/>
              <a:t>Esquema de financiamiento de contrapartida y compromisos de voluntad de pagar para garantizar la sostenibilidad del programa.</a:t>
            </a:r>
            <a:endParaRPr lang="en-GB" sz="1400" dirty="0"/>
          </a:p>
        </p:txBody>
      </p:sp>
      <p:sp>
        <p:nvSpPr>
          <p:cNvPr id="18" name="Flowchart: Document 17"/>
          <p:cNvSpPr/>
          <p:nvPr/>
        </p:nvSpPr>
        <p:spPr>
          <a:xfrm>
            <a:off x="8039464" y="259007"/>
            <a:ext cx="997032" cy="1127474"/>
          </a:xfrm>
          <a:prstGeom prst="flowChartDocument">
            <a:avLst/>
          </a:prstGeom>
          <a:solidFill>
            <a:srgbClr val="FFC000"/>
          </a:solidFill>
          <a:ln>
            <a:solidFill>
              <a:srgbClr val="0028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77" b="1" dirty="0" smtClean="0">
                <a:solidFill>
                  <a:srgbClr val="000000"/>
                </a:solidFill>
              </a:rPr>
              <a:t>Sub-</a:t>
            </a:r>
            <a:r>
              <a:rPr lang="en-US" sz="1477" b="1" dirty="0" err="1" smtClean="0">
                <a:solidFill>
                  <a:srgbClr val="000000"/>
                </a:solidFill>
              </a:rPr>
              <a:t>sección</a:t>
            </a:r>
            <a:r>
              <a:rPr lang="en-US" sz="1477" b="1" dirty="0" smtClean="0">
                <a:solidFill>
                  <a:srgbClr val="000000"/>
                </a:solidFill>
              </a:rPr>
              <a:t> </a:t>
            </a:r>
            <a:r>
              <a:rPr lang="en-US" sz="2585" b="1" dirty="0" smtClean="0">
                <a:solidFill>
                  <a:srgbClr val="000000"/>
                </a:solidFill>
              </a:rPr>
              <a:t>2.3</a:t>
            </a:r>
            <a:endParaRPr lang="en-US" sz="1477" b="1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81562" y="3902859"/>
            <a:ext cx="4520777" cy="900540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lvl="0"/>
            <a:r>
              <a:rPr lang="es-ES" sz="1400" dirty="0"/>
              <a:t>Esquema de los </a:t>
            </a:r>
            <a:r>
              <a:rPr lang="es-ES" sz="1400" b="1" dirty="0"/>
              <a:t>riesgos de implementación </a:t>
            </a:r>
            <a:r>
              <a:rPr lang="es-ES" sz="1400" dirty="0"/>
              <a:t>, y </a:t>
            </a:r>
            <a:r>
              <a:rPr lang="es-ES" sz="1400" b="1" dirty="0"/>
              <a:t>medidas de mitigación </a:t>
            </a:r>
            <a:r>
              <a:rPr lang="es-ES" sz="1400" dirty="0"/>
              <a:t>propuestas.</a:t>
            </a:r>
            <a:endParaRPr lang="en-GB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496534" y="2564904"/>
            <a:ext cx="1618290" cy="1134583"/>
            <a:chOff x="8427386" y="2636913"/>
            <a:chExt cx="1350150" cy="1038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8427386" y="2996952"/>
              <a:ext cx="1350150" cy="67892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Anexos pertinentes que apoyen la descripción  </a:t>
              </a:r>
              <a:endParaRPr lang="es-EC" sz="1292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427386" y="2636913"/>
              <a:ext cx="1350150" cy="36004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b="1" dirty="0" smtClean="0">
                  <a:solidFill>
                    <a:srgbClr val="000000"/>
                  </a:solidFill>
                </a:rPr>
                <a:t>Anexos  (si disponible)</a:t>
              </a:r>
              <a:endParaRPr lang="es-EC" sz="1292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1761" y="1975761"/>
            <a:ext cx="395434" cy="33614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vert="vert270" anchor="ctr"/>
          <a:lstStyle/>
          <a:p>
            <a:pPr algn="ctr"/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Que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 se </a:t>
            </a:r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solicita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46250" y="2775289"/>
            <a:ext cx="4520777" cy="899882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lvl="0"/>
            <a:r>
              <a:rPr lang="es-ES" sz="1400" dirty="0" smtClean="0"/>
              <a:t>Explicar </a:t>
            </a:r>
            <a:r>
              <a:rPr lang="es-ES" sz="1400" dirty="0"/>
              <a:t>la justificación y el proceso de decisiones transparente para </a:t>
            </a:r>
            <a:r>
              <a:rPr lang="es-ES" sz="1400" b="1" dirty="0"/>
              <a:t>retener el PR existente o seleccionar un nuevo PR</a:t>
            </a:r>
            <a:r>
              <a:rPr lang="es-ES" sz="1400" dirty="0"/>
              <a:t> </a:t>
            </a:r>
            <a:r>
              <a:rPr lang="es-ES" sz="1400" dirty="0" smtClean="0"/>
              <a:t>. </a:t>
            </a:r>
            <a:endParaRPr lang="en-GB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7207652" y="3225230"/>
            <a:ext cx="432048" cy="0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28808" y="4005064"/>
            <a:ext cx="553271" cy="288032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31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3249" algn="l"/>
                <a:tab pos="827963" algn="l"/>
                <a:tab pos="1242677" algn="l"/>
                <a:tab pos="1657392" algn="l"/>
                <a:tab pos="2072106" algn="l"/>
                <a:tab pos="2486820" algn="l"/>
                <a:tab pos="2901534" algn="l"/>
                <a:tab pos="3316249" algn="l"/>
                <a:tab pos="3730963" algn="l"/>
                <a:tab pos="4145677" algn="l"/>
                <a:tab pos="4560391" algn="l"/>
                <a:tab pos="4975106" algn="l"/>
                <a:tab pos="5389819" algn="l"/>
                <a:tab pos="5804534" algn="l"/>
                <a:tab pos="6219248" algn="l"/>
                <a:tab pos="6633962" algn="l"/>
                <a:tab pos="7048676" algn="l"/>
                <a:tab pos="7463391" algn="l"/>
                <a:tab pos="7878105" algn="l"/>
                <a:tab pos="8292819" algn="l"/>
              </a:tabLst>
            </a:pPr>
            <a:r>
              <a:rPr lang="es-ES" sz="2215" dirty="0">
                <a:solidFill>
                  <a:srgbClr val="000000"/>
                </a:solidFill>
              </a:rPr>
              <a:t>Todos los miembros del MCP deben aprobar Petición del MCP al Departamento de Acceso al Financiamiento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99542" y="1516660"/>
            <a:ext cx="3725034" cy="963502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64127" fontAlgn="auto">
              <a:spcBef>
                <a:spcPts val="0"/>
              </a:spcBef>
              <a:spcAft>
                <a:spcPts val="0"/>
              </a:spcAft>
            </a:pPr>
            <a:r>
              <a:rPr lang="es-ES" sz="1292" b="1" kern="0" dirty="0">
                <a:solidFill>
                  <a:sysClr val="window" lastClr="FFFFFF"/>
                </a:solidFill>
                <a:latin typeface="Arial"/>
                <a:ea typeface="SimHei"/>
              </a:rPr>
              <a:t>El Fondo Mundial  exige pruebas que acrediten  la aprobación de la nota conceptual final por parte de todos los miembros del MCP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3758" y="2564904"/>
            <a:ext cx="3708416" cy="1462316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marL="197832" indent="-197832">
              <a:buFont typeface="Wingdings" charset="2"/>
              <a:buChar char=""/>
              <a:tabLst>
                <a:tab pos="197832" algn="l"/>
                <a:tab pos="611081" algn="l"/>
                <a:tab pos="1025795" algn="l"/>
                <a:tab pos="1440510" algn="l"/>
                <a:tab pos="1855223" algn="l"/>
                <a:tab pos="2269938" algn="l"/>
                <a:tab pos="2684652" algn="l"/>
                <a:tab pos="3099366" algn="l"/>
                <a:tab pos="3514080" algn="l"/>
                <a:tab pos="3928795" algn="l"/>
                <a:tab pos="4343509" algn="l"/>
                <a:tab pos="4758223" algn="l"/>
                <a:tab pos="5172937" algn="l"/>
                <a:tab pos="5587652" algn="l"/>
                <a:tab pos="6002365" algn="l"/>
                <a:tab pos="6417080" algn="l"/>
                <a:tab pos="6831794" algn="l"/>
                <a:tab pos="7246509" algn="l"/>
                <a:tab pos="7661222" algn="l"/>
                <a:tab pos="8075937" algn="l"/>
                <a:tab pos="8490651" algn="l"/>
              </a:tabLst>
            </a:pPr>
            <a:r>
              <a:rPr lang="es-ES" sz="1200" dirty="0">
                <a:solidFill>
                  <a:srgbClr val="000000"/>
                </a:solidFill>
              </a:rPr>
              <a:t>Debe descargarse en el portal en línea y </a:t>
            </a:r>
            <a:r>
              <a:rPr lang="es-ES" sz="1200" b="1" dirty="0">
                <a:solidFill>
                  <a:srgbClr val="000000"/>
                </a:solidFill>
              </a:rPr>
              <a:t>todos los miembros del MCP deben firmarla</a:t>
            </a:r>
          </a:p>
          <a:p>
            <a:pPr marL="197832" indent="-197832">
              <a:buFont typeface="Wingdings" charset="2"/>
              <a:buChar char=""/>
              <a:tabLst>
                <a:tab pos="197832" algn="l"/>
                <a:tab pos="611081" algn="l"/>
                <a:tab pos="1025795" algn="l"/>
                <a:tab pos="1440510" algn="l"/>
                <a:tab pos="1855223" algn="l"/>
                <a:tab pos="2269938" algn="l"/>
                <a:tab pos="2684652" algn="l"/>
                <a:tab pos="3099366" algn="l"/>
                <a:tab pos="3514080" algn="l"/>
                <a:tab pos="3928795" algn="l"/>
                <a:tab pos="4343509" algn="l"/>
                <a:tab pos="4758223" algn="l"/>
                <a:tab pos="5172937" algn="l"/>
                <a:tab pos="5587652" algn="l"/>
                <a:tab pos="6002365" algn="l"/>
                <a:tab pos="6417080" algn="l"/>
                <a:tab pos="6831794" algn="l"/>
                <a:tab pos="7246509" algn="l"/>
                <a:tab pos="7661222" algn="l"/>
                <a:tab pos="8075937" algn="l"/>
                <a:tab pos="8490651" algn="l"/>
              </a:tabLst>
            </a:pPr>
            <a:r>
              <a:rPr lang="es-ES" sz="1200" i="1" dirty="0">
                <a:solidFill>
                  <a:srgbClr val="000000"/>
                </a:solidFill>
              </a:rPr>
              <a:t>Los miembros del MCP que no puedan firmar la aprobación físicamente, deben enviar un correo electrónico de aprobación a la Secretaría del MCP, que debe presentarse como anexo al Fondo Mundial.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0976" y="4151302"/>
            <a:ext cx="3722790" cy="9482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marL="197832" indent="-197832">
              <a:buFont typeface="Wingdings" charset="2"/>
              <a:buChar char=""/>
              <a:tabLst>
                <a:tab pos="197832" algn="l"/>
                <a:tab pos="611081" algn="l"/>
                <a:tab pos="1025795" algn="l"/>
                <a:tab pos="1440510" algn="l"/>
                <a:tab pos="1855223" algn="l"/>
                <a:tab pos="2269938" algn="l"/>
                <a:tab pos="2684652" algn="l"/>
                <a:tab pos="3099366" algn="l"/>
                <a:tab pos="3514080" algn="l"/>
                <a:tab pos="3928795" algn="l"/>
                <a:tab pos="4343509" algn="l"/>
                <a:tab pos="4758223" algn="l"/>
                <a:tab pos="5172937" algn="l"/>
                <a:tab pos="5587652" algn="l"/>
                <a:tab pos="6002365" algn="l"/>
                <a:tab pos="6417080" algn="l"/>
                <a:tab pos="6831794" algn="l"/>
                <a:tab pos="7246509" algn="l"/>
                <a:tab pos="7661222" algn="l"/>
                <a:tab pos="8075937" algn="l"/>
                <a:tab pos="8490651" algn="l"/>
              </a:tabLst>
            </a:pPr>
            <a:r>
              <a:rPr lang="es-ES" sz="1292" dirty="0">
                <a:solidFill>
                  <a:srgbClr val="000000"/>
                </a:solidFill>
              </a:rPr>
              <a:t>Un representante de cada </a:t>
            </a:r>
            <a:r>
              <a:rPr lang="es-ES" sz="1292" b="1" dirty="0">
                <a:solidFill>
                  <a:srgbClr val="000000"/>
                </a:solidFill>
              </a:rPr>
              <a:t>RP debe firmar la solicitud de financiamiento </a:t>
            </a:r>
            <a:r>
              <a:rPr lang="es-ES" sz="1292" dirty="0">
                <a:solidFill>
                  <a:srgbClr val="000000"/>
                </a:solidFill>
              </a:rPr>
              <a:t>confirmando su aprobación y que están listos para empezar con la preparación y la ejecución de la subvención.</a:t>
            </a:r>
          </a:p>
        </p:txBody>
      </p:sp>
      <p:sp>
        <p:nvSpPr>
          <p:cNvPr id="9" name="Oval 8"/>
          <p:cNvSpPr/>
          <p:nvPr/>
        </p:nvSpPr>
        <p:spPr>
          <a:xfrm>
            <a:off x="4937584" y="2631373"/>
            <a:ext cx="332345" cy="332345"/>
          </a:xfrm>
          <a:prstGeom prst="ellipse">
            <a:avLst/>
          </a:prstGeom>
          <a:ln>
            <a:solidFill>
              <a:srgbClr val="00284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77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967656" y="4154370"/>
            <a:ext cx="332345" cy="332345"/>
          </a:xfrm>
          <a:prstGeom prst="ellipse">
            <a:avLst/>
          </a:prstGeom>
          <a:ln>
            <a:solidFill>
              <a:srgbClr val="00284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77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17595" y="5223662"/>
            <a:ext cx="3708416" cy="714818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marL="252052">
              <a:spcBef>
                <a:spcPts val="554"/>
              </a:spcBef>
              <a:tabLst>
                <a:tab pos="252052" algn="l"/>
                <a:tab pos="665301" algn="l"/>
                <a:tab pos="1080016" algn="l"/>
                <a:tab pos="1494730" algn="l"/>
                <a:tab pos="1909444" algn="l"/>
                <a:tab pos="2324158" algn="l"/>
                <a:tab pos="2738873" algn="l"/>
                <a:tab pos="3153587" algn="l"/>
                <a:tab pos="3568301" algn="l"/>
                <a:tab pos="3983015" algn="l"/>
                <a:tab pos="4397730" algn="l"/>
                <a:tab pos="4812443" algn="l"/>
                <a:tab pos="5227158" algn="l"/>
                <a:tab pos="5641872" algn="l"/>
                <a:tab pos="6056586" algn="l"/>
                <a:tab pos="6471300" algn="l"/>
                <a:tab pos="6886015" algn="l"/>
                <a:tab pos="7300729" algn="l"/>
                <a:tab pos="7715443" algn="l"/>
                <a:tab pos="8130157" algn="l"/>
                <a:tab pos="8544872" algn="l"/>
              </a:tabLst>
            </a:pPr>
            <a:r>
              <a:rPr lang="es-ES" sz="1292" dirty="0">
                <a:solidFill>
                  <a:srgbClr val="000000"/>
                </a:solidFill>
              </a:rPr>
              <a:t>Se debe presentar una </a:t>
            </a:r>
            <a:r>
              <a:rPr lang="es-ES" sz="1292" b="1" dirty="0">
                <a:solidFill>
                  <a:srgbClr val="000000"/>
                </a:solidFill>
              </a:rPr>
              <a:t>copia escaneada del formulario de aprobación</a:t>
            </a:r>
            <a:r>
              <a:rPr lang="es-ES" sz="1292" dirty="0">
                <a:solidFill>
                  <a:srgbClr val="000000"/>
                </a:solidFill>
              </a:rPr>
              <a:t> a través del portal en línea.</a:t>
            </a:r>
          </a:p>
        </p:txBody>
      </p:sp>
      <p:sp>
        <p:nvSpPr>
          <p:cNvPr id="12" name="Oval 11"/>
          <p:cNvSpPr/>
          <p:nvPr/>
        </p:nvSpPr>
        <p:spPr>
          <a:xfrm>
            <a:off x="4934801" y="5290130"/>
            <a:ext cx="332345" cy="332345"/>
          </a:xfrm>
          <a:prstGeom prst="ellipse">
            <a:avLst/>
          </a:prstGeom>
          <a:ln>
            <a:solidFill>
              <a:srgbClr val="00284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77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5388" y="1501407"/>
            <a:ext cx="4439062" cy="42543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19992923">
            <a:off x="4579771" y="3203267"/>
            <a:ext cx="808174" cy="22691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s-ES" sz="1292" b="1" dirty="0">
                <a:solidFill>
                  <a:schemeClr val="tx1"/>
                </a:solidFill>
              </a:rPr>
              <a:t>NUEVO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7989" y="5090723"/>
            <a:ext cx="4386949" cy="731158"/>
          </a:xfrm>
          <a:prstGeom prst="rect">
            <a:avLst/>
          </a:prstGeom>
          <a:noFill/>
          <a:ln w="38100">
            <a:solidFill>
              <a:srgbClr val="C41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TextBox 17"/>
          <p:cNvSpPr txBox="1"/>
          <p:nvPr/>
        </p:nvSpPr>
        <p:spPr>
          <a:xfrm>
            <a:off x="1868346" y="4934652"/>
            <a:ext cx="1687584" cy="289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s-ES" sz="1292" b="1" i="1" dirty="0">
                <a:solidFill>
                  <a:srgbClr val="C41300"/>
                </a:solidFill>
              </a:rPr>
              <a:t>Aprobación del RP</a:t>
            </a:r>
          </a:p>
        </p:txBody>
      </p:sp>
      <p:sp>
        <p:nvSpPr>
          <p:cNvPr id="19" name="TextBox 12"/>
          <p:cNvSpPr txBox="1"/>
          <p:nvPr/>
        </p:nvSpPr>
        <p:spPr>
          <a:xfrm rot="19992923">
            <a:off x="4645714" y="4654008"/>
            <a:ext cx="808174" cy="22691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s-ES" sz="1292" b="1" dirty="0">
                <a:solidFill>
                  <a:schemeClr val="tx1"/>
                </a:solidFill>
              </a:rPr>
              <a:t>NUEVO</a:t>
            </a:r>
          </a:p>
        </p:txBody>
      </p:sp>
    </p:spTree>
    <p:extLst>
      <p:ext uri="{BB962C8B-B14F-4D97-AF65-F5344CB8AC3E}">
        <p14:creationId xmlns:p14="http://schemas.microsoft.com/office/powerpoint/2010/main" val="2627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Temas</a:t>
            </a:r>
            <a:r>
              <a:rPr lang="en-US" dirty="0" smtClean="0"/>
              <a:t> clave para El Salvador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Monto disponible, 11M US$. A confirmar.</a:t>
            </a:r>
          </a:p>
          <a:p>
            <a:r>
              <a:rPr lang="es-SV" dirty="0" smtClean="0"/>
              <a:t>Tiempo. 2017-2018? A confirmar.</a:t>
            </a:r>
          </a:p>
          <a:p>
            <a:r>
              <a:rPr lang="es-SV" dirty="0" smtClean="0"/>
              <a:t>Enfoque general? Continuación? Cuales son los cambios principales, si los hay?</a:t>
            </a:r>
          </a:p>
          <a:p>
            <a:r>
              <a:rPr lang="es-SV" dirty="0" smtClean="0"/>
              <a:t>Compromisos de pago y visión de sostenibilidad/ transición</a:t>
            </a:r>
          </a:p>
          <a:p>
            <a:r>
              <a:rPr lang="es-SV" dirty="0" err="1" smtClean="0"/>
              <a:t>RPs</a:t>
            </a:r>
            <a:r>
              <a:rPr lang="es-SV" dirty="0" smtClean="0"/>
              <a:t> – </a:t>
            </a:r>
            <a:r>
              <a:rPr lang="es-SV" dirty="0" err="1" smtClean="0"/>
              <a:t>SRs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069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 rot="-5400000">
            <a:off x="6895983" y="4188669"/>
            <a:ext cx="4211867" cy="18569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4406" bIns="84406" rtlCol="0" anchor="ctr" anchorCtr="0"/>
          <a:lstStyle/>
          <a:p>
            <a:pPr algn="ctr"/>
            <a:endParaRPr lang="es-ES" sz="1292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69" name="agenda_divider"/>
          <p:cNvSpPr>
            <a:spLocks noChangeArrowheads="1"/>
          </p:cNvSpPr>
          <p:nvPr/>
        </p:nvSpPr>
        <p:spPr bwMode="gray">
          <a:xfrm>
            <a:off x="0" y="3074377"/>
            <a:ext cx="9144000" cy="715108"/>
          </a:xfrm>
          <a:prstGeom prst="rect">
            <a:avLst/>
          </a:prstGeom>
          <a:solidFill>
            <a:schemeClr val="accent2"/>
          </a:solidFill>
          <a:ln w="12700" algn="ctr">
            <a:noFill/>
            <a:miter lim="800000"/>
            <a:headEnd type="none" w="lg" len="lg"/>
            <a:tailEnd type="none" w="lg" len="lg"/>
          </a:ln>
        </p:spPr>
        <p:txBody>
          <a:bodyPr lIns="422031" tIns="211015" bIns="211015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s-ES" sz="1846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¿Alguna pregunta?</a:t>
            </a:r>
          </a:p>
        </p:txBody>
      </p:sp>
    </p:spTree>
    <p:extLst>
      <p:ext uri="{BB962C8B-B14F-4D97-AF65-F5344CB8AC3E}">
        <p14:creationId xmlns:p14="http://schemas.microsoft.com/office/powerpoint/2010/main" val="30256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quien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países que: </a:t>
            </a:r>
          </a:p>
          <a:p>
            <a:pPr lvl="1"/>
            <a:r>
              <a:rPr lang="es-CL" dirty="0" smtClean="0"/>
              <a:t>Acceden a monto relativamente pequeño comparado con los fondos en ejecución, y</a:t>
            </a:r>
          </a:p>
          <a:p>
            <a:pPr lvl="1"/>
            <a:r>
              <a:rPr lang="es-CL" dirty="0" smtClean="0"/>
              <a:t>Han pasado recientemente por el proceso de aprobación de propuesta por el Panel, </a:t>
            </a:r>
          </a:p>
          <a:p>
            <a:pPr lvl="1"/>
            <a:r>
              <a:rPr lang="es-CL" dirty="0" smtClean="0"/>
              <a:t>Cuando la nueva propuesta no implica cambios ‘materiales’ de la ultima propuesta aprobada por el Panel.</a:t>
            </a:r>
          </a:p>
          <a:p>
            <a:pPr marL="457200" lvl="1" indent="0">
              <a:buNone/>
            </a:pPr>
            <a:endParaRPr lang="es-CL" dirty="0" smtClean="0"/>
          </a:p>
          <a:p>
            <a:pPr marL="457200" lvl="1" indent="0">
              <a:buNone/>
            </a:pPr>
            <a:r>
              <a:rPr lang="es-CL" b="1" dirty="0" smtClean="0"/>
              <a:t>Nota</a:t>
            </a:r>
            <a:r>
              <a:rPr lang="es-CL" dirty="0" smtClean="0"/>
              <a:t>:</a:t>
            </a:r>
            <a:r>
              <a:rPr lang="es-CL" b="1" dirty="0" smtClean="0"/>
              <a:t> </a:t>
            </a:r>
            <a:r>
              <a:rPr lang="es-CL" dirty="0" smtClean="0"/>
              <a:t>a través de este proceso, los países no pueden solicitar fondos por encima del monto disponible </a:t>
            </a:r>
          </a:p>
        </p:txBody>
      </p:sp>
    </p:spTree>
    <p:extLst>
      <p:ext uri="{BB962C8B-B14F-4D97-AF65-F5344CB8AC3E}">
        <p14:creationId xmlns:p14="http://schemas.microsoft.com/office/powerpoint/2010/main" val="18462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Características clave</a:t>
            </a:r>
            <a:endParaRPr lang="es-B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435509"/>
              </p:ext>
            </p:extLst>
          </p:nvPr>
        </p:nvGraphicFramePr>
        <p:xfrm>
          <a:off x="323850" y="1341438"/>
          <a:ext cx="84963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6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roceso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504680" cy="4334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0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Herramientas</a:t>
            </a:r>
            <a:r>
              <a:rPr lang="en-US" dirty="0"/>
              <a:t> y </a:t>
            </a:r>
            <a:r>
              <a:rPr lang="en-US" dirty="0" err="1"/>
              <a:t>plantillas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9512" y="1412776"/>
            <a:ext cx="8496300" cy="569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AR" b="1" dirty="0" smtClean="0"/>
              <a:t>Petición </a:t>
            </a:r>
            <a:r>
              <a:rPr lang="es-AR" b="1" dirty="0"/>
              <a:t>del MCP al Departamento de Acceso al Financiamiento </a:t>
            </a:r>
            <a:endParaRPr lang="es-AR" b="1" dirty="0" smtClean="0"/>
          </a:p>
          <a:p>
            <a:pPr marL="800100" lvl="1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AR" b="1" dirty="0" smtClean="0"/>
              <a:t>Anexos (obligatorios)</a:t>
            </a:r>
            <a:endParaRPr lang="es-CL" b="1" dirty="0"/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/>
              <a:t>Presupuesto revisado </a:t>
            </a:r>
            <a:r>
              <a:rPr lang="es-CL" b="1" dirty="0"/>
              <a:t>para cada subvención </a:t>
            </a:r>
            <a:r>
              <a:rPr lang="es-CL" b="1" dirty="0" smtClean="0"/>
              <a:t>* </a:t>
            </a:r>
            <a:endParaRPr lang="es-CL" dirty="0" smtClean="0"/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/>
              <a:t>Listado de productos de salud revisado para cada subvención*</a:t>
            </a:r>
            <a:r>
              <a:rPr lang="es-CL" dirty="0" smtClean="0"/>
              <a:t> 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/>
              <a:t>Marco de desempeño revisado* </a:t>
            </a:r>
            <a:endParaRPr lang="es-CL" dirty="0" smtClean="0"/>
          </a:p>
          <a:p>
            <a:pPr lvl="3" algn="just">
              <a:lnSpc>
                <a:spcPct val="115000"/>
              </a:lnSpc>
              <a:spcAft>
                <a:spcPts val="1000"/>
              </a:spcAft>
            </a:pPr>
            <a:r>
              <a:rPr lang="es-CL" sz="1400" dirty="0" smtClean="0"/>
              <a:t>* Se utilizaran las </a:t>
            </a:r>
            <a:r>
              <a:rPr lang="es-CL" sz="1400" b="1" dirty="0" smtClean="0"/>
              <a:t>viejas versiones de las plantillas </a:t>
            </a:r>
            <a:r>
              <a:rPr lang="es-CL" sz="1400" dirty="0" smtClean="0"/>
              <a:t>(las subvenciones cuyo periodo de implementación excede el 31 diciembre 2017 o que cambian RP tendrán que pasar a las  nueva versión de las plantillas) </a:t>
            </a:r>
            <a:endParaRPr lang="en-US" sz="1100" b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/>
              <a:t>Plan </a:t>
            </a:r>
            <a:r>
              <a:rPr lang="es-CL" b="1" dirty="0"/>
              <a:t>de Monitoreo y Evaluación revisado </a:t>
            </a:r>
            <a:r>
              <a:rPr lang="es-AR" b="1" dirty="0"/>
              <a:t>(</a:t>
            </a:r>
            <a:r>
              <a:rPr lang="es-CL" b="1" dirty="0"/>
              <a:t>una vez actualizado el Marco de desempeño)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b="1" dirty="0" smtClean="0"/>
              <a:t>Plan de gestión de adquisiciones y suministro (GAS) revisado (solo </a:t>
            </a:r>
            <a:r>
              <a:rPr lang="es-AR" b="1" dirty="0"/>
              <a:t>en el caso de que haya cambios en el los </a:t>
            </a:r>
            <a:r>
              <a:rPr lang="es-AR" b="1" dirty="0" smtClean="0"/>
              <a:t>arreglos en GAS )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b="1" dirty="0"/>
              <a:t>Hoja de </a:t>
            </a:r>
            <a:r>
              <a:rPr lang="es-AR" b="1" dirty="0" smtClean="0"/>
              <a:t>Aval de todos los </a:t>
            </a:r>
            <a:r>
              <a:rPr lang="es-AR" b="1" dirty="0"/>
              <a:t>miembros MCP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100" b="1" dirty="0" smtClean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endParaRPr lang="en-GB" sz="1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70814" y="2166090"/>
            <a:ext cx="3921668" cy="358932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1"/>
                </a:solidFill>
              </a:rPr>
              <a:t>Presupuesto revisado </a:t>
            </a:r>
            <a:endParaRPr lang="es-CL" b="1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/>
                </a:solidFill>
              </a:rPr>
              <a:t>Listado </a:t>
            </a:r>
            <a:r>
              <a:rPr lang="es-CL" b="1" dirty="0">
                <a:solidFill>
                  <a:schemeClr val="tx1"/>
                </a:solidFill>
              </a:rPr>
              <a:t>de productos de salud </a:t>
            </a:r>
            <a:r>
              <a:rPr lang="es-CL" b="1" dirty="0" smtClean="0">
                <a:solidFill>
                  <a:schemeClr val="tx1"/>
                </a:solidFill>
              </a:rPr>
              <a:t>revisado</a:t>
            </a:r>
            <a:endParaRPr lang="es-CL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/>
                </a:solidFill>
              </a:rPr>
              <a:t>Marco </a:t>
            </a:r>
            <a:r>
              <a:rPr lang="es-CL" b="1" dirty="0">
                <a:solidFill>
                  <a:schemeClr val="tx1"/>
                </a:solidFill>
              </a:rPr>
              <a:t>de desempeño </a:t>
            </a:r>
            <a:r>
              <a:rPr lang="es-CL" b="1" dirty="0" smtClean="0">
                <a:solidFill>
                  <a:schemeClr val="tx1"/>
                </a:solidFill>
              </a:rPr>
              <a:t>revisado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 smtClean="0">
                <a:solidFill>
                  <a:schemeClr val="tx1"/>
                </a:solidFill>
              </a:rPr>
              <a:t>Plan </a:t>
            </a:r>
            <a:r>
              <a:rPr lang="es-CL" b="1" dirty="0">
                <a:solidFill>
                  <a:schemeClr val="tx1"/>
                </a:solidFill>
              </a:rPr>
              <a:t>de Monitoreo y Evaluación revisado </a:t>
            </a:r>
            <a:endParaRPr lang="es-CL" b="1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1"/>
                </a:solidFill>
              </a:rPr>
              <a:t>Plan GAS revisado (si aplica)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1"/>
                </a:solidFill>
              </a:rPr>
              <a:t>Hoja de Aval miembros MCP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1"/>
            </p:custDataLst>
          </p:nvPr>
        </p:nvSpPr>
        <p:spPr>
          <a:xfrm>
            <a:off x="435252" y="2474272"/>
            <a:ext cx="3987014" cy="784295"/>
          </a:xfrm>
          <a:prstGeom prst="homePlate">
            <a:avLst>
              <a:gd name="adj" fmla="val 0"/>
            </a:avLst>
          </a:prstGeom>
          <a:solidFill>
            <a:srgbClr val="FFCD2D"/>
          </a:solidFill>
          <a:ln w="9525" algn="ctr">
            <a:solidFill>
              <a:srgbClr val="F3A407"/>
            </a:solidFill>
            <a:round/>
            <a:headEnd/>
            <a:tailEnd/>
          </a:ln>
        </p:spPr>
        <p:txBody>
          <a:bodyPr anchor="ctr"/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defRPr>
            </a:lvl1pPr>
          </a:lstStyle>
          <a:p>
            <a:pPr marL="331185"/>
            <a:endParaRPr lang="es-ES" sz="1662" b="0" dirty="0">
              <a:solidFill>
                <a:srgbClr val="000000"/>
              </a:solidFill>
            </a:endParaRPr>
          </a:p>
          <a:p>
            <a:pPr marL="331185"/>
            <a:r>
              <a:rPr lang="es-ES" sz="1662" b="0" dirty="0" smtClean="0">
                <a:solidFill>
                  <a:srgbClr val="000000"/>
                </a:solidFill>
              </a:rPr>
              <a:t>Información solicitante</a:t>
            </a:r>
            <a:endParaRPr lang="es-ES" sz="1662" b="0" dirty="0">
              <a:solidFill>
                <a:srgbClr val="000000"/>
              </a:solidFill>
            </a:endParaRPr>
          </a:p>
          <a:p>
            <a:pPr marL="331185"/>
            <a:endParaRPr lang="en-US" sz="1662" b="0" dirty="0"/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464247" y="3460914"/>
            <a:ext cx="3973796" cy="1107764"/>
          </a:xfrm>
          <a:prstGeom prst="homePlate">
            <a:avLst>
              <a:gd name="adj" fmla="val 0"/>
            </a:avLst>
          </a:prstGeom>
          <a:solidFill>
            <a:srgbClr val="FFCD2D"/>
          </a:solidFill>
          <a:ln w="9525" algn="ctr">
            <a:solidFill>
              <a:srgbClr val="F3A407"/>
            </a:solidFill>
            <a:round/>
            <a:headEnd/>
            <a:tailEnd/>
          </a:ln>
        </p:spPr>
        <p:txBody>
          <a:bodyPr anchor="ctr"/>
          <a:lstStyle>
            <a:defPPr>
              <a:defRPr lang="en-US"/>
            </a:defPPr>
            <a:lvl1pPr marL="358775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defRPr>
            </a:lvl1pPr>
          </a:lstStyle>
          <a:p>
            <a:endParaRPr lang="es-ES" sz="1662" dirty="0">
              <a:solidFill>
                <a:srgbClr val="000000"/>
              </a:solidFill>
            </a:endParaRPr>
          </a:p>
          <a:p>
            <a:r>
              <a:rPr lang="es-ES" sz="1662" dirty="0" smtClean="0">
                <a:solidFill>
                  <a:srgbClr val="000000"/>
                </a:solidFill>
              </a:rPr>
              <a:t>Resume Solicitud de fondos:</a:t>
            </a:r>
          </a:p>
          <a:p>
            <a:pPr lvl="1"/>
            <a:r>
              <a:rPr lang="es-ES" sz="1200" dirty="0" smtClean="0">
                <a:solidFill>
                  <a:srgbClr val="000000"/>
                </a:solidFill>
              </a:rPr>
              <a:t>2.1 Contexto</a:t>
            </a:r>
          </a:p>
          <a:p>
            <a:pPr lvl="1"/>
            <a:r>
              <a:rPr lang="es-ES" sz="1200" dirty="0" smtClean="0">
                <a:solidFill>
                  <a:srgbClr val="000000"/>
                </a:solidFill>
              </a:rPr>
              <a:t>2.2 Solicitud</a:t>
            </a:r>
          </a:p>
          <a:p>
            <a:pPr lvl="1"/>
            <a:r>
              <a:rPr lang="es-ES" sz="1200" dirty="0" smtClean="0">
                <a:solidFill>
                  <a:srgbClr val="000000"/>
                </a:solidFill>
              </a:rPr>
              <a:t>2.3 Consideraciones contextuales adicionales</a:t>
            </a:r>
            <a:endParaRPr lang="es-ES" sz="1200" dirty="0">
              <a:solidFill>
                <a:srgbClr val="000000"/>
              </a:solidFill>
            </a:endParaRPr>
          </a:p>
          <a:p>
            <a:endParaRPr lang="en-US" sz="1662" dirty="0"/>
          </a:p>
        </p:txBody>
      </p:sp>
      <p:sp>
        <p:nvSpPr>
          <p:cNvPr id="16" name="TextBox 15"/>
          <p:cNvSpPr txBox="1"/>
          <p:nvPr/>
        </p:nvSpPr>
        <p:spPr>
          <a:xfrm>
            <a:off x="406681" y="1426815"/>
            <a:ext cx="3998465" cy="444776"/>
          </a:xfrm>
          <a:prstGeom prst="rect">
            <a:avLst/>
          </a:prstGeom>
          <a:noFill/>
        </p:spPr>
        <p:txBody>
          <a:bodyPr wrap="square" tIns="83077" bIns="83077" rtlCol="0">
            <a:spAutoFit/>
          </a:bodyPr>
          <a:lstStyle/>
          <a:p>
            <a:pPr>
              <a:tabLst>
                <a:tab pos="0" algn="l"/>
                <a:tab pos="413249" algn="l"/>
                <a:tab pos="827963" algn="l"/>
                <a:tab pos="1242677" algn="l"/>
                <a:tab pos="1657392" algn="l"/>
                <a:tab pos="2072106" algn="l"/>
                <a:tab pos="2486820" algn="l"/>
                <a:tab pos="2901534" algn="l"/>
                <a:tab pos="3316249" algn="l"/>
                <a:tab pos="3730963" algn="l"/>
                <a:tab pos="4145677" algn="l"/>
                <a:tab pos="4560391" algn="l"/>
                <a:tab pos="4975106" algn="l"/>
                <a:tab pos="5389819" algn="l"/>
                <a:tab pos="5804534" algn="l"/>
                <a:tab pos="6219248" algn="l"/>
                <a:tab pos="6633962" algn="l"/>
                <a:tab pos="7048676" algn="l"/>
                <a:tab pos="7463391" algn="l"/>
                <a:tab pos="7878105" algn="l"/>
                <a:tab pos="8292819" algn="l"/>
              </a:tabLst>
            </a:pPr>
            <a:r>
              <a:rPr lang="es-ES" b="1" i="1" dirty="0" smtClean="0">
                <a:solidFill>
                  <a:srgbClr val="000000"/>
                </a:solidFill>
              </a:rPr>
              <a:t>El documento tiene 3 secciones </a:t>
            </a:r>
            <a:endParaRPr lang="es-ES" b="1" i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3392" y="3677962"/>
            <a:ext cx="426921" cy="565578"/>
          </a:xfrm>
          <a:prstGeom prst="rect">
            <a:avLst/>
          </a:prstGeom>
          <a:noFill/>
        </p:spPr>
        <p:txBody>
          <a:bodyPr wrap="square" tIns="83077" bIns="83077" rtlCol="0">
            <a:spAutoFit/>
          </a:bodyPr>
          <a:lstStyle/>
          <a:p>
            <a:r>
              <a:rPr lang="fr-CH" sz="2585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endParaRPr lang="en-US" sz="2585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465650" y="4750439"/>
            <a:ext cx="3973796" cy="776112"/>
          </a:xfrm>
          <a:prstGeom prst="homePlate">
            <a:avLst>
              <a:gd name="adj" fmla="val 0"/>
            </a:avLst>
          </a:prstGeom>
          <a:solidFill>
            <a:srgbClr val="FFCD2D"/>
          </a:solidFill>
          <a:ln w="9525" algn="ctr">
            <a:solidFill>
              <a:srgbClr val="F3A407"/>
            </a:solidFill>
            <a:round/>
            <a:headEnd/>
            <a:tailEnd/>
          </a:ln>
        </p:spPr>
        <p:txBody>
          <a:bodyPr anchor="ctr"/>
          <a:lstStyle>
            <a:defPPr>
              <a:defRPr lang="en-US"/>
            </a:defPPr>
            <a:lvl1pPr marL="358775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kern="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defRPr>
            </a:lvl1pPr>
          </a:lstStyle>
          <a:p>
            <a:endParaRPr lang="es-PA" sz="1108" dirty="0" smtClean="0">
              <a:solidFill>
                <a:srgbClr val="000000"/>
              </a:solidFill>
            </a:endParaRPr>
          </a:p>
          <a:p>
            <a:r>
              <a:rPr lang="es-PA" sz="1400" dirty="0" smtClean="0"/>
              <a:t>Aval</a:t>
            </a:r>
            <a:endParaRPr lang="es-PA" sz="1662" dirty="0"/>
          </a:p>
        </p:txBody>
      </p:sp>
      <p:sp>
        <p:nvSpPr>
          <p:cNvPr id="21" name="Rectangle 20"/>
          <p:cNvSpPr/>
          <p:nvPr/>
        </p:nvSpPr>
        <p:spPr>
          <a:xfrm>
            <a:off x="1223758" y="698960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46600" y="2320572"/>
            <a:ext cx="403740" cy="401065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CH" b="1" kern="0" dirty="0" smtClean="0">
                <a:solidFill>
                  <a:sysClr val="window" lastClr="FFFFFF"/>
                </a:solidFill>
                <a:latin typeface="Arial"/>
                <a:ea typeface="SimHei"/>
              </a:rPr>
              <a:t>1</a:t>
            </a:r>
            <a:endParaRPr lang="en-US" b="1" kern="0" dirty="0">
              <a:solidFill>
                <a:sysClr val="window" lastClr="FFFFFF"/>
              </a:solidFill>
              <a:latin typeface="Arial"/>
              <a:ea typeface="SimHe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3780" y="4568677"/>
            <a:ext cx="403740" cy="401065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CH" b="1" kern="0" dirty="0" smtClean="0">
                <a:solidFill>
                  <a:sysClr val="window" lastClr="FFFFFF"/>
                </a:solidFill>
                <a:latin typeface="Arial"/>
                <a:ea typeface="SimHei"/>
              </a:rPr>
              <a:t>3</a:t>
            </a:r>
            <a:endParaRPr lang="en-US" b="1" kern="0" dirty="0">
              <a:solidFill>
                <a:sysClr val="window" lastClr="FFFFFF"/>
              </a:solidFill>
              <a:latin typeface="Arial"/>
              <a:ea typeface="SimHe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99318" y="404664"/>
            <a:ext cx="8521160" cy="102215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  <a:ea typeface="SimHei" pitchFamily="49" charset="-122"/>
                <a:cs typeface="Arial" charset="0"/>
              </a:defRPr>
            </a:lvl9pPr>
          </a:lstStyle>
          <a:p>
            <a:pPr hangingPunct="1">
              <a:tabLst>
                <a:tab pos="0" algn="l"/>
                <a:tab pos="413249" algn="l"/>
                <a:tab pos="827963" algn="l"/>
                <a:tab pos="1242677" algn="l"/>
                <a:tab pos="1657392" algn="l"/>
                <a:tab pos="2072106" algn="l"/>
                <a:tab pos="2486820" algn="l"/>
                <a:tab pos="2901534" algn="l"/>
                <a:tab pos="3316249" algn="l"/>
                <a:tab pos="3730963" algn="l"/>
                <a:tab pos="4145677" algn="l"/>
                <a:tab pos="4560391" algn="l"/>
                <a:tab pos="4975106" algn="l"/>
                <a:tab pos="5389819" algn="l"/>
                <a:tab pos="5804534" algn="l"/>
                <a:tab pos="6219248" algn="l"/>
                <a:tab pos="6633962" algn="l"/>
                <a:tab pos="7048676" algn="l"/>
                <a:tab pos="7463391" algn="l"/>
                <a:tab pos="7878105" algn="l"/>
                <a:tab pos="8292819" algn="l"/>
              </a:tabLst>
            </a:pPr>
            <a:r>
              <a:rPr lang="es-AR" sz="2215" dirty="0" smtClean="0">
                <a:solidFill>
                  <a:srgbClr val="000000"/>
                </a:solidFill>
              </a:rPr>
              <a:t>Petición </a:t>
            </a:r>
            <a:r>
              <a:rPr lang="es-AR" sz="2215" dirty="0">
                <a:solidFill>
                  <a:srgbClr val="000000"/>
                </a:solidFill>
              </a:rPr>
              <a:t>del MCP al Departamento de Acceso al Financiamiento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46600" y="3428336"/>
            <a:ext cx="403740" cy="401065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FFFFFF">
                <a:lumMod val="9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CH" b="1" kern="0" dirty="0" smtClean="0">
                <a:solidFill>
                  <a:sysClr val="window" lastClr="FFFFFF"/>
                </a:solidFill>
                <a:latin typeface="Arial"/>
                <a:ea typeface="SimHei"/>
              </a:rPr>
              <a:t>2</a:t>
            </a:r>
            <a:endParaRPr lang="en-US" b="1" kern="0" dirty="0">
              <a:solidFill>
                <a:sysClr val="window" lastClr="FFFFFF"/>
              </a:solidFill>
              <a:latin typeface="Arial"/>
              <a:ea typeface="SimHei"/>
            </a:endParaRPr>
          </a:p>
        </p:txBody>
      </p:sp>
    </p:spTree>
    <p:extLst>
      <p:ext uri="{BB962C8B-B14F-4D97-AF65-F5344CB8AC3E}">
        <p14:creationId xmlns:p14="http://schemas.microsoft.com/office/powerpoint/2010/main" val="10118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anexos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sz="2400" dirty="0" smtClean="0"/>
          </a:p>
          <a:p>
            <a:r>
              <a:rPr lang="es-ES" sz="2400" dirty="0" smtClean="0"/>
              <a:t>Documentación que demuestre (por </a:t>
            </a:r>
            <a:r>
              <a:rPr lang="es-ES" sz="2400" dirty="0"/>
              <a:t>ejemplo, minutas </a:t>
            </a:r>
            <a:r>
              <a:rPr lang="es-ES" sz="2400" dirty="0" smtClean="0"/>
              <a:t>MCP) que el </a:t>
            </a:r>
            <a:r>
              <a:rPr lang="es-ES" sz="2400" b="1" dirty="0" smtClean="0"/>
              <a:t>proceso para </a:t>
            </a:r>
            <a:r>
              <a:rPr lang="es-ES" sz="2400" b="1" dirty="0"/>
              <a:t>retener el PR existente o seleccionar un nuevo </a:t>
            </a:r>
            <a:r>
              <a:rPr lang="es-ES" sz="2400" b="1" dirty="0" smtClean="0"/>
              <a:t>PR fue </a:t>
            </a:r>
            <a:r>
              <a:rPr lang="es-ES" sz="2400" b="1" dirty="0"/>
              <a:t>transparente.</a:t>
            </a:r>
            <a:endParaRPr lang="es-E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s-ES" sz="2400" dirty="0"/>
              <a:t>Documentación que </a:t>
            </a:r>
            <a:r>
              <a:rPr lang="es-ES" sz="2400" dirty="0" smtClean="0"/>
              <a:t>demuestre (por </a:t>
            </a:r>
            <a:r>
              <a:rPr lang="es-ES" sz="2400" dirty="0"/>
              <a:t>ejemplo, minutas </a:t>
            </a:r>
            <a:r>
              <a:rPr lang="es-ES" sz="2400" dirty="0" smtClean="0"/>
              <a:t>MCP) </a:t>
            </a:r>
            <a:r>
              <a:rPr lang="es-ES" sz="2400" b="1" dirty="0"/>
              <a:t>que se </a:t>
            </a:r>
            <a:r>
              <a:rPr lang="es-ES" sz="2400" b="1" dirty="0" smtClean="0"/>
              <a:t>han consultado diferentes </a:t>
            </a:r>
            <a:r>
              <a:rPr lang="es-ES" sz="2400" b="1" dirty="0"/>
              <a:t>grupos </a:t>
            </a:r>
            <a:r>
              <a:rPr lang="es-ES" sz="2400" b="1" dirty="0" smtClean="0"/>
              <a:t>interesados</a:t>
            </a:r>
            <a:r>
              <a:rPr lang="es-ES" sz="2400" dirty="0" smtClean="0"/>
              <a:t> (sociedad </a:t>
            </a:r>
            <a:r>
              <a:rPr lang="es-ES" sz="2400" dirty="0"/>
              <a:t>civil, </a:t>
            </a:r>
            <a:r>
              <a:rPr lang="es-ES" sz="2400" dirty="0" smtClean="0"/>
              <a:t>poblaciones clave, socios técnicos, etc..) para el desarrollo de la </a:t>
            </a:r>
            <a:r>
              <a:rPr lang="es-ES" sz="2400" dirty="0"/>
              <a:t>solicitud de </a:t>
            </a:r>
            <a:r>
              <a:rPr lang="es-ES" sz="2400" dirty="0" smtClean="0"/>
              <a:t>financiamiento.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73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539" y="482898"/>
            <a:ext cx="6464255" cy="767631"/>
          </a:xfrm>
        </p:spPr>
        <p:txBody>
          <a:bodyPr/>
          <a:lstStyle/>
          <a:p>
            <a:r>
              <a:rPr lang="es-AR" sz="2000" dirty="0">
                <a:solidFill>
                  <a:schemeClr val="accent6"/>
                </a:solidFill>
              </a:rPr>
              <a:t>Petición del MCP al Departamento de Acceso al </a:t>
            </a:r>
            <a:r>
              <a:rPr lang="es-AR" sz="2000" dirty="0" smtClean="0">
                <a:solidFill>
                  <a:schemeClr val="accent6"/>
                </a:solidFill>
              </a:rPr>
              <a:t>Financiamiento: Sección 2 </a:t>
            </a:r>
            <a:r>
              <a:rPr lang="es-AR" dirty="0">
                <a:solidFill>
                  <a:srgbClr val="000000"/>
                </a:solidFill>
              </a:rPr>
              <a:t/>
            </a:r>
            <a:br>
              <a:rPr lang="es-AR" dirty="0">
                <a:solidFill>
                  <a:srgbClr val="000000"/>
                </a:solidFill>
              </a:rPr>
            </a:br>
            <a:r>
              <a:rPr lang="es-ES" dirty="0" smtClean="0"/>
              <a:t>Contexto</a:t>
            </a:r>
            <a:endParaRPr lang="en-US" sz="2215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186316" y="3248412"/>
            <a:ext cx="432048" cy="0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91107" y="3813876"/>
            <a:ext cx="532931" cy="593916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02691" y="3197608"/>
            <a:ext cx="598220" cy="0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010274" y="2158565"/>
            <a:ext cx="432048" cy="569992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3044" y="2236311"/>
            <a:ext cx="1385125" cy="2840347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64127"/>
            <a:r>
              <a:rPr lang="en-US" sz="1400" b="1" dirty="0" smtClean="0">
                <a:solidFill>
                  <a:schemeClr val="bg1"/>
                </a:solidFill>
              </a:rPr>
              <a:t>2.1 </a:t>
            </a: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Descripcion</a:t>
            </a:r>
            <a:r>
              <a:rPr lang="en-US" sz="1400" b="1" dirty="0" smtClean="0">
                <a:solidFill>
                  <a:schemeClr val="bg1"/>
                </a:solidFill>
              </a:rPr>
              <a:t> del </a:t>
            </a:r>
            <a:endParaRPr lang="en-US" sz="1400" b="1" dirty="0">
              <a:solidFill>
                <a:schemeClr val="bg1"/>
              </a:solidFill>
            </a:endParaRP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Contexto</a:t>
            </a:r>
            <a:endParaRPr lang="es-ES" sz="1400" b="1" kern="0" dirty="0">
              <a:solidFill>
                <a:schemeClr val="bg1"/>
              </a:solidFill>
              <a:ea typeface="SimHe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65539" y="1361940"/>
            <a:ext cx="5797784" cy="1120268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77" dirty="0">
                <a:solidFill>
                  <a:srgbClr val="000000"/>
                </a:solidFill>
              </a:rPr>
              <a:t>Describir los </a:t>
            </a:r>
            <a:r>
              <a:rPr lang="es-ES" sz="1477" b="1" dirty="0">
                <a:solidFill>
                  <a:srgbClr val="000000"/>
                </a:solidFill>
              </a:rPr>
              <a:t>fundamentos y el contexto de la solicitud </a:t>
            </a:r>
            <a:r>
              <a:rPr lang="es-ES" sz="1477" dirty="0">
                <a:solidFill>
                  <a:srgbClr val="000000"/>
                </a:solidFill>
              </a:rPr>
              <a:t>indicando la forma en la que está alineada con la situación epidemiológica, la estrategia nacional o enfoque para la componente de enfermedad / FSS y lecciones aprendidas de los programas existentes.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65539" y="2636248"/>
            <a:ext cx="4538284" cy="118286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pPr marL="0" lvl="1" indent="-164127"/>
            <a:r>
              <a:rPr lang="es-ES" sz="1400" dirty="0"/>
              <a:t>Explicar las </a:t>
            </a:r>
            <a:r>
              <a:rPr lang="es-ES" sz="1400" b="1" dirty="0" smtClean="0"/>
              <a:t>deficiencias </a:t>
            </a:r>
            <a:r>
              <a:rPr lang="es-ES" sz="1400" b="1" dirty="0"/>
              <a:t>programáticas y </a:t>
            </a:r>
            <a:r>
              <a:rPr lang="es-ES" sz="1400" b="1" dirty="0" smtClean="0"/>
              <a:t>financieras </a:t>
            </a:r>
            <a:r>
              <a:rPr lang="es-ES" sz="1400" dirty="0" smtClean="0"/>
              <a:t>que </a:t>
            </a:r>
            <a:r>
              <a:rPr lang="es-ES" sz="1400" dirty="0"/>
              <a:t>se abordarán a través de esta solicitud / la reprogramación. </a:t>
            </a:r>
            <a:r>
              <a:rPr lang="es-ES" sz="1400" dirty="0" smtClean="0"/>
              <a:t>Incluir la </a:t>
            </a:r>
            <a:r>
              <a:rPr lang="es-ES" sz="1400" dirty="0"/>
              <a:t>tabla financiamiento de </a:t>
            </a:r>
            <a:r>
              <a:rPr lang="es-ES" sz="1400" dirty="0" smtClean="0"/>
              <a:t>contrapartida.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86138" y="5064484"/>
            <a:ext cx="4520777" cy="1357268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00" dirty="0"/>
              <a:t>Describir la consulta y discusiones con diferentes grupos interesados, incluida la sociedad civil, las poblaciones clave , y los socios técnicos en el país sobre la solicitud de financiamiento propuesta. Adjuntar documentación pertinente ( por ejemplo, minutas MCP ) si disponible </a:t>
            </a:r>
            <a:endParaRPr lang="en-GB" sz="1400" dirty="0"/>
          </a:p>
        </p:txBody>
      </p:sp>
      <p:sp>
        <p:nvSpPr>
          <p:cNvPr id="18" name="Flowchart: Document 17"/>
          <p:cNvSpPr/>
          <p:nvPr/>
        </p:nvSpPr>
        <p:spPr>
          <a:xfrm>
            <a:off x="8039464" y="259007"/>
            <a:ext cx="997032" cy="1127474"/>
          </a:xfrm>
          <a:prstGeom prst="flowChartDocument">
            <a:avLst/>
          </a:prstGeom>
          <a:solidFill>
            <a:srgbClr val="FFC000"/>
          </a:solidFill>
          <a:ln>
            <a:solidFill>
              <a:srgbClr val="0028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77" b="1" dirty="0" smtClean="0">
                <a:solidFill>
                  <a:srgbClr val="000000"/>
                </a:solidFill>
              </a:rPr>
              <a:t>Sub-</a:t>
            </a:r>
            <a:r>
              <a:rPr lang="en-US" sz="1477" b="1" dirty="0" err="1" smtClean="0">
                <a:solidFill>
                  <a:srgbClr val="000000"/>
                </a:solidFill>
              </a:rPr>
              <a:t>sección</a:t>
            </a:r>
            <a:r>
              <a:rPr lang="en-US" sz="1477" b="1" dirty="0" smtClean="0">
                <a:solidFill>
                  <a:srgbClr val="000000"/>
                </a:solidFill>
              </a:rPr>
              <a:t> </a:t>
            </a:r>
            <a:r>
              <a:rPr lang="en-US" sz="2585" b="1" dirty="0" smtClean="0">
                <a:solidFill>
                  <a:srgbClr val="000000"/>
                </a:solidFill>
              </a:rPr>
              <a:t>2.1</a:t>
            </a:r>
            <a:endParaRPr lang="en-US" sz="1477" b="1" dirty="0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418206" y="2609151"/>
            <a:ext cx="1609456" cy="1176914"/>
            <a:chOff x="8427386" y="2636912"/>
            <a:chExt cx="1350150" cy="12428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>
            <a:xfrm>
              <a:off x="8427386" y="2996952"/>
              <a:ext cx="1350150" cy="882842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dirty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Tabla de </a:t>
              </a:r>
              <a:r>
                <a:rPr lang="es-EC" sz="1292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financiamiento </a:t>
              </a:r>
              <a:r>
                <a:rPr lang="es-EC" sz="1292" dirty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de contrapartida</a:t>
              </a:r>
              <a:endParaRPr lang="es-EC" sz="1292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427386" y="2636912"/>
              <a:ext cx="135015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b="1" dirty="0">
                  <a:solidFill>
                    <a:srgbClr val="000000"/>
                  </a:solidFill>
                </a:rPr>
                <a:t>Tabla </a:t>
              </a: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035335" y="4883267"/>
            <a:ext cx="532931" cy="593916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665539" y="4001809"/>
            <a:ext cx="4520777" cy="899882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00" dirty="0" smtClean="0"/>
              <a:t>En </a:t>
            </a:r>
            <a:r>
              <a:rPr lang="es-ES" sz="1400" dirty="0"/>
              <a:t>ausencia de un plan estratégico nacional y los datos epidemiológicos sobre todo para las poblaciones </a:t>
            </a:r>
            <a:r>
              <a:rPr lang="es-ES" sz="1400" dirty="0" smtClean="0"/>
              <a:t>clave, especificar </a:t>
            </a:r>
            <a:r>
              <a:rPr lang="es-ES" sz="1400" dirty="0"/>
              <a:t>e </a:t>
            </a:r>
            <a:r>
              <a:rPr lang="es-ES" sz="1400" dirty="0" smtClean="0"/>
              <a:t>indicar </a:t>
            </a:r>
            <a:r>
              <a:rPr lang="es-ES" sz="1400" dirty="0"/>
              <a:t>cómo se abordará el </a:t>
            </a:r>
            <a:r>
              <a:rPr lang="es-ES" sz="1400" dirty="0" smtClean="0"/>
              <a:t>problema.</a:t>
            </a:r>
            <a:endParaRPr lang="en-GB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7402340" y="5064484"/>
            <a:ext cx="1618290" cy="1357268"/>
            <a:chOff x="8427386" y="2636912"/>
            <a:chExt cx="1350150" cy="12428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8427386" y="2996952"/>
              <a:ext cx="1350150" cy="882842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dirty="0" smtClean="0">
                  <a:solidFill>
                    <a:srgbClr val="000000">
                      <a:lumMod val="95000"/>
                      <a:lumOff val="5000"/>
                    </a:srgbClr>
                  </a:solidFill>
                </a:rPr>
                <a:t>Anexos que demuestren que grupos interesados y PC han sido consultado</a:t>
              </a:r>
              <a:endParaRPr lang="es-EC" sz="1292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427386" y="2636912"/>
              <a:ext cx="1350150" cy="3600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292" b="1" dirty="0" smtClean="0">
                  <a:solidFill>
                    <a:srgbClr val="000000"/>
                  </a:solidFill>
                </a:rPr>
                <a:t>Anexos  (si disponible)</a:t>
              </a:r>
              <a:endParaRPr lang="es-EC" sz="1292" b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7203823" y="5743118"/>
            <a:ext cx="432048" cy="0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05542" y="2074288"/>
            <a:ext cx="395434" cy="33614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vert="vert270" anchor="ctr"/>
          <a:lstStyle/>
          <a:p>
            <a:pPr algn="ctr"/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Que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 se </a:t>
            </a:r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solicita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192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44" y="517521"/>
            <a:ext cx="6464255" cy="767631"/>
          </a:xfrm>
        </p:spPr>
        <p:txBody>
          <a:bodyPr/>
          <a:lstStyle/>
          <a:p>
            <a:r>
              <a:rPr lang="es-AR" sz="2000" dirty="0">
                <a:solidFill>
                  <a:schemeClr val="accent6"/>
                </a:solidFill>
              </a:rPr>
              <a:t>Petición del MCP al Departamento de Acceso al Financiamiento: Sección 2 </a:t>
            </a:r>
            <a:r>
              <a:rPr lang="es-AR" sz="2000" dirty="0" smtClean="0">
                <a:solidFill>
                  <a:srgbClr val="000000"/>
                </a:solidFill>
              </a:rPr>
              <a:t/>
            </a:r>
            <a:br>
              <a:rPr lang="es-AR" sz="2000" dirty="0" smtClean="0">
                <a:solidFill>
                  <a:srgbClr val="000000"/>
                </a:solidFill>
              </a:rPr>
            </a:br>
            <a:r>
              <a:rPr lang="es-AR" sz="2000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Solicitud</a:t>
            </a:r>
            <a:endParaRPr lang="en-US" sz="2215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13814" y="3878357"/>
            <a:ext cx="561468" cy="203597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13814" y="2797959"/>
            <a:ext cx="543338" cy="340818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969459" y="1868260"/>
            <a:ext cx="432048" cy="569992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3044" y="2236311"/>
            <a:ext cx="1385125" cy="2840347"/>
          </a:xfrm>
          <a:prstGeom prst="rect">
            <a:avLst/>
          </a:prstGeom>
          <a:solidFill>
            <a:srgbClr val="004782"/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64127"/>
            <a:r>
              <a:rPr lang="en-US" sz="1400" b="1" dirty="0" smtClean="0">
                <a:solidFill>
                  <a:schemeClr val="bg1"/>
                </a:solidFill>
              </a:rPr>
              <a:t>2.2</a:t>
            </a: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Descripcion</a:t>
            </a:r>
            <a:r>
              <a:rPr lang="en-US" sz="1400" b="1" dirty="0" smtClean="0">
                <a:solidFill>
                  <a:schemeClr val="bg1"/>
                </a:solidFill>
              </a:rPr>
              <a:t> de la </a:t>
            </a:r>
            <a:endParaRPr lang="en-US" sz="1400" b="1" dirty="0">
              <a:solidFill>
                <a:schemeClr val="bg1"/>
              </a:solidFill>
            </a:endParaRPr>
          </a:p>
          <a:p>
            <a:pPr marL="164127"/>
            <a:r>
              <a:rPr lang="en-US" sz="1400" b="1" dirty="0" err="1" smtClean="0">
                <a:solidFill>
                  <a:schemeClr val="bg1"/>
                </a:solidFill>
              </a:rPr>
              <a:t>Solicitud</a:t>
            </a:r>
            <a:endParaRPr lang="es-ES" sz="1400" b="1" kern="0" dirty="0">
              <a:solidFill>
                <a:schemeClr val="bg1"/>
              </a:solidFill>
              <a:ea typeface="SimHe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24038" y="1377837"/>
            <a:ext cx="6224426" cy="638444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00" dirty="0"/>
              <a:t>Describir la solicitud de financiamiento incluyendo cambios en el programa existente.</a:t>
            </a:r>
            <a:endParaRPr lang="en-GB" sz="1400" dirty="0"/>
          </a:p>
        </p:txBody>
      </p:sp>
      <p:sp>
        <p:nvSpPr>
          <p:cNvPr id="28" name="Rectangle 27"/>
          <p:cNvSpPr/>
          <p:nvPr/>
        </p:nvSpPr>
        <p:spPr>
          <a:xfrm>
            <a:off x="2512797" y="2159511"/>
            <a:ext cx="6235667" cy="1182863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00" dirty="0"/>
              <a:t>Describir las principales </a:t>
            </a:r>
            <a:r>
              <a:rPr lang="es-ES" sz="1400" b="1" dirty="0"/>
              <a:t>razones de los cambios programáticos</a:t>
            </a:r>
            <a:r>
              <a:rPr lang="es-ES" sz="1400" dirty="0"/>
              <a:t>, en su caso, (por ejemplo, reorientación de intervenciones de alto impacto, cambios epidemiológicos, alineación con las últimas directrices normativas, cambios en el panorama del financiamiento, etc.).</a:t>
            </a:r>
            <a:endParaRPr lang="en-GB" sz="1400" dirty="0"/>
          </a:p>
        </p:txBody>
      </p:sp>
      <p:sp>
        <p:nvSpPr>
          <p:cNvPr id="29" name="Rectangle 28"/>
          <p:cNvSpPr/>
          <p:nvPr/>
        </p:nvSpPr>
        <p:spPr>
          <a:xfrm>
            <a:off x="2512797" y="4821534"/>
            <a:ext cx="6235667" cy="1559794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HN" sz="1400" b="1" dirty="0" smtClean="0"/>
              <a:t>Esquema </a:t>
            </a:r>
            <a:r>
              <a:rPr lang="es-HN" sz="1400" dirty="0" smtClean="0"/>
              <a:t>de cómo la reprogramación propuesta garantizará la: </a:t>
            </a:r>
          </a:p>
          <a:p>
            <a:pPr marL="342900" indent="-342900">
              <a:buAutoNum type="arabicParenBoth"/>
            </a:pPr>
            <a:r>
              <a:rPr lang="es-HN" sz="1400" dirty="0" smtClean="0"/>
              <a:t>continua ampliación del programa hasta donde sea posible; </a:t>
            </a:r>
          </a:p>
          <a:p>
            <a:pPr marL="342900" indent="-342900">
              <a:buAutoNum type="arabicParenBoth"/>
            </a:pPr>
            <a:r>
              <a:rPr lang="es-HN" sz="1400" dirty="0" smtClean="0"/>
              <a:t>el uso eficaz y eficiente de las inversiones del Fondo Mundial para apoyar los programas nacionales; </a:t>
            </a:r>
          </a:p>
          <a:p>
            <a:pPr marL="342900" indent="-342900">
              <a:buAutoNum type="arabicParenBoth"/>
            </a:pPr>
            <a:r>
              <a:rPr lang="es-HN" sz="1400" dirty="0" smtClean="0"/>
              <a:t>el logro de un mayor impacto en la lucha contra el VIH / SIDA;</a:t>
            </a:r>
          </a:p>
          <a:p>
            <a:pPr marL="342900" indent="-342900">
              <a:buAutoNum type="arabicParenBoth"/>
            </a:pPr>
            <a:r>
              <a:rPr lang="es-HN" sz="1400" dirty="0" smtClean="0"/>
              <a:t>fortalecer aún más los programas transversales de población clave de los sistemas comunitarios y de salud.</a:t>
            </a:r>
            <a:endParaRPr lang="es-HN" sz="1400" dirty="0"/>
          </a:p>
        </p:txBody>
      </p:sp>
      <p:sp>
        <p:nvSpPr>
          <p:cNvPr id="18" name="Flowchart: Document 17"/>
          <p:cNvSpPr/>
          <p:nvPr/>
        </p:nvSpPr>
        <p:spPr>
          <a:xfrm>
            <a:off x="8039464" y="259007"/>
            <a:ext cx="997032" cy="1127474"/>
          </a:xfrm>
          <a:prstGeom prst="flowChartDocument">
            <a:avLst/>
          </a:prstGeom>
          <a:solidFill>
            <a:srgbClr val="FFC000"/>
          </a:solidFill>
          <a:ln>
            <a:solidFill>
              <a:srgbClr val="0028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77" b="1" dirty="0" smtClean="0">
                <a:solidFill>
                  <a:srgbClr val="000000"/>
                </a:solidFill>
              </a:rPr>
              <a:t>Sub-</a:t>
            </a:r>
            <a:r>
              <a:rPr lang="en-US" sz="1477" b="1" dirty="0" err="1" smtClean="0">
                <a:solidFill>
                  <a:srgbClr val="000000"/>
                </a:solidFill>
              </a:rPr>
              <a:t>sección</a:t>
            </a:r>
            <a:r>
              <a:rPr lang="en-US" sz="1477" b="1" dirty="0" smtClean="0">
                <a:solidFill>
                  <a:srgbClr val="000000"/>
                </a:solidFill>
              </a:rPr>
              <a:t> </a:t>
            </a:r>
            <a:r>
              <a:rPr lang="en-US" sz="2585" b="1" dirty="0" smtClean="0">
                <a:solidFill>
                  <a:srgbClr val="000000"/>
                </a:solidFill>
              </a:rPr>
              <a:t>2.2</a:t>
            </a:r>
            <a:endParaRPr lang="en-US" sz="1477" b="1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9710" y="4821534"/>
            <a:ext cx="535620" cy="408522"/>
          </a:xfrm>
          <a:prstGeom prst="line">
            <a:avLst/>
          </a:prstGeom>
          <a:ln w="28575">
            <a:solidFill>
              <a:srgbClr val="002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12797" y="3515847"/>
            <a:ext cx="6235667" cy="1132214"/>
          </a:xfrm>
          <a:prstGeom prst="rect">
            <a:avLst/>
          </a:prstGeom>
          <a:noFill/>
          <a:ln w="25400" cap="flat" cmpd="sng" algn="ctr">
            <a:solidFill>
              <a:srgbClr val="002846"/>
            </a:solidFill>
            <a:prstDash val="sysDash"/>
          </a:ln>
          <a:effectLst/>
        </p:spPr>
        <p:txBody>
          <a:bodyPr anchor="ctr"/>
          <a:lstStyle/>
          <a:p>
            <a:r>
              <a:rPr lang="es-ES" sz="1400" dirty="0"/>
              <a:t>Para cada subvención, </a:t>
            </a:r>
            <a:r>
              <a:rPr lang="es-ES" sz="1400" b="1" dirty="0"/>
              <a:t>delinear los cambios en el (i) Marco de Desempeño</a:t>
            </a:r>
            <a:r>
              <a:rPr lang="es-ES" sz="1400" dirty="0"/>
              <a:t> como por ejemplo el impacto sobre los objetivos, la cobertura geográfica o la diversidad / calidad de los paquetes de servicios, </a:t>
            </a:r>
            <a:r>
              <a:rPr lang="es-ES" sz="1400" b="1" dirty="0"/>
              <a:t>(ii) el presupuesto</a:t>
            </a:r>
            <a:r>
              <a:rPr lang="es-ES" sz="1400" dirty="0"/>
              <a:t>, y </a:t>
            </a:r>
            <a:r>
              <a:rPr lang="es-ES" sz="1400" b="1" dirty="0"/>
              <a:t>(iii) la duración del período de aplicación.</a:t>
            </a:r>
            <a:endParaRPr lang="en-GB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205542" y="1868260"/>
            <a:ext cx="395434" cy="3567473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rgbClr val="002846"/>
            </a:solidFill>
            <a:prstDash val="solid"/>
          </a:ln>
          <a:effectLst/>
        </p:spPr>
        <p:txBody>
          <a:bodyPr vert="vert270" anchor="ctr"/>
          <a:lstStyle/>
          <a:p>
            <a:pPr algn="ctr"/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Que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 se </a:t>
            </a:r>
            <a:r>
              <a:rPr lang="en-US" sz="1477" b="1" kern="0" dirty="0" err="1">
                <a:solidFill>
                  <a:srgbClr val="000000"/>
                </a:solidFill>
                <a:ea typeface="SimHei"/>
              </a:rPr>
              <a:t>solicita</a:t>
            </a:r>
            <a:r>
              <a:rPr lang="en-US" sz="1477" b="1" kern="0" dirty="0">
                <a:solidFill>
                  <a:srgbClr val="000000"/>
                </a:solidFill>
                <a:ea typeface="SimHe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86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U0hNEvX5U.zmRQ0q3.p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_RY1WcQEKHS31Mg6IXb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_RY1WcQEKHS31Mg6IXbQ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090D99F72F4245B27751231F237A3F" ma:contentTypeVersion="0" ma:contentTypeDescription="Create a new document." ma:contentTypeScope="" ma:versionID="6330cea21e79196ca2bf34091ed90a0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9FCC8A-0F52-4109-B998-B7D206AB0EED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E1923DE-D6D0-4304-8DE5-E733C413AD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4D9F0-1B41-44CD-9384-B1043EF6C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1FF4A7FD-C0B8-4059-9A22-998F02BAAA99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1331</Words>
  <Application>Microsoft Office PowerPoint</Application>
  <PresentationFormat>Presentación en pantalla (4:3)</PresentationFormat>
  <Paragraphs>142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SimHei</vt:lpstr>
      <vt:lpstr>宋体</vt:lpstr>
      <vt:lpstr>Arial</vt:lpstr>
      <vt:lpstr>Calibri</vt:lpstr>
      <vt:lpstr>Georgia</vt:lpstr>
      <vt:lpstr>Times New Roman</vt:lpstr>
      <vt:lpstr>Wingdings</vt:lpstr>
      <vt:lpstr>1_Default Design</vt:lpstr>
      <vt:lpstr>Solicitud ‘simplificada’ de financiamiento adicional  para VIH</vt:lpstr>
      <vt:lpstr>Para quien</vt:lpstr>
      <vt:lpstr>Características clave</vt:lpstr>
      <vt:lpstr>Proceso</vt:lpstr>
      <vt:lpstr>Herramientas y plantillas</vt:lpstr>
      <vt:lpstr>Presentación de PowerPoint</vt:lpstr>
      <vt:lpstr>Otros anexos (si disponibles)</vt:lpstr>
      <vt:lpstr>Petición del MCP al Departamento de Acceso al Financiamiento: Sección 2  Contexto</vt:lpstr>
      <vt:lpstr>Petición del MCP al Departamento de Acceso al Financiamiento: Sección 2   Solicitud</vt:lpstr>
      <vt:lpstr> Petición del MCP al Departamento de Acceso al Financiamiento: Sección 2  Consideraciones adicionales</vt:lpstr>
      <vt:lpstr>Todos los miembros del MCP deben aprobar Petición del MCP al Departamento de Acceso al Financiamiento </vt:lpstr>
      <vt:lpstr>Temas clave para El Salvador</vt:lpstr>
      <vt:lpstr>Presentación de PowerPoint</vt:lpstr>
    </vt:vector>
  </TitlesOfParts>
  <Company>The Global Fund to Fight AIDS,Tuberculosis &amp; Malaria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Presentation Template II</dc:title>
  <dc:creator>aeberle</dc:creator>
  <cp:lastModifiedBy>Marta Alicia Magana</cp:lastModifiedBy>
  <cp:revision>2004</cp:revision>
  <cp:lastPrinted>2013-05-07T13:01:32Z</cp:lastPrinted>
  <dcterms:created xsi:type="dcterms:W3CDTF">2004-09-29T15:14:25Z</dcterms:created>
  <dcterms:modified xsi:type="dcterms:W3CDTF">2016-01-21T13:51:50Z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Published To">
    <vt:lpwstr>, </vt:lpwstr>
  </property>
  <property fmtid="{D5CDD505-2E9C-101B-9397-08002B2CF9AE}" pid="4" name="_NewReviewCycle">
    <vt:lpwstr/>
  </property>
  <property fmtid="{D5CDD505-2E9C-101B-9397-08002B2CF9AE}" pid="5" name="ContentTypeId">
    <vt:lpwstr>0x010100E5090D99F72F4245B27751231F237A3F</vt:lpwstr>
  </property>
</Properties>
</file>