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1" r:id="rId1"/>
  </p:sldMasterIdLst>
  <p:sldIdLst>
    <p:sldId id="256" r:id="rId2"/>
    <p:sldId id="279" r:id="rId3"/>
    <p:sldId id="280" r:id="rId4"/>
    <p:sldId id="283" r:id="rId5"/>
    <p:sldId id="281" r:id="rId6"/>
    <p:sldId id="284" r:id="rId7"/>
    <p:sldId id="289" r:id="rId8"/>
    <p:sldId id="290" r:id="rId9"/>
    <p:sldId id="286" r:id="rId10"/>
    <p:sldId id="288" r:id="rId11"/>
    <p:sldId id="261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92" r:id="rId24"/>
    <p:sldId id="291" r:id="rId25"/>
    <p:sldId id="29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02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06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993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2383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84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9953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3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75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2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86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08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9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32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15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5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12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247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  <p:sldLayoutId id="2147483825" r:id="rId14"/>
    <p:sldLayoutId id="2147483826" r:id="rId15"/>
    <p:sldLayoutId id="2147483827" r:id="rId16"/>
    <p:sldLayoutId id="214748382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2.bp.blogspot.com/_DjYgNii92pI/SS7TjUGwxnI/AAAAAAAAAps/LGnAFDq6kCQ/s320/escudo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1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1079007"/>
            <a:ext cx="8825658" cy="2677648"/>
          </a:xfrm>
        </p:spPr>
        <p:txBody>
          <a:bodyPr/>
          <a:lstStyle/>
          <a:p>
            <a:r>
              <a:rPr lang="es-SV" dirty="0"/>
              <a:t>EL SALVADOR: </a:t>
            </a:r>
            <a:br>
              <a:rPr lang="es-SV" dirty="0"/>
            </a:br>
            <a:r>
              <a:rPr lang="es-SV" dirty="0"/>
              <a:t>Medición del Gasto en Tuberculosis (MEGA TB)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93491" y="3926776"/>
            <a:ext cx="8825658" cy="861420"/>
          </a:xfrm>
        </p:spPr>
        <p:txBody>
          <a:bodyPr>
            <a:normAutofit/>
          </a:bodyPr>
          <a:lstStyle/>
          <a:p>
            <a:r>
              <a:rPr lang="es-SV" sz="3600" dirty="0"/>
              <a:t>(AÑOS 2013 - 2014)</a:t>
            </a:r>
          </a:p>
          <a:p>
            <a:endParaRPr lang="es-ES" sz="3600" dirty="0"/>
          </a:p>
        </p:txBody>
      </p:sp>
      <p:pic>
        <p:nvPicPr>
          <p:cNvPr id="1026" name="Imagen 3" descr="http://2.bp.blogspot.com/_DjYgNii92pI/SS7TjUGwxnI/AAAAAAAAAps/LGnAFDq6kCQ/s320/escudo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12" y="71844"/>
            <a:ext cx="8001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613" y="136137"/>
            <a:ext cx="11938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049412" y="4788195"/>
            <a:ext cx="5999974" cy="163386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dirty="0">
                <a:solidFill>
                  <a:schemeClr val="bg1"/>
                </a:solidFill>
              </a:rPr>
              <a:t>Presentación: Gloria Miriam Rubio</a:t>
            </a:r>
          </a:p>
          <a:p>
            <a:pPr algn="ctr"/>
            <a:r>
              <a:rPr lang="es-SV" sz="1400" dirty="0">
                <a:solidFill>
                  <a:schemeClr val="bg1"/>
                </a:solidFill>
              </a:rPr>
              <a:t>Trabajo realizado por la Unidad de Economía de la Salud/Dirección de Planificación/MINSAL, con apoyo del </a:t>
            </a:r>
            <a:r>
              <a:rPr lang="es-SV" sz="1400" dirty="0" err="1">
                <a:solidFill>
                  <a:schemeClr val="bg1"/>
                </a:solidFill>
              </a:rPr>
              <a:t>PNTByER</a:t>
            </a:r>
            <a:r>
              <a:rPr lang="es-SV" sz="1400" dirty="0">
                <a:solidFill>
                  <a:schemeClr val="bg1"/>
                </a:solidFill>
              </a:rPr>
              <a:t>, otras dependencias del MINSAL; ISSS, ISBM, PNA y DGCP</a:t>
            </a:r>
            <a:r>
              <a:rPr lang="es-SV" sz="1400">
                <a:solidFill>
                  <a:schemeClr val="bg1"/>
                </a:solidFill>
              </a:rPr>
              <a:t>.             febrero </a:t>
            </a:r>
            <a:r>
              <a:rPr lang="es-SV" sz="1400" dirty="0">
                <a:solidFill>
                  <a:schemeClr val="bg1"/>
                </a:solidFill>
              </a:rPr>
              <a:t>2016.</a:t>
            </a:r>
          </a:p>
          <a:p>
            <a:pPr algn="ctr"/>
            <a:endParaRPr lang="es-SV" sz="1400" dirty="0">
              <a:solidFill>
                <a:schemeClr val="bg1"/>
              </a:solidFill>
            </a:endParaRPr>
          </a:p>
          <a:p>
            <a:pPr algn="ctr"/>
            <a:r>
              <a:rPr lang="es-SV" sz="1400" dirty="0">
                <a:solidFill>
                  <a:schemeClr val="bg1"/>
                </a:solidFill>
              </a:rPr>
              <a:t>SAN SALVADOR, EL SALVADOR, MARZO 2016</a:t>
            </a:r>
            <a:endParaRPr lang="es-E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159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1051560"/>
            <a:ext cx="9431338" cy="4942839"/>
          </a:xfrm>
        </p:spPr>
        <p:txBody>
          <a:bodyPr>
            <a:normAutofit/>
          </a:bodyPr>
          <a:lstStyle/>
          <a:p>
            <a:r>
              <a:rPr lang="es-SV" dirty="0"/>
              <a:t>3. RESULTADOS OBTENIDOS DE MEGA TB 2013-2014.</a:t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7755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6302" y="294538"/>
            <a:ext cx="10515600" cy="896310"/>
          </a:xfrm>
        </p:spPr>
        <p:txBody>
          <a:bodyPr/>
          <a:lstStyle/>
          <a:p>
            <a:pPr marL="0" indent="0" algn="ctr">
              <a:buNone/>
            </a:pPr>
            <a:r>
              <a:rPr lang="es-SV" dirty="0"/>
              <a:t>EL SALVADOR. MEDICIÓN DEL GASTO PÚBLICO EN TUBERCULOSIS 2013. EN US $ Y PORCENTAJES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353" y="1297172"/>
            <a:ext cx="8601740" cy="494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511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0609" y="283904"/>
            <a:ext cx="10515600" cy="981370"/>
          </a:xfrm>
        </p:spPr>
        <p:txBody>
          <a:bodyPr/>
          <a:lstStyle/>
          <a:p>
            <a:pPr marL="0" indent="0" algn="ctr">
              <a:buNone/>
            </a:pPr>
            <a:r>
              <a:rPr lang="es-SV" dirty="0"/>
              <a:t>EL SALVADOR. MEDICIÓN DEL GASTO PÚBLICO EN TUBERCULOSIS 2014. EN US $ Y PORCENTAJES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51" y="1265274"/>
            <a:ext cx="8899802" cy="497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673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3772" y="868694"/>
            <a:ext cx="10515600" cy="868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SV" dirty="0"/>
              <a:t>GASTO PÚBLICO EN TB EN RELACIÓN AL GASTO PÚBLICO EN SALUD Y GASTO EN SALUD INSTITUCIONAL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149" y="2181669"/>
            <a:ext cx="8561814" cy="146403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6149" y="3802999"/>
            <a:ext cx="8561814" cy="251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708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23260" y="432760"/>
            <a:ext cx="10515600" cy="8537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SV" dirty="0"/>
              <a:t>EL SALVADOR. GASTO PÚBLICO EN TUBERCULOSIS EN 2013-2014, SEGÚN PROVEEDORES Y FUENTE DE FINANCIAMIENTO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516" y="1456660"/>
            <a:ext cx="8516679" cy="448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75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5670" y="358332"/>
            <a:ext cx="10515600" cy="8431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SV" dirty="0"/>
              <a:t>EL SALVADOR. GASTO PÚBLICO EN TB DEL MINSAL, SEGÚN FUENTES DE FINANCIAMIENTO EXTERNAS, 2013 Y 2014 (EN US $)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488" y="2009553"/>
            <a:ext cx="8425024" cy="283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906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2985" y="84012"/>
            <a:ext cx="10515600" cy="960105"/>
          </a:xfrm>
        </p:spPr>
        <p:txBody>
          <a:bodyPr/>
          <a:lstStyle/>
          <a:p>
            <a:pPr marL="0" indent="0" algn="ctr">
              <a:buNone/>
            </a:pPr>
            <a:r>
              <a:rPr lang="es-SV" dirty="0"/>
              <a:t>GASTO PÚBLICO EN TUBERCULOSIS 2013, SEGÚN ENTIDADES PROVEEDORAS (EN US $)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980" y="1044117"/>
            <a:ext cx="8412479" cy="574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616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11495"/>
            <a:ext cx="10515600" cy="40003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SV" dirty="0"/>
              <a:t>GASTO PÚBLICO EN TUBERCULOSIS 2014, SEGÚN DETALLE DE LAS ENTIDADES PROVEEDORAS (EN US $)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960" y="1085849"/>
            <a:ext cx="8698230" cy="567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251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44526" y="358332"/>
            <a:ext cx="10515600" cy="970738"/>
          </a:xfrm>
        </p:spPr>
        <p:txBody>
          <a:bodyPr/>
          <a:lstStyle/>
          <a:p>
            <a:pPr marL="0" indent="0" algn="ctr">
              <a:buNone/>
            </a:pPr>
            <a:r>
              <a:rPr lang="es-SV" dirty="0"/>
              <a:t>EL SALVADOR. GASTO PÚBLICO EN TUBERCULOSIS EN EL MINSAL, SEGÚN NIVEL DE ATENCIÓN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1" y="1935123"/>
            <a:ext cx="9070126" cy="254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845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0097" y="294536"/>
            <a:ext cx="10515600" cy="896310"/>
          </a:xfrm>
        </p:spPr>
        <p:txBody>
          <a:bodyPr/>
          <a:lstStyle/>
          <a:p>
            <a:pPr marL="0" indent="0" algn="ctr">
              <a:buNone/>
            </a:pPr>
            <a:r>
              <a:rPr lang="es-SV" dirty="0"/>
              <a:t>EL SALVADOR. GASTO PÚBLICO EN TUBERCULOSIS SEGÚN ENTIDADES Y CATEGORÍAS DE GASTO, AÑO 2013 (EN US $)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571" y="1190846"/>
            <a:ext cx="8047331" cy="525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581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7107" y="400896"/>
            <a:ext cx="8454390" cy="1793664"/>
          </a:xfrm>
        </p:spPr>
        <p:txBody>
          <a:bodyPr/>
          <a:lstStyle/>
          <a:p>
            <a:r>
              <a:rPr lang="es-SV" dirty="0"/>
              <a:t>Contenido 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2950" y="1748790"/>
            <a:ext cx="9349740" cy="4423410"/>
          </a:xfrm>
        </p:spPr>
        <p:txBody>
          <a:bodyPr/>
          <a:lstStyle/>
          <a:p>
            <a:r>
              <a:rPr lang="es-SV" dirty="0"/>
              <a:t>1. ANTECEDENTES</a:t>
            </a:r>
          </a:p>
          <a:p>
            <a:r>
              <a:rPr lang="es-SV" dirty="0"/>
              <a:t>2. METODOLOGÍA UTILIZADA</a:t>
            </a:r>
          </a:p>
          <a:p>
            <a:r>
              <a:rPr lang="es-SV" dirty="0"/>
              <a:t>3. RESULTADOS OBTENIDOS DE MEGA TB 2013-2014.</a:t>
            </a:r>
          </a:p>
          <a:p>
            <a:r>
              <a:rPr lang="es-SV" dirty="0"/>
              <a:t>4. PRINCIPALES CONCLUSIONES Y RETOS PARA PRÓXIMAS MEDICIONES.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24565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6302" y="315802"/>
            <a:ext cx="10515600" cy="917575"/>
          </a:xfrm>
        </p:spPr>
        <p:txBody>
          <a:bodyPr/>
          <a:lstStyle/>
          <a:p>
            <a:pPr marL="0" indent="0" algn="ctr">
              <a:buNone/>
            </a:pPr>
            <a:r>
              <a:rPr lang="es-SV" dirty="0"/>
              <a:t>EL SALVADOR. GASTO PÚBLICO EN TUBERCULOSIS, SEGÚN ENTIDADES Y CATEGORÍAS DE GASTO, AÑO 2014 (EN US $)</a:t>
            </a:r>
            <a:endParaRPr lang="es-ES" dirty="0">
              <a:effectLst/>
            </a:endParaRP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1451" y="1314773"/>
            <a:ext cx="7921256" cy="526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5350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6935" y="570983"/>
            <a:ext cx="10515600" cy="66239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SV" sz="2400" dirty="0"/>
              <a:t>EL SALVADOR. GASTO PÚBLICO PER CÁPITA EN TUBERCULOSIS (EN US $)</a:t>
            </a:r>
            <a:endParaRPr lang="es-ES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064" y="1218278"/>
            <a:ext cx="8272786" cy="50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1419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7122" y="2075602"/>
            <a:ext cx="8534400" cy="1507067"/>
          </a:xfrm>
        </p:spPr>
        <p:txBody>
          <a:bodyPr>
            <a:normAutofit/>
          </a:bodyPr>
          <a:lstStyle/>
          <a:p>
            <a:r>
              <a:rPr lang="es-SV" dirty="0"/>
              <a:t> 4. PRINCIPALES CONCLUSIONES Y Retos PARA PRÓXIMOS MEGA TB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04944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8532" y="258232"/>
            <a:ext cx="8534400" cy="1507067"/>
          </a:xfrm>
        </p:spPr>
        <p:txBody>
          <a:bodyPr/>
          <a:lstStyle/>
          <a:p>
            <a:r>
              <a:rPr lang="es-SV" dirty="0"/>
              <a:t>Principales conclusiones: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943100"/>
            <a:ext cx="9168448" cy="402336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SV" dirty="0"/>
              <a:t>El país invirtió 1% o  menos del gasto público en salud para la prevención y control de la TB (alrededor de US$10 millones anuales). Sin embargo, al cruzar con las estadísticas,  se evidencia que se han tenido resultados importantes en salud pública relacionados en la prevención, tratamiento y control de dicha patología;</a:t>
            </a:r>
          </a:p>
          <a:p>
            <a:pPr algn="just"/>
            <a:r>
              <a:rPr lang="es-SV" dirty="0"/>
              <a:t>El ISSS y el MINSAL constituyen las principales entidades proveedoras y financiadoras de acciones dirigidas a la TB. De hecho, más del 90% del total de gastos en TB son proporcionados por estas entidades. </a:t>
            </a:r>
          </a:p>
          <a:p>
            <a:pPr algn="just"/>
            <a:r>
              <a:rPr lang="es-SV" dirty="0"/>
              <a:t>La DGCP asume costos importantes en la Tb, en términos de custodia para proporcionar el tratamiento;  y alimentación especial a los privados de libertad así diagnosticados. </a:t>
            </a:r>
          </a:p>
          <a:p>
            <a:pPr algn="just"/>
            <a:r>
              <a:rPr lang="es-SV" dirty="0"/>
              <a:t>La principal fuente de financiamiento interna del gasto en TB, lo constituyen los recursos propios y los fondos generales; y,  la externa, el Fondo Global.</a:t>
            </a:r>
          </a:p>
          <a:p>
            <a:pPr algn="just"/>
            <a:r>
              <a:rPr lang="es-SV" dirty="0"/>
              <a:t>Los gastos en Tb se concentraron fundamentalmente en la realización de pruebas diagnósticas, la atención ambulatoria y hospitalaria. </a:t>
            </a:r>
          </a:p>
          <a:p>
            <a:pPr algn="just"/>
            <a:endParaRPr lang="es-SV" dirty="0"/>
          </a:p>
          <a:p>
            <a:pPr algn="just"/>
            <a:endParaRPr lang="es-SV" dirty="0"/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15840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5652" y="429682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es-SV" dirty="0"/>
              <a:t>En función de la experiencia obtenida, se pueden identificar los siguientes retos: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2812" y="2080260"/>
            <a:ext cx="8534400" cy="36152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SV" dirty="0"/>
              <a:t>En el Corto plazo: </a:t>
            </a:r>
          </a:p>
          <a:p>
            <a:pPr algn="just"/>
            <a:r>
              <a:rPr lang="es-SV" dirty="0"/>
              <a:t>Se debe incluir dentro del medición,  los gastos de la Dirección Nacional de Medicamentos relacionados con procesos de regulación y autorización de fármacos utilizados en TB;</a:t>
            </a:r>
          </a:p>
          <a:p>
            <a:pPr algn="just"/>
            <a:r>
              <a:rPr lang="es-SV" dirty="0"/>
              <a:t>Se debe profundizar en la identificación y cuantificación de costos en TB en las entidades públicas;</a:t>
            </a:r>
          </a:p>
          <a:p>
            <a:pPr algn="just"/>
            <a:r>
              <a:rPr lang="es-SV" dirty="0"/>
              <a:t>Mejorar la logística y fortalecer las capacidades institucionales de las entidades involucradas para la recolección, clasificación y consolidación de la información. </a:t>
            </a:r>
          </a:p>
          <a:p>
            <a:pPr marL="0" indent="0">
              <a:buNone/>
            </a:pPr>
            <a:r>
              <a:rPr lang="es-SV" dirty="0"/>
              <a:t>En un mediano plazo: </a:t>
            </a:r>
          </a:p>
          <a:p>
            <a:pPr algn="just"/>
            <a:r>
              <a:rPr lang="es-SV" dirty="0"/>
              <a:t>Se deben  realizarán esfuerzos para identificar el costo económico asumidos por los hogares con pacientes diagnosticados con TB. </a:t>
            </a:r>
            <a:endParaRPr lang="es-ES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7998255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1462" y="2144182"/>
            <a:ext cx="8534400" cy="1507067"/>
          </a:xfrm>
        </p:spPr>
        <p:txBody>
          <a:bodyPr/>
          <a:lstStyle/>
          <a:p>
            <a:r>
              <a:rPr lang="es-SV" dirty="0"/>
              <a:t>Gracias por su atención.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102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5742" y="469477"/>
            <a:ext cx="8534400" cy="1107864"/>
          </a:xfrm>
        </p:spPr>
        <p:txBody>
          <a:bodyPr/>
          <a:lstStyle/>
          <a:p>
            <a:r>
              <a:rPr lang="es-SV" dirty="0"/>
              <a:t>1. ANTECEDENTES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91590" y="2044276"/>
            <a:ext cx="9566910" cy="4026747"/>
          </a:xfrm>
        </p:spPr>
        <p:txBody>
          <a:bodyPr>
            <a:normAutofit/>
          </a:bodyPr>
          <a:lstStyle/>
          <a:p>
            <a:pPr algn="just"/>
            <a:r>
              <a:rPr lang="es-SV" dirty="0"/>
              <a:t>EL SALVADOR ES UNO DE LOS PAÍSES DE AMÉRICA LATINA Y EL CARIBE QUE DESDE 1996 A LA FECHA, GENERA ESTADÍSTICAS ECONÓMICAS DEL SECTOR SALUD (</a:t>
            </a:r>
            <a:r>
              <a:rPr lang="es-SV" b="1" dirty="0"/>
              <a:t>CUENTAS EN SALUD</a:t>
            </a:r>
            <a:r>
              <a:rPr lang="es-SV" dirty="0"/>
              <a:t>), A TRAVÉS DEL MINSAL. </a:t>
            </a:r>
          </a:p>
          <a:p>
            <a:pPr algn="just"/>
            <a:r>
              <a:rPr lang="es-SV" dirty="0"/>
              <a:t>DE IGUAL MANERA, EL MINSAL GENERA DESDE 2005 ESTUDIOS DE MEDICIÓN DEL </a:t>
            </a:r>
            <a:r>
              <a:rPr lang="es-SV" b="1" dirty="0"/>
              <a:t>GASTO EN VIH-Sida (MEGAS)</a:t>
            </a:r>
            <a:r>
              <a:rPr lang="es-SV" dirty="0"/>
              <a:t>, BAJO UNA METODOLOGÍA ESTANDAR INTERNACIONAL. </a:t>
            </a:r>
          </a:p>
          <a:p>
            <a:pPr algn="just"/>
            <a:r>
              <a:rPr lang="es-SV" dirty="0"/>
              <a:t>ASIMISMO, A TRAVÉS DE LA SECRETARÍA TÉCNICA Y DE PLANIFICACIÓN DE LA PRESIDENCIA, EL PAÍS HA AVANZADO, CON LA PARTICIPACIÓN DEL MINSAL Y OTRAS INSTANCIAS, A DETERMINAR EL </a:t>
            </a:r>
            <a:r>
              <a:rPr lang="es-SV" b="1" dirty="0"/>
              <a:t>GASTO PÚBLICO SOCIAL</a:t>
            </a:r>
            <a:r>
              <a:rPr lang="es-SV" dirty="0"/>
              <a:t>, </a:t>
            </a:r>
            <a:r>
              <a:rPr lang="es-SV" b="1" dirty="0"/>
              <a:t>EL GASTO PÚBLICO EN NIÑEZ Y ADOLESCENCIA</a:t>
            </a:r>
            <a:r>
              <a:rPr lang="es-SV" dirty="0"/>
              <a:t>; y, </a:t>
            </a:r>
            <a:r>
              <a:rPr lang="es-SV" dirty="0">
                <a:solidFill>
                  <a:schemeClr val="bg1"/>
                </a:solidFill>
              </a:rPr>
              <a:t>EL GASTO PÚBLICO EN PRIMERA INFANCIA; UTILIZANDO CLASIFICADORES INTERNACIONALES.</a:t>
            </a:r>
          </a:p>
          <a:p>
            <a:pPr algn="just"/>
            <a:endParaRPr lang="es-SV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824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5742" y="469477"/>
            <a:ext cx="8534400" cy="1107864"/>
          </a:xfrm>
        </p:spPr>
        <p:txBody>
          <a:bodyPr/>
          <a:lstStyle/>
          <a:p>
            <a:r>
              <a:rPr lang="es-SV" dirty="0"/>
              <a:t>1. ANTECEDENTES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91590" y="1678516"/>
            <a:ext cx="9566910" cy="418507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s-SV" dirty="0"/>
          </a:p>
          <a:p>
            <a:pPr algn="just"/>
            <a:r>
              <a:rPr lang="es-SV" dirty="0"/>
              <a:t>SI BIEN SE HAN REALIZADO ESTUDIOS ESPECÍFICOS, A TRAVÉS DE DIVERSAS CONSULTORÍAS, PARA DETERMINAR LA INVERSIÓN EN ÁREAS DE INTERÉS DE SALUD PÚBLICA, LA EXPERIENCIA HA DEMOSTRADO QUE SÓLO SI TALES MEDICIONES SE INSTITUCIONALIZAN (SE DESARROLLAN CON Y POR  LAS CAPACIDADES INSTALADAS PROPIAS), ÉSTAS PASAN A SER PARTE DE LAS ESTADÍSTICAS REGULARES DEL SECTOR SALUD. </a:t>
            </a:r>
          </a:p>
          <a:p>
            <a:pPr algn="just"/>
            <a:r>
              <a:rPr lang="es-SV" dirty="0"/>
              <a:t>DE AHÍ QUE, SE PASÓ A REALIZAR UN ESFUERZO INTERINSTITUCIONAL, COORDINADO POR LA UNIDAD DE ECONOMÍA DE LA SALUD (DIRPLAN/MINSAL) Y APOYADO POR EL PROGRAMA NACIONAL DE TUBERCULOSIS Y ENFERMEDADES RESPIRATORIAS, PARA REALIZAR LA MEDICIÓN DEL GASTO EN TB (MEGA TB) BAJO LA TUTELA INSTITUCIONAL.  ESFUERZO QUE SE HA REALIZADO DESDE FINALES DE 2015 A FEBRERO 2016. </a:t>
            </a:r>
          </a:p>
          <a:p>
            <a:pPr algn="just"/>
            <a:r>
              <a:rPr lang="es-SV" dirty="0"/>
              <a:t> LOS RESULTADOS OBTENIDOS DE MEGA TB TIENEN CARÁCTER NACIONAL, ESTÁN SUSTENTADOS EN INFORMACIÓN OFICIAL;  Y,  SON AHORA , PARTE DE LAS ESTADÍSTICAS DE PRODUCCIÓN REGULAR DEL MINSAL.</a:t>
            </a:r>
          </a:p>
          <a:p>
            <a:pPr algn="just"/>
            <a:endParaRPr lang="es-SV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054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5742" y="469477"/>
            <a:ext cx="8534400" cy="1107864"/>
          </a:xfrm>
        </p:spPr>
        <p:txBody>
          <a:bodyPr>
            <a:normAutofit/>
          </a:bodyPr>
          <a:lstStyle/>
          <a:p>
            <a:r>
              <a:rPr lang="es-SV" dirty="0"/>
              <a:t>1. METODOLOGÍA UTILIZADA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91590" y="1817370"/>
            <a:ext cx="9566910" cy="4253653"/>
          </a:xfrm>
        </p:spPr>
        <p:txBody>
          <a:bodyPr>
            <a:normAutofit/>
          </a:bodyPr>
          <a:lstStyle/>
          <a:p>
            <a:pPr algn="just"/>
            <a:r>
              <a:rPr lang="es-SV" dirty="0"/>
              <a:t>1. CONSTITUCIÓN DE UN COMITÉ TÉCNICO DEL MINSAL PARA LA COORDINACIÓN DEL ESTUDIO DE MEGA TB;</a:t>
            </a:r>
          </a:p>
          <a:p>
            <a:pPr algn="just"/>
            <a:r>
              <a:rPr lang="es-SV" dirty="0"/>
              <a:t>2. REVISIÓN BIBLIOGRÁFICA Y DE METODOLOGÍAS PREVIAS PARA MEDICIÓN DE GASTOS ESPECÍFICOS;</a:t>
            </a:r>
          </a:p>
          <a:p>
            <a:pPr algn="just"/>
            <a:r>
              <a:rPr lang="es-SV" dirty="0"/>
              <a:t>3. DETERMINACIÓN DE LAS FRONTERAS DE MEDICIÓN DEL GASTO EN TB.</a:t>
            </a:r>
          </a:p>
          <a:p>
            <a:pPr algn="just"/>
            <a:r>
              <a:rPr lang="es-SV" dirty="0"/>
              <a:t>4. ELABORACIÓN DE INSTRUMENTOS PARA RECOLECCIÓN DE INFORMACIÓN;</a:t>
            </a:r>
          </a:p>
          <a:p>
            <a:pPr algn="just"/>
            <a:r>
              <a:rPr lang="es-SV" dirty="0"/>
              <a:t>5. RECOLECCIÓN, REVISIÓN, CLASIFICACIÓN Y CONSOLIDACIÓN DE LA INFORMACIÓN;</a:t>
            </a:r>
          </a:p>
          <a:p>
            <a:pPr algn="just"/>
            <a:r>
              <a:rPr lang="es-SV" dirty="0"/>
              <a:t>6. GENERACIÓN DEL INFORME EN SU VERSIÓN PRELIMINAR Y FINAL.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2358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5742" y="469477"/>
            <a:ext cx="8534400" cy="1107864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/>
              <a:t>FRONTERA DE MEDICIÓN DE GASTOS EN TUBERCULOSIS: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34440" y="1451610"/>
            <a:ext cx="9566910" cy="4253653"/>
          </a:xfrm>
        </p:spPr>
        <p:txBody>
          <a:bodyPr>
            <a:normAutofit/>
          </a:bodyPr>
          <a:lstStyle/>
          <a:p>
            <a:pPr algn="just"/>
            <a:r>
              <a:rPr lang="es-SV" dirty="0"/>
              <a:t>“LOS GASTOS EN TB REPRESENTAN LAS SUMATORIA DE LOS GASTOS CORRIENTES Y DE CAPITAL REALIZADOS EN UN PERÍODO DETERMINADO, EN UN PAÍS ESPECÍFICO, PARA LA PREVENCIÓN, DETECCIÓN, CONTROL, TRATAMIENTO Y REHABILITACIÓN DE LA PERSONAS DIAGNOSTICADAS CON TUBERCULOSIS Y SU ENTORNO FAMILIAR; Y AQUELLOS INCURRIDOS EN EL DIAGNÓSTICO TEMPRANO DE LAS PERSONAS SINTOMÁTICAS RESPIRATORIAS. EN LOS GASTOS EN TB  SE INCLUYEN, ADEMÁS, LAS EROGACIONES RELACIONADAS CON LA ADMINISTRACIÓN, REGULACIÓN, PLANIFICACIÓN, SEGUIMIENTO Y CONDUCCIÓN DEL PLAN NACIONAL DE TUBERCULOSIS” (PÁG. 26 DEL INFORME DE MEGA TB).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8658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34440" y="1143000"/>
            <a:ext cx="9875520" cy="508635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SV" dirty="0"/>
              <a:t>DADO QUE LA PREVENCIÓN, TRATAMIENTO Y CONTROL DE LA TB ES SUSTANCIALMENTE PÚBLICO, EL GASTO EN TB ES LA RESULTANTE DE : </a:t>
            </a:r>
          </a:p>
          <a:p>
            <a:pPr algn="just"/>
            <a:endParaRPr lang="es-SV" dirty="0"/>
          </a:p>
          <a:p>
            <a:pPr marL="0" indent="0" algn="ctr">
              <a:buNone/>
            </a:pPr>
            <a:r>
              <a:rPr lang="es-SV" sz="2800" dirty="0">
                <a:solidFill>
                  <a:srgbClr val="FF0000"/>
                </a:solidFill>
              </a:rPr>
              <a:t>MEGA TB = GTBMINSAL + GTBISSS+GTBISBM+GTBDGCP</a:t>
            </a:r>
          </a:p>
          <a:p>
            <a:pPr marL="0" indent="0" algn="just">
              <a:buNone/>
            </a:pPr>
            <a:r>
              <a:rPr lang="es-SV" dirty="0"/>
              <a:t>LA MEDICIÓN DEL GASTO PÚBLICO EN TB, INCLUYE TODAS LAS FUENTES DE FINANCIAMIENTO, A SABER:</a:t>
            </a:r>
          </a:p>
          <a:p>
            <a:pPr marL="0" indent="0" algn="just">
              <a:buNone/>
            </a:pPr>
            <a:r>
              <a:rPr lang="es-SV" dirty="0"/>
              <a:t>- FONDOS GENERALES </a:t>
            </a:r>
          </a:p>
          <a:p>
            <a:pPr marL="0" indent="0" algn="just">
              <a:buNone/>
            </a:pPr>
            <a:r>
              <a:rPr lang="es-SV" dirty="0"/>
              <a:t>- RECURSOS PROPIOS (DE HOSPITALES NACIONALES Y COTIZACIONES AL ISSS)</a:t>
            </a:r>
          </a:p>
          <a:p>
            <a:pPr marL="0" indent="0" algn="just">
              <a:buNone/>
            </a:pPr>
            <a:r>
              <a:rPr lang="es-SV" dirty="0"/>
              <a:t>- DONACIONES INTERNAS (DONACIONES DE PATRONATO ANTITUBERCULO  Y OTRAS)</a:t>
            </a:r>
          </a:p>
          <a:p>
            <a:pPr marL="0" indent="0" algn="just">
              <a:buNone/>
            </a:pPr>
            <a:r>
              <a:rPr lang="es-SV" dirty="0"/>
              <a:t>- DONACIONES EXTERNAS (FONDO GLOBAL, GIZ, OPS; Y OTRAS)</a:t>
            </a:r>
          </a:p>
          <a:p>
            <a:pPr algn="just">
              <a:buFontTx/>
              <a:buChar char="-"/>
            </a:pPr>
            <a:r>
              <a:rPr lang="es-SV" dirty="0"/>
              <a:t>PRESTAMOS EXTERNOS</a:t>
            </a:r>
          </a:p>
          <a:p>
            <a:pPr marL="0" indent="0" algn="just">
              <a:buNone/>
            </a:pPr>
            <a:r>
              <a:rPr lang="es-SV" b="1" u="sng" dirty="0"/>
              <a:t>POR TANTO EL MEGA TB, REPRESENTA LA TOTALIDAD DEL GASTO PÚBLICO EN SALUD REALIZADO POR LAS DIVERSAS ENTIDADES PROVEEDORAS DE SERVICIOS, CON TODAS SUS FUENTES DE FINANCIAMIENTO. </a:t>
            </a:r>
          </a:p>
          <a:p>
            <a:pPr marL="0" indent="0" algn="just">
              <a:buNone/>
            </a:pPr>
            <a:endParaRPr lang="es-SV" dirty="0"/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4904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2" y="223943"/>
            <a:ext cx="8534400" cy="1181948"/>
          </a:xfrm>
        </p:spPr>
        <p:txBody>
          <a:bodyPr>
            <a:normAutofit fontScale="90000"/>
          </a:bodyPr>
          <a:lstStyle/>
          <a:p>
            <a:r>
              <a:rPr lang="es-SV" dirty="0"/>
              <a:t>Los gastos en </a:t>
            </a:r>
            <a:r>
              <a:rPr lang="es-SV" dirty="0" err="1"/>
              <a:t>tb</a:t>
            </a:r>
            <a:r>
              <a:rPr lang="es-SV" dirty="0"/>
              <a:t>, se clasificaron en: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2970" y="1405892"/>
            <a:ext cx="9326880" cy="4960618"/>
          </a:xfrm>
        </p:spPr>
        <p:txBody>
          <a:bodyPr>
            <a:normAutofit fontScale="77500" lnSpcReduction="20000"/>
          </a:bodyPr>
          <a:lstStyle/>
          <a:p>
            <a:r>
              <a:rPr lang="es-SV" dirty="0"/>
              <a:t>Atención ambulatoria;</a:t>
            </a:r>
          </a:p>
          <a:p>
            <a:r>
              <a:rPr lang="es-SV" dirty="0"/>
              <a:t>Atención hospitalaria;</a:t>
            </a:r>
          </a:p>
          <a:p>
            <a:r>
              <a:rPr lang="es-SV" dirty="0"/>
              <a:t>Productos farmacéuticos;</a:t>
            </a:r>
          </a:p>
          <a:p>
            <a:r>
              <a:rPr lang="es-SV" dirty="0"/>
              <a:t>Productos de salud y equipos de salud;</a:t>
            </a:r>
          </a:p>
          <a:p>
            <a:r>
              <a:rPr lang="es-SV" dirty="0"/>
              <a:t>Pruebas diagnósticas;</a:t>
            </a:r>
          </a:p>
          <a:p>
            <a:r>
              <a:rPr lang="es-SV" dirty="0"/>
              <a:t>Infraestructura y otro equipamiento;</a:t>
            </a:r>
          </a:p>
          <a:p>
            <a:r>
              <a:rPr lang="es-SV" dirty="0"/>
              <a:t>Apoyo vital a clientes;</a:t>
            </a:r>
          </a:p>
          <a:p>
            <a:r>
              <a:rPr lang="es-SV" dirty="0"/>
              <a:t>Recursos Humanos;</a:t>
            </a:r>
          </a:p>
          <a:p>
            <a:r>
              <a:rPr lang="es-SV" dirty="0"/>
              <a:t>Planificación y Administración;</a:t>
            </a:r>
          </a:p>
          <a:p>
            <a:r>
              <a:rPr lang="es-SV" dirty="0"/>
              <a:t>Monitoreo y evaluación;</a:t>
            </a:r>
          </a:p>
          <a:p>
            <a:r>
              <a:rPr lang="es-SV" dirty="0"/>
              <a:t>Costos de gestión, adquisiciones y suministros;</a:t>
            </a:r>
          </a:p>
          <a:p>
            <a:r>
              <a:rPr lang="es-SV" dirty="0"/>
              <a:t>Subsidios;</a:t>
            </a:r>
          </a:p>
          <a:p>
            <a:r>
              <a:rPr lang="es-SV" dirty="0"/>
              <a:t>Capacitación;</a:t>
            </a:r>
          </a:p>
          <a:p>
            <a:r>
              <a:rPr lang="es-SV" dirty="0"/>
              <a:t>Materiales de comunicación; y,</a:t>
            </a:r>
          </a:p>
          <a:p>
            <a:r>
              <a:rPr lang="es-SV" dirty="0"/>
              <a:t>Gastos generales y otros.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76579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2" y="223942"/>
            <a:ext cx="8534400" cy="1507067"/>
          </a:xfrm>
        </p:spPr>
        <p:txBody>
          <a:bodyPr/>
          <a:lstStyle/>
          <a:p>
            <a:r>
              <a:rPr lang="es-SV" dirty="0"/>
              <a:t>Fuentes de información utilizadas, entre otras: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98562" y="2183130"/>
            <a:ext cx="8534400" cy="3615267"/>
          </a:xfrm>
        </p:spPr>
        <p:txBody>
          <a:bodyPr>
            <a:normAutofit lnSpcReduction="10000"/>
          </a:bodyPr>
          <a:lstStyle/>
          <a:p>
            <a:r>
              <a:rPr lang="es-SV" dirty="0"/>
              <a:t>Informes estadísticos relacionados con TB;</a:t>
            </a:r>
          </a:p>
          <a:p>
            <a:r>
              <a:rPr lang="es-SV" dirty="0"/>
              <a:t>Informes de ejecución presupuestaria de egresos al cierre de cada ejercicio fiscal de cada entidad involucrada;</a:t>
            </a:r>
          </a:p>
          <a:p>
            <a:r>
              <a:rPr lang="es-SV" dirty="0"/>
              <a:t>Informes de costos unitarios de la Herramienta de </a:t>
            </a:r>
            <a:r>
              <a:rPr lang="es-SV" dirty="0" err="1"/>
              <a:t>Presupuestación</a:t>
            </a:r>
            <a:r>
              <a:rPr lang="es-SV" dirty="0"/>
              <a:t> para el Control de la TB (</a:t>
            </a:r>
            <a:r>
              <a:rPr lang="es-SV" dirty="0" err="1"/>
              <a:t>Template</a:t>
            </a:r>
            <a:r>
              <a:rPr lang="es-SV" dirty="0"/>
              <a:t> TB);</a:t>
            </a:r>
          </a:p>
          <a:p>
            <a:r>
              <a:rPr lang="es-SV" dirty="0"/>
              <a:t>Informes de Labores institucionales;</a:t>
            </a:r>
          </a:p>
          <a:p>
            <a:r>
              <a:rPr lang="es-SV" dirty="0"/>
              <a:t>Informes de gastos en TB del Fondo Global; OPS y GIZ;</a:t>
            </a:r>
          </a:p>
          <a:p>
            <a:r>
              <a:rPr lang="es-SV" dirty="0"/>
              <a:t>Reportes financieros del Patronato Nacional Antituberculoso;</a:t>
            </a:r>
          </a:p>
          <a:p>
            <a:r>
              <a:rPr lang="es-SV" dirty="0"/>
              <a:t>Reportes financieros adicionales del ISSS/ISBM/DGCP/MINSAL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8269498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1333</Words>
  <Application>Microsoft Office PowerPoint</Application>
  <PresentationFormat>Panorámica</PresentationFormat>
  <Paragraphs>91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8" baseType="lpstr">
      <vt:lpstr>Century Gothic</vt:lpstr>
      <vt:lpstr>Wingdings 3</vt:lpstr>
      <vt:lpstr>Sector</vt:lpstr>
      <vt:lpstr>EL SALVADOR:  Medición del Gasto en Tuberculosis (MEGA TB)</vt:lpstr>
      <vt:lpstr>Contenido :</vt:lpstr>
      <vt:lpstr>1. ANTECEDENTES</vt:lpstr>
      <vt:lpstr>1. ANTECEDENTES</vt:lpstr>
      <vt:lpstr>1. METODOLOGÍA UTILIZADA</vt:lpstr>
      <vt:lpstr>FRONTERA DE MEDICIÓN DE GASTOS EN TUBERCULOSIS: </vt:lpstr>
      <vt:lpstr>Presentación de PowerPoint</vt:lpstr>
      <vt:lpstr>Los gastos en tb, se clasificaron en:</vt:lpstr>
      <vt:lpstr>Fuentes de información utilizadas, entre otras:</vt:lpstr>
      <vt:lpstr>3. RESULTADOS OBTENIDOS DE MEGA TB 2013-2014.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4. PRINCIPALES CONCLUSIONES Y Retos PARA PRÓXIMOS MEGA TB</vt:lpstr>
      <vt:lpstr>Principales conclusiones:</vt:lpstr>
      <vt:lpstr>En función de la experiencia obtenida, se pueden identificar los siguientes retos: </vt:lpstr>
      <vt:lpstr>Gracias por su atención.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Sonia  Rivera</dc:creator>
  <cp:lastModifiedBy>Gloria Rubio</cp:lastModifiedBy>
  <cp:revision>24</cp:revision>
  <dcterms:created xsi:type="dcterms:W3CDTF">2016-02-29T20:30:15Z</dcterms:created>
  <dcterms:modified xsi:type="dcterms:W3CDTF">2016-03-03T01:40:21Z</dcterms:modified>
</cp:coreProperties>
</file>