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301" r:id="rId4"/>
    <p:sldId id="302" r:id="rId5"/>
    <p:sldId id="303" r:id="rId6"/>
    <p:sldId id="299" r:id="rId7"/>
    <p:sldId id="258" r:id="rId8"/>
  </p:sldIdLst>
  <p:sldSz cx="9144000" cy="6858000" type="screen4x3"/>
  <p:notesSz cx="6858000" cy="9144000"/>
  <p:defaultTextStyle>
    <a:defPPr>
      <a:defRPr lang="es-S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5" autoAdjust="0"/>
    <p:restoredTop sz="94630" autoAdjust="0"/>
  </p:normalViewPr>
  <p:slideViewPr>
    <p:cSldViewPr>
      <p:cViewPr varScale="1">
        <p:scale>
          <a:sx n="84" d="100"/>
          <a:sy n="84" d="100"/>
        </p:scale>
        <p:origin x="1709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ED0774-5AD1-4422-A32B-E6B46F1823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3607E36D-5B41-4ACF-B031-90B374672C72}">
      <dgm:prSet/>
      <dgm:spPr/>
      <dgm:t>
        <a:bodyPr/>
        <a:lstStyle/>
        <a:p>
          <a:pPr rtl="0"/>
          <a:r>
            <a:rPr lang="es-SV" smtClean="0"/>
            <a:t>Avances Modulo de Prevención Combinada.</a:t>
          </a:r>
          <a:endParaRPr lang="es-SV"/>
        </a:p>
      </dgm:t>
    </dgm:pt>
    <dgm:pt modelId="{DF5C6D80-0AA4-47F0-A6EC-A770E4555895}" type="parTrans" cxnId="{EC0F70EB-C8A8-459C-9485-7F00F1AC6256}">
      <dgm:prSet/>
      <dgm:spPr/>
      <dgm:t>
        <a:bodyPr/>
        <a:lstStyle/>
        <a:p>
          <a:endParaRPr lang="es-SV"/>
        </a:p>
      </dgm:t>
    </dgm:pt>
    <dgm:pt modelId="{C3D19FBE-3564-418B-AF44-9FB789D06A82}" type="sibTrans" cxnId="{EC0F70EB-C8A8-459C-9485-7F00F1AC6256}">
      <dgm:prSet/>
      <dgm:spPr/>
      <dgm:t>
        <a:bodyPr/>
        <a:lstStyle/>
        <a:p>
          <a:endParaRPr lang="es-SV"/>
        </a:p>
      </dgm:t>
    </dgm:pt>
    <dgm:pt modelId="{780AB58D-1FCA-4AD5-893D-D89764298969}" type="pres">
      <dgm:prSet presAssocID="{05ED0774-5AD1-4422-A32B-E6B46F182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B94559D-ED81-4B15-8DFA-A396B8709D2C}" type="pres">
      <dgm:prSet presAssocID="{3607E36D-5B41-4ACF-B031-90B374672C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5DA10F4-5F81-438F-9CA8-0EDAC6FC73A1}" type="presOf" srcId="{05ED0774-5AD1-4422-A32B-E6B46F182356}" destId="{780AB58D-1FCA-4AD5-893D-D89764298969}" srcOrd="0" destOrd="0" presId="urn:microsoft.com/office/officeart/2005/8/layout/vList2"/>
    <dgm:cxn modelId="{EC0F70EB-C8A8-459C-9485-7F00F1AC6256}" srcId="{05ED0774-5AD1-4422-A32B-E6B46F182356}" destId="{3607E36D-5B41-4ACF-B031-90B374672C72}" srcOrd="0" destOrd="0" parTransId="{DF5C6D80-0AA4-47F0-A6EC-A770E4555895}" sibTransId="{C3D19FBE-3564-418B-AF44-9FB789D06A82}"/>
    <dgm:cxn modelId="{2D29B753-4366-42DA-A8FE-DF6FF00220BC}" type="presOf" srcId="{3607E36D-5B41-4ACF-B031-90B374672C72}" destId="{DB94559D-ED81-4B15-8DFA-A396B8709D2C}" srcOrd="0" destOrd="0" presId="urn:microsoft.com/office/officeart/2005/8/layout/vList2"/>
    <dgm:cxn modelId="{27FE9223-6FB0-42B8-8EF0-4AA5B16BEC95}" type="presParOf" srcId="{780AB58D-1FCA-4AD5-893D-D89764298969}" destId="{DB94559D-ED81-4B15-8DFA-A396B8709D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EC2F0-09D2-4C50-99DD-674470D6E4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9C32EAB8-A1C7-4A32-85AB-1A6570CAF720}">
      <dgm:prSet/>
      <dgm:spPr/>
      <dgm:t>
        <a:bodyPr/>
        <a:lstStyle/>
        <a:p>
          <a:pPr rtl="0"/>
          <a:r>
            <a:rPr lang="es-SV" smtClean="0"/>
            <a:t>Avances Modulo de Cuidado y Tratamiento.</a:t>
          </a:r>
          <a:endParaRPr lang="es-SV"/>
        </a:p>
      </dgm:t>
    </dgm:pt>
    <dgm:pt modelId="{20928EE1-8A97-43D0-B2C3-CCCC0F674146}" type="parTrans" cxnId="{B7DB7488-0B33-42A6-8282-48D77B2080C5}">
      <dgm:prSet/>
      <dgm:spPr/>
      <dgm:t>
        <a:bodyPr/>
        <a:lstStyle/>
        <a:p>
          <a:endParaRPr lang="es-SV"/>
        </a:p>
      </dgm:t>
    </dgm:pt>
    <dgm:pt modelId="{8315015F-0C57-468F-BC06-2C0757843440}" type="sibTrans" cxnId="{B7DB7488-0B33-42A6-8282-48D77B2080C5}">
      <dgm:prSet/>
      <dgm:spPr/>
      <dgm:t>
        <a:bodyPr/>
        <a:lstStyle/>
        <a:p>
          <a:endParaRPr lang="es-SV"/>
        </a:p>
      </dgm:t>
    </dgm:pt>
    <dgm:pt modelId="{D789EE37-F1E4-4469-B331-2FB8C0312ACC}" type="pres">
      <dgm:prSet presAssocID="{8F9EC2F0-09D2-4C50-99DD-674470D6E4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8BEF9E7-8987-4681-A0EC-7E17DCEEBE35}" type="pres">
      <dgm:prSet presAssocID="{9C32EAB8-A1C7-4A32-85AB-1A6570CAF72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1B2215F9-8627-4A95-A665-9FA9E6D4F83A}" type="presOf" srcId="{9C32EAB8-A1C7-4A32-85AB-1A6570CAF720}" destId="{38BEF9E7-8987-4681-A0EC-7E17DCEEBE35}" srcOrd="0" destOrd="0" presId="urn:microsoft.com/office/officeart/2005/8/layout/vList2"/>
    <dgm:cxn modelId="{B7DB7488-0B33-42A6-8282-48D77B2080C5}" srcId="{8F9EC2F0-09D2-4C50-99DD-674470D6E46C}" destId="{9C32EAB8-A1C7-4A32-85AB-1A6570CAF720}" srcOrd="0" destOrd="0" parTransId="{20928EE1-8A97-43D0-B2C3-CCCC0F674146}" sibTransId="{8315015F-0C57-468F-BC06-2C0757843440}"/>
    <dgm:cxn modelId="{D86C65AA-9288-463C-A7BE-434329020F25}" type="presOf" srcId="{8F9EC2F0-09D2-4C50-99DD-674470D6E46C}" destId="{D789EE37-F1E4-4469-B331-2FB8C0312ACC}" srcOrd="0" destOrd="0" presId="urn:microsoft.com/office/officeart/2005/8/layout/vList2"/>
    <dgm:cxn modelId="{D8483F61-39BE-49BD-952E-57F74FE98BC3}" type="presParOf" srcId="{D789EE37-F1E4-4469-B331-2FB8C0312ACC}" destId="{38BEF9E7-8987-4681-A0EC-7E17DCEEBE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E44C3E-0511-452E-987F-3FA53D8D7B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5AA3C417-D8B0-4087-9EF0-194B068BDEAD}">
      <dgm:prSet/>
      <dgm:spPr/>
      <dgm:t>
        <a:bodyPr/>
        <a:lstStyle/>
        <a:p>
          <a:pPr rtl="0"/>
          <a:r>
            <a:rPr lang="es-SV" b="1" smtClean="0"/>
            <a:t>Área Financiera</a:t>
          </a:r>
          <a:endParaRPr lang="es-SV"/>
        </a:p>
      </dgm:t>
    </dgm:pt>
    <dgm:pt modelId="{C9686B8E-5228-4938-A509-2AF34827921D}" type="parTrans" cxnId="{4D292E62-EF41-4404-8508-A44DD0C7BBC6}">
      <dgm:prSet/>
      <dgm:spPr/>
      <dgm:t>
        <a:bodyPr/>
        <a:lstStyle/>
        <a:p>
          <a:endParaRPr lang="es-SV"/>
        </a:p>
      </dgm:t>
    </dgm:pt>
    <dgm:pt modelId="{15171968-35CE-4DA3-BE85-A324772ADB60}" type="sibTrans" cxnId="{4D292E62-EF41-4404-8508-A44DD0C7BBC6}">
      <dgm:prSet/>
      <dgm:spPr/>
      <dgm:t>
        <a:bodyPr/>
        <a:lstStyle/>
        <a:p>
          <a:endParaRPr lang="es-SV"/>
        </a:p>
      </dgm:t>
    </dgm:pt>
    <dgm:pt modelId="{EBD2FC8E-0819-4008-AB31-D1EEEC7CA995}">
      <dgm:prSet/>
      <dgm:spPr/>
      <dgm:t>
        <a:bodyPr/>
        <a:lstStyle/>
        <a:p>
          <a:pPr rtl="0"/>
          <a:r>
            <a:rPr lang="es-SV" dirty="0" smtClean="0"/>
            <a:t>Está pendiente la presentación del informe financiero correspondiente a mayo que respaldan los gastos pagados y liquidados, el cual deberá contener:</a:t>
          </a:r>
          <a:endParaRPr lang="es-SV" dirty="0"/>
        </a:p>
      </dgm:t>
    </dgm:pt>
    <dgm:pt modelId="{3986CC12-E3D4-4AE1-B0CB-4EF298386657}" type="parTrans" cxnId="{F1EDA04C-4D24-4184-AD7D-D27B2EDBBADA}">
      <dgm:prSet/>
      <dgm:spPr/>
      <dgm:t>
        <a:bodyPr/>
        <a:lstStyle/>
        <a:p>
          <a:endParaRPr lang="es-SV"/>
        </a:p>
      </dgm:t>
    </dgm:pt>
    <dgm:pt modelId="{E20B1437-0B61-4A0E-9D84-A03C10E8BDD8}" type="sibTrans" cxnId="{F1EDA04C-4D24-4184-AD7D-D27B2EDBBADA}">
      <dgm:prSet/>
      <dgm:spPr/>
      <dgm:t>
        <a:bodyPr/>
        <a:lstStyle/>
        <a:p>
          <a:endParaRPr lang="es-SV"/>
        </a:p>
      </dgm:t>
    </dgm:pt>
    <dgm:pt modelId="{7B3739E0-CC37-4D86-9E55-DF93196D65A4}">
      <dgm:prSet/>
      <dgm:spPr/>
      <dgm:t>
        <a:bodyPr/>
        <a:lstStyle/>
        <a:p>
          <a:pPr rtl="0"/>
          <a:r>
            <a:rPr lang="es-SV" smtClean="0"/>
            <a:t>Copia de los vouchers con sus respectivos documentos de respaldo.</a:t>
          </a:r>
          <a:endParaRPr lang="es-SV"/>
        </a:p>
      </dgm:t>
    </dgm:pt>
    <dgm:pt modelId="{80D7261D-D9FD-41FB-974E-EF72C66F94F6}" type="parTrans" cxnId="{0141B731-C45C-4234-A9CA-5A9CEB14CC9C}">
      <dgm:prSet/>
      <dgm:spPr/>
      <dgm:t>
        <a:bodyPr/>
        <a:lstStyle/>
        <a:p>
          <a:endParaRPr lang="es-SV"/>
        </a:p>
      </dgm:t>
    </dgm:pt>
    <dgm:pt modelId="{E9FCB669-9209-4880-86C1-7A862F1EBF3F}" type="sibTrans" cxnId="{0141B731-C45C-4234-A9CA-5A9CEB14CC9C}">
      <dgm:prSet/>
      <dgm:spPr/>
      <dgm:t>
        <a:bodyPr/>
        <a:lstStyle/>
        <a:p>
          <a:endParaRPr lang="es-SV"/>
        </a:p>
      </dgm:t>
    </dgm:pt>
    <dgm:pt modelId="{C34D3094-73FB-464A-9247-F233765BCBDE}">
      <dgm:prSet/>
      <dgm:spPr/>
      <dgm:t>
        <a:bodyPr/>
        <a:lstStyle/>
        <a:p>
          <a:pPr rtl="0"/>
          <a:r>
            <a:rPr lang="es-SV" smtClean="0"/>
            <a:t>Conciliación bancaria.</a:t>
          </a:r>
          <a:endParaRPr lang="es-SV"/>
        </a:p>
      </dgm:t>
    </dgm:pt>
    <dgm:pt modelId="{E8D5F42C-4510-467E-A2E5-E9C394756CB5}" type="parTrans" cxnId="{20ED2C71-B413-48AA-85BF-388128B6AFA1}">
      <dgm:prSet/>
      <dgm:spPr/>
      <dgm:t>
        <a:bodyPr/>
        <a:lstStyle/>
        <a:p>
          <a:endParaRPr lang="es-SV"/>
        </a:p>
      </dgm:t>
    </dgm:pt>
    <dgm:pt modelId="{94DF1247-4FEE-48DC-B4FE-15146102AD68}" type="sibTrans" cxnId="{20ED2C71-B413-48AA-85BF-388128B6AFA1}">
      <dgm:prSet/>
      <dgm:spPr/>
      <dgm:t>
        <a:bodyPr/>
        <a:lstStyle/>
        <a:p>
          <a:endParaRPr lang="es-SV"/>
        </a:p>
      </dgm:t>
    </dgm:pt>
    <dgm:pt modelId="{780934B7-F616-409C-8E20-4A3E6A98D961}">
      <dgm:prSet/>
      <dgm:spPr/>
      <dgm:t>
        <a:bodyPr/>
        <a:lstStyle/>
        <a:p>
          <a:pPr rtl="0"/>
          <a:r>
            <a:rPr lang="es-SV" smtClean="0"/>
            <a:t>Resumen del movimiento de la cuenta bancaria y manejo de gastos.</a:t>
          </a:r>
          <a:endParaRPr lang="es-SV"/>
        </a:p>
      </dgm:t>
    </dgm:pt>
    <dgm:pt modelId="{A44B8305-8CBB-48D5-8182-F7C081B498A7}" type="parTrans" cxnId="{773864F8-987F-48E5-83C7-86A09A6698D9}">
      <dgm:prSet/>
      <dgm:spPr/>
      <dgm:t>
        <a:bodyPr/>
        <a:lstStyle/>
        <a:p>
          <a:endParaRPr lang="es-SV"/>
        </a:p>
      </dgm:t>
    </dgm:pt>
    <dgm:pt modelId="{F1A6ED00-962A-4D07-A5AF-6FC4CE3C6D37}" type="sibTrans" cxnId="{773864F8-987F-48E5-83C7-86A09A6698D9}">
      <dgm:prSet/>
      <dgm:spPr/>
      <dgm:t>
        <a:bodyPr/>
        <a:lstStyle/>
        <a:p>
          <a:endParaRPr lang="es-SV"/>
        </a:p>
      </dgm:t>
    </dgm:pt>
    <dgm:pt modelId="{B756C0CD-7058-4FB8-9EE1-0DA88318E5BD}">
      <dgm:prSet/>
      <dgm:spPr/>
      <dgm:t>
        <a:bodyPr/>
        <a:lstStyle/>
        <a:p>
          <a:pPr rtl="0"/>
          <a:r>
            <a:rPr lang="es-SV" smtClean="0"/>
            <a:t>A la fecha no se ha efectuado el desembolso de fondos correspondiente a la liquidación de gastos de junio, debido a que el área  programática nos comenta que aún no ha sido registrada la información al 100% en Sigpro.</a:t>
          </a:r>
          <a:endParaRPr lang="es-SV"/>
        </a:p>
      </dgm:t>
    </dgm:pt>
    <dgm:pt modelId="{FC7E01DA-686D-4C74-B5F4-ADF692B5E850}" type="parTrans" cxnId="{3BC692E4-4497-45E0-9A41-1441C94F27FA}">
      <dgm:prSet/>
      <dgm:spPr/>
      <dgm:t>
        <a:bodyPr/>
        <a:lstStyle/>
        <a:p>
          <a:endParaRPr lang="es-SV"/>
        </a:p>
      </dgm:t>
    </dgm:pt>
    <dgm:pt modelId="{F628BFDF-6831-4F5B-B97C-2AB0666F070A}" type="sibTrans" cxnId="{3BC692E4-4497-45E0-9A41-1441C94F27FA}">
      <dgm:prSet/>
      <dgm:spPr/>
      <dgm:t>
        <a:bodyPr/>
        <a:lstStyle/>
        <a:p>
          <a:endParaRPr lang="es-SV"/>
        </a:p>
      </dgm:t>
    </dgm:pt>
    <dgm:pt modelId="{B64137D1-96DF-4C5D-954C-29C05A11C3AC}" type="pres">
      <dgm:prSet presAssocID="{F2E44C3E-0511-452E-987F-3FA53D8D7B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2A9CC36-B79E-47E0-812B-32ED52CAC9DB}" type="pres">
      <dgm:prSet presAssocID="{5AA3C417-D8B0-4087-9EF0-194B068BDEAD}" presName="composite" presStyleCnt="0"/>
      <dgm:spPr/>
    </dgm:pt>
    <dgm:pt modelId="{92ED97B7-B53C-476C-9943-011C9E9CA784}" type="pres">
      <dgm:prSet presAssocID="{5AA3C417-D8B0-4087-9EF0-194B068BDEA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0ADB154-7DD9-447C-AA4D-4C9BA640619E}" type="pres">
      <dgm:prSet presAssocID="{5AA3C417-D8B0-4087-9EF0-194B068BDEA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3BC692E4-4497-45E0-9A41-1441C94F27FA}" srcId="{5AA3C417-D8B0-4087-9EF0-194B068BDEAD}" destId="{B756C0CD-7058-4FB8-9EE1-0DA88318E5BD}" srcOrd="4" destOrd="0" parTransId="{FC7E01DA-686D-4C74-B5F4-ADF692B5E850}" sibTransId="{F628BFDF-6831-4F5B-B97C-2AB0666F070A}"/>
    <dgm:cxn modelId="{85E757B6-430A-4559-899B-FD5C3EEE0505}" type="presOf" srcId="{F2E44C3E-0511-452E-987F-3FA53D8D7B9C}" destId="{B64137D1-96DF-4C5D-954C-29C05A11C3AC}" srcOrd="0" destOrd="0" presId="urn:microsoft.com/office/officeart/2005/8/layout/hList1"/>
    <dgm:cxn modelId="{A09EB39E-3D35-43D4-A4D1-F1683240C2F2}" type="presOf" srcId="{780934B7-F616-409C-8E20-4A3E6A98D961}" destId="{10ADB154-7DD9-447C-AA4D-4C9BA640619E}" srcOrd="0" destOrd="3" presId="urn:microsoft.com/office/officeart/2005/8/layout/hList1"/>
    <dgm:cxn modelId="{21580E7A-AFD1-4425-B5D0-9ECE94678871}" type="presOf" srcId="{EBD2FC8E-0819-4008-AB31-D1EEEC7CA995}" destId="{10ADB154-7DD9-447C-AA4D-4C9BA640619E}" srcOrd="0" destOrd="0" presId="urn:microsoft.com/office/officeart/2005/8/layout/hList1"/>
    <dgm:cxn modelId="{9BD71827-39AA-483F-842D-DDEDEED50F9D}" type="presOf" srcId="{7B3739E0-CC37-4D86-9E55-DF93196D65A4}" destId="{10ADB154-7DD9-447C-AA4D-4C9BA640619E}" srcOrd="0" destOrd="1" presId="urn:microsoft.com/office/officeart/2005/8/layout/hList1"/>
    <dgm:cxn modelId="{F1EDA04C-4D24-4184-AD7D-D27B2EDBBADA}" srcId="{5AA3C417-D8B0-4087-9EF0-194B068BDEAD}" destId="{EBD2FC8E-0819-4008-AB31-D1EEEC7CA995}" srcOrd="0" destOrd="0" parTransId="{3986CC12-E3D4-4AE1-B0CB-4EF298386657}" sibTransId="{E20B1437-0B61-4A0E-9D84-A03C10E8BDD8}"/>
    <dgm:cxn modelId="{24D70A03-3E42-46CF-B80E-E959993DCFFA}" type="presOf" srcId="{B756C0CD-7058-4FB8-9EE1-0DA88318E5BD}" destId="{10ADB154-7DD9-447C-AA4D-4C9BA640619E}" srcOrd="0" destOrd="4" presId="urn:microsoft.com/office/officeart/2005/8/layout/hList1"/>
    <dgm:cxn modelId="{773864F8-987F-48E5-83C7-86A09A6698D9}" srcId="{5AA3C417-D8B0-4087-9EF0-194B068BDEAD}" destId="{780934B7-F616-409C-8E20-4A3E6A98D961}" srcOrd="3" destOrd="0" parTransId="{A44B8305-8CBB-48D5-8182-F7C081B498A7}" sibTransId="{F1A6ED00-962A-4D07-A5AF-6FC4CE3C6D37}"/>
    <dgm:cxn modelId="{61A8E2C8-0BCF-4E0C-AC51-A9F18F4408A8}" type="presOf" srcId="{C34D3094-73FB-464A-9247-F233765BCBDE}" destId="{10ADB154-7DD9-447C-AA4D-4C9BA640619E}" srcOrd="0" destOrd="2" presId="urn:microsoft.com/office/officeart/2005/8/layout/hList1"/>
    <dgm:cxn modelId="{20ED2C71-B413-48AA-85BF-388128B6AFA1}" srcId="{5AA3C417-D8B0-4087-9EF0-194B068BDEAD}" destId="{C34D3094-73FB-464A-9247-F233765BCBDE}" srcOrd="2" destOrd="0" parTransId="{E8D5F42C-4510-467E-A2E5-E9C394756CB5}" sibTransId="{94DF1247-4FEE-48DC-B4FE-15146102AD68}"/>
    <dgm:cxn modelId="{0141B731-C45C-4234-A9CA-5A9CEB14CC9C}" srcId="{5AA3C417-D8B0-4087-9EF0-194B068BDEAD}" destId="{7B3739E0-CC37-4D86-9E55-DF93196D65A4}" srcOrd="1" destOrd="0" parTransId="{80D7261D-D9FD-41FB-974E-EF72C66F94F6}" sibTransId="{E9FCB669-9209-4880-86C1-7A862F1EBF3F}"/>
    <dgm:cxn modelId="{4D292E62-EF41-4404-8508-A44DD0C7BBC6}" srcId="{F2E44C3E-0511-452E-987F-3FA53D8D7B9C}" destId="{5AA3C417-D8B0-4087-9EF0-194B068BDEAD}" srcOrd="0" destOrd="0" parTransId="{C9686B8E-5228-4938-A509-2AF34827921D}" sibTransId="{15171968-35CE-4DA3-BE85-A324772ADB60}"/>
    <dgm:cxn modelId="{48CE26B4-E2CB-437C-92B0-A3253F9D3592}" type="presOf" srcId="{5AA3C417-D8B0-4087-9EF0-194B068BDEAD}" destId="{92ED97B7-B53C-476C-9943-011C9E9CA784}" srcOrd="0" destOrd="0" presId="urn:microsoft.com/office/officeart/2005/8/layout/hList1"/>
    <dgm:cxn modelId="{5E8ACBCA-E8CD-4940-BDB5-1C7BA302A9DD}" type="presParOf" srcId="{B64137D1-96DF-4C5D-954C-29C05A11C3AC}" destId="{02A9CC36-B79E-47E0-812B-32ED52CAC9DB}" srcOrd="0" destOrd="0" presId="urn:microsoft.com/office/officeart/2005/8/layout/hList1"/>
    <dgm:cxn modelId="{C7A7D1BA-79A2-48F9-B0E1-FCA3510EADDF}" type="presParOf" srcId="{02A9CC36-B79E-47E0-812B-32ED52CAC9DB}" destId="{92ED97B7-B53C-476C-9943-011C9E9CA784}" srcOrd="0" destOrd="0" presId="urn:microsoft.com/office/officeart/2005/8/layout/hList1"/>
    <dgm:cxn modelId="{61C37294-A3F2-432A-A5B4-B34CD5B896F9}" type="presParOf" srcId="{02A9CC36-B79E-47E0-812B-32ED52CAC9DB}" destId="{10ADB154-7DD9-447C-AA4D-4C9BA64061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1F3CCD-5C8B-4407-A096-D0F7532A5C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23B458EB-AC99-4F6B-BDE7-CB2D930794AE}">
      <dgm:prSet/>
      <dgm:spPr/>
      <dgm:t>
        <a:bodyPr/>
        <a:lstStyle/>
        <a:p>
          <a:pPr rtl="0"/>
          <a:r>
            <a:rPr lang="es-SV" smtClean="0"/>
            <a:t>Avances Modulo de Cuidado y Tratamiento.</a:t>
          </a:r>
          <a:endParaRPr lang="es-SV"/>
        </a:p>
      </dgm:t>
    </dgm:pt>
    <dgm:pt modelId="{F26F9A72-2726-44C0-BCF0-5CF5BD852B25}" type="parTrans" cxnId="{28F457B9-B8EA-4317-B66E-396CCFFE2180}">
      <dgm:prSet/>
      <dgm:spPr/>
      <dgm:t>
        <a:bodyPr/>
        <a:lstStyle/>
        <a:p>
          <a:endParaRPr lang="es-SV"/>
        </a:p>
      </dgm:t>
    </dgm:pt>
    <dgm:pt modelId="{F0D7FEA4-9A10-4C9C-A256-DE0F6CD030D3}" type="sibTrans" cxnId="{28F457B9-B8EA-4317-B66E-396CCFFE2180}">
      <dgm:prSet/>
      <dgm:spPr/>
      <dgm:t>
        <a:bodyPr/>
        <a:lstStyle/>
        <a:p>
          <a:endParaRPr lang="es-SV"/>
        </a:p>
      </dgm:t>
    </dgm:pt>
    <dgm:pt modelId="{2672D155-01B0-4C5C-820C-B4C68B58421C}" type="pres">
      <dgm:prSet presAssocID="{161F3CCD-5C8B-4407-A096-D0F7532A5C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5F37E14B-1DFD-42CB-8E12-676BCDFC7069}" type="pres">
      <dgm:prSet presAssocID="{23B458EB-AC99-4F6B-BDE7-CB2D930794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0FABEA10-52F9-4BC6-ADA4-B5B7A6C9917C}" type="presOf" srcId="{23B458EB-AC99-4F6B-BDE7-CB2D930794AE}" destId="{5F37E14B-1DFD-42CB-8E12-676BCDFC7069}" srcOrd="0" destOrd="0" presId="urn:microsoft.com/office/officeart/2005/8/layout/vList2"/>
    <dgm:cxn modelId="{2DF4E2D3-D82D-4031-A5DF-6F829CC36EB4}" type="presOf" srcId="{161F3CCD-5C8B-4407-A096-D0F7532A5C89}" destId="{2672D155-01B0-4C5C-820C-B4C68B58421C}" srcOrd="0" destOrd="0" presId="urn:microsoft.com/office/officeart/2005/8/layout/vList2"/>
    <dgm:cxn modelId="{28F457B9-B8EA-4317-B66E-396CCFFE2180}" srcId="{161F3CCD-5C8B-4407-A096-D0F7532A5C89}" destId="{23B458EB-AC99-4F6B-BDE7-CB2D930794AE}" srcOrd="0" destOrd="0" parTransId="{F26F9A72-2726-44C0-BCF0-5CF5BD852B25}" sibTransId="{F0D7FEA4-9A10-4C9C-A256-DE0F6CD030D3}"/>
    <dgm:cxn modelId="{6CD79295-B493-4FEA-9754-CFE6BC45A2A5}" type="presParOf" srcId="{2672D155-01B0-4C5C-820C-B4C68B58421C}" destId="{5F37E14B-1DFD-42CB-8E12-676BCDFC70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C35354-1140-46D1-A480-28E2575F43A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06B2A2DD-1A61-40E6-BB72-2BA8B45D4766}">
      <dgm:prSet/>
      <dgm:spPr/>
      <dgm:t>
        <a:bodyPr/>
        <a:lstStyle/>
        <a:p>
          <a:pPr rtl="0"/>
          <a:r>
            <a:rPr lang="es-SV" b="1" smtClean="0"/>
            <a:t>Área Programática: </a:t>
          </a:r>
          <a:endParaRPr lang="es-SV"/>
        </a:p>
      </dgm:t>
    </dgm:pt>
    <dgm:pt modelId="{1178ADF1-7AFD-4813-A91D-2691104AED5D}" type="parTrans" cxnId="{BBE13280-ED75-4DDE-AC94-1FF376A29AA3}">
      <dgm:prSet/>
      <dgm:spPr/>
      <dgm:t>
        <a:bodyPr/>
        <a:lstStyle/>
        <a:p>
          <a:endParaRPr lang="es-SV"/>
        </a:p>
      </dgm:t>
    </dgm:pt>
    <dgm:pt modelId="{C28C7D54-44C7-4BDC-B419-E86CF5B33497}" type="sibTrans" cxnId="{BBE13280-ED75-4DDE-AC94-1FF376A29AA3}">
      <dgm:prSet/>
      <dgm:spPr/>
      <dgm:t>
        <a:bodyPr/>
        <a:lstStyle/>
        <a:p>
          <a:endParaRPr lang="es-SV"/>
        </a:p>
      </dgm:t>
    </dgm:pt>
    <dgm:pt modelId="{F6828260-8842-4165-BAA4-CC9AE65FA07B}">
      <dgm:prSet/>
      <dgm:spPr/>
      <dgm:t>
        <a:bodyPr/>
        <a:lstStyle/>
        <a:p>
          <a:pPr rtl="0"/>
          <a:r>
            <a:rPr lang="es-ES" smtClean="0"/>
            <a:t>Año 2014: Al momento de la revisión no hay datos ingresados</a:t>
          </a:r>
          <a:endParaRPr lang="es-SV"/>
        </a:p>
      </dgm:t>
    </dgm:pt>
    <dgm:pt modelId="{2C5D11C5-0AB0-4DEF-8B68-6D206E769A16}" type="parTrans" cxnId="{900C9D09-92AE-4349-B49D-862750B399CB}">
      <dgm:prSet/>
      <dgm:spPr/>
      <dgm:t>
        <a:bodyPr/>
        <a:lstStyle/>
        <a:p>
          <a:endParaRPr lang="es-SV"/>
        </a:p>
      </dgm:t>
    </dgm:pt>
    <dgm:pt modelId="{23F476F1-FFE9-435F-8FBF-EC018A6D3DF6}" type="sibTrans" cxnId="{900C9D09-92AE-4349-B49D-862750B399CB}">
      <dgm:prSet/>
      <dgm:spPr/>
      <dgm:t>
        <a:bodyPr/>
        <a:lstStyle/>
        <a:p>
          <a:endParaRPr lang="es-SV"/>
        </a:p>
      </dgm:t>
    </dgm:pt>
    <dgm:pt modelId="{064C51A3-4A42-4A07-B6EC-8CBDCFC55E3D}">
      <dgm:prSet/>
      <dgm:spPr/>
      <dgm:t>
        <a:bodyPr/>
        <a:lstStyle/>
        <a:p>
          <a:pPr rtl="0"/>
          <a:r>
            <a:rPr lang="es-ES" dirty="0" smtClean="0"/>
            <a:t>Año 2015: Se han ingresado 364 Visitas realizadas al 20 de Junio del año 2015</a:t>
          </a:r>
          <a:r>
            <a:rPr lang="es-SV" dirty="0" smtClean="0"/>
            <a:t> y</a:t>
          </a:r>
          <a:r>
            <a:rPr lang="es-ES" dirty="0" smtClean="0"/>
            <a:t> 178 personas visitas en el mismo año.</a:t>
          </a:r>
          <a:endParaRPr lang="es-SV" dirty="0"/>
        </a:p>
      </dgm:t>
    </dgm:pt>
    <dgm:pt modelId="{E42A8209-B7EA-4273-B595-0866D53B392B}" type="parTrans" cxnId="{E8CF89F7-D6F6-4285-8733-DC2FD4ADAB05}">
      <dgm:prSet/>
      <dgm:spPr/>
      <dgm:t>
        <a:bodyPr/>
        <a:lstStyle/>
        <a:p>
          <a:endParaRPr lang="es-SV"/>
        </a:p>
      </dgm:t>
    </dgm:pt>
    <dgm:pt modelId="{FD005B46-F584-477C-80A5-B69EB9BE7C6F}" type="sibTrans" cxnId="{E8CF89F7-D6F6-4285-8733-DC2FD4ADAB05}">
      <dgm:prSet/>
      <dgm:spPr/>
      <dgm:t>
        <a:bodyPr/>
        <a:lstStyle/>
        <a:p>
          <a:endParaRPr lang="es-SV"/>
        </a:p>
      </dgm:t>
    </dgm:pt>
    <dgm:pt modelId="{6ECDC804-4014-4CD5-B90B-31941717FD79}">
      <dgm:prSet/>
      <dgm:spPr/>
      <dgm:t>
        <a:bodyPr/>
        <a:lstStyle/>
        <a:p>
          <a:pPr rtl="0"/>
          <a:r>
            <a:rPr lang="es-ES" smtClean="0"/>
            <a:t>Año 2016: Se han ingresado 233 Visitas realizadas a  Junio del año 2016</a:t>
          </a:r>
          <a:r>
            <a:rPr lang="es-SV" smtClean="0"/>
            <a:t> </a:t>
          </a:r>
          <a:r>
            <a:rPr lang="es-ES" smtClean="0"/>
            <a:t>y 133 personas visitas en el mismo año.</a:t>
          </a:r>
          <a:endParaRPr lang="es-SV"/>
        </a:p>
      </dgm:t>
    </dgm:pt>
    <dgm:pt modelId="{A55F8335-596A-4F59-991C-54C2F64A83F2}" type="parTrans" cxnId="{D82D46A4-8BEE-44B4-B9AC-83261FFD9958}">
      <dgm:prSet/>
      <dgm:spPr/>
      <dgm:t>
        <a:bodyPr/>
        <a:lstStyle/>
        <a:p>
          <a:endParaRPr lang="es-SV"/>
        </a:p>
      </dgm:t>
    </dgm:pt>
    <dgm:pt modelId="{688555ED-F080-4B78-AD9E-5EB7770E1ACB}" type="sibTrans" cxnId="{D82D46A4-8BEE-44B4-B9AC-83261FFD9958}">
      <dgm:prSet/>
      <dgm:spPr/>
      <dgm:t>
        <a:bodyPr/>
        <a:lstStyle/>
        <a:p>
          <a:endParaRPr lang="es-SV"/>
        </a:p>
      </dgm:t>
    </dgm:pt>
    <dgm:pt modelId="{FEDB143B-8501-409E-B5A7-DA2DCC86E6F9}">
      <dgm:prSet/>
      <dgm:spPr/>
      <dgm:t>
        <a:bodyPr/>
        <a:lstStyle/>
        <a:p>
          <a:pPr rtl="0"/>
          <a:r>
            <a:rPr lang="es-ES" smtClean="0"/>
            <a:t>Queda pendiente terminar de ingresar en SIGPRO el año 1 (2014) y segundo semestre del año 2 (2015)</a:t>
          </a:r>
          <a:endParaRPr lang="es-SV"/>
        </a:p>
      </dgm:t>
    </dgm:pt>
    <dgm:pt modelId="{65F0E90F-B118-4C8F-9F23-FAA129CDBD59}" type="parTrans" cxnId="{904B0B7F-ED01-455D-9B4F-EA4B8352E7A2}">
      <dgm:prSet/>
      <dgm:spPr/>
      <dgm:t>
        <a:bodyPr/>
        <a:lstStyle/>
        <a:p>
          <a:endParaRPr lang="es-SV"/>
        </a:p>
      </dgm:t>
    </dgm:pt>
    <dgm:pt modelId="{07B3F49A-83DD-42F6-94AA-2390A100415C}" type="sibTrans" cxnId="{904B0B7F-ED01-455D-9B4F-EA4B8352E7A2}">
      <dgm:prSet/>
      <dgm:spPr/>
      <dgm:t>
        <a:bodyPr/>
        <a:lstStyle/>
        <a:p>
          <a:endParaRPr lang="es-SV"/>
        </a:p>
      </dgm:t>
    </dgm:pt>
    <dgm:pt modelId="{C7498156-DB47-4CE7-8BDA-C84366F47076}" type="pres">
      <dgm:prSet presAssocID="{8EC35354-1140-46D1-A480-28E2575F43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87A8DC19-CB7F-4A30-8B27-611080B0F1E6}" type="pres">
      <dgm:prSet presAssocID="{06B2A2DD-1A61-40E6-BB72-2BA8B45D4766}" presName="composite" presStyleCnt="0"/>
      <dgm:spPr/>
    </dgm:pt>
    <dgm:pt modelId="{1EB13416-3DBD-4142-A857-7287C62DCF75}" type="pres">
      <dgm:prSet presAssocID="{06B2A2DD-1A61-40E6-BB72-2BA8B45D476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A1657E7-DF9B-48D8-A5C1-1AA16317B810}" type="pres">
      <dgm:prSet presAssocID="{06B2A2DD-1A61-40E6-BB72-2BA8B45D476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C81376B3-7D6D-4492-AB2F-617003B1864D}" type="presOf" srcId="{6ECDC804-4014-4CD5-B90B-31941717FD79}" destId="{BA1657E7-DF9B-48D8-A5C1-1AA16317B810}" srcOrd="0" destOrd="2" presId="urn:microsoft.com/office/officeart/2005/8/layout/hList1"/>
    <dgm:cxn modelId="{D82D46A4-8BEE-44B4-B9AC-83261FFD9958}" srcId="{06B2A2DD-1A61-40E6-BB72-2BA8B45D4766}" destId="{6ECDC804-4014-4CD5-B90B-31941717FD79}" srcOrd="2" destOrd="0" parTransId="{A55F8335-596A-4F59-991C-54C2F64A83F2}" sibTransId="{688555ED-F080-4B78-AD9E-5EB7770E1ACB}"/>
    <dgm:cxn modelId="{E8CF89F7-D6F6-4285-8733-DC2FD4ADAB05}" srcId="{06B2A2DD-1A61-40E6-BB72-2BA8B45D4766}" destId="{064C51A3-4A42-4A07-B6EC-8CBDCFC55E3D}" srcOrd="1" destOrd="0" parTransId="{E42A8209-B7EA-4273-B595-0866D53B392B}" sibTransId="{FD005B46-F584-477C-80A5-B69EB9BE7C6F}"/>
    <dgm:cxn modelId="{C2ECF085-2A8A-421B-B7CF-03DB518690EE}" type="presOf" srcId="{F6828260-8842-4165-BAA4-CC9AE65FA07B}" destId="{BA1657E7-DF9B-48D8-A5C1-1AA16317B810}" srcOrd="0" destOrd="0" presId="urn:microsoft.com/office/officeart/2005/8/layout/hList1"/>
    <dgm:cxn modelId="{904B0B7F-ED01-455D-9B4F-EA4B8352E7A2}" srcId="{06B2A2DD-1A61-40E6-BB72-2BA8B45D4766}" destId="{FEDB143B-8501-409E-B5A7-DA2DCC86E6F9}" srcOrd="3" destOrd="0" parTransId="{65F0E90F-B118-4C8F-9F23-FAA129CDBD59}" sibTransId="{07B3F49A-83DD-42F6-94AA-2390A100415C}"/>
    <dgm:cxn modelId="{8B00334B-C491-438B-AC28-F71B862BA850}" type="presOf" srcId="{064C51A3-4A42-4A07-B6EC-8CBDCFC55E3D}" destId="{BA1657E7-DF9B-48D8-A5C1-1AA16317B810}" srcOrd="0" destOrd="1" presId="urn:microsoft.com/office/officeart/2005/8/layout/hList1"/>
    <dgm:cxn modelId="{BBE13280-ED75-4DDE-AC94-1FF376A29AA3}" srcId="{8EC35354-1140-46D1-A480-28E2575F43AB}" destId="{06B2A2DD-1A61-40E6-BB72-2BA8B45D4766}" srcOrd="0" destOrd="0" parTransId="{1178ADF1-7AFD-4813-A91D-2691104AED5D}" sibTransId="{C28C7D54-44C7-4BDC-B419-E86CF5B33497}"/>
    <dgm:cxn modelId="{2AD8390C-76CC-4B83-B153-581796A5CC22}" type="presOf" srcId="{8EC35354-1140-46D1-A480-28E2575F43AB}" destId="{C7498156-DB47-4CE7-8BDA-C84366F47076}" srcOrd="0" destOrd="0" presId="urn:microsoft.com/office/officeart/2005/8/layout/hList1"/>
    <dgm:cxn modelId="{FD1168F8-66D1-4171-9D1B-757782FC4425}" type="presOf" srcId="{FEDB143B-8501-409E-B5A7-DA2DCC86E6F9}" destId="{BA1657E7-DF9B-48D8-A5C1-1AA16317B810}" srcOrd="0" destOrd="3" presId="urn:microsoft.com/office/officeart/2005/8/layout/hList1"/>
    <dgm:cxn modelId="{900C9D09-92AE-4349-B49D-862750B399CB}" srcId="{06B2A2DD-1A61-40E6-BB72-2BA8B45D4766}" destId="{F6828260-8842-4165-BAA4-CC9AE65FA07B}" srcOrd="0" destOrd="0" parTransId="{2C5D11C5-0AB0-4DEF-8B68-6D206E769A16}" sibTransId="{23F476F1-FFE9-435F-8FBF-EC018A6D3DF6}"/>
    <dgm:cxn modelId="{59030690-A365-49CE-9572-18CAB11E3905}" type="presOf" srcId="{06B2A2DD-1A61-40E6-BB72-2BA8B45D4766}" destId="{1EB13416-3DBD-4142-A857-7287C62DCF75}" srcOrd="0" destOrd="0" presId="urn:microsoft.com/office/officeart/2005/8/layout/hList1"/>
    <dgm:cxn modelId="{3A1602DF-A87F-4F09-B36E-23517951D24A}" type="presParOf" srcId="{C7498156-DB47-4CE7-8BDA-C84366F47076}" destId="{87A8DC19-CB7F-4A30-8B27-611080B0F1E6}" srcOrd="0" destOrd="0" presId="urn:microsoft.com/office/officeart/2005/8/layout/hList1"/>
    <dgm:cxn modelId="{125A99B8-9931-4760-83F0-02A5BA03EFBC}" type="presParOf" srcId="{87A8DC19-CB7F-4A30-8B27-611080B0F1E6}" destId="{1EB13416-3DBD-4142-A857-7287C62DCF75}" srcOrd="0" destOrd="0" presId="urn:microsoft.com/office/officeart/2005/8/layout/hList1"/>
    <dgm:cxn modelId="{4A5D104E-E566-42BF-BF89-6E2B0761E43F}" type="presParOf" srcId="{87A8DC19-CB7F-4A30-8B27-611080B0F1E6}" destId="{BA1657E7-DF9B-48D8-A5C1-1AA16317B8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F7762A-0D47-4AC6-8AE4-3346CE1549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BD482C18-D64C-493A-B665-27C1767604C7}">
      <dgm:prSet custT="1"/>
      <dgm:spPr/>
      <dgm:t>
        <a:bodyPr/>
        <a:lstStyle/>
        <a:p>
          <a:pPr rtl="0"/>
          <a:r>
            <a:rPr lang="es-SV" sz="2400" dirty="0" smtClean="0"/>
            <a:t>Se mandara carta oficial posterior a esta socialización del MCP, solicitando el cumplimiento de los procesos e ingreso de información pendientes con fecha limite de entrega 30 septiembre 2016.</a:t>
          </a:r>
          <a:endParaRPr lang="es-SV" sz="2400" dirty="0"/>
        </a:p>
      </dgm:t>
    </dgm:pt>
    <dgm:pt modelId="{AEAABEA9-876F-4311-A45F-C40F0716C6DA}" type="parTrans" cxnId="{A923A152-B7AB-4637-A7BF-67E633F8FB66}">
      <dgm:prSet/>
      <dgm:spPr/>
      <dgm:t>
        <a:bodyPr/>
        <a:lstStyle/>
        <a:p>
          <a:endParaRPr lang="es-SV"/>
        </a:p>
      </dgm:t>
    </dgm:pt>
    <dgm:pt modelId="{FD9A899E-B8C9-49E6-B0C3-8805D966C4B8}" type="sibTrans" cxnId="{A923A152-B7AB-4637-A7BF-67E633F8FB66}">
      <dgm:prSet/>
      <dgm:spPr/>
      <dgm:t>
        <a:bodyPr/>
        <a:lstStyle/>
        <a:p>
          <a:endParaRPr lang="es-SV"/>
        </a:p>
      </dgm:t>
    </dgm:pt>
    <dgm:pt modelId="{5B7C7456-E6EE-46F5-85C7-ABD3B1708E9D}">
      <dgm:prSet custT="1"/>
      <dgm:spPr/>
      <dgm:t>
        <a:bodyPr/>
        <a:lstStyle/>
        <a:p>
          <a:pPr rtl="0"/>
          <a:r>
            <a:rPr lang="es-ES_tradnl" sz="2400" dirty="0" smtClean="0"/>
            <a:t>Solicitamos al MCP acompañar el seguimiento  al cumplimiento de la entrega de esta información de cara a que estamos por finalizar el trimestre y acercarnos a la fecha de auditoria y evaluación de desempeño de SR.</a:t>
          </a:r>
          <a:endParaRPr lang="es-SV" sz="2400" dirty="0"/>
        </a:p>
      </dgm:t>
    </dgm:pt>
    <dgm:pt modelId="{1C941654-AF57-4ADA-8370-F78D2D6530C3}" type="parTrans" cxnId="{4DC40BCD-D1C8-4506-982C-0EF086A84219}">
      <dgm:prSet/>
      <dgm:spPr/>
      <dgm:t>
        <a:bodyPr/>
        <a:lstStyle/>
        <a:p>
          <a:endParaRPr lang="es-SV"/>
        </a:p>
      </dgm:t>
    </dgm:pt>
    <dgm:pt modelId="{405C9722-74C9-43F7-A4CD-9C9566AF0EB0}" type="sibTrans" cxnId="{4DC40BCD-D1C8-4506-982C-0EF086A84219}">
      <dgm:prSet/>
      <dgm:spPr/>
      <dgm:t>
        <a:bodyPr/>
        <a:lstStyle/>
        <a:p>
          <a:endParaRPr lang="es-SV"/>
        </a:p>
      </dgm:t>
    </dgm:pt>
    <dgm:pt modelId="{76C51AFA-F996-40F8-A4E2-508E003DDD55}" type="pres">
      <dgm:prSet presAssocID="{1BF7762A-0D47-4AC6-8AE4-3346CE1549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3EE677-5D22-4927-BC8F-AA39854CFBAB}" type="pres">
      <dgm:prSet presAssocID="{BD482C18-D64C-493A-B665-27C1767604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6F4FC11-0387-4E9D-806D-12382B2EDC2F}" type="pres">
      <dgm:prSet presAssocID="{FD9A899E-B8C9-49E6-B0C3-8805D966C4B8}" presName="spacer" presStyleCnt="0"/>
      <dgm:spPr/>
    </dgm:pt>
    <dgm:pt modelId="{F459807E-3199-4DCA-80AF-75259D3DE49A}" type="pres">
      <dgm:prSet presAssocID="{5B7C7456-E6EE-46F5-85C7-ABD3B1708E9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74DDE7B8-FBA9-479D-A33E-2221E32152D8}" type="presOf" srcId="{5B7C7456-E6EE-46F5-85C7-ABD3B1708E9D}" destId="{F459807E-3199-4DCA-80AF-75259D3DE49A}" srcOrd="0" destOrd="0" presId="urn:microsoft.com/office/officeart/2005/8/layout/vList2"/>
    <dgm:cxn modelId="{E49A35EF-F1C8-42A1-848F-3F7A725822F1}" type="presOf" srcId="{1BF7762A-0D47-4AC6-8AE4-3346CE154988}" destId="{76C51AFA-F996-40F8-A4E2-508E003DDD55}" srcOrd="0" destOrd="0" presId="urn:microsoft.com/office/officeart/2005/8/layout/vList2"/>
    <dgm:cxn modelId="{3B3E5741-81F5-480E-95B6-F5043F44665F}" type="presOf" srcId="{BD482C18-D64C-493A-B665-27C1767604C7}" destId="{993EE677-5D22-4927-BC8F-AA39854CFBAB}" srcOrd="0" destOrd="0" presId="urn:microsoft.com/office/officeart/2005/8/layout/vList2"/>
    <dgm:cxn modelId="{4DC40BCD-D1C8-4506-982C-0EF086A84219}" srcId="{1BF7762A-0D47-4AC6-8AE4-3346CE154988}" destId="{5B7C7456-E6EE-46F5-85C7-ABD3B1708E9D}" srcOrd="1" destOrd="0" parTransId="{1C941654-AF57-4ADA-8370-F78D2D6530C3}" sibTransId="{405C9722-74C9-43F7-A4CD-9C9566AF0EB0}"/>
    <dgm:cxn modelId="{A923A152-B7AB-4637-A7BF-67E633F8FB66}" srcId="{1BF7762A-0D47-4AC6-8AE4-3346CE154988}" destId="{BD482C18-D64C-493A-B665-27C1767604C7}" srcOrd="0" destOrd="0" parTransId="{AEAABEA9-876F-4311-A45F-C40F0716C6DA}" sibTransId="{FD9A899E-B8C9-49E6-B0C3-8805D966C4B8}"/>
    <dgm:cxn modelId="{88DD0692-3AED-4011-8C9C-562EBDBA1100}" type="presParOf" srcId="{76C51AFA-F996-40F8-A4E2-508E003DDD55}" destId="{993EE677-5D22-4927-BC8F-AA39854CFBAB}" srcOrd="0" destOrd="0" presId="urn:microsoft.com/office/officeart/2005/8/layout/vList2"/>
    <dgm:cxn modelId="{04689DC4-68BB-4DEF-A95C-818B34D8973B}" type="presParOf" srcId="{76C51AFA-F996-40F8-A4E2-508E003DDD55}" destId="{86F4FC11-0387-4E9D-806D-12382B2EDC2F}" srcOrd="1" destOrd="0" presId="urn:microsoft.com/office/officeart/2005/8/layout/vList2"/>
    <dgm:cxn modelId="{3A4DF2B6-A20D-4992-8AE2-850545D7B3BD}" type="presParOf" srcId="{76C51AFA-F996-40F8-A4E2-508E003DDD55}" destId="{F459807E-3199-4DCA-80AF-75259D3DE4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5C65F6-690D-4E22-B458-D48F33CCE79F}" type="doc">
      <dgm:prSet loTypeId="urn:microsoft.com/office/officeart/2005/8/layout/vList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SV"/>
        </a:p>
      </dgm:t>
    </dgm:pt>
    <dgm:pt modelId="{1549387A-2637-4F9B-A91E-0A8B9C82730D}">
      <dgm:prSet/>
      <dgm:spPr/>
      <dgm:t>
        <a:bodyPr/>
        <a:lstStyle/>
        <a:p>
          <a:pPr rtl="0"/>
          <a:r>
            <a:rPr lang="es-SV" dirty="0" smtClean="0"/>
            <a:t>Acciones de Seguimiento.</a:t>
          </a:r>
          <a:endParaRPr lang="es-SV" dirty="0"/>
        </a:p>
      </dgm:t>
    </dgm:pt>
    <dgm:pt modelId="{FB2904F4-3DCD-43D9-BF75-21AD96D69786}" type="parTrans" cxnId="{E482344A-84B0-49E3-BDC7-477B733AFFBA}">
      <dgm:prSet/>
      <dgm:spPr/>
      <dgm:t>
        <a:bodyPr/>
        <a:lstStyle/>
        <a:p>
          <a:endParaRPr lang="es-SV"/>
        </a:p>
      </dgm:t>
    </dgm:pt>
    <dgm:pt modelId="{3E5B23B9-C9E4-473B-84E1-3BF925B7238E}" type="sibTrans" cxnId="{E482344A-84B0-49E3-BDC7-477B733AFFBA}">
      <dgm:prSet/>
      <dgm:spPr/>
      <dgm:t>
        <a:bodyPr/>
        <a:lstStyle/>
        <a:p>
          <a:endParaRPr lang="es-SV"/>
        </a:p>
      </dgm:t>
    </dgm:pt>
    <dgm:pt modelId="{150C2FCB-ADAB-49D3-8A79-C07CB36DFE3B}" type="pres">
      <dgm:prSet presAssocID="{505C65F6-690D-4E22-B458-D48F33CCE7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6124767D-4EE0-4337-BFE8-DE5E4D012A0C}" type="pres">
      <dgm:prSet presAssocID="{1549387A-2637-4F9B-A91E-0A8B9C82730D}" presName="parentText" presStyleLbl="node1" presStyleIdx="0" presStyleCnt="1" custScaleY="50088" custLinFactNeighborY="-14984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482344A-84B0-49E3-BDC7-477B733AFFBA}" srcId="{505C65F6-690D-4E22-B458-D48F33CCE79F}" destId="{1549387A-2637-4F9B-A91E-0A8B9C82730D}" srcOrd="0" destOrd="0" parTransId="{FB2904F4-3DCD-43D9-BF75-21AD96D69786}" sibTransId="{3E5B23B9-C9E4-473B-84E1-3BF925B7238E}"/>
    <dgm:cxn modelId="{E38DB65D-5518-4B55-BDA6-20761BB32358}" type="presOf" srcId="{505C65F6-690D-4E22-B458-D48F33CCE79F}" destId="{150C2FCB-ADAB-49D3-8A79-C07CB36DFE3B}" srcOrd="0" destOrd="0" presId="urn:microsoft.com/office/officeart/2005/8/layout/vList2"/>
    <dgm:cxn modelId="{7D4A1D09-F807-42F5-B6CE-BE833C70122E}" type="presOf" srcId="{1549387A-2637-4F9B-A91E-0A8B9C82730D}" destId="{6124767D-4EE0-4337-BFE8-DE5E4D012A0C}" srcOrd="0" destOrd="0" presId="urn:microsoft.com/office/officeart/2005/8/layout/vList2"/>
    <dgm:cxn modelId="{48A20D82-49AA-46DF-8241-566FDE8C9EA1}" type="presParOf" srcId="{150C2FCB-ADAB-49D3-8A79-C07CB36DFE3B}" destId="{6124767D-4EE0-4337-BFE8-DE5E4D012A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4559D-ED81-4B15-8DFA-A396B8709D2C}">
      <dsp:nvSpPr>
        <dsp:cNvPr id="0" name=""/>
        <dsp:cNvSpPr/>
      </dsp:nvSpPr>
      <dsp:spPr>
        <a:xfrm>
          <a:off x="0" y="5262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smtClean="0"/>
            <a:t>Avances Modulo de Prevención Combinada.</a:t>
          </a:r>
          <a:endParaRPr lang="es-SV" sz="2900" kern="1200"/>
        </a:p>
      </dsp:txBody>
      <dsp:txXfrm>
        <a:off x="33955" y="39217"/>
        <a:ext cx="8161690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EF9E7-8987-4681-A0EC-7E17DCEEBE35}">
      <dsp:nvSpPr>
        <dsp:cNvPr id="0" name=""/>
        <dsp:cNvSpPr/>
      </dsp:nvSpPr>
      <dsp:spPr>
        <a:xfrm>
          <a:off x="0" y="5315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500" kern="1200" smtClean="0"/>
            <a:t>Avances Modulo de Cuidado y Tratamiento.</a:t>
          </a:r>
          <a:endParaRPr lang="es-SV" sz="3500" kern="1200"/>
        </a:p>
      </dsp:txBody>
      <dsp:txXfrm>
        <a:off x="40980" y="46295"/>
        <a:ext cx="8147640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97B7-B53C-476C-9943-011C9E9CA784}">
      <dsp:nvSpPr>
        <dsp:cNvPr id="0" name=""/>
        <dsp:cNvSpPr/>
      </dsp:nvSpPr>
      <dsp:spPr>
        <a:xfrm>
          <a:off x="0" y="134481"/>
          <a:ext cx="8229600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b="1" kern="1200" smtClean="0"/>
            <a:t>Área Financiera</a:t>
          </a:r>
          <a:endParaRPr lang="es-SV" sz="2200" kern="1200"/>
        </a:p>
      </dsp:txBody>
      <dsp:txXfrm>
        <a:off x="0" y="134481"/>
        <a:ext cx="8229600" cy="633600"/>
      </dsp:txXfrm>
    </dsp:sp>
    <dsp:sp modelId="{10ADB154-7DD9-447C-AA4D-4C9BA640619E}">
      <dsp:nvSpPr>
        <dsp:cNvPr id="0" name=""/>
        <dsp:cNvSpPr/>
      </dsp:nvSpPr>
      <dsp:spPr>
        <a:xfrm>
          <a:off x="0" y="768081"/>
          <a:ext cx="8229600" cy="3623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200" kern="1200" dirty="0" smtClean="0"/>
            <a:t>Está pendiente la presentación del informe financiero correspondiente a mayo que respaldan los gastos pagados y liquidados, el cual deberá contener:</a:t>
          </a:r>
          <a:endParaRPr lang="es-SV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200" kern="1200" smtClean="0"/>
            <a:t>Copia de los vouchers con sus respectivos documentos de respaldo.</a:t>
          </a:r>
          <a:endParaRPr lang="es-SV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200" kern="1200" smtClean="0"/>
            <a:t>Conciliación bancaria.</a:t>
          </a:r>
          <a:endParaRPr lang="es-SV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200" kern="1200" smtClean="0"/>
            <a:t>Resumen del movimiento de la cuenta bancaria y manejo de gastos.</a:t>
          </a:r>
          <a:endParaRPr lang="es-SV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200" kern="1200" smtClean="0"/>
            <a:t>A la fecha no se ha efectuado el desembolso de fondos correspondiente a la liquidación de gastos de junio, debido a que el área  programática nos comenta que aún no ha sido registrada la información al 100% en Sigpro.</a:t>
          </a:r>
          <a:endParaRPr lang="es-SV" sz="2200" kern="1200"/>
        </a:p>
      </dsp:txBody>
      <dsp:txXfrm>
        <a:off x="0" y="768081"/>
        <a:ext cx="8229600" cy="3623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7E14B-1DFD-42CB-8E12-676BCDFC7069}">
      <dsp:nvSpPr>
        <dsp:cNvPr id="0" name=""/>
        <dsp:cNvSpPr/>
      </dsp:nvSpPr>
      <dsp:spPr>
        <a:xfrm>
          <a:off x="0" y="5262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smtClean="0"/>
            <a:t>Avances Modulo de Cuidado y Tratamiento.</a:t>
          </a:r>
          <a:endParaRPr lang="es-SV" sz="2900" kern="1200"/>
        </a:p>
      </dsp:txBody>
      <dsp:txXfrm>
        <a:off x="33955" y="39217"/>
        <a:ext cx="8161690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13416-3DBD-4142-A857-7287C62DCF75}">
      <dsp:nvSpPr>
        <dsp:cNvPr id="0" name=""/>
        <dsp:cNvSpPr/>
      </dsp:nvSpPr>
      <dsp:spPr>
        <a:xfrm>
          <a:off x="0" y="221669"/>
          <a:ext cx="822960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b="1" kern="1200" smtClean="0"/>
            <a:t>Área Programática: </a:t>
          </a:r>
          <a:endParaRPr lang="es-SV" sz="2500" kern="1200"/>
        </a:p>
      </dsp:txBody>
      <dsp:txXfrm>
        <a:off x="0" y="221669"/>
        <a:ext cx="8229600" cy="720000"/>
      </dsp:txXfrm>
    </dsp:sp>
    <dsp:sp modelId="{BA1657E7-DF9B-48D8-A5C1-1AA16317B810}">
      <dsp:nvSpPr>
        <dsp:cNvPr id="0" name=""/>
        <dsp:cNvSpPr/>
      </dsp:nvSpPr>
      <dsp:spPr>
        <a:xfrm>
          <a:off x="0" y="941669"/>
          <a:ext cx="8229600" cy="3362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smtClean="0"/>
            <a:t>Año 2014: Al momento de la revisión no hay datos ingresados</a:t>
          </a:r>
          <a:endParaRPr lang="es-SV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Año 2015: Se han ingresado 364 Visitas realizadas al 20 de Junio del año 2015</a:t>
          </a:r>
          <a:r>
            <a:rPr lang="es-SV" sz="2500" kern="1200" dirty="0" smtClean="0"/>
            <a:t> y</a:t>
          </a:r>
          <a:r>
            <a:rPr lang="es-ES" sz="2500" kern="1200" dirty="0" smtClean="0"/>
            <a:t> 178 personas visitas en el mismo año.</a:t>
          </a:r>
          <a:endParaRPr lang="es-SV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smtClean="0"/>
            <a:t>Año 2016: Se han ingresado 233 Visitas realizadas a  Junio del año 2016</a:t>
          </a:r>
          <a:r>
            <a:rPr lang="es-SV" sz="2500" kern="1200" smtClean="0"/>
            <a:t> </a:t>
          </a:r>
          <a:r>
            <a:rPr lang="es-ES" sz="2500" kern="1200" smtClean="0"/>
            <a:t>y 133 personas visitas en el mismo año.</a:t>
          </a:r>
          <a:endParaRPr lang="es-SV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smtClean="0"/>
            <a:t>Queda pendiente terminar de ingresar en SIGPRO el año 1 (2014) y segundo semestre del año 2 (2015)</a:t>
          </a:r>
          <a:endParaRPr lang="es-SV" sz="2500" kern="1200"/>
        </a:p>
      </dsp:txBody>
      <dsp:txXfrm>
        <a:off x="0" y="941669"/>
        <a:ext cx="8229600" cy="33626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EE677-5D22-4927-BC8F-AA39854CFBAB}">
      <dsp:nvSpPr>
        <dsp:cNvPr id="0" name=""/>
        <dsp:cNvSpPr/>
      </dsp:nvSpPr>
      <dsp:spPr>
        <a:xfrm>
          <a:off x="0" y="895575"/>
          <a:ext cx="7848872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Se mandara carta oficial posterior a esta socialización del MCP, solicitando el cumplimiento de los procesos e ingreso de información pendientes con fecha limite de entrega 30 septiembre 2016.</a:t>
          </a:r>
          <a:endParaRPr lang="es-SV" sz="2400" kern="1200" dirty="0"/>
        </a:p>
      </dsp:txBody>
      <dsp:txXfrm>
        <a:off x="83530" y="979105"/>
        <a:ext cx="7681812" cy="1544065"/>
      </dsp:txXfrm>
    </dsp:sp>
    <dsp:sp modelId="{F459807E-3199-4DCA-80AF-75259D3DE49A}">
      <dsp:nvSpPr>
        <dsp:cNvPr id="0" name=""/>
        <dsp:cNvSpPr/>
      </dsp:nvSpPr>
      <dsp:spPr>
        <a:xfrm>
          <a:off x="0" y="2793900"/>
          <a:ext cx="7848872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Solicitamos al MCP acompañar el seguimiento  al cumplimiento de la entrega de esta información de cara a que estamos por finalizar el trimestre y acercarnos a la fecha de auditoria y evaluación de desempeño de SR.</a:t>
          </a:r>
          <a:endParaRPr lang="es-SV" sz="2400" kern="1200" dirty="0"/>
        </a:p>
      </dsp:txBody>
      <dsp:txXfrm>
        <a:off x="83530" y="2877430"/>
        <a:ext cx="7681812" cy="15440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4767D-4EE0-4337-BFE8-DE5E4D012A0C}">
      <dsp:nvSpPr>
        <dsp:cNvPr id="0" name=""/>
        <dsp:cNvSpPr/>
      </dsp:nvSpPr>
      <dsp:spPr>
        <a:xfrm>
          <a:off x="0" y="0"/>
          <a:ext cx="6624736" cy="105602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400" kern="1200" dirty="0" smtClean="0"/>
            <a:t>Acciones de Seguimiento.</a:t>
          </a:r>
          <a:endParaRPr lang="es-SV" sz="4400" kern="1200" dirty="0"/>
        </a:p>
      </dsp:txBody>
      <dsp:txXfrm>
        <a:off x="51551" y="51551"/>
        <a:ext cx="6521634" cy="952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249EAC6-1996-0346-A0C6-6AFDA7D00B93}" type="datetimeFigureOut">
              <a:rPr lang="es-SV"/>
              <a:pPr>
                <a:defRPr/>
              </a:pPr>
              <a:t>08/09/2016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893C3E-B77D-B04F-8B0E-3FF84DDC0A8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853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85DEF12-5B39-864B-96BE-B14C30892728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6B326-15EA-1140-A3EB-8F7F7FC709D5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19621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50E7-9F30-554A-A784-D1D20233220C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8359-3441-8641-8829-3A4F7A108C9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5995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2A37B-2F93-A847-929F-F7067BDC0291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6B6C-B98F-4A4A-B787-98B559718DA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85551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2ED8-AA91-FC4F-92D0-647073E5C42E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0931-5853-584B-92F6-CDFE78DCE84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5995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8776-09A6-2C4E-A18C-144018D397D7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B0D5-CFFC-A745-B4A8-FE15861CF3D1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37423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315C-302E-8E44-9E23-96F088AF724B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040-3E06-814E-9172-F87A2E84B2D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64713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B9FA-02F3-5942-A588-2BF84FA97FBF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B836-3CF2-9240-AA01-21EEFCED3EF5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3091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82B72-4210-5848-863A-4D30E0A1EC49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8C7B-67C3-AB47-A5DB-97F2166D1B1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6436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FD99-2B24-BC4F-A16F-43BA2DEC96D7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0EEEC-703B-EB49-9C66-A3189BA7430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973525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1C85-E215-BF49-853B-9C736914559B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AFF5B-F6F6-494E-9D34-8E11992C823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63192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2E42-4335-DF43-8144-A966667539A2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5EF8-20C3-E14A-8E0D-19A5C832CAF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235818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A36D-E1A4-3F4F-B804-CC5C5E8ABD16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E8D5-FD26-AE45-AE0D-095D7CCEDBB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08136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7A4F-7552-0A40-83B3-4DFB0FB7F2F2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7E2F-C0BC-5D4A-9827-380CF0FA4E7D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6211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BDD8-BE10-3046-9E99-80672E5A6676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AC84-AA20-C944-9BBE-757003321717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25991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58FC-530B-0F43-8BF2-78285FB5B496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CBB6-DD4E-9D42-B2AB-F0EDDB3D9684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918352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7D21-8D9D-4A49-B8E7-DBDDA67DA4BF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542D-47D8-7742-A08B-7642ECA12CB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848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D08F-4456-B14B-B94C-80BCEE42EB1E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64DBB-B07E-2545-BC9C-615F0FDDBFDA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87023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2026-9CDB-BD48-83D4-F0AB61B461B2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AC66-55A0-A644-8B2B-C175CBCF30F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70952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725A-9C78-1D44-B190-2D3EBDCC6125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CDEC-5A02-954F-9673-8BA899E3A78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540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1E825-66EE-634F-9A6A-3DE4B61786B1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7EF62-4A2A-5648-BB41-EF65FDBD8FFB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0982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3C2B-6548-2740-98F4-326B046405DC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B590-B870-314A-9B28-F078AFE16AD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2068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5A7E-E473-D540-9CFB-62475842F36C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DE9C-7522-9F4C-8345-4FD97ECD7CC4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0211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CD0E-4CFA-8641-A673-3008BC635F5C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DF07-5EDA-1F48-A5B6-72643055C5A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5521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10AE85-159A-C748-A0E8-432C32377AD2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1C11BF-C7AF-6240-B6E5-D8A657F61876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921896-B076-944E-B22A-B09BD5748265}" type="datetimeFigureOut">
              <a:rPr lang="es-SV"/>
              <a:pPr>
                <a:defRPr/>
              </a:pPr>
              <a:t>08/09/2016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208C5D-554B-B445-BC80-CEAE52487F7B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70731" y="307049"/>
            <a:ext cx="532765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Mecanismo</a:t>
            </a:r>
          </a:p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Coordinador de País</a:t>
            </a:r>
          </a:p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Salvador</a:t>
            </a:r>
            <a:endParaRPr lang="es-SV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CuadroTexto 3"/>
          <p:cNvSpPr txBox="1">
            <a:spLocks noChangeArrowheads="1"/>
          </p:cNvSpPr>
          <p:nvPr/>
        </p:nvSpPr>
        <p:spPr bwMode="auto">
          <a:xfrm>
            <a:off x="5973763" y="4437063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1800">
                <a:latin typeface="Arial" charset="0"/>
              </a:rPr>
              <a:t> </a:t>
            </a:r>
          </a:p>
        </p:txBody>
      </p:sp>
      <p:sp>
        <p:nvSpPr>
          <p:cNvPr id="5124" name="CuadroTexto 4"/>
          <p:cNvSpPr txBox="1">
            <a:spLocks noChangeArrowheads="1"/>
          </p:cNvSpPr>
          <p:nvPr/>
        </p:nvSpPr>
        <p:spPr bwMode="auto">
          <a:xfrm>
            <a:off x="7596188" y="17938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 dirty="0">
              <a:latin typeface="Arial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414984" y="189763"/>
            <a:ext cx="7273925" cy="9953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Avances en la </a:t>
            </a:r>
            <a:r>
              <a:rPr lang="es-SV" sz="3600" b="1" dirty="0" err="1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implementacion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 del Plan de Salida de FUNDASIDA.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 </a:t>
            </a:r>
            <a:endParaRPr lang="es-SV" sz="3600" b="1" dirty="0">
              <a:solidFill>
                <a:schemeClr val="accent2">
                  <a:lumMod val="75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2123728" y="4014787"/>
            <a:ext cx="6461125" cy="1358429"/>
          </a:xfrm>
        </p:spPr>
        <p:txBody>
          <a:bodyPr>
            <a:normAutofit fontScale="40000" lnSpcReduction="2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es-SV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s-SV" sz="5100" b="1" dirty="0" smtClean="0">
                <a:solidFill>
                  <a:schemeClr val="tx1"/>
                </a:solidFill>
              </a:rPr>
              <a:t>“Innovando servicios, reduciendo riesgos y renovando vidas en El Salvador”.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SV" dirty="0">
              <a:solidFill>
                <a:schemeClr val="tx1"/>
              </a:solidFill>
            </a:endParaRPr>
          </a:p>
          <a:p>
            <a:pPr algn="r">
              <a:buFont typeface="Arial" panose="020B0604020202020204" pitchFamily="34" charset="0"/>
              <a:buNone/>
              <a:defRPr/>
            </a:pPr>
            <a:r>
              <a:rPr lang="es-SV" dirty="0" smtClean="0">
                <a:solidFill>
                  <a:schemeClr val="tx1"/>
                </a:solidFill>
              </a:rPr>
              <a:t>Septiembre 2016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SV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SV" dirty="0"/>
              <a:t> </a:t>
            </a:r>
            <a:r>
              <a:rPr lang="es-SV" sz="2400" b="1" dirty="0" smtClean="0"/>
              <a:t>Área Financiera</a:t>
            </a:r>
            <a:r>
              <a:rPr lang="es-SV" sz="2400" b="1" dirty="0" smtClean="0"/>
              <a:t>.</a:t>
            </a:r>
            <a:endParaRPr lang="es-SV" sz="2400" dirty="0"/>
          </a:p>
          <a:p>
            <a:pPr marL="0" indent="0">
              <a:buNone/>
            </a:pPr>
            <a:r>
              <a:rPr lang="es-SV" sz="1800" dirty="0" smtClean="0"/>
              <a:t>Está </a:t>
            </a:r>
            <a:r>
              <a:rPr lang="es-SV" sz="1800" dirty="0"/>
              <a:t>pendiente la presentación de los informes financieros correspondiente a los meses de mayo, junio y julio </a:t>
            </a:r>
            <a:r>
              <a:rPr lang="es-SV" sz="1800" dirty="0" smtClean="0"/>
              <a:t>2016, que </a:t>
            </a:r>
            <a:r>
              <a:rPr lang="es-SV" sz="1800" dirty="0"/>
              <a:t>respaldan los gastos pagados y liquidados, los cuales deberán contener:</a:t>
            </a:r>
          </a:p>
          <a:p>
            <a:r>
              <a:rPr lang="es-SV" sz="1800" dirty="0" smtClean="0"/>
              <a:t>Copia </a:t>
            </a:r>
            <a:r>
              <a:rPr lang="es-SV" sz="1800" dirty="0"/>
              <a:t>de los </a:t>
            </a:r>
            <a:r>
              <a:rPr lang="es-SV" sz="1800" dirty="0" err="1"/>
              <a:t>vouchers</a:t>
            </a:r>
            <a:r>
              <a:rPr lang="es-SV" sz="1800" dirty="0"/>
              <a:t> con sus respectivos documentos de respaldo.</a:t>
            </a:r>
          </a:p>
          <a:p>
            <a:r>
              <a:rPr lang="es-SV" sz="1800" dirty="0" smtClean="0"/>
              <a:t>Conciliación </a:t>
            </a:r>
            <a:r>
              <a:rPr lang="es-SV" sz="1800" dirty="0"/>
              <a:t>bancaria de los referidos periodos.</a:t>
            </a:r>
          </a:p>
          <a:p>
            <a:r>
              <a:rPr lang="es-SV" sz="1800" dirty="0" smtClean="0"/>
              <a:t>Resumen </a:t>
            </a:r>
            <a:r>
              <a:rPr lang="es-SV" sz="1800" dirty="0"/>
              <a:t>del movimiento de la cuenta bancaria y manejo de gastos mensuales.</a:t>
            </a:r>
          </a:p>
          <a:p>
            <a:r>
              <a:rPr lang="es-SV" sz="1800" dirty="0" smtClean="0"/>
              <a:t>Informe </a:t>
            </a:r>
            <a:r>
              <a:rPr lang="es-SV" sz="1800" dirty="0"/>
              <a:t>trimestral de abril a junio (incluye movimiento de la cuenta bancaria, </a:t>
            </a:r>
            <a:r>
              <a:rPr lang="es-SV" sz="1800" dirty="0" smtClean="0"/>
              <a:t> </a:t>
            </a:r>
          </a:p>
          <a:p>
            <a:pPr marL="0" lvl="0" indent="0">
              <a:buNone/>
            </a:pPr>
            <a:r>
              <a:rPr lang="es-SV" sz="1800" dirty="0"/>
              <a:t> </a:t>
            </a:r>
            <a:r>
              <a:rPr lang="es-SV" sz="1800" dirty="0" smtClean="0"/>
              <a:t>      resumen </a:t>
            </a:r>
            <a:r>
              <a:rPr lang="es-SV" sz="1800" dirty="0"/>
              <a:t>de gastos y ejecución presupuestaria</a:t>
            </a:r>
            <a:r>
              <a:rPr lang="es-SV" sz="1800" dirty="0" smtClean="0"/>
              <a:t>).</a:t>
            </a:r>
          </a:p>
          <a:p>
            <a:pPr marL="0" lvl="0" indent="0">
              <a:buNone/>
            </a:pPr>
            <a:endParaRPr lang="es-SV" sz="1800" dirty="0" smtClean="0"/>
          </a:p>
          <a:p>
            <a:pPr marL="0" lvl="0" indent="0">
              <a:buNone/>
            </a:pPr>
            <a:r>
              <a:rPr lang="es-SV" sz="2000" b="1" dirty="0" err="1" smtClean="0"/>
              <a:t>Area</a:t>
            </a:r>
            <a:r>
              <a:rPr lang="es-SV" sz="2000" b="1" dirty="0" smtClean="0"/>
              <a:t> </a:t>
            </a:r>
            <a:r>
              <a:rPr lang="es-SV" sz="2000" b="1" dirty="0" err="1" smtClean="0"/>
              <a:t>Programatica</a:t>
            </a:r>
            <a:r>
              <a:rPr lang="es-SV" sz="1800" dirty="0" smtClean="0"/>
              <a:t>: </a:t>
            </a:r>
          </a:p>
          <a:p>
            <a:pPr marL="0" lvl="0" indent="0">
              <a:buNone/>
            </a:pPr>
            <a:r>
              <a:rPr lang="es-SV" sz="1800" dirty="0" smtClean="0"/>
              <a:t>Esta completa.</a:t>
            </a:r>
            <a:endParaRPr lang="es-SV" sz="1800" dirty="0"/>
          </a:p>
          <a:p>
            <a:pPr marL="0" indent="0">
              <a:buNone/>
            </a:pPr>
            <a:endParaRPr lang="es-SV" sz="18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912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57200" y="274638"/>
          <a:ext cx="8229600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0152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30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6993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00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67862983"/>
              </p:ext>
            </p:extLst>
          </p:nvPr>
        </p:nvGraphicFramePr>
        <p:xfrm>
          <a:off x="755576" y="1196752"/>
          <a:ext cx="78488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12954186"/>
              </p:ext>
            </p:extLst>
          </p:nvPr>
        </p:nvGraphicFramePr>
        <p:xfrm>
          <a:off x="179512" y="188640"/>
          <a:ext cx="6624736" cy="106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033885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9461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2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3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464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charset="0"/>
              </a:rPr>
              <a:t>Contribuyendo a la reducción significativa y sostenible del VIH Sida y Tuberculosis, a través de las subvenciones del Fondo Mundial </a:t>
            </a:r>
          </a:p>
        </p:txBody>
      </p:sp>
      <p:pic>
        <p:nvPicPr>
          <p:cNvPr id="19467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288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Arial Hebrew</vt:lpstr>
      <vt:lpstr>Calibri</vt:lpstr>
      <vt:lpstr>Plan</vt:lpstr>
      <vt:lpstr>Tema de Office</vt:lpstr>
      <vt:lpstr>4_Tema de Office</vt:lpstr>
      <vt:lpstr>      Avances en la implementacion del Plan de Salida de FUNDASIDA.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ALCANCES DEL PROYECTO FINANCIADO POR EL FONDO MUNIDAL</dc:title>
  <dc:creator>Gerardo Lara</dc:creator>
  <cp:lastModifiedBy>Anabell Amaya</cp:lastModifiedBy>
  <cp:revision>91</cp:revision>
  <dcterms:created xsi:type="dcterms:W3CDTF">2015-12-08T17:31:34Z</dcterms:created>
  <dcterms:modified xsi:type="dcterms:W3CDTF">2016-09-08T12:02:24Z</dcterms:modified>
</cp:coreProperties>
</file>