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303" r:id="rId4"/>
    <p:sldId id="304" r:id="rId5"/>
    <p:sldId id="305" r:id="rId6"/>
    <p:sldId id="306" r:id="rId7"/>
    <p:sldId id="307" r:id="rId8"/>
    <p:sldId id="308" r:id="rId9"/>
    <p:sldId id="310" r:id="rId10"/>
    <p:sldId id="294" r:id="rId11"/>
    <p:sldId id="309" r:id="rId12"/>
  </p:sldIdLst>
  <p:sldSz cx="9144000" cy="6858000" type="screen4x3"/>
  <p:notesSz cx="6954838" cy="9240838"/>
  <p:defaultTextStyle>
    <a:defPPr>
      <a:defRPr lang="es-S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714" autoAdjust="0"/>
  </p:normalViewPr>
  <p:slideViewPr>
    <p:cSldViewPr>
      <p:cViewPr>
        <p:scale>
          <a:sx n="100" d="100"/>
          <a:sy n="100" d="100"/>
        </p:scale>
        <p:origin x="-696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oyecto%20Cofinanciamiento%20PENMTB%202016%20-%202018\A&#241;o%202017\Sept%202017\Tablero%20de%20Mando\Tablero%20de%20Mando%20TB%20junio%202017%20-%20Leydies031020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oyecto%20Cofinanciamiento%20PENMTB%202016%20-%202018\A&#241;o%202017\Sept%202017\Tablero%20de%20Mando\Tablero%20de%20Mando%20TB%20junio%202017%20-%20Leydies03102017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oyecto%20Cofinanciamiento%20PENMTB%202016%20-%202018\A&#241;o%202017\Sept%202017\Tablero%20de%20Mando\Tablero%20de%20Mando%20TB%20junio%202017%20-%20Leydies0310201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oyecto%20Cofinanciamiento%20PENMTB%202016%20-%202018\A&#241;o%202017\Sept%202017\Tablero%20de%20Mando\Tablero%20de%20Mando%20TB%20junio%202017%20-%20Leydies03102017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oyecto%20Cofinanciamiento%20PENMTB%202016%20-%202018\A&#241;o%202017\Sept%202017\Tablero%20de%20Mando\Tablero%20de%20Mando%20TB%20junio%202017%20-%20Leydies03102017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cramirez\AppData\Local\Microsoft\Windows\Temporary%20Internet%20Files\Content.Outlook\W81SOQS1\Tablero%20de%20Mando%20TB%20junio%20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chart>
    <c:plotArea>
      <c:layout>
        <c:manualLayout>
          <c:layoutTarget val="inner"/>
          <c:xMode val="edge"/>
          <c:yMode val="edge"/>
          <c:x val="0.12224906875857834"/>
          <c:y val="6.0279988785038721E-2"/>
          <c:w val="0.86194986372513005"/>
          <c:h val="0.80522308997866143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3366"/>
            </a:solidFill>
            <a:ln w="3175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0.11075901127264931"/>
                  <c:y val="0.17200024913056799"/>
                </c:manualLayout>
              </c:layout>
              <c:numFmt formatCode="_(\$* #,##0.00_);_(\$* \(#,##0.00\);_(\$* &quot;-&quot;??_);_(@_)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SV"/>
                </a:p>
              </c:txPr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51E-4361-A97B-511BE67EA9AE}"/>
                </c:ext>
              </c:extLst>
            </c:dLbl>
            <c:dLbl>
              <c:idx val="1"/>
              <c:layout>
                <c:manualLayout>
                  <c:x val="7.382900607942787E-2"/>
                  <c:y val="8.5512384145869341E-2"/>
                </c:manualLayout>
              </c:layout>
              <c:showVal val="1"/>
            </c:dLbl>
            <c:numFmt formatCode="_(\$* #,##0.00_);_(\$* \(#,##0.00\);_(\$* &quot;-&quot;??_);_(@_)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SV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'Introducción de datos'!$C$33:$N$33</c:f>
              <c:numCache>
                <c:formatCode>#.##0</c:formatCode>
                <c:ptCount val="12"/>
                <c:pt idx="0">
                  <c:v>4383064.1091099996</c:v>
                </c:pt>
                <c:pt idx="1">
                  <c:v>7436732.1091099996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 formatCode="_-* #,##0.00\ _€_-;\-* #,##0.00\ _€_-;_-* \-??\ _€_-;_-@_-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51E-4361-A97B-511BE67EA9AE}"/>
            </c:ext>
          </c:extLst>
        </c:ser>
        <c:ser>
          <c:idx val="1"/>
          <c:order val="1"/>
          <c:spPr>
            <a:solidFill>
              <a:srgbClr val="0070C0"/>
            </a:solidFill>
            <a:ln w="3175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5862401574803134E-2"/>
                  <c:y val="-4.6177775623598375E-3"/>
                </c:manualLayout>
              </c:layout>
              <c:numFmt formatCode="_([$$-440A]* #,##0.00_);_([$$-440A]* \(#,##0.00\);_([$$-440A]* &quot;-&quot;??_);_(@_)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SV"/>
                </a:p>
              </c:txPr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51E-4361-A97B-511BE67EA9AE}"/>
                </c:ext>
              </c:extLst>
            </c:dLbl>
            <c:dLbl>
              <c:idx val="1"/>
              <c:layout>
                <c:manualLayout>
                  <c:x val="7.1778200354999322E-2"/>
                  <c:y val="8.5512384145869341E-2"/>
                </c:manualLayout>
              </c:layout>
              <c:showVal val="1"/>
            </c:dLbl>
            <c:numFmt formatCode="_([$$-440A]* #,##0.00_);_([$$-440A]* \(#,##0.00\);_([$$-440A]* &quot;-&quot;??_);_(@_)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SV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'Introducción de datos'!$C$34:$N$34</c:f>
              <c:numCache>
                <c:formatCode>#.##0</c:formatCode>
                <c:ptCount val="12"/>
                <c:pt idx="0">
                  <c:v>4383064.1099999994</c:v>
                </c:pt>
                <c:pt idx="1">
                  <c:v>5909898.1099999994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51E-4361-A97B-511BE67EA9AE}"/>
            </c:ext>
          </c:extLst>
        </c:ser>
        <c:dLbls/>
        <c:gapWidth val="0"/>
        <c:axId val="82873728"/>
        <c:axId val="83006592"/>
      </c:barChart>
      <c:catAx>
        <c:axId val="8287372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SV"/>
          </a:p>
        </c:txPr>
        <c:crossAx val="83006592"/>
        <c:crossesAt val="0"/>
        <c:auto val="1"/>
        <c:lblAlgn val="ctr"/>
        <c:lblOffset val="100"/>
        <c:tickLblSkip val="1"/>
        <c:tickMarkSkip val="1"/>
      </c:catAx>
      <c:valAx>
        <c:axId val="83006592"/>
        <c:scaling>
          <c:orientation val="minMax"/>
        </c:scaling>
        <c:axPos val="l"/>
        <c:numFmt formatCode="#.##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SV"/>
          </a:p>
        </c:txPr>
        <c:crossAx val="82873728"/>
        <c:crossesAt val="1"/>
        <c:crossBetween val="between"/>
      </c:valAx>
      <c:spPr>
        <a:noFill/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SV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chart>
    <c:autoTitleDeleted val="1"/>
    <c:plotArea>
      <c:layout>
        <c:manualLayout>
          <c:layoutTarget val="inner"/>
          <c:xMode val="edge"/>
          <c:yMode val="edge"/>
          <c:x val="0.18539792701604588"/>
          <c:y val="4.311249367354246E-2"/>
          <c:w val="0.81460207298395415"/>
          <c:h val="0.74593440235035624"/>
        </c:manualLayout>
      </c:layout>
      <c:barChart>
        <c:barDir val="col"/>
        <c:grouping val="clustered"/>
        <c:ser>
          <c:idx val="0"/>
          <c:order val="0"/>
          <c:tx>
            <c:strRef>
              <c:f>'Introducción de datos'!$C$38</c:f>
              <c:strCache>
                <c:ptCount val="1"/>
                <c:pt idx="0">
                  <c:v>Presupuesto acumulado (en $)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'Introducción de datos'!$B$39:$B$47</c:f>
              <c:strCache>
                <c:ptCount val="9"/>
                <c:pt idx="0">
                  <c:v>1: Detección precoz de casos de tuberculosis</c:v>
                </c:pt>
                <c:pt idx="1">
                  <c:v>2: Tratamiento de casos TB de todas las formas</c:v>
                </c:pt>
                <c:pt idx="2">
                  <c:v>3: Detección de casos TB/MDR</c:v>
                </c:pt>
                <c:pt idx="3">
                  <c:v>4: Tratamiento de casos TB/MDR</c:v>
                </c:pt>
                <c:pt idx="4">
                  <c:v>5: Disminución de la mortalidad por TB/VIH</c:v>
                </c:pt>
                <c:pt idx="5">
                  <c:v>6: Atención integral a grupos de más alto riesgo</c:v>
                </c:pt>
                <c:pt idx="6">
                  <c:v>7: Fortalecimiento al Sistema de Salud</c:v>
                </c:pt>
                <c:pt idx="7">
                  <c:v>Monitoreo y Evaluación</c:v>
                </c:pt>
                <c:pt idx="8">
                  <c:v>Planificación, Coordinación y Gerencia</c:v>
                </c:pt>
              </c:strCache>
            </c:strRef>
          </c:cat>
          <c:val>
            <c:numRef>
              <c:f>'Introducción de datos'!$C$39:$C$47</c:f>
              <c:numCache>
                <c:formatCode>_ [$$-240A]\ * #,##0.00_ ;_ [$$-240A]\ * \-#,##0.00_ ;_ [$$-240A]\ * \-??_ ;_ @_ </c:formatCode>
                <c:ptCount val="9"/>
                <c:pt idx="0">
                  <c:v>3357666.82</c:v>
                </c:pt>
                <c:pt idx="1">
                  <c:v>367270</c:v>
                </c:pt>
                <c:pt idx="2">
                  <c:v>145000</c:v>
                </c:pt>
                <c:pt idx="3">
                  <c:v>10000</c:v>
                </c:pt>
                <c:pt idx="4">
                  <c:v>47454.2</c:v>
                </c:pt>
                <c:pt idx="5">
                  <c:v>801868</c:v>
                </c:pt>
                <c:pt idx="6">
                  <c:v>1765883.94</c:v>
                </c:pt>
                <c:pt idx="7">
                  <c:v>392153.98000000004</c:v>
                </c:pt>
                <c:pt idx="8">
                  <c:v>549435.17228000006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B2-4625-8D71-7DA9D975499F}"/>
            </c:ext>
          </c:extLst>
        </c:ser>
        <c:ser>
          <c:idx val="1"/>
          <c:order val="1"/>
          <c:tx>
            <c:strRef>
              <c:f>'Introducción de datos'!$D$38</c:f>
              <c:strCache>
                <c:ptCount val="1"/>
                <c:pt idx="0">
                  <c:v>Gastos acumulados (en $)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'Introducción de datos'!$B$39:$B$47</c:f>
              <c:strCache>
                <c:ptCount val="9"/>
                <c:pt idx="0">
                  <c:v>1: Detección precoz de casos de tuberculosis</c:v>
                </c:pt>
                <c:pt idx="1">
                  <c:v>2: Tratamiento de casos TB de todas las formas</c:v>
                </c:pt>
                <c:pt idx="2">
                  <c:v>3: Detección de casos TB/MDR</c:v>
                </c:pt>
                <c:pt idx="3">
                  <c:v>4: Tratamiento de casos TB/MDR</c:v>
                </c:pt>
                <c:pt idx="4">
                  <c:v>5: Disminución de la mortalidad por TB/VIH</c:v>
                </c:pt>
                <c:pt idx="5">
                  <c:v>6: Atención integral a grupos de más alto riesgo</c:v>
                </c:pt>
                <c:pt idx="6">
                  <c:v>7: Fortalecimiento al Sistema de Salud</c:v>
                </c:pt>
                <c:pt idx="7">
                  <c:v>Monitoreo y Evaluación</c:v>
                </c:pt>
                <c:pt idx="8">
                  <c:v>Planificación, Coordinación y Gerencia</c:v>
                </c:pt>
              </c:strCache>
            </c:strRef>
          </c:cat>
          <c:val>
            <c:numRef>
              <c:f>'Introducción de datos'!$D$39:$D$47</c:f>
              <c:numCache>
                <c:formatCode>_ [$$-240A]\ * #,##0.00_ ;_ [$$-240A]\ * \-#,##0.00_ ;_ [$$-240A]\ * \-??_ ;_ @_ </c:formatCode>
                <c:ptCount val="9"/>
                <c:pt idx="0">
                  <c:v>345254.47000000003</c:v>
                </c:pt>
                <c:pt idx="1">
                  <c:v>105936.67000000001</c:v>
                </c:pt>
                <c:pt idx="2">
                  <c:v>145000</c:v>
                </c:pt>
                <c:pt idx="3">
                  <c:v>0</c:v>
                </c:pt>
                <c:pt idx="4">
                  <c:v>377.1</c:v>
                </c:pt>
                <c:pt idx="5" formatCode="_([$$-440A]* #,##0.00_);_([$$-440A]* \(#,##0.00\);_([$$-440A]* \-??_);_(@_)">
                  <c:v>352265.66</c:v>
                </c:pt>
                <c:pt idx="6" formatCode="_([$$-440A]* #,##0.00_);_([$$-440A]* \(#,##0.00\);_([$$-440A]* \-??_);_(@_)">
                  <c:v>269077.90000000002</c:v>
                </c:pt>
                <c:pt idx="7" formatCode="_([$$-440A]* #,##0.00_);_([$$-440A]* \(#,##0.00\);_([$$-440A]* \-??_);_(@_)">
                  <c:v>62048.6</c:v>
                </c:pt>
                <c:pt idx="8" formatCode="_([$$-440A]* #,##0.00_);_([$$-440A]* \(#,##0.00\);_([$$-440A]* \-??_);_(@_)">
                  <c:v>139160.75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3B2-4625-8D71-7DA9D975499F}"/>
            </c:ext>
          </c:extLst>
        </c:ser>
        <c:dLbls/>
        <c:gapWidth val="219"/>
        <c:overlap val="-27"/>
        <c:axId val="83083648"/>
        <c:axId val="83085184"/>
      </c:barChart>
      <c:catAx>
        <c:axId val="830836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83085184"/>
        <c:crosses val="autoZero"/>
        <c:auto val="1"/>
        <c:lblAlgn val="ctr"/>
        <c:lblOffset val="100"/>
      </c:catAx>
      <c:valAx>
        <c:axId val="8308518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 [$$-240A]\ * #,##0.00_ ;_ [$$-240A]\ * \-#,##0.00_ ;_ [$$-240A]\ * \-??_ ;_ @_ 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830836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</c:dTable>
      <c:spPr>
        <a:noFill/>
        <a:ln>
          <a:noFill/>
        </a:ln>
        <a:effectLst/>
      </c:spPr>
    </c:plotArea>
    <c:plotVisOnly val="1"/>
    <c:dispBlanksAs val="gap"/>
  </c:chart>
  <c:spPr>
    <a:noFill/>
    <a:ln w="9525" cap="flat" cmpd="sng" algn="ctr">
      <a:noFill/>
      <a:round/>
    </a:ln>
    <a:effectLst/>
  </c:spPr>
  <c:txPr>
    <a:bodyPr/>
    <a:lstStyle/>
    <a:p>
      <a:pPr>
        <a:defRPr sz="500"/>
      </a:pPr>
      <a:endParaRPr lang="es-SV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chart>
    <c:plotArea>
      <c:layout>
        <c:manualLayout>
          <c:layoutTarget val="inner"/>
          <c:xMode val="edge"/>
          <c:yMode val="edge"/>
          <c:x val="0.16396106261417223"/>
          <c:y val="5.8823529411764705E-2"/>
          <c:w val="0.80039148655613879"/>
          <c:h val="0.77895404784083833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3CDDD"/>
            </a:solidFill>
            <a:ln w="3175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0"/>
                  <c:y val="1.2492192379762649E-2"/>
                </c:manualLayout>
              </c:layout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SV"/>
                </a:p>
              </c:txPr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ABE-43DA-9408-D8836989ECCF}"/>
                </c:ext>
              </c:extLst>
            </c:dLbl>
            <c:spPr>
              <a:solidFill>
                <a:srgbClr val="FFFFFF"/>
              </a:solidFill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SV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'Introducción de datos'!$B$54:$B$57</c:f>
              <c:strCache>
                <c:ptCount val="4"/>
                <c:pt idx="0">
                  <c:v>Desembolsado por el FM al RP</c:v>
                </c:pt>
                <c:pt idx="1">
                  <c:v>Gasto* + Desembolso agentes*</c:v>
                </c:pt>
                <c:pt idx="2">
                  <c:v>Compromisos al 30 de junio MINSAL </c:v>
                </c:pt>
                <c:pt idx="3">
                  <c:v>Saldo en caja</c:v>
                </c:pt>
              </c:strCache>
            </c:strRef>
          </c:cat>
          <c:val>
            <c:numRef>
              <c:f>'Introducción de datos'!$D$54:$D$57</c:f>
              <c:numCache>
                <c:formatCode>_ [$$-240A]\ * #,##0.00_ ;_ [$$-240A]\ * \-#,##0.00_ ;_ [$$-240A]\ * \-??_ ;_ @_ </c:formatCode>
                <c:ptCount val="4"/>
                <c:pt idx="0">
                  <c:v>1526834</c:v>
                </c:pt>
                <c:pt idx="1">
                  <c:v>261312.19</c:v>
                </c:pt>
                <c:pt idx="2" formatCode="[$$-340A]\ #,##0.00">
                  <c:v>931340.22</c:v>
                </c:pt>
                <c:pt idx="3" formatCode="[$$-340A]\ #,##0.00">
                  <c:v>334181.59000000008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ABE-43DA-9408-D8836989ECCF}"/>
            </c:ext>
          </c:extLst>
        </c:ser>
        <c:dLbls/>
        <c:axId val="83326464"/>
        <c:axId val="83328000"/>
      </c:barChart>
      <c:catAx>
        <c:axId val="8332646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SV"/>
          </a:p>
        </c:txPr>
        <c:crossAx val="83328000"/>
        <c:crossesAt val="0"/>
        <c:auto val="1"/>
        <c:lblAlgn val="ctr"/>
        <c:lblOffset val="100"/>
        <c:tickLblSkip val="1"/>
        <c:tickMarkSkip val="1"/>
      </c:catAx>
      <c:valAx>
        <c:axId val="83328000"/>
        <c:scaling>
          <c:orientation val="minMax"/>
        </c:scaling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[$$-340A]\ #,##0.00" sourceLinked="0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SV"/>
          </a:p>
        </c:txPr>
        <c:crossAx val="83326464"/>
        <c:crossesAt val="1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SV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chart>
    <c:plotArea>
      <c:layout>
        <c:manualLayout>
          <c:layoutTarget val="inner"/>
          <c:xMode val="edge"/>
          <c:yMode val="edge"/>
          <c:x val="0.14609632866134284"/>
          <c:y val="9.9631175823007706E-2"/>
          <c:w val="0.84601922892709125"/>
          <c:h val="0.64575762107504964"/>
        </c:manualLayout>
      </c:layout>
      <c:barChart>
        <c:barDir val="col"/>
        <c:grouping val="clustered"/>
        <c:ser>
          <c:idx val="0"/>
          <c:order val="0"/>
          <c:tx>
            <c:v>2016</c:v>
          </c:tx>
          <c:spPr>
            <a:solidFill>
              <a:srgbClr val="ED7D31"/>
            </a:solidFill>
            <a:ln w="25400">
              <a:noFill/>
            </a:ln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00"/>
                </a:pPr>
                <a:endParaRPr lang="es-SV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'Introducción de datos'!$B$59:$B$65</c:f>
              <c:strCache>
                <c:ptCount val="7"/>
                <c:pt idx="0">
                  <c:v>Desembolsado a los Agentes de compra PNUD</c:v>
                </c:pt>
                <c:pt idx="1">
                  <c:v>Desembolsado a los Agentes de compra PLAN</c:v>
                </c:pt>
                <c:pt idx="2">
                  <c:v>Desembolsado a los Agentes de compra OPS</c:v>
                </c:pt>
                <c:pt idx="3">
                  <c:v>Gasto de RP MINSAL</c:v>
                </c:pt>
                <c:pt idx="4">
                  <c:v>Gastos de los Agentes de Compra PNUD</c:v>
                </c:pt>
                <c:pt idx="5">
                  <c:v>Gastos de los Agentes de Compra  PLAN </c:v>
                </c:pt>
                <c:pt idx="6">
                  <c:v>Gastos de los Agentes de Compra OPS</c:v>
                </c:pt>
              </c:strCache>
            </c:strRef>
          </c:cat>
          <c:val>
            <c:numRef>
              <c:f>'Introducción de datos'!$C$59:$C$65</c:f>
              <c:numCache>
                <c:formatCode>_ [$$-240A]\ * #,##0.00_ ;_ [$$-240A]\ * \-#,##0.00_ ;_ [$$-240A]\ * \-??_ ;_ @_ </c:formatCode>
                <c:ptCount val="7"/>
                <c:pt idx="0">
                  <c:v>2574371.44</c:v>
                </c:pt>
                <c:pt idx="1">
                  <c:v>140560.31999999998</c:v>
                </c:pt>
                <c:pt idx="2">
                  <c:v>560436.01</c:v>
                </c:pt>
                <c:pt idx="3">
                  <c:v>366787.2</c:v>
                </c:pt>
                <c:pt idx="4">
                  <c:v>351337.41000000003</c:v>
                </c:pt>
                <c:pt idx="5">
                  <c:v>140560.31999999998</c:v>
                </c:pt>
                <c:pt idx="6">
                  <c:v>560436.01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B46-4AD5-8424-DF3CB77295B6}"/>
            </c:ext>
          </c:extLst>
        </c:ser>
        <c:ser>
          <c:idx val="1"/>
          <c:order val="1"/>
          <c:tx>
            <c:v>2017</c:v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00"/>
                </a:pPr>
                <a:endParaRPr lang="es-SV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'Introducción de datos'!$B$59:$B$65</c:f>
              <c:strCache>
                <c:ptCount val="7"/>
                <c:pt idx="0">
                  <c:v>Desembolsado a los Agentes de compra PNUD</c:v>
                </c:pt>
                <c:pt idx="1">
                  <c:v>Desembolsado a los Agentes de compra PLAN</c:v>
                </c:pt>
                <c:pt idx="2">
                  <c:v>Desembolsado a los Agentes de compra OPS</c:v>
                </c:pt>
                <c:pt idx="3">
                  <c:v>Gasto de RP MINSAL</c:v>
                </c:pt>
                <c:pt idx="4">
                  <c:v>Gastos de los Agentes de Compra PNUD</c:v>
                </c:pt>
                <c:pt idx="5">
                  <c:v>Gastos de los Agentes de Compra  PLAN </c:v>
                </c:pt>
                <c:pt idx="6">
                  <c:v>Gastos de los Agentes de Compra OPS</c:v>
                </c:pt>
              </c:strCache>
            </c:strRef>
          </c:cat>
          <c:val>
            <c:numRef>
              <c:f>'Introducción de datos'!$D$59:$D$65</c:f>
              <c:numCache>
                <c:formatCode>_ [$$-240A]\ * #,##0.00_ ;_ [$$-240A]\ * \-#,##0.00_ ;_ [$$-240A]\ * \-??_ ;_ @_ </c:formatCode>
                <c:ptCount val="7"/>
                <c:pt idx="0">
                  <c:v>0</c:v>
                </c:pt>
                <c:pt idx="1">
                  <c:v>20309</c:v>
                </c:pt>
                <c:pt idx="2">
                  <c:v>140630.57</c:v>
                </c:pt>
                <c:pt idx="3">
                  <c:v>120681.62000000001</c:v>
                </c:pt>
                <c:pt idx="4">
                  <c:v>0</c:v>
                </c:pt>
                <c:pt idx="5">
                  <c:v>0</c:v>
                </c:pt>
                <c:pt idx="6">
                  <c:v>140630.57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BB46-4AD5-8424-DF3CB77295B6}"/>
            </c:ext>
          </c:extLst>
        </c:ser>
        <c:dLbls>
          <c:showVal val="1"/>
        </c:dLbls>
        <c:gapWidth val="219"/>
        <c:overlap val="-27"/>
        <c:axId val="83415424"/>
        <c:axId val="83416960"/>
      </c:barChart>
      <c:catAx>
        <c:axId val="83415424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3175">
            <a:solidFill>
              <a:srgbClr val="D9D9D9"/>
            </a:solidFill>
            <a:prstDash val="solid"/>
          </a:ln>
        </c:spPr>
        <c:txPr>
          <a:bodyPr rot="0" vert="horz"/>
          <a:lstStyle/>
          <a:p>
            <a:pPr>
              <a:defRPr sz="6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SV"/>
          </a:p>
        </c:txPr>
        <c:crossAx val="83416960"/>
        <c:crossesAt val="0"/>
        <c:auto val="1"/>
        <c:lblAlgn val="ctr"/>
        <c:lblOffset val="100"/>
        <c:tickLblSkip val="2"/>
        <c:tickMarkSkip val="1"/>
      </c:catAx>
      <c:valAx>
        <c:axId val="83416960"/>
        <c:scaling>
          <c:orientation val="minMax"/>
        </c:scaling>
        <c:axPos val="l"/>
        <c:majorGridlines>
          <c:spPr>
            <a:ln w="3175">
              <a:solidFill>
                <a:srgbClr val="D9D9D9"/>
              </a:solidFill>
              <a:prstDash val="solid"/>
            </a:ln>
          </c:spPr>
        </c:majorGridlines>
        <c:numFmt formatCode="_ [$$-240A]\ * #,##0.00_ ;_ [$$-240A]\ * \-#,##0.00_ ;_ [$$-240A]\ * \-??_ ;_ @_ " sourceLinked="0"/>
        <c:maj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SV"/>
          </a:p>
        </c:txPr>
        <c:crossAx val="83415424"/>
        <c:crossesAt val="1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700"/>
            </a:pPr>
            <a:endParaRPr lang="es-SV"/>
          </a:p>
        </c:txPr>
      </c:dTable>
    </c:plotArea>
    <c:plotVisOnly val="1"/>
    <c:dispBlanksAs val="gap"/>
  </c:chart>
  <c:spPr>
    <a:noFill/>
    <a:ln w="3175">
      <a:noFill/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SV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chart>
    <c:plotArea>
      <c:layout>
        <c:manualLayout>
          <c:layoutTarget val="inner"/>
          <c:xMode val="edge"/>
          <c:yMode val="edge"/>
          <c:x val="0.29833321823100739"/>
          <c:y val="0.12323399251934969"/>
          <c:w val="0.64813312785065924"/>
          <c:h val="0.54709025386068233"/>
        </c:manualLayout>
      </c:layout>
      <c:barChart>
        <c:barDir val="bar"/>
        <c:grouping val="percentStacked"/>
        <c:ser>
          <c:idx val="0"/>
          <c:order val="0"/>
          <c:tx>
            <c:v>Total Condiciones</c:v>
          </c:tx>
          <c:spPr>
            <a:solidFill>
              <a:srgbClr val="99CC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SV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'Introducción de datos'!$B$83:$B$84</c:f>
              <c:strCache>
                <c:ptCount val="2"/>
                <c:pt idx="0">
                  <c:v>Condiciones precedentes</c:v>
                </c:pt>
                <c:pt idx="1">
                  <c:v>Acciones con fecha límite*</c:v>
                </c:pt>
              </c:strCache>
            </c:strRef>
          </c:cat>
          <c:val>
            <c:numRef>
              <c:f>'Introducción de datos'!$D$83:$D$84</c:f>
              <c:numCache>
                <c:formatCode>0</c:formatCode>
                <c:ptCount val="2"/>
                <c:pt idx="0">
                  <c:v>9</c:v>
                </c:pt>
                <c:pt idx="1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852-47F5-B985-706C878CE7EF}"/>
            </c:ext>
          </c:extLst>
        </c:ser>
        <c:ser>
          <c:idx val="1"/>
          <c:order val="1"/>
          <c:tx>
            <c:v>Cumplidas</c:v>
          </c:tx>
          <c:spPr>
            <a:solidFill>
              <a:srgbClr val="FFFF99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SV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'Introducción de datos'!$B$83:$B$84</c:f>
              <c:strCache>
                <c:ptCount val="2"/>
                <c:pt idx="0">
                  <c:v>Condiciones precedentes</c:v>
                </c:pt>
                <c:pt idx="1">
                  <c:v>Acciones con fecha límite*</c:v>
                </c:pt>
              </c:strCache>
            </c:strRef>
          </c:cat>
          <c:val>
            <c:numRef>
              <c:f>'Introducción de datos'!$E$83:$E$84</c:f>
              <c:numCache>
                <c:formatCode>0</c:formatCode>
                <c:ptCount val="2"/>
                <c:pt idx="0">
                  <c:v>2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852-47F5-B985-706C878CE7EF}"/>
            </c:ext>
          </c:extLst>
        </c:ser>
        <c:ser>
          <c:idx val="2"/>
          <c:order val="2"/>
          <c:tx>
            <c:v>No Cumplidas, aún en plazo</c:v>
          </c:tx>
          <c:spPr>
            <a:solidFill>
              <a:srgbClr val="FF505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SV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'Introducción de datos'!$B$83:$B$84</c:f>
              <c:strCache>
                <c:ptCount val="2"/>
                <c:pt idx="0">
                  <c:v>Condiciones precedentes</c:v>
                </c:pt>
                <c:pt idx="1">
                  <c:v>Acciones con fecha límite*</c:v>
                </c:pt>
              </c:strCache>
            </c:strRef>
          </c:cat>
          <c:val>
            <c:numRef>
              <c:f>'Introducción de datos'!$F$83:$F$84</c:f>
              <c:numCache>
                <c:formatCode>0</c:formatCode>
                <c:ptCount val="2"/>
                <c:pt idx="0">
                  <c:v>7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852-47F5-B985-706C878CE7EF}"/>
            </c:ext>
          </c:extLst>
        </c:ser>
        <c:dLbls/>
        <c:gapWidth val="70"/>
        <c:overlap val="100"/>
        <c:axId val="83541376"/>
        <c:axId val="83551360"/>
      </c:barChart>
      <c:catAx>
        <c:axId val="83541376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SV"/>
          </a:p>
        </c:txPr>
        <c:crossAx val="83551360"/>
        <c:crossesAt val="0"/>
        <c:auto val="1"/>
        <c:lblAlgn val="ctr"/>
        <c:lblOffset val="100"/>
        <c:tickLblSkip val="1"/>
        <c:tickMarkSkip val="1"/>
      </c:catAx>
      <c:valAx>
        <c:axId val="83551360"/>
        <c:scaling>
          <c:orientation val="minMax"/>
        </c:scaling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SV"/>
          </a:p>
        </c:txPr>
        <c:crossAx val="83541376"/>
        <c:crossesAt val="1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2.3436772791011213E-2"/>
          <c:y val="0.78773365459393407"/>
          <c:w val="0.95467508114713984"/>
          <c:h val="0.1647734729181575"/>
        </c:manualLayout>
      </c:layout>
      <c:spPr>
        <a:noFill/>
        <a:ln w="25400">
          <a:noFill/>
        </a:ln>
      </c:spPr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SV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SV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chart>
    <c:plotArea>
      <c:layout>
        <c:manualLayout>
          <c:layoutTarget val="inner"/>
          <c:xMode val="edge"/>
          <c:yMode val="edge"/>
          <c:x val="7.9395158350032483E-2"/>
          <c:y val="0.25362498319309912"/>
          <c:w val="0.84121060632772471"/>
          <c:h val="0.39130711692649567"/>
        </c:manualLayout>
      </c:layout>
      <c:barChart>
        <c:barDir val="bar"/>
        <c:grouping val="percentStacked"/>
        <c:ser>
          <c:idx val="0"/>
          <c:order val="0"/>
          <c:tx>
            <c:strRef>
              <c:f>'Introducción de datos'!$D$89</c:f>
              <c:strCache>
                <c:ptCount val="1"/>
                <c:pt idx="0">
                  <c:v>Cubiertos</c:v>
                </c:pt>
              </c:strCache>
            </c:strRef>
          </c:tx>
          <c:spPr>
            <a:solidFill>
              <a:srgbClr val="33CC33"/>
            </a:solidFill>
            <a:ln w="25400">
              <a:noFill/>
            </a:ln>
          </c:spPr>
          <c:dPt>
            <c:idx val="0"/>
            <c:spPr>
              <a:solidFill>
                <a:srgbClr val="99CC00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961-47FF-8BD4-CBF4962C8399}"/>
              </c:ext>
            </c:extLst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SV"/>
                </a:p>
              </c:txPr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SV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'Introducción de datos'!$D$90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961-47FF-8BD4-CBF4962C8399}"/>
            </c:ext>
          </c:extLst>
        </c:ser>
        <c:ser>
          <c:idx val="1"/>
          <c:order val="1"/>
          <c:tx>
            <c:strRef>
              <c:f>'Introducción de datos'!$E$89</c:f>
              <c:strCache>
                <c:ptCount val="1"/>
                <c:pt idx="0">
                  <c:v>Vacantes</c:v>
                </c:pt>
              </c:strCache>
            </c:strRef>
          </c:tx>
          <c:spPr>
            <a:solidFill>
              <a:srgbClr val="FF5050"/>
            </a:solidFill>
            <a:ln w="25400">
              <a:noFill/>
            </a:ln>
          </c:spPr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SV"/>
                </a:p>
              </c:txPr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SV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'Introducción de datos'!$E$90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961-47FF-8BD4-CBF4962C8399}"/>
            </c:ext>
          </c:extLst>
        </c:ser>
        <c:dLbls/>
        <c:gapWidth val="79"/>
        <c:overlap val="100"/>
        <c:axId val="83886464"/>
        <c:axId val="83888000"/>
      </c:barChart>
      <c:catAx>
        <c:axId val="83886464"/>
        <c:scaling>
          <c:orientation val="minMax"/>
        </c:scaling>
        <c:delete val="1"/>
        <c:axPos val="l"/>
        <c:tickLblPos val="none"/>
        <c:crossAx val="83888000"/>
        <c:crossesAt val="0"/>
        <c:auto val="1"/>
        <c:lblAlgn val="ctr"/>
        <c:lblOffset val="100"/>
      </c:catAx>
      <c:valAx>
        <c:axId val="83888000"/>
        <c:scaling>
          <c:orientation val="minMax"/>
        </c:scaling>
        <c:axPos val="t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0%" sourceLinked="0"/>
        <c:tickLblPos val="low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SV"/>
          </a:p>
        </c:txPr>
        <c:crossAx val="83886464"/>
        <c:crosses val="max"/>
        <c:crossBetween val="between"/>
      </c:valAx>
      <c:spPr>
        <a:solidFill>
          <a:srgbClr val="FFFFFF"/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0.20871401715598856"/>
          <c:y val="0.80007045738135241"/>
          <c:w val="0.61746282576789702"/>
          <c:h val="0.17469958574455302"/>
        </c:manualLayout>
      </c:layout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SV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SV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Rectángulo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7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9615457-2BF5-4629-BD8A-502D39534C94}" type="datetimeFigureOut">
              <a:rPr lang="es-SV"/>
              <a:pPr>
                <a:defRPr/>
              </a:pPr>
              <a:t>11/10/2017</a:t>
            </a:fld>
            <a:endParaRPr lang="es-SV"/>
          </a:p>
        </p:txBody>
      </p:sp>
      <p:sp>
        <p:nvSpPr>
          <p:cNvPr id="10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11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8EDFF1E-CE83-4334-AD41-DF8707A4B85C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AF4DD-92C5-4ED2-9742-77D4EE52155A}" type="datetimeFigureOut">
              <a:rPr lang="es-SV"/>
              <a:pPr>
                <a:defRPr/>
              </a:pPr>
              <a:t>11/10/2017</a:t>
            </a:fld>
            <a:endParaRPr lang="es-SV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93C6E-A993-43B3-9D84-48125CD4B988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CFF2D-6EAE-48A0-9C1D-334499AD991C}" type="datetimeFigureOut">
              <a:rPr lang="es-SV"/>
              <a:pPr>
                <a:defRPr/>
              </a:pPr>
              <a:t>11/10/2017</a:t>
            </a:fld>
            <a:endParaRPr lang="es-SV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A2D20-B017-4E8F-85CF-3D3257403020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DF5A5-BFFC-4F42-9E24-D68913FF1D75}" type="datetimeFigureOut">
              <a:rPr lang="es-SV"/>
              <a:pPr>
                <a:defRPr/>
              </a:pPr>
              <a:t>11/10/2017</a:t>
            </a:fld>
            <a:endParaRPr lang="es-SV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E8622-D53C-4BF5-9673-058117A6C1FD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7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D3C5C-C3C6-4644-971C-489BC3894C3A}" type="datetimeFigureOut">
              <a:rPr lang="es-SV"/>
              <a:pPr>
                <a:defRPr/>
              </a:pPr>
              <a:t>11/10/2017</a:t>
            </a:fld>
            <a:endParaRPr lang="es-SV"/>
          </a:p>
        </p:txBody>
      </p:sp>
      <p:sp>
        <p:nvSpPr>
          <p:cNvPr id="8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5DB41D8-CFA3-4684-B57D-B7AA6A11ED3B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  <p:sp>
        <p:nvSpPr>
          <p:cNvPr id="9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1FECF76-00BC-4046-9990-3E43CB50EF99}" type="datetimeFigureOut">
              <a:rPr lang="es-SV"/>
              <a:pPr>
                <a:defRPr/>
              </a:pPr>
              <a:t>11/10/2017</a:t>
            </a:fld>
            <a:endParaRPr lang="es-SV"/>
          </a:p>
        </p:txBody>
      </p:sp>
      <p:sp>
        <p:nvSpPr>
          <p:cNvPr id="6" name="9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CB524C6-36E5-4154-B02C-E84013E50C9B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  <p:sp>
        <p:nvSpPr>
          <p:cNvPr id="7" name="11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9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95246B7-34D7-4C89-AEEF-DE7B52F72C55}" type="datetimeFigureOut">
              <a:rPr lang="es-SV"/>
              <a:pPr>
                <a:defRPr/>
              </a:pPr>
              <a:t>11/10/2017</a:t>
            </a:fld>
            <a:endParaRPr lang="es-SV"/>
          </a:p>
        </p:txBody>
      </p:sp>
      <p:sp>
        <p:nvSpPr>
          <p:cNvPr id="8" name="11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A12C395-965A-4594-A938-F7E5ACD4A9AD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  <p:sp>
        <p:nvSpPr>
          <p:cNvPr id="9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5841B-C00D-4002-9168-29C9F9CA4A24}" type="datetimeFigureOut">
              <a:rPr lang="es-SV"/>
              <a:pPr>
                <a:defRPr/>
              </a:pPr>
              <a:t>11/10/2017</a:t>
            </a:fld>
            <a:endParaRPr lang="es-SV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024E7-8035-48D2-AB26-F8972523C70D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20572-D2BC-4671-8B21-4697A8BBC4A8}" type="datetimeFigureOut">
              <a:rPr lang="es-SV"/>
              <a:pPr>
                <a:defRPr/>
              </a:pPr>
              <a:t>11/10/2017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3D800A7-F2A2-4D16-BFDC-C4118BB2F1CF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7A87B-24D4-47B8-9F95-EEE7F47A906C}" type="datetimeFigureOut">
              <a:rPr lang="es-SV"/>
              <a:pPr>
                <a:defRPr/>
              </a:pPr>
              <a:t>11/10/2017</a:t>
            </a:fld>
            <a:endParaRPr lang="es-SV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1E90A-65DF-4AD3-934C-8C6A70440707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Rectángulo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35C5E0F-784F-4C76-A424-B3EBD45CBCD5}" type="datetimeFigureOut">
              <a:rPr lang="es-SV"/>
              <a:pPr>
                <a:defRPr/>
              </a:pPr>
              <a:t>11/10/2017</a:t>
            </a:fld>
            <a:endParaRPr lang="es-SV"/>
          </a:p>
        </p:txBody>
      </p:sp>
      <p:sp>
        <p:nvSpPr>
          <p:cNvPr id="10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297EA4A9-822C-45C8-804C-4B905E59BAC7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  <p:sp>
        <p:nvSpPr>
          <p:cNvPr id="11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2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29E792-D1E6-496C-8D8A-5808F2D9546B}" type="datetimeFigureOut">
              <a:rPr lang="es-SV"/>
              <a:pPr>
                <a:defRPr/>
              </a:pPr>
              <a:t>11/10/2017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Rectángulo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D32803-E2C1-4F3C-BF31-4FBBA92A19E9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7" r:id="rId2"/>
    <p:sldLayoutId id="2147483702" r:id="rId3"/>
    <p:sldLayoutId id="2147483703" r:id="rId4"/>
    <p:sldLayoutId id="2147483704" r:id="rId5"/>
    <p:sldLayoutId id="2147483698" r:id="rId6"/>
    <p:sldLayoutId id="2147483705" r:id="rId7"/>
    <p:sldLayoutId id="2147483699" r:id="rId8"/>
    <p:sldLayoutId id="2147483706" r:id="rId9"/>
    <p:sldLayoutId id="2147483700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08175" y="2636838"/>
            <a:ext cx="6931025" cy="3230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S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Tablero de Mando</a:t>
            </a:r>
            <a:br>
              <a:rPr lang="es-S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S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R9 TUBERCULOSIS.</a:t>
            </a:r>
            <a:br>
              <a:rPr lang="es-S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SV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(Financiero &amp; programáticos).</a:t>
            </a:r>
            <a:endParaRPr lang="es-SV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SV" b="1" dirty="0" smtClean="0">
                <a:solidFill>
                  <a:schemeClr val="bg1"/>
                </a:solidFill>
              </a:rPr>
              <a:t>(Enero  - Junio 2017)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SV" b="1" dirty="0" smtClean="0">
                <a:solidFill>
                  <a:schemeClr val="bg1"/>
                </a:solidFill>
              </a:rPr>
              <a:t>MINSAL.</a:t>
            </a:r>
            <a:endParaRPr lang="es-SV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s-SV" smtClean="0"/>
              <a:t>INDICADORES DE SUBVENCIÓN.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779912" y="6453336"/>
            <a:ext cx="5256584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050" b="1" dirty="0">
                <a:latin typeface="+mn-lt"/>
                <a:cs typeface="+mn-cs"/>
              </a:rPr>
              <a:t>* Fuente de Información : </a:t>
            </a:r>
            <a:r>
              <a:rPr lang="es-SV" sz="1050" b="1" dirty="0" smtClean="0">
                <a:latin typeface="+mn-lt"/>
                <a:cs typeface="+mn-cs"/>
              </a:rPr>
              <a:t>Datos Preliminares remitidos por PNTYER (Enero – Junio 2017)</a:t>
            </a:r>
            <a:endParaRPr lang="es-SV" sz="1050" b="1" dirty="0">
              <a:latin typeface="+mn-lt"/>
              <a:cs typeface="+mn-cs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51521" y="1556792"/>
          <a:ext cx="8784975" cy="4608512"/>
        </p:xfrm>
        <a:graphic>
          <a:graphicData uri="http://schemas.openxmlformats.org/drawingml/2006/table">
            <a:tbl>
              <a:tblPr/>
              <a:tblGrid>
                <a:gridCol w="2452889"/>
                <a:gridCol w="454239"/>
                <a:gridCol w="590510"/>
                <a:gridCol w="708611"/>
                <a:gridCol w="579154"/>
                <a:gridCol w="545086"/>
                <a:gridCol w="3454486"/>
              </a:tblGrid>
              <a:tr h="35655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Indicadores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Lograda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 - 59%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60% - 89%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&gt; 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Comentarios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6025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DOTS-1a: Número de casos notificados de todas las formas de tuberculosis (confirmados bacteriológicamente y con diagnóstico clínico, casos nuevos y recaídas)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2,516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1,505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59.8%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Datos PRELIMINARES de las Evaluaciones Regionales de Salud del periodo de Enero a Junio 2017 - Con un logro de cobertura del 59.8%, lo cual permite estimar que al finalizar el periodo se alcanzara la meta programada</a:t>
                      </a:r>
                      <a:b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* Número de Casos Confirmados todas las formas: 1,505</a:t>
                      </a:r>
                      <a:b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* Número de Casos Confirmados </a:t>
                      </a:r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bacteriológicamente (Baciloscopia, </a:t>
                      </a: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GenXpert Y Cultivos) : 1,211</a:t>
                      </a:r>
                      <a:b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* Número de Casos Confirmados Clínicamente : 294</a:t>
                      </a:r>
                      <a:b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* Número de Recaídas: 115</a:t>
                      </a:r>
                      <a:b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es-SV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9170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DOTS-2b: Porcentaje de casos de tuberculosis confirmados bacteriológicamente que se han tratado con éxito (curados y con tratamiento completado) entre los casos de tuberculosis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Datos PRELIMINARES de las Evaluaciones Regionales de Salud del periodo de Enero a Junio 2017 - </a:t>
                      </a:r>
                      <a:br>
                        <a:rPr lang="es-SV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es-SV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* Porcentaje de casos de TB confirmados </a:t>
                      </a:r>
                      <a:r>
                        <a:rPr lang="es-SV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bacteriológicamente </a:t>
                      </a:r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curados de Enero a Septiembre 2016: 89.6</a:t>
                      </a:r>
                      <a:r>
                        <a:rPr lang="es-SV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es-SV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* Porcentaje de casos de TB confirmados </a:t>
                      </a:r>
                      <a:r>
                        <a:rPr lang="es-SV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bacteriológicamente </a:t>
                      </a:r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que se han tratado con éxito de Enero a Septiembre 2016: 90.6%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s-SV" smtClean="0"/>
              <a:t>INDICADORES DE SUBVENCIÓN.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635896" y="6453336"/>
            <a:ext cx="5328592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050" b="1" dirty="0">
                <a:latin typeface="+mn-lt"/>
                <a:cs typeface="+mn-cs"/>
              </a:rPr>
              <a:t>* Fuente de Información : </a:t>
            </a:r>
            <a:r>
              <a:rPr lang="es-SV" sz="1050" b="1" dirty="0" smtClean="0">
                <a:latin typeface="+mn-lt"/>
                <a:cs typeface="+mn-cs"/>
              </a:rPr>
              <a:t>Datos Preliminares remitidos por PNTYER (Enero – Junio 2017)</a:t>
            </a:r>
            <a:endParaRPr lang="es-SV" sz="1050" b="1" dirty="0">
              <a:latin typeface="+mn-lt"/>
              <a:cs typeface="+mn-cs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79512" y="1628800"/>
          <a:ext cx="8784976" cy="4392488"/>
        </p:xfrm>
        <a:graphic>
          <a:graphicData uri="http://schemas.openxmlformats.org/drawingml/2006/table">
            <a:tbl>
              <a:tblPr/>
              <a:tblGrid>
                <a:gridCol w="2452889"/>
                <a:gridCol w="454240"/>
                <a:gridCol w="590510"/>
                <a:gridCol w="708612"/>
                <a:gridCol w="579154"/>
                <a:gridCol w="545086"/>
                <a:gridCol w="3454485"/>
              </a:tblGrid>
              <a:tr h="36911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Indicadores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Lograda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0% - 59%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60% - 89%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&gt; 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Comentarios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6782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MDR TB-other1: Número y porcentaje de pacientes sospechosos de tuberculosis resistente a los fármacos (RR-TB y / o MDR-TB) que se sometieron a pruebas de sensibilidad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Datos PRELIMINARES de las Evaluaciones Regionales de Salud del periodo de Enero a Junio 2017 - (Fuente de Dato: Base de Laboratorio Nacional de Referencia TB) a los 288 pacientes con sospecha de tuberculosis resistente a </a:t>
                      </a:r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fármacos </a:t>
                      </a: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(Rifampicina y MDR), se les </a:t>
                      </a:r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sometió </a:t>
                      </a: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Pruebas de Sensibilidad. </a:t>
                      </a:r>
                      <a:b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* PSD de Enero a Junio 2017 : 288 (100%)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955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MDR TB-other2: Número y porcentaje de casos de TB resistentes a los medicamentos (TB-RR y / o MDR-TB) confirmados durante el último año calendario que están en tratamiento de segunda línea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Datos PRELIMINARES de las Evaluaciones Regionales de Salud del periodo de Enero a Junio 2017</a:t>
                      </a:r>
                      <a:b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* 15 casos resistentes a Rifampicina</a:t>
                      </a:r>
                      <a:b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* 2 casos MDR</a:t>
                      </a:r>
                      <a:b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los cuales </a:t>
                      </a:r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están </a:t>
                      </a: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recibiendo su tratamiento de segunda </a:t>
                      </a:r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línea </a:t>
                      </a: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acuerdo a protocolo.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323529" y="2204864"/>
          <a:ext cx="8640958" cy="3627120"/>
        </p:xfrm>
        <a:graphic>
          <a:graphicData uri="http://schemas.openxmlformats.org/drawingml/2006/table">
            <a:tbl>
              <a:tblPr/>
              <a:tblGrid>
                <a:gridCol w="1690878"/>
                <a:gridCol w="629705"/>
                <a:gridCol w="4384616"/>
                <a:gridCol w="991202"/>
                <a:gridCol w="408143"/>
                <a:gridCol w="536414"/>
              </a:tblGrid>
              <a:tr h="246468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es-ES" sz="3600" b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Apoyo al Plan Nacional Estratégico Multisectorial para el Control de la Tuberculosis 2016-2020 ( PENMTB ) en El Salvador</a:t>
                      </a:r>
                      <a:endParaRPr lang="es-ES" sz="3200" b="0" dirty="0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  <a:p>
                      <a:pPr algn="ctr" fontAlgn="b"/>
                      <a:endParaRPr lang="es-ES" sz="3200" b="0" i="0" u="none" strike="noStrike" dirty="0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  <a:p>
                      <a:pPr algn="ctr" fontAlgn="b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01 Enero 2017 – 30 Junio 2017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127760">
                <a:tc>
                  <a:txBody>
                    <a:bodyPr/>
                    <a:lstStyle/>
                    <a:p>
                      <a:pPr algn="ctr" fontAlgn="b"/>
                      <a:endParaRPr lang="es-SV" sz="3200" b="1" i="0" u="none" strike="noStrike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3200" b="1" i="0" u="none" strike="noStrike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3200" b="1" i="1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3200" b="1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3200" b="0" i="0" u="none" strike="noStrike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32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332656"/>
            <a:ext cx="8153400" cy="720080"/>
          </a:xfrm>
        </p:spPr>
        <p:txBody>
          <a:bodyPr/>
          <a:lstStyle/>
          <a:p>
            <a:pPr algn="ctr"/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Información de la Subvención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251520" y="1700808"/>
          <a:ext cx="8640961" cy="3744414"/>
        </p:xfrm>
        <a:graphic>
          <a:graphicData uri="http://schemas.openxmlformats.org/drawingml/2006/table">
            <a:tbl>
              <a:tblPr/>
              <a:tblGrid>
                <a:gridCol w="1143422"/>
                <a:gridCol w="699251"/>
                <a:gridCol w="1121286"/>
                <a:gridCol w="846846"/>
                <a:gridCol w="233836"/>
                <a:gridCol w="401298"/>
                <a:gridCol w="1019352"/>
                <a:gridCol w="933098"/>
                <a:gridCol w="1011510"/>
                <a:gridCol w="145185"/>
                <a:gridCol w="372331"/>
                <a:gridCol w="713546"/>
              </a:tblGrid>
              <a:tr h="486852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s-SV" sz="17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Tablero de mando:  El Salvador - TB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2854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854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613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País:</a:t>
                      </a:r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El Salvador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Título de la subvención:</a:t>
                      </a:r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Financiamiento al PENM TB 2016 - 2020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88251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51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481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Componente: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TB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Subvención nº: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SLV-T-MOH (880)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Fecha de inicio: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de ene de 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Financiación total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SV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</a:t>
                      </a:r>
                      <a:r>
                        <a:rPr lang="es-SV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9950,916.00 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44853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Convocatoria: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Fase: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Receptor principal: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Ministerio de Salud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52307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Periodo de referencia: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desde: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de ene de 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hasta: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 de </a:t>
                      </a:r>
                      <a:r>
                        <a:rPr lang="es-SV" sz="9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jun</a:t>
                      </a:r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2017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Última calificación: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B1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628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Agente Local del Fondo: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Grupo </a:t>
                      </a:r>
                      <a:r>
                        <a:rPr lang="es-SV" sz="105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Jacobs</a:t>
                      </a:r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Gerente de Cartera del Fondo: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Serena Buccini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628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Elaborado por: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SV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UAFM/UFE/MINSAL</a:t>
                      </a:r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Fecha de elaboración del informe: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de </a:t>
                      </a:r>
                      <a:r>
                        <a:rPr lang="es-SV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Oct. </a:t>
                      </a:r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711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742B230D-EF70-40AA-8595-2AAC643D9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100584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 financieros</a:t>
            </a:r>
            <a:r>
              <a:rPr lang="es-SV" sz="36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ES" sz="36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hart 1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D40C5AB3-E6D9-4084-98D7-668CB06B6712}"/>
              </a:ext>
            </a:extLst>
          </p:cNvPr>
          <p:cNvGraphicFramePr>
            <a:graphicFrameLocks/>
          </p:cNvGraphicFramePr>
          <p:nvPr/>
        </p:nvGraphicFramePr>
        <p:xfrm>
          <a:off x="1763688" y="3789040"/>
          <a:ext cx="6192688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763688" y="1772816"/>
          <a:ext cx="6120680" cy="1944216"/>
        </p:xfrm>
        <a:graphic>
          <a:graphicData uri="http://schemas.openxmlformats.org/drawingml/2006/table">
            <a:tbl>
              <a:tblPr/>
              <a:tblGrid>
                <a:gridCol w="981271"/>
                <a:gridCol w="5139409"/>
              </a:tblGrid>
              <a:tr h="30378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SV" sz="1050" b="1" i="0" u="none" strike="noStrike" dirty="0">
                          <a:solidFill>
                            <a:srgbClr val="000099"/>
                          </a:solidFill>
                          <a:latin typeface="Calibri"/>
                        </a:rPr>
                        <a:t> F1: Presupuesto y desembolsos del Fondo Mundial - en ($)         Periodo: P2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640433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Comentarios: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El  Fondo Mundial desembolso al MINSAL EN el 2016  el 100 % del presupuesto autorizado para ese año, para el año 2017, desembolso el 50% del presupuesto aprobado para este año.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 financieros</a:t>
            </a:r>
            <a:r>
              <a:rPr lang="es-SV" sz="36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ES" sz="36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195736" y="1556792"/>
          <a:ext cx="4392488" cy="1452040"/>
        </p:xfrm>
        <a:graphic>
          <a:graphicData uri="http://schemas.openxmlformats.org/drawingml/2006/table">
            <a:tbl>
              <a:tblPr/>
              <a:tblGrid>
                <a:gridCol w="704207"/>
                <a:gridCol w="3688281"/>
              </a:tblGrid>
              <a:tr h="30816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SV" sz="1050" b="1" i="0" u="none" strike="noStrike" dirty="0">
                          <a:solidFill>
                            <a:srgbClr val="000099"/>
                          </a:solidFill>
                          <a:latin typeface="Calibri"/>
                        </a:rPr>
                        <a:t> F2: </a:t>
                      </a:r>
                      <a:r>
                        <a:rPr kumimoji="0" lang="es-SV" sz="1050" b="1" i="0" u="none" strike="noStrike" kern="1200" dirty="0">
                          <a:solidFill>
                            <a:srgbClr val="000099"/>
                          </a:solidFill>
                          <a:latin typeface="Calibri"/>
                          <a:ea typeface="+mn-ea"/>
                          <a:cs typeface="+mn-cs"/>
                        </a:rPr>
                        <a:t>Presupuesto y gastos reales por estrategias de la subvención anual - en ($)  Periodo: P2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1320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Comentarios: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La diferencia entre el presupuesto y los gastos se debe a que existen compromisos con proveedores que </a:t>
                      </a:r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serán </a:t>
                      </a: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pagados durante el año 2017. </a:t>
                      </a:r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Así </a:t>
                      </a: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mismo solo se esta reportando el primer semestre.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7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D81C7B24-63DF-4520-ADC3-E813752BEE2A}"/>
              </a:ext>
            </a:extLst>
          </p:cNvPr>
          <p:cNvGraphicFramePr>
            <a:graphicFrameLocks/>
          </p:cNvGraphicFramePr>
          <p:nvPr/>
        </p:nvGraphicFramePr>
        <p:xfrm>
          <a:off x="539552" y="3068960"/>
          <a:ext cx="8208912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 financieros</a:t>
            </a:r>
            <a:r>
              <a:rPr lang="es-SV" sz="36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ES" sz="36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79513" y="1628800"/>
          <a:ext cx="4320479" cy="1584176"/>
        </p:xfrm>
        <a:graphic>
          <a:graphicData uri="http://schemas.openxmlformats.org/drawingml/2006/table">
            <a:tbl>
              <a:tblPr/>
              <a:tblGrid>
                <a:gridCol w="838298"/>
                <a:gridCol w="2762101"/>
                <a:gridCol w="35077"/>
                <a:gridCol w="216703"/>
                <a:gridCol w="468300"/>
              </a:tblGrid>
              <a:tr h="33351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 dirty="0">
                          <a:solidFill>
                            <a:srgbClr val="000099"/>
                          </a:solidFill>
                          <a:latin typeface="Calibri"/>
                        </a:rPr>
                        <a:t> F3: Desembolsos y gastos - en ($)         Periodo: </a:t>
                      </a:r>
                      <a:r>
                        <a:rPr lang="es-SV" sz="1000" b="1" i="0" u="none" strike="noStrike" dirty="0" smtClean="0">
                          <a:solidFill>
                            <a:srgbClr val="000099"/>
                          </a:solidFill>
                          <a:latin typeface="Calibri"/>
                        </a:rPr>
                        <a:t>P2 </a:t>
                      </a:r>
                      <a:endParaRPr lang="es-SV" sz="1000" b="1" i="0" u="none" strike="noStrike" dirty="0">
                        <a:solidFill>
                          <a:srgbClr val="000099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665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Comentarios: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La diferencia entre el desembolso y gasto se debe a los compromisos adquiridos con proveedores al 30 de junio de 2017 y que se pagaran en el segundo semestre del mismo. </a:t>
                      </a:r>
                    </a:p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Los compromisos incluyen montos comprometidos por el agente de compra PNUD del desembolso realizado en 2016. </a:t>
                      </a:r>
                    </a:p>
                    <a:p>
                      <a:pPr algn="l" fontAlgn="ctr"/>
                      <a:endParaRPr lang="es-SV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Esta grafica muestra datos acumulados de la subvención (años 2016 y primer semestre del 2017).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572001" y="1628800"/>
          <a:ext cx="4464496" cy="1584176"/>
        </p:xfrm>
        <a:graphic>
          <a:graphicData uri="http://schemas.openxmlformats.org/drawingml/2006/table">
            <a:tbl>
              <a:tblPr/>
              <a:tblGrid>
                <a:gridCol w="637785"/>
                <a:gridCol w="2525741"/>
                <a:gridCol w="25400"/>
                <a:gridCol w="637785"/>
                <a:gridCol w="637785"/>
              </a:tblGrid>
              <a:tr h="3240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 dirty="0">
                          <a:solidFill>
                            <a:srgbClr val="000099"/>
                          </a:solidFill>
                          <a:latin typeface="Calibri"/>
                        </a:rPr>
                        <a:t> F3a: Detalles Desembolsos y gastos - en ($)         Periodo: P2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Comentarios: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Del 100% desembolsado a PNUD:  ha gastado $1,179,669.29 y tiene de compromisos el monto de $1,171,162.13 y un saldo de caja de $223,540.02. </a:t>
                      </a:r>
                    </a:p>
                    <a:p>
                      <a:pPr algn="l" fontAlgn="ctr"/>
                      <a:endParaRPr lang="es-SV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Así también se desembolso y se gasto $701,066.58 en OPS y se pago a Plan Internacional la cantidad de $140,360,31. </a:t>
                      </a:r>
                    </a:p>
                    <a:p>
                      <a:pPr algn="l" fontAlgn="ctr"/>
                      <a:endParaRPr lang="es-SV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 el MINSAL se gasto la cantidad de $487,468.82.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Chart 2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660CD313-1E50-472C-B06D-2DF903EE79F4}"/>
              </a:ext>
            </a:extLst>
          </p:cNvPr>
          <p:cNvGraphicFramePr>
            <a:graphicFrameLocks/>
          </p:cNvGraphicFramePr>
          <p:nvPr/>
        </p:nvGraphicFramePr>
        <p:xfrm>
          <a:off x="179512" y="3429000"/>
          <a:ext cx="432048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9FF2EBCD-5BEB-452A-BBFA-46F407EABC60}"/>
              </a:ext>
            </a:extLst>
          </p:cNvPr>
          <p:cNvGraphicFramePr>
            <a:graphicFrameLocks/>
          </p:cNvGraphicFramePr>
          <p:nvPr/>
        </p:nvGraphicFramePr>
        <p:xfrm>
          <a:off x="4499992" y="3284984"/>
          <a:ext cx="4499367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 financieros</a:t>
            </a:r>
            <a:r>
              <a:rPr lang="es-SV" sz="36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ES" sz="36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2555776" y="1628800"/>
          <a:ext cx="4320480" cy="1296144"/>
        </p:xfrm>
        <a:graphic>
          <a:graphicData uri="http://schemas.openxmlformats.org/drawingml/2006/table">
            <a:tbl>
              <a:tblPr/>
              <a:tblGrid>
                <a:gridCol w="996252"/>
                <a:gridCol w="3324228"/>
              </a:tblGrid>
              <a:tr h="4320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SV" sz="1050" b="1" i="0" u="none" strike="noStrike" dirty="0">
                          <a:solidFill>
                            <a:srgbClr val="000099"/>
                          </a:solidFill>
                          <a:latin typeface="Calibri"/>
                        </a:rPr>
                        <a:t> F4: Último ciclo de información y desembolso del RP   Periodo: P2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Comentarios: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 ha cumplido con los informes presentados de forma oportuna, </a:t>
                      </a:r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así </a:t>
                      </a: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como el FM a enviado los desembolsos de forma anticipado.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051720" y="3284984"/>
          <a:ext cx="5256584" cy="1800201"/>
        </p:xfrm>
        <a:graphic>
          <a:graphicData uri="http://schemas.openxmlformats.org/drawingml/2006/table">
            <a:tbl>
              <a:tblPr/>
              <a:tblGrid>
                <a:gridCol w="2582977"/>
                <a:gridCol w="1202917"/>
                <a:gridCol w="1470690"/>
              </a:tblGrid>
              <a:tr h="41840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1400" b="0" i="0" u="none" strike="noStrike" dirty="0">
                          <a:solidFill>
                            <a:srgbClr val="800000"/>
                          </a:solidFill>
                          <a:latin typeface="Calibri"/>
                        </a:rPr>
                        <a:t> Último desembolso de fondos: Días calendario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5403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800000"/>
                          </a:solidFill>
                          <a:latin typeface="Calibri"/>
                        </a:rPr>
                        <a:t> (Días) esperados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800000"/>
                          </a:solidFill>
                          <a:latin typeface="Calibri"/>
                        </a:rPr>
                        <a:t> (Días) reales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402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800000"/>
                          </a:solidFill>
                          <a:latin typeface="Calibri"/>
                        </a:rPr>
                        <a:t>Días tardados en presentar el informe de progreso actualizado y solicitud de desembolso al ALF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300391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800000"/>
                          </a:solidFill>
                          <a:latin typeface="Calibri"/>
                        </a:rPr>
                        <a:t>Días que el desembolso ha tardado en llegar al RP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308974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800000"/>
                          </a:solidFill>
                          <a:latin typeface="Calibri"/>
                        </a:rPr>
                        <a:t>Días que el desembolso ha tardado en llegar a los agentes de compra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 de Gestión</a:t>
            </a:r>
            <a:endParaRPr lang="es-ES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1547664" y="1412776"/>
          <a:ext cx="5688632" cy="1366215"/>
        </p:xfrm>
        <a:graphic>
          <a:graphicData uri="http://schemas.openxmlformats.org/drawingml/2006/table">
            <a:tbl>
              <a:tblPr/>
              <a:tblGrid>
                <a:gridCol w="1296957"/>
                <a:gridCol w="4391675"/>
              </a:tblGrid>
              <a:tr h="45181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SV" sz="1000" b="1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</a:rPr>
                        <a:t>M1: Estado de las condiciones precedentes y acciones con fecha límite     Periodo: P2 </a:t>
                      </a:r>
                      <a:endParaRPr lang="es-SV" sz="8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68265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Comentarios: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 tienen a esta fecha resultados con Carta de Retroalimentación del FM  de la ejecución del Año 2016,  de fecha 29 Septiembre 2017, en la cual se hace referencia a:</a:t>
                      </a:r>
                    </a:p>
                    <a:p>
                      <a:pPr algn="l" fontAlgn="b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* 4 Acciones con Fecha limite.</a:t>
                      </a:r>
                    </a:p>
                    <a:p>
                      <a:pPr algn="l" fontAlgn="b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* 9 Condiciones Precedentes de las cuales 2 de ellas están CUMPLIDAS, las 7 restantes se encuentran en desarrollo.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hart 3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C8231D45-D62D-4DA4-9624-98CA51E54E04}"/>
              </a:ext>
            </a:extLst>
          </p:cNvPr>
          <p:cNvGraphicFramePr>
            <a:graphicFrameLocks/>
          </p:cNvGraphicFramePr>
          <p:nvPr/>
        </p:nvGraphicFramePr>
        <p:xfrm>
          <a:off x="1763688" y="2708920"/>
          <a:ext cx="5328592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1547664" y="4503405"/>
          <a:ext cx="5832649" cy="821819"/>
        </p:xfrm>
        <a:graphic>
          <a:graphicData uri="http://schemas.openxmlformats.org/drawingml/2006/table">
            <a:tbl>
              <a:tblPr/>
              <a:tblGrid>
                <a:gridCol w="1296144"/>
                <a:gridCol w="3272058"/>
                <a:gridCol w="1264447"/>
              </a:tblGrid>
              <a:tr h="161925">
                <a:tc gridSpan="2">
                  <a:txBody>
                    <a:bodyPr/>
                    <a:lstStyle/>
                    <a:p>
                      <a:pPr algn="l" fontAlgn="b"/>
                      <a:r>
                        <a:rPr kumimoji="0" lang="es-SV" sz="1000" b="1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+mn-ea"/>
                          <a:cs typeface="+mn-cs"/>
                        </a:rPr>
                        <a:t> M2: Estado de los principales puestos directivos del RP         Periodo:  P2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17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Comentarios: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Meta Cumplida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Chart 1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12DB72B1-9D9C-4382-8605-9B2FEA3B7358}"/>
              </a:ext>
            </a:extLst>
          </p:cNvPr>
          <p:cNvGraphicFramePr>
            <a:graphicFrameLocks/>
          </p:cNvGraphicFramePr>
          <p:nvPr/>
        </p:nvGraphicFramePr>
        <p:xfrm>
          <a:off x="1979712" y="4960620"/>
          <a:ext cx="5472608" cy="1708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s-SV" smtClean="0"/>
              <a:t>FARMACOS SEGUNDA LINEA TB.</a:t>
            </a:r>
          </a:p>
        </p:txBody>
      </p:sp>
      <p:sp>
        <p:nvSpPr>
          <p:cNvPr id="20483" name="4 CuadroTexto"/>
          <p:cNvSpPr txBox="1">
            <a:spLocks noChangeArrowheads="1"/>
          </p:cNvSpPr>
          <p:nvPr/>
        </p:nvSpPr>
        <p:spPr bwMode="auto">
          <a:xfrm>
            <a:off x="4788025" y="6165304"/>
            <a:ext cx="388843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SV" sz="900" dirty="0" smtClean="0">
                <a:latin typeface="Tw Cen MT" pitchFamily="34" charset="0"/>
              </a:rPr>
              <a:t>* Fuente de Información: </a:t>
            </a:r>
            <a:r>
              <a:rPr lang="es-SV" sz="900" dirty="0">
                <a:latin typeface="Tw Cen MT" pitchFamily="34" charset="0"/>
              </a:rPr>
              <a:t>Hospital de referencia Neumológico.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55576" y="1520190"/>
          <a:ext cx="7848872" cy="4573107"/>
        </p:xfrm>
        <a:graphic>
          <a:graphicData uri="http://schemas.openxmlformats.org/drawingml/2006/table">
            <a:tbl>
              <a:tblPr/>
              <a:tblGrid>
                <a:gridCol w="1242565"/>
                <a:gridCol w="1573917"/>
                <a:gridCol w="1656754"/>
                <a:gridCol w="1677463"/>
                <a:gridCol w="1698173"/>
              </a:tblGrid>
              <a:tr h="228199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SV" sz="105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</a:rPr>
                        <a:t> M6: Diferencia entre existencias actuales y existencias de seguridad    Periodo:  P2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16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Comentarios: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Los productos enlistados son medicamentos </a:t>
                      </a:r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antituberculosis </a:t>
                      </a: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segunda </a:t>
                      </a:r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línea, </a:t>
                      </a: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que de acuerdo a los meses de existencia de seguridad, no existe riesgo de desabastecimiento, cabe hacer notar que estos son adquiridos con financiamiento del Estado como compromiso de contrapartida. </a:t>
                      </a:r>
                      <a:b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 de hacer notar que medicamentos para tratamiento de reacciones adversas a </a:t>
                      </a:r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fármacos </a:t>
                      </a: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antituberculosis (RAFA), son financiados por esta subvención.</a:t>
                      </a:r>
                      <a:b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Dependiendo de la severidad de la reacción a los medicamentos y la idiosincrasia del paciente, así son aplicados los medicamentos RAFA.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28199"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099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Componente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Productos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Nivel de existencias expresado en meses de tratamiento para todos los pacientes actuales.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Meses de existencias de seguridad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Diferencia entre existencias actuales y existencias de seguridad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19832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SV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PASER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45639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Cicloscerina </a:t>
                      </a:r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250mg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66"/>
                    </a:solidFill>
                  </a:tcPr>
                </a:tc>
              </a:tr>
              <a:tr h="23960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Kanamicina 1gr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3960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Etionamida 250mg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710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Levofloxacina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9377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Intermedio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957</TotalTime>
  <Words>1132</Words>
  <Application>Microsoft Office PowerPoint</Application>
  <PresentationFormat>Presentación en pantalla (4:3)</PresentationFormat>
  <Paragraphs>167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Intermedio</vt:lpstr>
      <vt:lpstr>Tablero de Mando R9 TUBERCULOSIS. (Financiero &amp; programáticos).</vt:lpstr>
      <vt:lpstr>Diapositiva 2</vt:lpstr>
      <vt:lpstr>Información de la Subvención</vt:lpstr>
      <vt:lpstr>Indicadores financieros </vt:lpstr>
      <vt:lpstr>Indicadores financieros </vt:lpstr>
      <vt:lpstr>Indicadores financieros </vt:lpstr>
      <vt:lpstr>Indicadores financieros </vt:lpstr>
      <vt:lpstr>Indicadores de Gestión</vt:lpstr>
      <vt:lpstr>FARMACOS SEGUNDA LINEA TB.</vt:lpstr>
      <vt:lpstr>INDICADORES DE SUBVENCIÓN.</vt:lpstr>
      <vt:lpstr>INDICADORES DE SUBVENCIÓN.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Tablero de Mando R9 TUBERCULOSIS.</dc:title>
  <dc:creator>Juan Carlos Ramirez Ramirez</dc:creator>
  <cp:lastModifiedBy>Juan Carlos Ramirez Ramirez</cp:lastModifiedBy>
  <cp:revision>132</cp:revision>
  <dcterms:created xsi:type="dcterms:W3CDTF">2014-04-02T13:50:15Z</dcterms:created>
  <dcterms:modified xsi:type="dcterms:W3CDTF">2017-10-11T15:23:09Z</dcterms:modified>
</cp:coreProperties>
</file>