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120"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7/27/2016</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7/27/2016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7/27/2016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7/27/2016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7/27/2016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7/27/2016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7/27/2016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7/27/2016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7/27/2016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s-ES"/>
              <a:t>Haga clic para modificar el estilo de texto del patrón</a:t>
            </a:r>
          </a:p>
        </p:txBody>
      </p:sp>
      <p:sp>
        <p:nvSpPr>
          <p:cNvPr id="5" name="Date Placeholder 4"/>
          <p:cNvSpPr>
            <a:spLocks noGrp="1"/>
          </p:cNvSpPr>
          <p:nvPr>
            <p:ph type="dt" sz="half" idx="10"/>
          </p:nvPr>
        </p:nvSpPr>
        <p:spPr/>
        <p:txBody>
          <a:bodyPr/>
          <a:lstStyle/>
          <a:p>
            <a:fld id="{AF6E2C9B-5FA2-460D-9BE7-B0812FC2A6FF}" type="datetimeFigureOut">
              <a:rPr lang="en-US" dirty="0"/>
              <a:t>7/27/2016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7/27/2016</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7/27/2016</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SV" sz="7200" dirty="0"/>
              <a:t>Suspensión de contrato entre Sub-receptor FUNDASIDA y RP PLAN: Donante Fondo Global VIH, TB Y Malaria</a:t>
            </a:r>
          </a:p>
        </p:txBody>
      </p:sp>
      <p:sp>
        <p:nvSpPr>
          <p:cNvPr id="3" name="Subtítulo 2"/>
          <p:cNvSpPr>
            <a:spLocks noGrp="1"/>
          </p:cNvSpPr>
          <p:nvPr>
            <p:ph type="subTitle" idx="1"/>
          </p:nvPr>
        </p:nvSpPr>
        <p:spPr>
          <a:xfrm>
            <a:off x="667512" y="4842932"/>
            <a:ext cx="9228201" cy="1009863"/>
          </a:xfrm>
        </p:spPr>
        <p:txBody>
          <a:bodyPr/>
          <a:lstStyle/>
          <a:p>
            <a:r>
              <a:rPr lang="es-SV" dirty="0"/>
              <a:t> SAN SALVADOR 28 DE JULIO DE 2016</a:t>
            </a:r>
          </a:p>
        </p:txBody>
      </p:sp>
    </p:spTree>
    <p:extLst>
      <p:ext uri="{BB962C8B-B14F-4D97-AF65-F5344CB8AC3E}">
        <p14:creationId xmlns:p14="http://schemas.microsoft.com/office/powerpoint/2010/main" val="377512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67512" y="426082"/>
            <a:ext cx="10782300" cy="1092200"/>
          </a:xfrm>
        </p:spPr>
        <p:txBody>
          <a:bodyPr/>
          <a:lstStyle/>
          <a:p>
            <a:r>
              <a:rPr lang="es-SV" sz="6600" dirty="0"/>
              <a:t>Ejecución financiera CCPI la paz </a:t>
            </a:r>
          </a:p>
        </p:txBody>
      </p:sp>
      <p:sp>
        <p:nvSpPr>
          <p:cNvPr id="3" name="Subtítulo 2"/>
          <p:cNvSpPr>
            <a:spLocks noGrp="1"/>
          </p:cNvSpPr>
          <p:nvPr>
            <p:ph type="subTitle" idx="1"/>
          </p:nvPr>
        </p:nvSpPr>
        <p:spPr>
          <a:xfrm>
            <a:off x="952520" y="1613285"/>
            <a:ext cx="10412166" cy="4621260"/>
          </a:xfrm>
        </p:spPr>
        <p:txBody>
          <a:bodyPr>
            <a:normAutofit fontScale="92500" lnSpcReduction="20000"/>
          </a:bodyPr>
          <a:lstStyle/>
          <a:p>
            <a:r>
              <a:rPr lang="es-SV" dirty="0"/>
              <a:t>Modulo de prevención combinada en ejecución desde Febrero 2014 al 30 de junio 2016</a:t>
            </a:r>
          </a:p>
          <a:p>
            <a:endParaRPr lang="es-SV" dirty="0"/>
          </a:p>
          <a:p>
            <a:r>
              <a:rPr lang="es-SV" dirty="0"/>
              <a:t>	         </a:t>
            </a:r>
            <a:r>
              <a:rPr lang="es-SV" b="1" dirty="0">
                <a:solidFill>
                  <a:schemeClr val="tx1"/>
                </a:solidFill>
              </a:rPr>
              <a:t>PRESUPUESTO	EJECUTADO	    PORCENTAJE</a:t>
            </a:r>
          </a:p>
          <a:p>
            <a:r>
              <a:rPr lang="es-SV" b="1" dirty="0">
                <a:solidFill>
                  <a:schemeClr val="tx1"/>
                </a:solidFill>
              </a:rPr>
              <a:t>AÑO 2014	$70,805.34 	           $70,805.34 	100.00</a:t>
            </a:r>
          </a:p>
          <a:p>
            <a:r>
              <a:rPr lang="es-SV" b="1" dirty="0">
                <a:solidFill>
                  <a:schemeClr val="tx1"/>
                </a:solidFill>
              </a:rPr>
              <a:t>AÑO 2015	$96,668.69 	           $93,554.35 	  96.78</a:t>
            </a:r>
          </a:p>
          <a:p>
            <a:r>
              <a:rPr lang="es-SV" b="1" dirty="0">
                <a:solidFill>
                  <a:schemeClr val="tx1"/>
                </a:solidFill>
              </a:rPr>
              <a:t>AÑO 2016	$89,656.43 	           $33,388.63 	  37.24</a:t>
            </a:r>
          </a:p>
          <a:p>
            <a:r>
              <a:rPr lang="es-SV" b="1" dirty="0">
                <a:solidFill>
                  <a:schemeClr val="tx1"/>
                </a:solidFill>
              </a:rPr>
              <a:t>		$257,130.46          $197,748.32 	</a:t>
            </a:r>
          </a:p>
          <a:p>
            <a:endParaRPr lang="es-SV" b="1" dirty="0"/>
          </a:p>
          <a:p>
            <a:r>
              <a:rPr lang="es-SV" b="1" dirty="0"/>
              <a:t>Fuente Sigpro</a:t>
            </a:r>
          </a:p>
        </p:txBody>
      </p:sp>
    </p:spTree>
    <p:extLst>
      <p:ext uri="{BB962C8B-B14F-4D97-AF65-F5344CB8AC3E}">
        <p14:creationId xmlns:p14="http://schemas.microsoft.com/office/powerpoint/2010/main" val="343624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56002" y="354831"/>
            <a:ext cx="10782300" cy="1092200"/>
          </a:xfrm>
        </p:spPr>
        <p:txBody>
          <a:bodyPr/>
          <a:lstStyle/>
          <a:p>
            <a:r>
              <a:rPr lang="es-SV" sz="7200" dirty="0"/>
              <a:t>Ejecución Financiera C&amp;T</a:t>
            </a:r>
          </a:p>
        </p:txBody>
      </p:sp>
      <p:sp>
        <p:nvSpPr>
          <p:cNvPr id="3" name="Subtítulo 2"/>
          <p:cNvSpPr>
            <a:spLocks noGrp="1"/>
          </p:cNvSpPr>
          <p:nvPr>
            <p:ph type="subTitle" idx="1"/>
          </p:nvPr>
        </p:nvSpPr>
        <p:spPr>
          <a:xfrm>
            <a:off x="667512" y="1779542"/>
            <a:ext cx="10376540" cy="4538131"/>
          </a:xfrm>
        </p:spPr>
        <p:txBody>
          <a:bodyPr>
            <a:normAutofit fontScale="92500" lnSpcReduction="10000"/>
          </a:bodyPr>
          <a:lstStyle/>
          <a:p>
            <a:r>
              <a:rPr lang="es-SV" dirty="0"/>
              <a:t>Modulo de cuidado y tratamiento en ejecución desde 2014-2016</a:t>
            </a:r>
          </a:p>
          <a:p>
            <a:endParaRPr lang="es-SV" dirty="0"/>
          </a:p>
          <a:p>
            <a:r>
              <a:rPr lang="es-SV" dirty="0"/>
              <a:t>	          </a:t>
            </a:r>
            <a:r>
              <a:rPr lang="es-SV" b="1" dirty="0">
                <a:solidFill>
                  <a:schemeClr val="tx1"/>
                </a:solidFill>
              </a:rPr>
              <a:t>PRESUPUESTO	EJECUTADO	     PORCENTAJE</a:t>
            </a:r>
          </a:p>
          <a:p>
            <a:r>
              <a:rPr lang="es-SV" b="1" dirty="0">
                <a:solidFill>
                  <a:schemeClr val="tx1"/>
                </a:solidFill>
              </a:rPr>
              <a:t>AÑO 2014	18,934.11	           18,413.32	           97.25</a:t>
            </a:r>
          </a:p>
          <a:p>
            <a:r>
              <a:rPr lang="es-SV" b="1" dirty="0">
                <a:solidFill>
                  <a:schemeClr val="tx1"/>
                </a:solidFill>
              </a:rPr>
              <a:t>AÑO 2015	40,344.68	           36,215.70	           89.77</a:t>
            </a:r>
          </a:p>
          <a:p>
            <a:r>
              <a:rPr lang="es-SV" b="1" dirty="0">
                <a:solidFill>
                  <a:schemeClr val="tx1"/>
                </a:solidFill>
              </a:rPr>
              <a:t>AÑO 2016	41,564.24	           16,596.10	           39.93</a:t>
            </a:r>
          </a:p>
          <a:p>
            <a:r>
              <a:rPr lang="es-SV" b="1" dirty="0">
                <a:solidFill>
                  <a:schemeClr val="tx1"/>
                </a:solidFill>
              </a:rPr>
              <a:t>	       $100,843.03 	         $71,225.12 	</a:t>
            </a:r>
          </a:p>
          <a:p>
            <a:endParaRPr lang="es-SV" dirty="0"/>
          </a:p>
          <a:p>
            <a:r>
              <a:rPr lang="es-SV" dirty="0">
                <a:solidFill>
                  <a:schemeClr val="tx1"/>
                </a:solidFill>
              </a:rPr>
              <a:t>Fuente Sigpro</a:t>
            </a:r>
          </a:p>
          <a:p>
            <a:endParaRPr lang="es-SV" dirty="0"/>
          </a:p>
          <a:p>
            <a:endParaRPr lang="es-SV" dirty="0"/>
          </a:p>
          <a:p>
            <a:endParaRPr lang="es-SV" dirty="0"/>
          </a:p>
        </p:txBody>
      </p:sp>
    </p:spTree>
    <p:extLst>
      <p:ext uri="{BB962C8B-B14F-4D97-AF65-F5344CB8AC3E}">
        <p14:creationId xmlns:p14="http://schemas.microsoft.com/office/powerpoint/2010/main" val="355389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03504" y="414213"/>
            <a:ext cx="10782300" cy="1388533"/>
          </a:xfrm>
        </p:spPr>
        <p:txBody>
          <a:bodyPr/>
          <a:lstStyle/>
          <a:p>
            <a:r>
              <a:rPr lang="es-SV" sz="5400" dirty="0"/>
              <a:t>Ejecución Programática de módulos prevención Combinada y C&amp;T</a:t>
            </a:r>
          </a:p>
        </p:txBody>
      </p:sp>
      <p:sp>
        <p:nvSpPr>
          <p:cNvPr id="3" name="Subtítulo 2"/>
          <p:cNvSpPr>
            <a:spLocks noGrp="1"/>
          </p:cNvSpPr>
          <p:nvPr>
            <p:ph type="subTitle" idx="1"/>
          </p:nvPr>
        </p:nvSpPr>
        <p:spPr>
          <a:xfrm>
            <a:off x="667512" y="1934799"/>
            <a:ext cx="11255314" cy="3549863"/>
          </a:xfrm>
        </p:spPr>
        <p:txBody>
          <a:bodyPr>
            <a:noAutofit/>
          </a:bodyPr>
          <a:lstStyle/>
          <a:p>
            <a:pPr marL="457200" indent="-457200" algn="just">
              <a:lnSpc>
                <a:spcPct val="100000"/>
              </a:lnSpc>
              <a:buFont typeface="Arial" panose="020B0604020202020204" pitchFamily="34" charset="0"/>
              <a:buChar char="•"/>
            </a:pPr>
            <a:r>
              <a:rPr lang="es-SV" sz="2400" dirty="0"/>
              <a:t>En ambos módulos se sobrepasaron las metas del proyecto 2014 Y 2015 en porcentajes arriba del 100%</a:t>
            </a:r>
          </a:p>
          <a:p>
            <a:pPr marL="457200" indent="-457200" algn="just">
              <a:lnSpc>
                <a:spcPct val="100000"/>
              </a:lnSpc>
              <a:buFont typeface="Arial" panose="020B0604020202020204" pitchFamily="34" charset="0"/>
              <a:buChar char="•"/>
            </a:pPr>
            <a:r>
              <a:rPr lang="es-SV" sz="2400" dirty="0"/>
              <a:t>El ccpi de la paz recibió reconocimientos de las redes locales del departamento de La Paz</a:t>
            </a:r>
          </a:p>
          <a:p>
            <a:pPr marL="457200" indent="-457200" algn="just">
              <a:lnSpc>
                <a:spcPct val="100000"/>
              </a:lnSpc>
              <a:buFont typeface="Arial" panose="020B0604020202020204" pitchFamily="34" charset="0"/>
              <a:buChar char="•"/>
            </a:pPr>
            <a:r>
              <a:rPr lang="es-SV" sz="2400" dirty="0"/>
              <a:t>Se coordinó con MINSAL y Centros Penales abordajes con privados de libertad del penal de máxima seguridad de Zacatecoluca.</a:t>
            </a:r>
          </a:p>
          <a:p>
            <a:pPr marL="457200" indent="-457200" algn="just">
              <a:lnSpc>
                <a:spcPct val="100000"/>
              </a:lnSpc>
              <a:buFont typeface="Arial" panose="020B0604020202020204" pitchFamily="34" charset="0"/>
              <a:buChar char="•"/>
            </a:pPr>
            <a:r>
              <a:rPr lang="es-SV" sz="2400" dirty="0"/>
              <a:t>Se realizaron actividades con VICITS</a:t>
            </a:r>
          </a:p>
          <a:p>
            <a:pPr marL="457200" indent="-457200" algn="just">
              <a:lnSpc>
                <a:spcPct val="100000"/>
              </a:lnSpc>
              <a:buFont typeface="Arial" panose="020B0604020202020204" pitchFamily="34" charset="0"/>
              <a:buChar char="•"/>
            </a:pPr>
            <a:r>
              <a:rPr lang="es-SV" sz="2400" dirty="0"/>
              <a:t>Vincular a mujeres embarazadas con VIH al sistema de salud en C&amp;T</a:t>
            </a:r>
          </a:p>
          <a:p>
            <a:pPr marL="457200" indent="-457200" algn="just">
              <a:lnSpc>
                <a:spcPct val="100000"/>
              </a:lnSpc>
              <a:buFont typeface="Arial" panose="020B0604020202020204" pitchFamily="34" charset="0"/>
              <a:buChar char="•"/>
            </a:pPr>
            <a:r>
              <a:rPr lang="es-SV" sz="2400" dirty="0"/>
              <a:t>Coordinación efectiva con Capacity, Pnvih y equipos multidisciplinarios en modulo C&amp;T</a:t>
            </a:r>
          </a:p>
        </p:txBody>
      </p:sp>
    </p:spTree>
    <p:extLst>
      <p:ext uri="{BB962C8B-B14F-4D97-AF65-F5344CB8AC3E}">
        <p14:creationId xmlns:p14="http://schemas.microsoft.com/office/powerpoint/2010/main" val="3821806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67512" y="285011"/>
            <a:ext cx="10782300" cy="1037883"/>
          </a:xfrm>
        </p:spPr>
        <p:txBody>
          <a:bodyPr/>
          <a:lstStyle/>
          <a:p>
            <a:r>
              <a:rPr lang="es-SV" sz="6000" dirty="0"/>
              <a:t>Causas de Suspensión De Contrato</a:t>
            </a:r>
          </a:p>
        </p:txBody>
      </p:sp>
      <p:sp>
        <p:nvSpPr>
          <p:cNvPr id="3" name="Subtítulo 2"/>
          <p:cNvSpPr>
            <a:spLocks noGrp="1"/>
          </p:cNvSpPr>
          <p:nvPr>
            <p:ph type="subTitle" idx="1"/>
          </p:nvPr>
        </p:nvSpPr>
        <p:spPr>
          <a:xfrm>
            <a:off x="643762" y="1453527"/>
            <a:ext cx="10815927" cy="3829263"/>
          </a:xfrm>
        </p:spPr>
        <p:txBody>
          <a:bodyPr>
            <a:noAutofit/>
          </a:bodyPr>
          <a:lstStyle/>
          <a:p>
            <a:pPr marL="457200" indent="-457200" algn="just">
              <a:lnSpc>
                <a:spcPct val="170000"/>
              </a:lnSpc>
              <a:buFont typeface="Arial" panose="020B0604020202020204" pitchFamily="34" charset="0"/>
              <a:buChar char="•"/>
            </a:pPr>
            <a:r>
              <a:rPr lang="es-SV" sz="2400" dirty="0"/>
              <a:t>Según Nota remitida por Plan el día 24 de Junio /16 se suspende el proyecto a partir del 30 de Junio/16</a:t>
            </a:r>
          </a:p>
          <a:p>
            <a:pPr marL="457200" indent="-457200" algn="just">
              <a:lnSpc>
                <a:spcPct val="170000"/>
              </a:lnSpc>
              <a:buFont typeface="Arial" panose="020B0604020202020204" pitchFamily="34" charset="0"/>
              <a:buChar char="•"/>
            </a:pPr>
            <a:r>
              <a:rPr lang="es-SV" sz="2400" dirty="0"/>
              <a:t>Debido a retrasos en la entrega de los reportes financieros.</a:t>
            </a:r>
          </a:p>
          <a:p>
            <a:pPr marL="457200" indent="-457200" algn="just">
              <a:lnSpc>
                <a:spcPct val="170000"/>
              </a:lnSpc>
              <a:buFont typeface="Arial" panose="020B0604020202020204" pitchFamily="34" charset="0"/>
              <a:buChar char="•"/>
            </a:pPr>
            <a:r>
              <a:rPr lang="es-SV" sz="2400" dirty="0"/>
              <a:t>Acordamos con el RP Plan un calendario de cierre</a:t>
            </a:r>
          </a:p>
          <a:p>
            <a:pPr marL="457200" indent="-457200" algn="just">
              <a:lnSpc>
                <a:spcPct val="170000"/>
              </a:lnSpc>
              <a:buFont typeface="Arial" panose="020B0604020202020204" pitchFamily="34" charset="0"/>
              <a:buChar char="•"/>
            </a:pPr>
            <a:r>
              <a:rPr lang="es-SV" sz="2400" dirty="0"/>
              <a:t>Y hemos cumplido casi en un 100% a la fecha dicho Calendario</a:t>
            </a:r>
          </a:p>
          <a:p>
            <a:pPr marL="457200" indent="-457200" algn="just">
              <a:lnSpc>
                <a:spcPct val="170000"/>
              </a:lnSpc>
              <a:buFont typeface="Arial" panose="020B0604020202020204" pitchFamily="34" charset="0"/>
              <a:buChar char="•"/>
            </a:pPr>
            <a:r>
              <a:rPr lang="es-SV" sz="2400" dirty="0"/>
              <a:t>No apelaremos la decisión de plan pues un contrato es una expresión de voluntades de ambas partes</a:t>
            </a:r>
          </a:p>
          <a:p>
            <a:pPr marL="457200" indent="-457200">
              <a:lnSpc>
                <a:spcPct val="170000"/>
              </a:lnSpc>
              <a:buFont typeface="Arial" panose="020B0604020202020204" pitchFamily="34" charset="0"/>
              <a:buChar char="•"/>
            </a:pPr>
            <a:endParaRPr lang="es-SV" sz="2400" dirty="0"/>
          </a:p>
        </p:txBody>
      </p:sp>
    </p:spTree>
    <p:extLst>
      <p:ext uri="{BB962C8B-B14F-4D97-AF65-F5344CB8AC3E}">
        <p14:creationId xmlns:p14="http://schemas.microsoft.com/office/powerpoint/2010/main" val="2231340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2252" y="236080"/>
            <a:ext cx="10782300" cy="973666"/>
          </a:xfrm>
        </p:spPr>
        <p:txBody>
          <a:bodyPr/>
          <a:lstStyle/>
          <a:p>
            <a:r>
              <a:rPr lang="es-SV" sz="6000" dirty="0"/>
              <a:t>Conclusiones</a:t>
            </a:r>
          </a:p>
        </p:txBody>
      </p:sp>
      <p:sp>
        <p:nvSpPr>
          <p:cNvPr id="3" name="Subtítulo 2"/>
          <p:cNvSpPr>
            <a:spLocks noGrp="1"/>
          </p:cNvSpPr>
          <p:nvPr>
            <p:ph type="subTitle" idx="1"/>
          </p:nvPr>
        </p:nvSpPr>
        <p:spPr>
          <a:xfrm>
            <a:off x="444186" y="1209746"/>
            <a:ext cx="11158006" cy="5012922"/>
          </a:xfrm>
        </p:spPr>
        <p:txBody>
          <a:bodyPr>
            <a:noAutofit/>
          </a:bodyPr>
          <a:lstStyle/>
          <a:p>
            <a:pPr marL="457200" indent="-457200" algn="just">
              <a:lnSpc>
                <a:spcPct val="100000"/>
              </a:lnSpc>
              <a:buFont typeface="Arial" panose="020B0604020202020204" pitchFamily="34" charset="0"/>
              <a:buChar char="•"/>
            </a:pPr>
            <a:r>
              <a:rPr lang="es-SV" sz="2300" dirty="0"/>
              <a:t>No existió un entendimiento entre el área financiera de nuestra ONG y Rp Plan(Comunicación y cambios en lineamientos etc..)</a:t>
            </a:r>
          </a:p>
          <a:p>
            <a:pPr marL="457200" indent="-457200" algn="just">
              <a:lnSpc>
                <a:spcPct val="100000"/>
              </a:lnSpc>
              <a:buFont typeface="Arial" panose="020B0604020202020204" pitchFamily="34" charset="0"/>
              <a:buChar char="•"/>
            </a:pPr>
            <a:r>
              <a:rPr lang="es-SV" sz="2300" dirty="0"/>
              <a:t>Lamentamos como organización no haber construido una relación de confianza en 2 años y medio de ejecución entre ambas partes</a:t>
            </a:r>
          </a:p>
          <a:p>
            <a:pPr marL="457200" indent="-457200" algn="just">
              <a:lnSpc>
                <a:spcPct val="100000"/>
              </a:lnSpc>
              <a:buFont typeface="Arial" panose="020B0604020202020204" pitchFamily="34" charset="0"/>
              <a:buChar char="•"/>
            </a:pPr>
            <a:r>
              <a:rPr lang="es-SV" sz="2300" dirty="0"/>
              <a:t>Desde nuestra perspectiva el RP se encamina hacia una mayor burocratización de la ejecución de la subvención aduciendo lineamientos del Fondo Global lo cual podría dificultar en un corto plazo el acceso de la sociedad civil a los recursos del Fondo</a:t>
            </a:r>
          </a:p>
          <a:p>
            <a:pPr marL="457200" indent="-457200" algn="just">
              <a:lnSpc>
                <a:spcPct val="100000"/>
              </a:lnSpc>
              <a:buFont typeface="Arial" panose="020B0604020202020204" pitchFamily="34" charset="0"/>
              <a:buChar char="•"/>
            </a:pPr>
            <a:r>
              <a:rPr lang="es-SV" sz="2300" b="1" i="1" dirty="0"/>
              <a:t>“Reiteramos nuestro compromiso con el País con una ejecución financiera transparente, eficiente de beneficie a las poblaciones en condiciones de mayor vulnerabilidad quienes son la razón de ser de nuestras organizaciones y de este proyecto por el que vale la pena seguir trabajando”</a:t>
            </a:r>
          </a:p>
          <a:p>
            <a:pPr marL="457200" indent="-457200" algn="just">
              <a:lnSpc>
                <a:spcPct val="100000"/>
              </a:lnSpc>
              <a:buFont typeface="Arial" panose="020B0604020202020204" pitchFamily="34" charset="0"/>
              <a:buChar char="•"/>
            </a:pPr>
            <a:endParaRPr lang="es-SV" sz="2300" dirty="0"/>
          </a:p>
        </p:txBody>
      </p:sp>
    </p:spTree>
    <p:extLst>
      <p:ext uri="{BB962C8B-B14F-4D97-AF65-F5344CB8AC3E}">
        <p14:creationId xmlns:p14="http://schemas.microsoft.com/office/powerpoint/2010/main" val="1383534034"/>
      </p:ext>
    </p:extLst>
  </p:cSld>
  <p:clrMapOvr>
    <a:masterClrMapping/>
  </p:clrMapOvr>
</p:sld>
</file>

<file path=ppt/theme/theme1.xml><?xml version="1.0" encoding="utf-8"?>
<a:theme xmlns:a="http://schemas.openxmlformats.org/drawingml/2006/main" name="Metropolitana">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TM03457491[[fn=Metrópoli]]</Template>
  <TotalTime>93</TotalTime>
  <Words>353</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 Light</vt:lpstr>
      <vt:lpstr>Metropolitana</vt:lpstr>
      <vt:lpstr>Suspensión de contrato entre Sub-receptor FUNDASIDA y RP PLAN: Donante Fondo Global VIH, TB Y Malaria</vt:lpstr>
      <vt:lpstr>Ejecución financiera CCPI la paz </vt:lpstr>
      <vt:lpstr>Ejecución Financiera C&amp;T</vt:lpstr>
      <vt:lpstr>Ejecución Programática de módulos prevención Combinada y C&amp;T</vt:lpstr>
      <vt:lpstr>Causas de Suspensión De Contrato</vt:lpstr>
      <vt:lpstr>Conclusiones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Suspensión de contrato entre subre-ceptor FUNDASIDA y RP PLAN</dc:title>
  <dc:creator>CarlosPérez</dc:creator>
  <cp:lastModifiedBy>Maria Leydies Portillo</cp:lastModifiedBy>
  <cp:revision>16</cp:revision>
  <dcterms:created xsi:type="dcterms:W3CDTF">2016-07-27T17:49:14Z</dcterms:created>
  <dcterms:modified xsi:type="dcterms:W3CDTF">2016-07-27T19:45:10Z</dcterms:modified>
</cp:coreProperties>
</file>