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59" r:id="rId4"/>
    <p:sldId id="260" r:id="rId5"/>
    <p:sldId id="270" r:id="rId6"/>
    <p:sldId id="262" r:id="rId7"/>
    <p:sldId id="261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72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39" d="100"/>
          <a:sy n="39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48C0-446A-4809-A8D5-BB901D0C249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7942-0BBA-4EDB-921C-AD146FEA4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6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6D2D-4EAC-48EC-AC42-28D35D589D3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725E-42C2-4AE5-B582-504B5531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266"/>
            <a:ext cx="3474493" cy="86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-2206020"/>
            <a:ext cx="8077200" cy="923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b="1" dirty="0"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b="1" dirty="0"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b="1" dirty="0"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b="1" dirty="0"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b="1" dirty="0"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b="1" dirty="0"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b="1" dirty="0">
              <a:latin typeface="Calibri" pitchFamily="34" charset="0"/>
              <a:ea typeface="Calibri" pitchFamily="34" charset="0"/>
              <a:cs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MT"/>
              </a:rPr>
              <a:t>2016 HIGH LEVEL MEETING ON AIDS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MT"/>
              </a:rPr>
              <a:t>2016 REUNION DE ALTO NIVEL PARA EL SIDA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Fecha: 8 al 10 de junio de 2016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Lugar: New York</a:t>
            </a:r>
            <a:endParaRPr lang="es-ES" alt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6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2" t="13889" r="11274" b="6250"/>
          <a:stretch/>
        </p:blipFill>
        <p:spPr bwMode="auto">
          <a:xfrm>
            <a:off x="876300" y="0"/>
            <a:ext cx="676275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10242" r="12544" b="12848"/>
          <a:stretch/>
        </p:blipFill>
        <p:spPr bwMode="auto">
          <a:xfrm>
            <a:off x="1095375" y="117118"/>
            <a:ext cx="6876341" cy="653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8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andace\Desktop\ONUSIDA El Salvador\2015\ODS\7_SDG Poster_Le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7239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ustainabledevelopment.un.org/content/sdgs/large/Go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47" y="1572981"/>
            <a:ext cx="4842317" cy="49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15347" y="4166886"/>
            <a:ext cx="4842317" cy="706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Erradicar la pobreza en todas sus formas en todo el mundo</a:t>
            </a:r>
          </a:p>
        </p:txBody>
      </p:sp>
    </p:spTree>
    <p:extLst>
      <p:ext uri="{BB962C8B-B14F-4D97-AF65-F5344CB8AC3E}">
        <p14:creationId xmlns:p14="http://schemas.microsoft.com/office/powerpoint/2010/main" val="37622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stainabledevelopment.un.org/content/sdgs/large/Goa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7" y="1572980"/>
            <a:ext cx="4814134" cy="49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29197" y="3565003"/>
            <a:ext cx="4814134" cy="1169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Poner fin al hambre, conseguir la seguridad alimentaria y una mejor nutrición, y promover la agricultura sostenible</a:t>
            </a:r>
          </a:p>
        </p:txBody>
      </p:sp>
    </p:spTree>
    <p:extLst>
      <p:ext uri="{BB962C8B-B14F-4D97-AF65-F5344CB8AC3E}">
        <p14:creationId xmlns:p14="http://schemas.microsoft.com/office/powerpoint/2010/main" val="11864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stainabledevelopment.un.org/content/sdgs/large/Goa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65" y="1486185"/>
            <a:ext cx="4967197" cy="51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52665" y="4143738"/>
            <a:ext cx="4967197" cy="1041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Garantizar una vida saludable y promover el bienestar para todos para todas las edades</a:t>
            </a:r>
          </a:p>
        </p:txBody>
      </p:sp>
    </p:spTree>
    <p:extLst>
      <p:ext uri="{BB962C8B-B14F-4D97-AF65-F5344CB8AC3E}">
        <p14:creationId xmlns:p14="http://schemas.microsoft.com/office/powerpoint/2010/main" val="3555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stainabledevelopment.un.org/content/sdgs/large/Goa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27" y="1572981"/>
            <a:ext cx="5013872" cy="51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29327" y="4444679"/>
            <a:ext cx="5013872" cy="1261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</a:rPr>
              <a:t>Garantizar </a:t>
            </a:r>
            <a:r>
              <a:rPr lang="es-SV" b="1" dirty="0">
                <a:solidFill>
                  <a:schemeClr val="tx1"/>
                </a:solidFill>
              </a:rPr>
              <a:t>una educación de calidad inclusiva y equitativa, y promover las oportunidades de aprendizaje permanente para todos</a:t>
            </a:r>
          </a:p>
        </p:txBody>
      </p:sp>
    </p:spTree>
    <p:extLst>
      <p:ext uri="{BB962C8B-B14F-4D97-AF65-F5344CB8AC3E}">
        <p14:creationId xmlns:p14="http://schemas.microsoft.com/office/powerpoint/2010/main" val="42823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ustainabledevelopment.un.org/content/sdgs/large/Goal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22" y="1572980"/>
            <a:ext cx="4862283" cy="50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05122" y="4421529"/>
            <a:ext cx="4862283" cy="1122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Alcanzar la igualdad entre los géneros y empoderar a todas las mujeres y niñas</a:t>
            </a:r>
          </a:p>
        </p:txBody>
      </p:sp>
    </p:spTree>
    <p:extLst>
      <p:ext uri="{BB962C8B-B14F-4D97-AF65-F5344CB8AC3E}">
        <p14:creationId xmlns:p14="http://schemas.microsoft.com/office/powerpoint/2010/main" val="32665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stainabledevelopment.un.org/content/sdgs/large/Goal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00" y="1572981"/>
            <a:ext cx="4827128" cy="496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22700" y="3970116"/>
            <a:ext cx="4827128" cy="1006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Garantizar la disponibilidad y la gestión sostenible del agua y el saneamiento para todos</a:t>
            </a:r>
          </a:p>
        </p:txBody>
      </p:sp>
    </p:spTree>
    <p:extLst>
      <p:ext uri="{BB962C8B-B14F-4D97-AF65-F5344CB8AC3E}">
        <p14:creationId xmlns:p14="http://schemas.microsoft.com/office/powerpoint/2010/main" val="15248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sustainabledevelopment.un.org/content/sdgs/large/Goal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77" y="1572981"/>
            <a:ext cx="4909625" cy="50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30677" y="3472405"/>
            <a:ext cx="4909625" cy="1053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Asegurar el acceso a energías asequibles, fiables, sostenibles y modernas para todos</a:t>
            </a:r>
          </a:p>
        </p:txBody>
      </p:sp>
    </p:spTree>
    <p:extLst>
      <p:ext uri="{BB962C8B-B14F-4D97-AF65-F5344CB8AC3E}">
        <p14:creationId xmlns:p14="http://schemas.microsoft.com/office/powerpoint/2010/main" val="109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46" y="199266"/>
            <a:ext cx="5786748" cy="7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592282"/>
            <a:ext cx="903709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Historia</a:t>
            </a:r>
            <a:r>
              <a:rPr lang="en-US" sz="2400" b="1" dirty="0" smtClean="0"/>
              <a:t>  del HLMs para VIH Y SIDA</a:t>
            </a:r>
            <a:endParaRPr lang="en-US" sz="2400" b="1" dirty="0"/>
          </a:p>
          <a:p>
            <a:endParaRPr lang="en-US" dirty="0" smtClean="0"/>
          </a:p>
          <a:p>
            <a:r>
              <a:rPr lang="en-US" sz="3600" dirty="0" smtClean="0"/>
              <a:t>31 Mayo </a:t>
            </a:r>
            <a:r>
              <a:rPr lang="en-US" sz="3600" dirty="0"/>
              <a:t>- 2 </a:t>
            </a:r>
            <a:r>
              <a:rPr lang="en-US" sz="3600" dirty="0" err="1" smtClean="0"/>
              <a:t>Junio</a:t>
            </a:r>
            <a:r>
              <a:rPr lang="en-US" sz="3600" dirty="0" smtClean="0"/>
              <a:t> </a:t>
            </a:r>
            <a:r>
              <a:rPr lang="en-US" sz="3600" dirty="0"/>
              <a:t>2006.</a:t>
            </a:r>
          </a:p>
          <a:p>
            <a:r>
              <a:rPr lang="es-ES" dirty="0" smtClean="0"/>
              <a:t>PRIMER HLM</a:t>
            </a:r>
            <a:endParaRPr lang="en-US" dirty="0" smtClean="0"/>
          </a:p>
          <a:p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miembros</a:t>
            </a:r>
            <a:r>
              <a:rPr lang="en-US" dirty="0" smtClean="0"/>
              <a:t> se </a:t>
            </a:r>
            <a:r>
              <a:rPr lang="en-US" dirty="0" err="1" smtClean="0"/>
              <a:t>movieron</a:t>
            </a:r>
            <a:r>
              <a:rPr lang="en-US" dirty="0" smtClean="0"/>
              <a:t> al </a:t>
            </a:r>
            <a:r>
              <a:rPr lang="en-US" dirty="0" err="1" smtClean="0"/>
              <a:t>acceso</a:t>
            </a:r>
            <a:r>
              <a:rPr lang="en-US" dirty="0" smtClean="0"/>
              <a:t> universal a </a:t>
            </a:r>
            <a:r>
              <a:rPr lang="en-US" dirty="0" err="1" smtClean="0"/>
              <a:t>prevención,tratamiento,cuidados</a:t>
            </a:r>
            <a:r>
              <a:rPr lang="en-US" dirty="0" smtClean="0"/>
              <a:t> y </a:t>
            </a:r>
            <a:r>
              <a:rPr lang="en-US" dirty="0" err="1" smtClean="0"/>
              <a:t>soporte</a:t>
            </a:r>
            <a:r>
              <a:rPr lang="en-US" dirty="0" smtClean="0"/>
              <a:t>.</a:t>
            </a:r>
            <a:endParaRPr lang="en-US" dirty="0"/>
          </a:p>
          <a:p>
            <a:endParaRPr lang="en-US" b="1" dirty="0" smtClean="0"/>
          </a:p>
          <a:p>
            <a:r>
              <a:rPr lang="en-US" sz="2800" b="1" dirty="0" smtClean="0"/>
              <a:t>2011</a:t>
            </a:r>
            <a:endParaRPr lang="en-US" sz="2800" b="1" dirty="0"/>
          </a:p>
          <a:p>
            <a:r>
              <a:rPr lang="en-US" dirty="0" smtClean="0"/>
              <a:t>30 Años de la </a:t>
            </a:r>
            <a:r>
              <a:rPr lang="en-US" dirty="0" err="1" smtClean="0"/>
              <a:t>epidemia</a:t>
            </a:r>
            <a:r>
              <a:rPr lang="en-US" dirty="0" smtClean="0"/>
              <a:t>, el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/>
              <a:t>HLM </a:t>
            </a:r>
            <a:r>
              <a:rPr lang="en-US" dirty="0" smtClean="0"/>
              <a:t>los </a:t>
            </a:r>
            <a:r>
              <a:rPr lang="en-US" dirty="0" err="1" smtClean="0"/>
              <a:t>lideres</a:t>
            </a:r>
            <a:r>
              <a:rPr lang="en-US" dirty="0" smtClean="0"/>
              <a:t> </a:t>
            </a:r>
            <a:r>
              <a:rPr lang="en-US" dirty="0" err="1" smtClean="0"/>
              <a:t>mundiales</a:t>
            </a:r>
            <a:r>
              <a:rPr lang="en-US" dirty="0" smtClean="0"/>
              <a:t> </a:t>
            </a:r>
            <a:r>
              <a:rPr lang="en-US" dirty="0" err="1" smtClean="0"/>
              <a:t>estuvieron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declaración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con 10 </a:t>
            </a:r>
            <a:r>
              <a:rPr lang="en-US" dirty="0" err="1" smtClean="0"/>
              <a:t>metas</a:t>
            </a:r>
            <a:r>
              <a:rPr lang="en-US" dirty="0" smtClean="0"/>
              <a:t>  y </a:t>
            </a:r>
            <a:r>
              <a:rPr lang="en-US" dirty="0" err="1" smtClean="0"/>
              <a:t>compromisos</a:t>
            </a:r>
            <a:r>
              <a:rPr lang="en-US" dirty="0" smtClean="0"/>
              <a:t> </a:t>
            </a:r>
            <a:r>
              <a:rPr lang="en-US" dirty="0" err="1" smtClean="0"/>
              <a:t>ambiciosas</a:t>
            </a:r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47121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sustainabledevelopment.un.org/content/sdgs/large/Goal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5" y="1572979"/>
            <a:ext cx="4837149" cy="49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20515" y="4259485"/>
            <a:ext cx="4837149" cy="1250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Fomentar el crecimiento económico sostenido, inclusivo y sostenible, el empleo pleno y productivo, y el trabajo decente para todos</a:t>
            </a:r>
          </a:p>
        </p:txBody>
      </p:sp>
    </p:spTree>
    <p:extLst>
      <p:ext uri="{BB962C8B-B14F-4D97-AF65-F5344CB8AC3E}">
        <p14:creationId xmlns:p14="http://schemas.microsoft.com/office/powerpoint/2010/main" val="8213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sustainabledevelopment.un.org/content/sdgs/large/Goal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66" y="1572980"/>
            <a:ext cx="4897523" cy="50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18166" y="2974695"/>
            <a:ext cx="4897523" cy="1169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Desarrollar infraestructuras resilientes, promover la industrialización inclusiva y sostenible, y fomentar la innovación</a:t>
            </a:r>
          </a:p>
        </p:txBody>
      </p:sp>
    </p:spTree>
    <p:extLst>
      <p:ext uri="{BB962C8B-B14F-4D97-AF65-F5344CB8AC3E}">
        <p14:creationId xmlns:p14="http://schemas.microsoft.com/office/powerpoint/2010/main" val="23550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sustainabledevelopment.un.org/content/sdgs/large/Goal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51" y="1665911"/>
            <a:ext cx="4746826" cy="48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265744" y="4236334"/>
            <a:ext cx="474851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Reducir las desigualdades entre países y dentro de ellos</a:t>
            </a:r>
          </a:p>
        </p:txBody>
      </p:sp>
    </p:spTree>
    <p:extLst>
      <p:ext uri="{BB962C8B-B14F-4D97-AF65-F5344CB8AC3E}">
        <p14:creationId xmlns:p14="http://schemas.microsoft.com/office/powerpoint/2010/main" val="26656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sustainabledevelopment.un.org/content/sdgs/large/Goal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68" y="1572980"/>
            <a:ext cx="4826873" cy="49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26168" y="4653024"/>
            <a:ext cx="4826873" cy="868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Conseguir que las ciudades y los asentamientos humanos sean inclusivos, seguros, resilientes y sostenibles</a:t>
            </a:r>
          </a:p>
        </p:txBody>
      </p:sp>
    </p:spTree>
    <p:extLst>
      <p:ext uri="{BB962C8B-B14F-4D97-AF65-F5344CB8AC3E}">
        <p14:creationId xmlns:p14="http://schemas.microsoft.com/office/powerpoint/2010/main" val="32624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sustainabledevelopment.un.org/content/sdgs/large/Goal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12" y="1572980"/>
            <a:ext cx="4817273" cy="49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56312" y="3530279"/>
            <a:ext cx="4817273" cy="891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Garantizar las pautas de consumo y de producción sostenibles</a:t>
            </a:r>
          </a:p>
        </p:txBody>
      </p:sp>
    </p:spTree>
    <p:extLst>
      <p:ext uri="{BB962C8B-B14F-4D97-AF65-F5344CB8AC3E}">
        <p14:creationId xmlns:p14="http://schemas.microsoft.com/office/powerpoint/2010/main" val="32889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sustainabledevelopment.un.org/content/sdgs/large/Goal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29" y="1550342"/>
            <a:ext cx="4935668" cy="50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61573" y="3553428"/>
            <a:ext cx="4939496" cy="879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</a:rPr>
              <a:t>Tomar </a:t>
            </a:r>
            <a:r>
              <a:rPr lang="es-SV" b="1" dirty="0">
                <a:solidFill>
                  <a:schemeClr val="tx1"/>
                </a:solidFill>
              </a:rPr>
              <a:t>medidas urgentes para combatir el </a:t>
            </a:r>
            <a:endParaRPr lang="es-SV" b="1" dirty="0" smtClean="0">
              <a:solidFill>
                <a:schemeClr val="tx1"/>
              </a:solidFill>
            </a:endParaRPr>
          </a:p>
          <a:p>
            <a:pPr algn="ctr"/>
            <a:r>
              <a:rPr lang="es-SV" b="1" dirty="0" smtClean="0">
                <a:solidFill>
                  <a:schemeClr val="tx1"/>
                </a:solidFill>
              </a:rPr>
              <a:t>cambio </a:t>
            </a:r>
            <a:r>
              <a:rPr lang="es-SV" b="1" dirty="0">
                <a:solidFill>
                  <a:schemeClr val="tx1"/>
                </a:solidFill>
              </a:rPr>
              <a:t>climático y sus </a:t>
            </a:r>
            <a:r>
              <a:rPr lang="es-SV" b="1" dirty="0" smtClean="0">
                <a:solidFill>
                  <a:schemeClr val="tx1"/>
                </a:solidFill>
              </a:rPr>
              <a:t>efectos*</a:t>
            </a:r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2168428" y="5810492"/>
            <a:ext cx="2128673" cy="816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b="1" dirty="0" smtClean="0">
                <a:solidFill>
                  <a:schemeClr val="tx1"/>
                </a:solidFill>
              </a:rPr>
              <a:t>*Tomando </a:t>
            </a:r>
            <a:r>
              <a:rPr lang="es-SV" sz="1200" b="1" dirty="0">
                <a:solidFill>
                  <a:schemeClr val="tx1"/>
                </a:solidFill>
              </a:rPr>
              <a:t>nota de los acuerdos adoptados en el foro de la Convención Marco de las Naciones Unidas sobre el Cambio </a:t>
            </a:r>
            <a:r>
              <a:rPr lang="es-SV" sz="1200" b="1" dirty="0" smtClean="0">
                <a:solidFill>
                  <a:schemeClr val="tx1"/>
                </a:solidFill>
              </a:rPr>
              <a:t>Climático</a:t>
            </a:r>
            <a:endParaRPr lang="es-SV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sustainabledevelopment.un.org/content/sdgs/large/Goal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57" y="1572980"/>
            <a:ext cx="4935255" cy="50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09557" y="3565003"/>
            <a:ext cx="4935255" cy="1296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Conservar y utilizar de forma sostenible los océanos, mares y recursos marinos para lograr el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33300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sustainabledevelopment.un.org/content/sdgs/large/Goal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32" y="1572980"/>
            <a:ext cx="4892263" cy="50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78935" y="3553428"/>
            <a:ext cx="4896091" cy="1794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Proteger, restaurar y promover la utilización sostenible de los ecosistemas terrestres, gestionar de manera sostenible los bosques, combatir la desertificación y detener y revertir la degradación de la tierra, y frenar la pérdida de diversidad biológica</a:t>
            </a:r>
          </a:p>
        </p:txBody>
      </p:sp>
    </p:spTree>
    <p:extLst>
      <p:ext uri="{BB962C8B-B14F-4D97-AF65-F5344CB8AC3E}">
        <p14:creationId xmlns:p14="http://schemas.microsoft.com/office/powerpoint/2010/main" val="11815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sustainabledevelopment.un.org/content/sdgs/large/Goal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24" y="1572980"/>
            <a:ext cx="4876124" cy="50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51324" y="3113591"/>
            <a:ext cx="4876124" cy="1574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Promover sociedades pacíficas e inclusivas para el desarrollo sostenible, facilitar acceso a la justicia para todos y crear instituciones eficaces, responsables e inclusivas a todos los niveles</a:t>
            </a:r>
          </a:p>
        </p:txBody>
      </p:sp>
    </p:spTree>
    <p:extLst>
      <p:ext uri="{BB962C8B-B14F-4D97-AF65-F5344CB8AC3E}">
        <p14:creationId xmlns:p14="http://schemas.microsoft.com/office/powerpoint/2010/main" val="41652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003393" y="208856"/>
            <a:ext cx="801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r">
              <a:spcAft>
                <a:spcPts val="0"/>
              </a:spcAft>
            </a:pP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17 ODS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sustainabledevelopment.un.org/content/sdgs/large/Goal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04" y="1561405"/>
            <a:ext cx="4962160" cy="51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13504" y="3136740"/>
            <a:ext cx="4962160" cy="125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Fortalecer los medios de ejecución y reavivar la alianza mundial para el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17192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37" y="967409"/>
            <a:ext cx="9144000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ea typeface="Calibri"/>
                <a:cs typeface="Times New Roman"/>
              </a:rPr>
              <a:t>           El </a:t>
            </a:r>
            <a:r>
              <a:rPr lang="es-ES" sz="2400" dirty="0">
                <a:ea typeface="Calibri"/>
                <a:cs typeface="Times New Roman"/>
              </a:rPr>
              <a:t>HLM es un hito importante para asegurar el compromiso político y proporcionar una hoja de ruta para las acciones necesarias en los próximos cinco años para poner fin a la epidemia en 2030. </a:t>
            </a:r>
            <a:endParaRPr lang="es-ES" sz="2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ea typeface="Calibri"/>
                <a:cs typeface="Times New Roman"/>
              </a:rPr>
              <a:t>              Es </a:t>
            </a:r>
            <a:r>
              <a:rPr lang="es-ES" sz="2400" dirty="0">
                <a:ea typeface="Calibri"/>
                <a:cs typeface="Times New Roman"/>
              </a:rPr>
              <a:t>una oportunidad crítica para impulsar aún más el mundo para acelerar la respuesta en el camino para acabar con el sida en 2030, se comprometen a objetivos ambiciosos a medio plazo y abrazar la respuesta como una guía para el progreso de los Objetivos de Desarrollo Sostenible. </a:t>
            </a:r>
            <a:endParaRPr lang="es-ES" sz="2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ea typeface="Calibri"/>
                <a:cs typeface="Times New Roman"/>
              </a:rPr>
              <a:t>             La </a:t>
            </a:r>
            <a:r>
              <a:rPr lang="es-ES" sz="2400" dirty="0">
                <a:ea typeface="Calibri"/>
                <a:cs typeface="Times New Roman"/>
              </a:rPr>
              <a:t>reunión de alto nivel debe ser </a:t>
            </a:r>
            <a:r>
              <a:rPr lang="es-ES" sz="2400" dirty="0" smtClean="0">
                <a:ea typeface="Calibri"/>
                <a:cs typeface="Times New Roman"/>
              </a:rPr>
              <a:t>prioridad </a:t>
            </a:r>
            <a:r>
              <a:rPr lang="es-ES" sz="2400" dirty="0">
                <a:ea typeface="Calibri"/>
                <a:cs typeface="Times New Roman"/>
              </a:rPr>
              <a:t>y necesitará de todas las partes 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>
                <a:ea typeface="Calibri"/>
                <a:cs typeface="Times New Roman"/>
              </a:rPr>
              <a:t>para ser dirigido hacia esta reunión en primera instancia</a:t>
            </a:r>
            <a:r>
              <a:rPr lang="es-ES" sz="2400" dirty="0" smtClean="0"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0858">
            <a:off x="181440" y="2916139"/>
            <a:ext cx="823303" cy="322531"/>
          </a:xfrm>
          <a:prstGeom prst="rect">
            <a:avLst/>
          </a:prstGeom>
        </p:spPr>
      </p:pic>
      <p:pic>
        <p:nvPicPr>
          <p:cNvPr id="4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0858">
            <a:off x="181441" y="926060"/>
            <a:ext cx="823303" cy="322531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0858">
            <a:off x="93656" y="5193260"/>
            <a:ext cx="823303" cy="32253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18" y="199267"/>
            <a:ext cx="251777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90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13" y="381000"/>
            <a:ext cx="690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CONFORMACIÓN DE LA Delegación que representará al país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3" y="3429000"/>
            <a:ext cx="1304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44811"/>
            <a:ext cx="1304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76849"/>
            <a:ext cx="1304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76849"/>
            <a:ext cx="1304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244811"/>
            <a:ext cx="1304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43" y="3429000"/>
            <a:ext cx="1304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3622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/>
              <a:t>GRACIAS</a:t>
            </a:r>
            <a:endParaRPr lang="en-US" sz="66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46" y="199266"/>
            <a:ext cx="5786748" cy="7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59264"/>
            <a:ext cx="9144000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ea typeface="Calibri"/>
                <a:cs typeface="Times New Roman"/>
              </a:rPr>
              <a:t>             Para </a:t>
            </a:r>
            <a:r>
              <a:rPr lang="es-ES" sz="2400" dirty="0">
                <a:ea typeface="Calibri"/>
                <a:cs typeface="Times New Roman"/>
              </a:rPr>
              <a:t>crear un impulso político, será esencial que participen los diferentes países y los socios regionales, incluida la sociedad civil, en una etapa temprana.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ea typeface="Calibri"/>
                <a:cs typeface="Times New Roman"/>
              </a:rPr>
              <a:t>           </a:t>
            </a:r>
            <a:r>
              <a:rPr lang="es-ES" sz="2400" u="sng" dirty="0" smtClean="0">
                <a:ea typeface="Calibri"/>
                <a:cs typeface="Times New Roman"/>
              </a:rPr>
              <a:t>Este </a:t>
            </a:r>
            <a:r>
              <a:rPr lang="es-ES" sz="2400" u="sng" dirty="0">
                <a:ea typeface="Calibri"/>
                <a:cs typeface="Times New Roman"/>
              </a:rPr>
              <a:t>compromiso debe concentrarse en el desarrollo de posiciones claras de los países en el período previo a la reunión de alto nivel </a:t>
            </a:r>
            <a:r>
              <a:rPr lang="es-ES" sz="2400" u="sng" dirty="0" smtClean="0">
                <a:ea typeface="Calibri"/>
                <a:cs typeface="Times New Roman"/>
              </a:rPr>
              <a:t> </a:t>
            </a:r>
            <a:r>
              <a:rPr lang="es-ES" sz="2400" u="sng" dirty="0">
                <a:ea typeface="Calibri"/>
                <a:cs typeface="Times New Roman"/>
              </a:rPr>
              <a:t>para asegurar la participación de alto nivel en la reunión</a:t>
            </a:r>
            <a:r>
              <a:rPr lang="es-ES" sz="2400" u="sng" dirty="0" smtClean="0">
                <a:ea typeface="Calibri"/>
                <a:cs typeface="Times New Roman"/>
              </a:rPr>
              <a:t>.</a:t>
            </a:r>
            <a:endParaRPr lang="es-ES" sz="2400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24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ea typeface="Calibri"/>
                <a:cs typeface="Times New Roman"/>
              </a:rPr>
              <a:t>         Seis </a:t>
            </a:r>
            <a:r>
              <a:rPr lang="es-ES" sz="2400" b="1" dirty="0">
                <a:ea typeface="Calibri"/>
                <a:cs typeface="Times New Roman"/>
              </a:rPr>
              <a:t>países han sido seleccionados para la retroalimentación: Brasil, Panamá, Ecuador, Chile, Guyana y El Salvador</a:t>
            </a:r>
            <a:endParaRPr lang="en-US" sz="2400" b="1" dirty="0">
              <a:ea typeface="Calibri"/>
              <a:cs typeface="Times New Roman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18" y="199267"/>
            <a:ext cx="251777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40858">
            <a:off x="181441" y="1013980"/>
            <a:ext cx="823303" cy="322531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40858">
            <a:off x="29041" y="2556336"/>
            <a:ext cx="823303" cy="322531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40858">
            <a:off x="29041" y="4251510"/>
            <a:ext cx="823303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</a:rPr>
              <a:t>F</a:t>
            </a:r>
            <a:r>
              <a:rPr lang="en-US" sz="2800" b="1" dirty="0" err="1" smtClean="0">
                <a:solidFill>
                  <a:prstClr val="black"/>
                </a:solidFill>
              </a:rPr>
              <a:t>ase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1: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     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5 </a:t>
            </a:r>
            <a:r>
              <a:rPr lang="en-US" sz="2800" dirty="0">
                <a:solidFill>
                  <a:prstClr val="black"/>
                </a:solidFill>
              </a:rPr>
              <a:t>– 17 Feb: LAC </a:t>
            </a:r>
            <a:r>
              <a:rPr lang="en-US" sz="2800" dirty="0" smtClean="0">
                <a:solidFill>
                  <a:prstClr val="black"/>
                </a:solidFill>
              </a:rPr>
              <a:t>RST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encuesta</a:t>
            </a:r>
            <a:r>
              <a:rPr lang="en-US" sz="2800" dirty="0" smtClean="0">
                <a:solidFill>
                  <a:prstClr val="black"/>
                </a:solidFill>
              </a:rPr>
              <a:t> online</a:t>
            </a: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18 </a:t>
            </a:r>
            <a:r>
              <a:rPr lang="en-US" sz="2800" dirty="0">
                <a:solidFill>
                  <a:prstClr val="black"/>
                </a:solidFill>
              </a:rPr>
              <a:t>– 20 </a:t>
            </a:r>
            <a:r>
              <a:rPr lang="en-US" sz="2800" dirty="0" smtClean="0">
                <a:solidFill>
                  <a:prstClr val="black"/>
                </a:solidFill>
              </a:rPr>
              <a:t>Feb: </a:t>
            </a:r>
            <a:r>
              <a:rPr lang="en-US" sz="2800" dirty="0" err="1" smtClean="0">
                <a:solidFill>
                  <a:prstClr val="black"/>
                </a:solidFill>
              </a:rPr>
              <a:t>Análisis</a:t>
            </a:r>
            <a:r>
              <a:rPr lang="en-US" sz="2800" dirty="0" smtClean="0">
                <a:solidFill>
                  <a:prstClr val="black"/>
                </a:solidFill>
              </a:rPr>
              <a:t> de los sectores del </a:t>
            </a:r>
            <a:r>
              <a:rPr lang="en-US" sz="2800" dirty="0" err="1" smtClean="0">
                <a:solidFill>
                  <a:prstClr val="black"/>
                </a:solidFill>
              </a:rPr>
              <a:t>borrador</a:t>
            </a:r>
            <a:r>
              <a:rPr lang="en-US" sz="2800" dirty="0" smtClean="0">
                <a:solidFill>
                  <a:prstClr val="black"/>
                </a:solidFill>
              </a:rPr>
              <a:t> de la                                 </a:t>
            </a:r>
            <a:r>
              <a:rPr lang="en-US" sz="2800" dirty="0" err="1" smtClean="0">
                <a:solidFill>
                  <a:prstClr val="black"/>
                </a:solidFill>
              </a:rPr>
              <a:t>Zeroeclaración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 </a:t>
            </a:r>
            <a:r>
              <a:rPr lang="en-US" sz="2800" dirty="0" smtClean="0">
                <a:solidFill>
                  <a:prstClr val="black"/>
                </a:solidFill>
              </a:rPr>
              <a:t>20 </a:t>
            </a:r>
            <a:r>
              <a:rPr lang="en-US" sz="2800" dirty="0">
                <a:solidFill>
                  <a:prstClr val="black"/>
                </a:solidFill>
              </a:rPr>
              <a:t>Feb: </a:t>
            </a:r>
            <a:r>
              <a:rPr lang="en-US" sz="2800" dirty="0" err="1">
                <a:solidFill>
                  <a:prstClr val="black"/>
                </a:solidFill>
              </a:rPr>
              <a:t>Consulta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Latinoamerica</a:t>
            </a:r>
            <a:r>
              <a:rPr lang="en-US" sz="2800" dirty="0">
                <a:solidFill>
                  <a:prstClr val="black"/>
                </a:solidFill>
              </a:rPr>
              <a:t> via (ONGs </a:t>
            </a:r>
            <a:r>
              <a:rPr lang="en-US" sz="2800" dirty="0" err="1">
                <a:solidFill>
                  <a:prstClr val="black"/>
                </a:solidFill>
              </a:rPr>
              <a:t>nacionales</a:t>
            </a:r>
            <a:r>
              <a:rPr lang="en-US" sz="2800" dirty="0">
                <a:solidFill>
                  <a:prstClr val="black"/>
                </a:solidFill>
              </a:rPr>
              <a:t> y </a:t>
            </a:r>
            <a:r>
              <a:rPr lang="en-US" sz="2800" dirty="0" err="1">
                <a:solidFill>
                  <a:prstClr val="black"/>
                </a:solidFill>
              </a:rPr>
              <a:t>redes</a:t>
            </a:r>
            <a:r>
              <a:rPr lang="en-US" sz="2800" dirty="0">
                <a:solidFill>
                  <a:prstClr val="black"/>
                </a:solidFill>
              </a:rPr>
              <a:t> ICW Latina, REDLACTRANS, </a:t>
            </a:r>
            <a:r>
              <a:rPr lang="en-US" sz="2800" dirty="0" err="1">
                <a:solidFill>
                  <a:prstClr val="black"/>
                </a:solidFill>
              </a:rPr>
              <a:t>RedTraSex</a:t>
            </a:r>
            <a:r>
              <a:rPr lang="en-US" sz="2800" dirty="0">
                <a:solidFill>
                  <a:prstClr val="black"/>
                </a:solidFill>
              </a:rPr>
              <a:t>, Gay Latino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</a:p>
          <a:p>
            <a:pPr lvl="0"/>
            <a:endParaRPr lang="es-ES" sz="28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48" y="199266"/>
            <a:ext cx="3936946" cy="4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5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3" y="838200"/>
            <a:ext cx="90370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HLM </a:t>
            </a:r>
            <a:r>
              <a:rPr lang="en-GB" sz="2800" b="1" dirty="0" err="1" smtClean="0"/>
              <a:t>proceso</a:t>
            </a:r>
            <a:r>
              <a:rPr lang="en-GB" sz="2800" b="1" dirty="0" smtClean="0"/>
              <a:t> Abril </a:t>
            </a:r>
            <a:r>
              <a:rPr lang="en-GB" sz="2800" b="1" dirty="0"/>
              <a:t>– </a:t>
            </a:r>
            <a:r>
              <a:rPr lang="en-GB" sz="2800" b="1" dirty="0" err="1" smtClean="0"/>
              <a:t>Junio</a:t>
            </a:r>
            <a:endParaRPr lang="en-GB" sz="2800" b="1" dirty="0" smtClean="0"/>
          </a:p>
          <a:p>
            <a:pPr lvl="0" algn="just"/>
            <a:endParaRPr lang="en-US" sz="2800" b="1" dirty="0" smtClean="0">
              <a:solidFill>
                <a:prstClr val="black"/>
              </a:solidFill>
            </a:endParaRPr>
          </a:p>
          <a:p>
            <a:pPr lvl="0" algn="just"/>
            <a:r>
              <a:rPr lang="en-US" sz="2800" b="1" dirty="0" err="1" smtClean="0">
                <a:solidFill>
                  <a:prstClr val="black"/>
                </a:solidFill>
              </a:rPr>
              <a:t>Fase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2:</a:t>
            </a:r>
            <a:endParaRPr lang="en-US" sz="2800" dirty="0">
              <a:solidFill>
                <a:prstClr val="black"/>
              </a:solidFill>
            </a:endParaRP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· </a:t>
            </a:r>
            <a:r>
              <a:rPr lang="en-US" sz="2800" dirty="0" smtClean="0"/>
              <a:t>1 </a:t>
            </a:r>
            <a:r>
              <a:rPr lang="en-US" sz="2800" dirty="0" smtClean="0"/>
              <a:t>Abril</a:t>
            </a:r>
            <a:r>
              <a:rPr lang="en-US" sz="2800" dirty="0"/>
              <a:t>: </a:t>
            </a:r>
            <a:r>
              <a:rPr lang="en-US" sz="2800" dirty="0" err="1" smtClean="0"/>
              <a:t>Borrador</a:t>
            </a:r>
            <a:r>
              <a:rPr lang="en-US" sz="2800" dirty="0" smtClean="0"/>
              <a:t> del </a:t>
            </a:r>
            <a:r>
              <a:rPr lang="en-US" sz="2800" dirty="0" err="1" smtClean="0"/>
              <a:t>Zerodeclaración</a:t>
            </a:r>
            <a:endParaRPr lang="en-US" sz="2800" dirty="0"/>
          </a:p>
          <a:p>
            <a:pPr algn="just"/>
            <a:r>
              <a:rPr lang="en-US" sz="2800" dirty="0"/>
              <a:t>·   </a:t>
            </a:r>
            <a:r>
              <a:rPr lang="en-US" sz="2800" dirty="0" smtClean="0"/>
              <a:t>Abril </a:t>
            </a:r>
            <a:r>
              <a:rPr lang="en-US" sz="2800" dirty="0" smtClean="0"/>
              <a:t>: </a:t>
            </a:r>
            <a:r>
              <a:rPr lang="en-US" sz="2800" dirty="0" err="1" smtClean="0"/>
              <a:t>acreditación</a:t>
            </a:r>
            <a:r>
              <a:rPr lang="en-US" sz="2800" dirty="0" smtClean="0"/>
              <a:t> de la </a:t>
            </a:r>
            <a:r>
              <a:rPr lang="en-US" sz="2800" dirty="0" err="1" smtClean="0"/>
              <a:t>sociedad</a:t>
            </a:r>
            <a:r>
              <a:rPr lang="en-US" sz="2800" dirty="0" smtClean="0"/>
              <a:t> civil para </a:t>
            </a:r>
            <a:r>
              <a:rPr lang="en-US" sz="2800" dirty="0" err="1" smtClean="0"/>
              <a:t>participar</a:t>
            </a:r>
            <a:r>
              <a:rPr lang="en-US" sz="2800" dirty="0" smtClean="0"/>
              <a:t> en el HLM (</a:t>
            </a:r>
            <a:r>
              <a:rPr lang="en-US" sz="2800" dirty="0" err="1" smtClean="0"/>
              <a:t>Fecha</a:t>
            </a:r>
            <a:r>
              <a:rPr lang="en-US" sz="2800" dirty="0" smtClean="0"/>
              <a:t> </a:t>
            </a:r>
            <a:r>
              <a:rPr lang="en-US" sz="2800" dirty="0" err="1" smtClean="0"/>
              <a:t>limite</a:t>
            </a:r>
            <a:r>
              <a:rPr lang="en-US" sz="2800" dirty="0" smtClean="0"/>
              <a:t> de </a:t>
            </a:r>
            <a:r>
              <a:rPr lang="en-US" sz="2800" dirty="0" err="1" smtClean="0"/>
              <a:t>acreditación</a:t>
            </a:r>
            <a:r>
              <a:rPr lang="en-US" sz="2800" dirty="0" smtClean="0"/>
              <a:t> </a:t>
            </a:r>
            <a:r>
              <a:rPr lang="en-US" sz="2800" dirty="0" err="1" smtClean="0"/>
              <a:t>fecha</a:t>
            </a:r>
            <a:r>
              <a:rPr lang="en-US" sz="2800" dirty="0" smtClean="0"/>
              <a:t> de </a:t>
            </a:r>
            <a:r>
              <a:rPr lang="en-US" sz="2800" dirty="0" err="1" smtClean="0"/>
              <a:t>limite</a:t>
            </a:r>
            <a:r>
              <a:rPr lang="en-US" sz="2800" dirty="0"/>
              <a:t> 12 </a:t>
            </a:r>
            <a:r>
              <a:rPr lang="en-US" sz="2800" dirty="0" err="1" smtClean="0"/>
              <a:t>Febrero</a:t>
            </a:r>
            <a:r>
              <a:rPr lang="en-US" sz="2800" dirty="0" smtClean="0"/>
              <a:t>)</a:t>
            </a:r>
            <a:endParaRPr lang="en-US" sz="2800" dirty="0"/>
          </a:p>
          <a:p>
            <a:pPr algn="just"/>
            <a:r>
              <a:rPr lang="en-US" sz="2800" dirty="0"/>
              <a:t>·    </a:t>
            </a:r>
            <a:r>
              <a:rPr lang="en-US" sz="2800" dirty="0" err="1" smtClean="0"/>
              <a:t>Participación</a:t>
            </a:r>
            <a:r>
              <a:rPr lang="en-US" sz="2800" dirty="0" smtClean="0"/>
              <a:t> </a:t>
            </a:r>
            <a:r>
              <a:rPr lang="en-US" sz="2800" dirty="0" err="1" smtClean="0"/>
              <a:t>activa</a:t>
            </a:r>
            <a:r>
              <a:rPr lang="en-US" sz="2800" dirty="0" smtClean="0"/>
              <a:t> de </a:t>
            </a:r>
            <a:r>
              <a:rPr lang="en-US" sz="2800" dirty="0" err="1" smtClean="0"/>
              <a:t>PV,Sociedad</a:t>
            </a:r>
            <a:r>
              <a:rPr lang="en-US" sz="2800" dirty="0" smtClean="0"/>
              <a:t> </a:t>
            </a:r>
            <a:r>
              <a:rPr lang="en-US" sz="2800" dirty="0" err="1" smtClean="0"/>
              <a:t>civil,representantes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NU,Observadores</a:t>
            </a:r>
            <a:r>
              <a:rPr lang="en-US" sz="2800" dirty="0" smtClean="0"/>
              <a:t> </a:t>
            </a:r>
            <a:r>
              <a:rPr lang="en-US" sz="2800" dirty="0"/>
              <a:t>States, observers, CSOs and private sector</a:t>
            </a:r>
          </a:p>
          <a:p>
            <a:pPr algn="just"/>
            <a:r>
              <a:rPr lang="en-US" sz="2800" dirty="0"/>
              <a:t>·  </a:t>
            </a:r>
            <a:r>
              <a:rPr lang="en-US" sz="2800" dirty="0" smtClean="0"/>
              <a:t>7 Abril</a:t>
            </a:r>
            <a:r>
              <a:rPr lang="en-US" sz="2800" dirty="0"/>
              <a:t>: </a:t>
            </a:r>
            <a:r>
              <a:rPr lang="en-US" sz="2800" dirty="0" smtClean="0"/>
              <a:t>El </a:t>
            </a:r>
            <a:r>
              <a:rPr lang="en-US" sz="2800" dirty="0" err="1" smtClean="0"/>
              <a:t>documento</a:t>
            </a:r>
            <a:r>
              <a:rPr lang="en-US" sz="2800" dirty="0" smtClean="0"/>
              <a:t> </a:t>
            </a:r>
            <a:r>
              <a:rPr lang="en-US" sz="2800" dirty="0" err="1" smtClean="0"/>
              <a:t>será</a:t>
            </a:r>
            <a:r>
              <a:rPr lang="en-US" sz="2800" dirty="0" smtClean="0"/>
              <a:t> </a:t>
            </a:r>
            <a:r>
              <a:rPr lang="en-US" sz="2800" dirty="0" err="1" smtClean="0"/>
              <a:t>discutido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los co </a:t>
            </a:r>
            <a:r>
              <a:rPr lang="en-US" sz="2800" dirty="0" err="1" smtClean="0"/>
              <a:t>facilitadores</a:t>
            </a:r>
            <a:r>
              <a:rPr lang="en-US" sz="2800" dirty="0" smtClean="0"/>
              <a:t> </a:t>
            </a:r>
            <a:r>
              <a:rPr lang="en-US" sz="2800" dirty="0" err="1" smtClean="0"/>
              <a:t>Suiza</a:t>
            </a:r>
            <a:r>
              <a:rPr lang="en-US" sz="2800" dirty="0" smtClean="0"/>
              <a:t> y </a:t>
            </a:r>
            <a:r>
              <a:rPr lang="en-US" sz="2800" dirty="0" err="1" smtClean="0"/>
              <a:t>Gana</a:t>
            </a:r>
            <a:r>
              <a:rPr lang="en-US" sz="2800" dirty="0" smtClean="0"/>
              <a:t> y los </a:t>
            </a:r>
            <a:r>
              <a:rPr lang="en-US" sz="2800" dirty="0" err="1"/>
              <a:t>E</a:t>
            </a:r>
            <a:r>
              <a:rPr lang="en-US" sz="2800" dirty="0" err="1" smtClean="0"/>
              <a:t>stados</a:t>
            </a:r>
            <a:r>
              <a:rPr lang="en-US" sz="2800" dirty="0" smtClean="0"/>
              <a:t>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·</a:t>
            </a:r>
            <a:r>
              <a:rPr lang="en-US" sz="2800" dirty="0"/>
              <a:t> 10-15 </a:t>
            </a:r>
            <a:r>
              <a:rPr lang="en-US" sz="2800" dirty="0" smtClean="0"/>
              <a:t>Abril</a:t>
            </a:r>
            <a:r>
              <a:rPr lang="en-US" sz="2800" dirty="0"/>
              <a:t>: </a:t>
            </a:r>
            <a:r>
              <a:rPr lang="en-US" sz="2800" dirty="0" err="1" smtClean="0"/>
              <a:t>será</a:t>
            </a:r>
            <a:r>
              <a:rPr lang="en-US" sz="2800" dirty="0" smtClean="0"/>
              <a:t> </a:t>
            </a:r>
            <a:r>
              <a:rPr lang="en-US" sz="2800" dirty="0" err="1" smtClean="0"/>
              <a:t>lanzado</a:t>
            </a:r>
            <a:r>
              <a:rPr lang="en-US" sz="2800" dirty="0" smtClean="0"/>
              <a:t> la </a:t>
            </a:r>
            <a:r>
              <a:rPr lang="en-US" sz="2800" dirty="0" err="1" smtClean="0"/>
              <a:t>Declaración</a:t>
            </a:r>
            <a:r>
              <a:rPr lang="en-US" sz="2800" dirty="0" smtClean="0"/>
              <a:t> </a:t>
            </a:r>
            <a:r>
              <a:rPr lang="en-US" sz="2800" dirty="0" err="1" smtClean="0"/>
              <a:t>politica</a:t>
            </a:r>
            <a:r>
              <a:rPr lang="en-US" sz="2800" dirty="0" smtClean="0"/>
              <a:t> Cero</a:t>
            </a:r>
            <a:endParaRPr lang="en-US" sz="28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48" y="199266"/>
            <a:ext cx="3936946" cy="4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6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48" y="199266"/>
            <a:ext cx="3936946" cy="4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600200"/>
            <a:ext cx="8808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JUNIO 2016</a:t>
            </a:r>
            <a:endParaRPr lang="en-US" sz="3600" b="1" dirty="0"/>
          </a:p>
          <a:p>
            <a:r>
              <a:rPr lang="en-US" sz="3600" dirty="0" smtClean="0"/>
              <a:t>17 ODS  </a:t>
            </a:r>
            <a:r>
              <a:rPr lang="en-US" sz="3600" dirty="0"/>
              <a:t>y la </a:t>
            </a:r>
            <a:r>
              <a:rPr lang="en-US" sz="3600" dirty="0" err="1" smtClean="0"/>
              <a:t>nuevas</a:t>
            </a:r>
            <a:r>
              <a:rPr lang="en-US" sz="3600" dirty="0" smtClean="0"/>
              <a:t> </a:t>
            </a:r>
            <a:r>
              <a:rPr lang="en-US" sz="3600" dirty="0" err="1" smtClean="0"/>
              <a:t>estrategias</a:t>
            </a:r>
            <a:r>
              <a:rPr lang="en-US" sz="3600" dirty="0" smtClean="0"/>
              <a:t>(ONUSIDA,PEPFAR,OMS)</a:t>
            </a:r>
          </a:p>
          <a:p>
            <a:r>
              <a:rPr lang="en-US" sz="3600" dirty="0" smtClean="0"/>
              <a:t>2016–2021.</a:t>
            </a:r>
          </a:p>
          <a:p>
            <a:pPr algn="just"/>
            <a:endParaRPr lang="en-US" sz="3600" dirty="0"/>
          </a:p>
          <a:p>
            <a:r>
              <a:rPr lang="en-US" sz="3600" dirty="0"/>
              <a:t>HLM  2016 </a:t>
            </a:r>
            <a:r>
              <a:rPr lang="en-US" sz="3600" dirty="0" smtClean="0"/>
              <a:t>          </a:t>
            </a:r>
          </a:p>
          <a:p>
            <a:r>
              <a:rPr lang="en-US" sz="3600" dirty="0" err="1" smtClean="0"/>
              <a:t>Incentivará</a:t>
            </a:r>
            <a:r>
              <a:rPr lang="en-US" sz="3600" dirty="0" smtClean="0"/>
              <a:t> </a:t>
            </a:r>
            <a:r>
              <a:rPr lang="en-US" sz="3600" dirty="0"/>
              <a:t>a los paises para </a:t>
            </a:r>
            <a:r>
              <a:rPr lang="en-US" sz="3600" dirty="0" err="1"/>
              <a:t>adoptar</a:t>
            </a:r>
            <a:r>
              <a:rPr lang="en-US" sz="3600" dirty="0"/>
              <a:t> </a:t>
            </a:r>
            <a:r>
              <a:rPr lang="en-US" sz="3600" dirty="0" err="1"/>
              <a:t>las</a:t>
            </a:r>
            <a:r>
              <a:rPr lang="en-US" sz="3600" dirty="0"/>
              <a:t> </a:t>
            </a:r>
            <a:r>
              <a:rPr lang="en-US" sz="3600" dirty="0" err="1"/>
              <a:t>metas</a:t>
            </a:r>
            <a:r>
              <a:rPr lang="en-US" sz="3600" dirty="0"/>
              <a:t> al 2020 y </a:t>
            </a:r>
            <a:r>
              <a:rPr lang="en-US" sz="3600" dirty="0" err="1"/>
              <a:t>las</a:t>
            </a:r>
            <a:r>
              <a:rPr lang="en-US" sz="3600" dirty="0"/>
              <a:t> </a:t>
            </a:r>
            <a:r>
              <a:rPr lang="en-US" sz="3600" dirty="0" err="1"/>
              <a:t>respuestas</a:t>
            </a:r>
            <a:r>
              <a:rPr lang="en-US" sz="3600" dirty="0"/>
              <a:t> de </a:t>
            </a:r>
            <a:r>
              <a:rPr lang="en-US" sz="3600" dirty="0" err="1"/>
              <a:t>país</a:t>
            </a:r>
            <a:r>
              <a:rPr lang="en-US" sz="3600" dirty="0"/>
              <a:t> en la Via </a:t>
            </a:r>
            <a:r>
              <a:rPr lang="es-ES" sz="3600" dirty="0"/>
              <a:t>Rápida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059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5400000">
            <a:off x="1825062" y="-460938"/>
            <a:ext cx="5493876" cy="9144000"/>
          </a:xfrm>
          <a:prstGeom prst="rect">
            <a:avLst/>
          </a:prstGeom>
          <a:gradFill>
            <a:gsLst>
              <a:gs pos="26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2" name="Rectángulo 11"/>
          <p:cNvSpPr/>
          <p:nvPr/>
        </p:nvSpPr>
        <p:spPr>
          <a:xfrm>
            <a:off x="128529" y="0"/>
            <a:ext cx="9015472" cy="136412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000">
                <a:schemeClr val="bg1"/>
              </a:gs>
              <a:gs pos="69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7" name="Rectángulo 16"/>
          <p:cNvSpPr/>
          <p:nvPr/>
        </p:nvSpPr>
        <p:spPr>
          <a:xfrm>
            <a:off x="1417320" y="208856"/>
            <a:ext cx="7597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</a:pPr>
            <a:r>
              <a:rPr lang="es-SV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MDG     </a:t>
            </a:r>
            <a:r>
              <a:rPr lang="es-SV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SDG</a:t>
            </a:r>
            <a:endParaRPr lang="es-SV" b="1" dirty="0" smtClean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errar llave 18"/>
          <p:cNvSpPr/>
          <p:nvPr/>
        </p:nvSpPr>
        <p:spPr>
          <a:xfrm>
            <a:off x="7534152" y="2856061"/>
            <a:ext cx="166978" cy="1800105"/>
          </a:xfrm>
          <a:prstGeom prst="rightBrace">
            <a:avLst>
              <a:gd name="adj1" fmla="val 131410"/>
              <a:gd name="adj2" fmla="val 501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21" name="Grupo 20"/>
          <p:cNvGrpSpPr/>
          <p:nvPr/>
        </p:nvGrpSpPr>
        <p:grpSpPr>
          <a:xfrm>
            <a:off x="7715956" y="2793630"/>
            <a:ext cx="1298748" cy="772899"/>
            <a:chOff x="78306" y="-1559184"/>
            <a:chExt cx="2113875" cy="3285182"/>
          </a:xfrm>
        </p:grpSpPr>
        <p:sp>
          <p:nvSpPr>
            <p:cNvPr id="25" name="Rectángulo redondeado 24"/>
            <p:cNvSpPr/>
            <p:nvPr/>
          </p:nvSpPr>
          <p:spPr>
            <a:xfrm>
              <a:off x="78306" y="-1559184"/>
              <a:ext cx="2113875" cy="32851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15453" y="-1559184"/>
              <a:ext cx="2039579" cy="3248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400" b="1" kern="1200" dirty="0" smtClean="0">
                  <a:solidFill>
                    <a:schemeClr val="tx1"/>
                  </a:solidFill>
                </a:rPr>
                <a:t>169</a:t>
              </a:r>
              <a:r>
                <a:rPr lang="es-SV" sz="2400" kern="1200" dirty="0" smtClean="0">
                  <a:solidFill>
                    <a:schemeClr val="tx1"/>
                  </a:solidFill>
                </a:rPr>
                <a:t> metas</a:t>
              </a:r>
              <a:endParaRPr lang="es-SV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786793" y="4071502"/>
            <a:ext cx="905225" cy="480972"/>
            <a:chOff x="115501" y="2320932"/>
            <a:chExt cx="2148110" cy="1268325"/>
          </a:xfrm>
        </p:grpSpPr>
        <p:sp>
          <p:nvSpPr>
            <p:cNvPr id="23" name="Rectángulo redondeado 22"/>
            <p:cNvSpPr/>
            <p:nvPr/>
          </p:nvSpPr>
          <p:spPr>
            <a:xfrm>
              <a:off x="115501" y="2320932"/>
              <a:ext cx="2113875" cy="12683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224033" y="2358079"/>
              <a:ext cx="2039578" cy="1194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600" b="1" kern="1200" dirty="0" smtClean="0">
                  <a:solidFill>
                    <a:schemeClr val="tx1"/>
                  </a:solidFill>
                </a:rPr>
                <a:t>???</a:t>
              </a:r>
              <a:r>
                <a:rPr lang="es-SV" sz="3000" b="1" kern="1200" dirty="0" smtClean="0">
                  <a:solidFill>
                    <a:schemeClr val="tx1"/>
                  </a:solidFill>
                </a:rPr>
                <a:t/>
              </a:r>
              <a:br>
                <a:rPr lang="es-SV" sz="3000" b="1" kern="1200" dirty="0" smtClean="0">
                  <a:solidFill>
                    <a:schemeClr val="tx1"/>
                  </a:solidFill>
                </a:rPr>
              </a:br>
              <a:r>
                <a:rPr lang="es-SV" sz="1400" kern="1200" dirty="0" smtClean="0">
                  <a:solidFill>
                    <a:schemeClr val="tx1"/>
                  </a:solidFill>
                </a:rPr>
                <a:t>indicadores</a:t>
              </a:r>
              <a:endParaRPr lang="es-SV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Flecha abajo 3"/>
          <p:cNvSpPr/>
          <p:nvPr/>
        </p:nvSpPr>
        <p:spPr>
          <a:xfrm>
            <a:off x="8060433" y="3641547"/>
            <a:ext cx="201841" cy="12132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13" name="Picture 2" descr="http://www.un.org/es/millenniumgoals/mdglogo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4" y="2894483"/>
            <a:ext cx="412496" cy="5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un.org/es/millenniumgoals/mdglogos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4" y="2893754"/>
            <a:ext cx="412496" cy="5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un.org/es/millenniumgoals/mdglogos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44" y="2893753"/>
            <a:ext cx="412496" cy="5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un.org/es/millenniumgoals/mdglogos/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94" y="2893753"/>
            <a:ext cx="412496" cy="5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un.org/es/millenniumgoals/mdglogos/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45" y="2893752"/>
            <a:ext cx="412496" cy="5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www.un.org/es/millenniumgoals/mdglogos/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90" y="2893752"/>
            <a:ext cx="412496" cy="5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un.org/es/millenniumgoals/mdglogos/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4" y="3478656"/>
            <a:ext cx="412496" cy="5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www.un.org/es/millenniumgoals/mdglogos/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4" y="3478656"/>
            <a:ext cx="412496" cy="5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errar llave 30"/>
          <p:cNvSpPr/>
          <p:nvPr/>
        </p:nvSpPr>
        <p:spPr>
          <a:xfrm>
            <a:off x="3062750" y="2801078"/>
            <a:ext cx="167481" cy="1625987"/>
          </a:xfrm>
          <a:prstGeom prst="rightBrace">
            <a:avLst>
              <a:gd name="adj1" fmla="val 131410"/>
              <a:gd name="adj2" fmla="val 501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32" name="Grupo 31"/>
          <p:cNvGrpSpPr/>
          <p:nvPr/>
        </p:nvGrpSpPr>
        <p:grpSpPr>
          <a:xfrm>
            <a:off x="3319806" y="2792338"/>
            <a:ext cx="890798" cy="772899"/>
            <a:chOff x="78306" y="-1559184"/>
            <a:chExt cx="2113875" cy="3285182"/>
          </a:xfrm>
        </p:grpSpPr>
        <p:sp>
          <p:nvSpPr>
            <p:cNvPr id="33" name="Rectángulo redondeado 32"/>
            <p:cNvSpPr/>
            <p:nvPr/>
          </p:nvSpPr>
          <p:spPr>
            <a:xfrm>
              <a:off x="78306" y="-1559184"/>
              <a:ext cx="2113875" cy="32851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115453" y="-1559184"/>
              <a:ext cx="2039579" cy="3248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400" b="1" dirty="0" smtClean="0">
                  <a:solidFill>
                    <a:schemeClr val="tx1"/>
                  </a:solidFill>
                </a:rPr>
                <a:t>21 </a:t>
              </a:r>
              <a:r>
                <a:rPr lang="es-SV" sz="2400" kern="1200" dirty="0" smtClean="0">
                  <a:solidFill>
                    <a:schemeClr val="tx1"/>
                  </a:solidFill>
                </a:rPr>
                <a:t>metas</a:t>
              </a:r>
              <a:endParaRPr lang="es-SV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310924" y="3856989"/>
            <a:ext cx="890798" cy="480972"/>
            <a:chOff x="115501" y="2320932"/>
            <a:chExt cx="2113875" cy="1268325"/>
          </a:xfrm>
        </p:grpSpPr>
        <p:sp>
          <p:nvSpPr>
            <p:cNvPr id="36" name="Rectángulo redondeado 35"/>
            <p:cNvSpPr/>
            <p:nvPr/>
          </p:nvSpPr>
          <p:spPr>
            <a:xfrm>
              <a:off x="115501" y="2320932"/>
              <a:ext cx="2113875" cy="12683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152649" y="2358080"/>
              <a:ext cx="2039579" cy="1194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600" b="1" kern="1200" dirty="0" smtClean="0">
                  <a:solidFill>
                    <a:schemeClr val="tx1"/>
                  </a:solidFill>
                </a:rPr>
                <a:t>60</a:t>
              </a:r>
              <a:r>
                <a:rPr lang="es-SV" sz="3000" b="1" kern="1200" dirty="0" smtClean="0">
                  <a:solidFill>
                    <a:schemeClr val="tx1"/>
                  </a:solidFill>
                </a:rPr>
                <a:t/>
              </a:r>
              <a:br>
                <a:rPr lang="es-SV" sz="3000" b="1" kern="1200" dirty="0" smtClean="0">
                  <a:solidFill>
                    <a:schemeClr val="tx1"/>
                  </a:solidFill>
                </a:rPr>
              </a:br>
              <a:r>
                <a:rPr lang="es-SV" sz="1400" kern="1200" dirty="0" smtClean="0">
                  <a:solidFill>
                    <a:schemeClr val="tx1"/>
                  </a:solidFill>
                </a:rPr>
                <a:t>indicadores</a:t>
              </a:r>
              <a:endParaRPr lang="es-SV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Flecha abajo 37"/>
          <p:cNvSpPr/>
          <p:nvPr/>
        </p:nvSpPr>
        <p:spPr>
          <a:xfrm>
            <a:off x="3654464" y="3650449"/>
            <a:ext cx="201841" cy="12132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4309110" y="5745480"/>
            <a:ext cx="4276626" cy="15212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17002" y="5924761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2000</a:t>
            </a:r>
            <a:endParaRPr lang="es-SV" dirty="0"/>
          </a:p>
        </p:txBody>
      </p:sp>
      <p:sp>
        <p:nvSpPr>
          <p:cNvPr id="41" name="CuadroTexto 40"/>
          <p:cNvSpPr txBox="1"/>
          <p:nvPr/>
        </p:nvSpPr>
        <p:spPr>
          <a:xfrm>
            <a:off x="4060458" y="5922975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2015</a:t>
            </a:r>
            <a:endParaRPr lang="es-SV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570891" y="5921189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2016</a:t>
            </a:r>
            <a:endParaRPr lang="es-SV" dirty="0"/>
          </a:p>
        </p:txBody>
      </p:sp>
      <p:sp>
        <p:nvSpPr>
          <p:cNvPr id="43" name="CuadroTexto 42"/>
          <p:cNvSpPr txBox="1"/>
          <p:nvPr/>
        </p:nvSpPr>
        <p:spPr>
          <a:xfrm>
            <a:off x="8155991" y="5917868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2030</a:t>
            </a:r>
            <a:endParaRPr lang="es-SV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327660" y="5537200"/>
            <a:ext cx="0" cy="3705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4570891" y="1910081"/>
            <a:ext cx="1109" cy="40146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27660" y="5745480"/>
            <a:ext cx="42432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1667" r="3273" b="17692"/>
          <a:stretch/>
        </p:blipFill>
        <p:spPr>
          <a:xfrm>
            <a:off x="4737689" y="2884984"/>
            <a:ext cx="2654754" cy="17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310" y="365716"/>
            <a:ext cx="7977378" cy="651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9458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706</Words>
  <Application>Microsoft Office PowerPoint</Application>
  <PresentationFormat>On-screen Show (4:3)</PresentationFormat>
  <Paragraphs>119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created xsi:type="dcterms:W3CDTF">2016-02-04T04:54:24Z</dcterms:created>
  <dcterms:modified xsi:type="dcterms:W3CDTF">2016-02-04T15:58:47Z</dcterms:modified>
</cp:coreProperties>
</file>