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3" r:id="rId3"/>
    <p:sldId id="260" r:id="rId4"/>
    <p:sldId id="261" r:id="rId5"/>
    <p:sldId id="291" r:id="rId6"/>
    <p:sldId id="274" r:id="rId7"/>
    <p:sldId id="257" r:id="rId8"/>
    <p:sldId id="263" r:id="rId9"/>
    <p:sldId id="302" r:id="rId10"/>
    <p:sldId id="294" r:id="rId11"/>
    <p:sldId id="304" r:id="rId12"/>
    <p:sldId id="295" r:id="rId13"/>
    <p:sldId id="303" r:id="rId14"/>
    <p:sldId id="30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thbrook, Sanny (CDC-CAR)" initials="NS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278" autoAdjust="0"/>
  </p:normalViewPr>
  <p:slideViewPr>
    <p:cSldViewPr snapToGrid="0">
      <p:cViewPr varScale="1">
        <p:scale>
          <a:sx n="59" d="100"/>
          <a:sy n="59" d="100"/>
        </p:scale>
        <p:origin x="-10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rodas\Desktop\MER%20FY16\Q3\COUNTRY%20PRESENTATIONS%20OCT2016\EL%20SALVADOR\EL%20SALVADOR.xlsx" TargetMode="Externa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jrodas\Desktop\MER%20FY16\Q3\COUNTRY%20PRESENTATIONS%20OCT2016\EL%20SALVADOR\EL%20SALVAD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 sz="2400" b="1" i="0" baseline="0" dirty="0" smtClean="0">
                <a:effectLst/>
              </a:rPr>
              <a:t>PEPFAR EL SALVADOR: RESULTADO CASCADA CLINICA, 2016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4672467061794722"/>
          <c:y val="5.292599405635993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136095775533646"/>
          <c:y val="3.7996545768566502E-2"/>
          <c:w val="0.86950023457428904"/>
          <c:h val="0.84070664922737914"/>
        </c:manualLayout>
      </c:layout>
      <c:barChart>
        <c:barDir val="col"/>
        <c:grouping val="stacked"/>
        <c:ser>
          <c:idx val="0"/>
          <c:order val="0"/>
          <c:tx>
            <c:strRef>
              <c:f>CASCADA!$C$4</c:f>
              <c:strCache>
                <c:ptCount val="1"/>
                <c:pt idx="0">
                  <c:v>EL SALVADOR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CASCADA!$D$3:$F$3</c:f>
              <c:strCache>
                <c:ptCount val="3"/>
                <c:pt idx="0">
                  <c:v>KP_PREV</c:v>
                </c:pt>
                <c:pt idx="1">
                  <c:v>HTC_TST</c:v>
                </c:pt>
                <c:pt idx="2">
                  <c:v>TX_CURR</c:v>
                </c:pt>
              </c:strCache>
            </c:strRef>
          </c:cat>
          <c:val>
            <c:numRef>
              <c:f>CASCADA!$D$4:$F$4</c:f>
              <c:numCache>
                <c:formatCode>#,##0</c:formatCode>
                <c:ptCount val="3"/>
                <c:pt idx="0">
                  <c:v>5766</c:v>
                </c:pt>
                <c:pt idx="1">
                  <c:v>1405</c:v>
                </c:pt>
                <c:pt idx="2">
                  <c:v>3476</c:v>
                </c:pt>
              </c:numCache>
            </c:numRef>
          </c:val>
        </c:ser>
        <c:ser>
          <c:idx val="1"/>
          <c:order val="1"/>
          <c:tx>
            <c:strRef>
              <c:f>CASCADA!$C$5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2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1.3320337438759227E-3"/>
                  <c:y val="-2.352266402504885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CASCADA!$D$3:$F$3</c:f>
              <c:strCache>
                <c:ptCount val="3"/>
                <c:pt idx="0">
                  <c:v>KP_PREV</c:v>
                </c:pt>
                <c:pt idx="1">
                  <c:v>HTC_TST</c:v>
                </c:pt>
                <c:pt idx="2">
                  <c:v>TX_CURR</c:v>
                </c:pt>
              </c:strCache>
            </c:strRef>
          </c:cat>
          <c:val>
            <c:numRef>
              <c:f>CASCADA!$D$5:$F$5</c:f>
              <c:numCache>
                <c:formatCode>General</c:formatCode>
                <c:ptCount val="3"/>
                <c:pt idx="1">
                  <c:v>112</c:v>
                </c:pt>
                <c:pt idx="2">
                  <c:v>168</c:v>
                </c:pt>
              </c:numCache>
            </c:numRef>
          </c:val>
        </c:ser>
        <c:ser>
          <c:idx val="2"/>
          <c:order val="2"/>
          <c:tx>
            <c:strRef>
              <c:f>CASCADA!$C$6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CASCADA!$D$3:$F$3</c:f>
              <c:strCache>
                <c:ptCount val="3"/>
                <c:pt idx="0">
                  <c:v>KP_PREV</c:v>
                </c:pt>
                <c:pt idx="1">
                  <c:v>HTC_TST</c:v>
                </c:pt>
                <c:pt idx="2">
                  <c:v>TX_CURR</c:v>
                </c:pt>
              </c:strCache>
            </c:strRef>
          </c:cat>
          <c:val>
            <c:numRef>
              <c:f>CASCADA!$D$6:$F$6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219"/>
        <c:overlap val="100"/>
        <c:axId val="69639552"/>
        <c:axId val="69674112"/>
      </c:barChart>
      <c:catAx>
        <c:axId val="69639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74112"/>
        <c:crosses val="autoZero"/>
        <c:auto val="1"/>
        <c:lblAlgn val="ctr"/>
        <c:lblOffset val="100"/>
      </c:catAx>
      <c:valAx>
        <c:axId val="696741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3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smtClean="0">
                <a:effectLst/>
              </a:rPr>
              <a:t>TX_CURR: RESULTADO ACUMULADO Y META POR MUNICIPIO*</a:t>
            </a:r>
            <a:endParaRPr lang="en-US" sz="16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TX_CURR!$D$10</c:f>
              <c:strCache>
                <c:ptCount val="1"/>
                <c:pt idx="0">
                  <c:v>ACUMULADO AF15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TX_CURR!$C$11:$C$15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TX_CURR!$D$11:$D$15</c:f>
              <c:numCache>
                <c:formatCode>#,##0</c:formatCode>
                <c:ptCount val="5"/>
                <c:pt idx="0">
                  <c:v>1982</c:v>
                </c:pt>
                <c:pt idx="1">
                  <c:v>371</c:v>
                </c:pt>
                <c:pt idx="2">
                  <c:v>1055</c:v>
                </c:pt>
                <c:pt idx="3">
                  <c:v>292</c:v>
                </c:pt>
                <c:pt idx="4">
                  <c:v>3700</c:v>
                </c:pt>
              </c:numCache>
            </c:numRef>
          </c:val>
        </c:ser>
        <c:ser>
          <c:idx val="1"/>
          <c:order val="1"/>
          <c:tx>
            <c:strRef>
              <c:f>TX_CURR!$E$10</c:f>
              <c:strCache>
                <c:ptCount val="1"/>
                <c:pt idx="0">
                  <c:v>ACUMULADO AF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-3.8346423705336551E-2"/>
                </c:manualLayout>
              </c:layout>
              <c:dLblPos val="outEnd"/>
              <c:showVal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"/>
                  <c:y val="-3.8346423705336412E-2"/>
                </c:manualLayout>
              </c:layout>
              <c:dLblPos val="outEnd"/>
              <c:showVal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1.0940510750943709E-16"/>
                  <c:y val="-5.5602314372737952E-2"/>
                </c:manualLayout>
              </c:layout>
              <c:dLblPos val="outEnd"/>
              <c:showVal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TX_CURR!$C$11:$C$15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TX_CURR!$E$11:$E$15</c:f>
              <c:numCache>
                <c:formatCode>#,##0</c:formatCode>
                <c:ptCount val="5"/>
                <c:pt idx="0">
                  <c:v>1636</c:v>
                </c:pt>
                <c:pt idx="1">
                  <c:v>332</c:v>
                </c:pt>
                <c:pt idx="2">
                  <c:v>1174</c:v>
                </c:pt>
                <c:pt idx="3">
                  <c:v>180</c:v>
                </c:pt>
                <c:pt idx="4">
                  <c:v>3322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TX_CURR!$G$11:$G$15</c15:f>
                <c15:dlblRangeCache>
                  <c:ptCount val="5"/>
                  <c:pt idx="0">
                    <c:v>80%</c:v>
                  </c:pt>
                  <c:pt idx="1">
                    <c:v>81%</c:v>
                  </c:pt>
                  <c:pt idx="2">
                    <c:v>101%</c:v>
                  </c:pt>
                  <c:pt idx="3">
                    <c:v>56%</c:v>
                  </c:pt>
                  <c:pt idx="4">
                    <c:v>85%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TX_CURR!$F$10</c:f>
              <c:strCache>
                <c:ptCount val="1"/>
                <c:pt idx="0">
                  <c:v>META AF  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TX_CURR!$C$11:$C$15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TX_CURR!$F$11:$F$15</c:f>
              <c:numCache>
                <c:formatCode>#,##0</c:formatCode>
                <c:ptCount val="5"/>
                <c:pt idx="0">
                  <c:v>2034</c:v>
                </c:pt>
                <c:pt idx="1">
                  <c:v>409</c:v>
                </c:pt>
                <c:pt idx="2">
                  <c:v>1163</c:v>
                </c:pt>
                <c:pt idx="3">
                  <c:v>321</c:v>
                </c:pt>
                <c:pt idx="4">
                  <c:v>3927</c:v>
                </c:pt>
              </c:numCache>
            </c:numRef>
          </c:val>
        </c:ser>
        <c:dLbls>
          <c:showVal val="1"/>
        </c:dLbls>
        <c:gapWidth val="219"/>
        <c:overlap val="-27"/>
        <c:axId val="71704960"/>
        <c:axId val="71706496"/>
      </c:barChart>
      <c:catAx>
        <c:axId val="71704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06496"/>
        <c:crosses val="autoZero"/>
        <c:auto val="1"/>
        <c:lblAlgn val="ctr"/>
        <c:lblOffset val="100"/>
      </c:catAx>
      <c:valAx>
        <c:axId val="71706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0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TX_CURR: RESULTADO  Y PORCENTAJE ACUMULADO POR ESTABLECIMIENTO*</a:t>
            </a:r>
            <a:endParaRPr lang="en-US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TX_CURR!$D$72</c:f>
              <c:strCache>
                <c:ptCount val="1"/>
                <c:pt idx="0">
                  <c:v>No. TX_CURR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TX_CURR!$C$73:$C$77</c:f>
              <c:strCache>
                <c:ptCount val="5"/>
                <c:pt idx="0">
                  <c:v>H. Nacional General 'Dr. Juan Jose Fernández'</c:v>
                </c:pt>
                <c:pt idx="1">
                  <c:v>H. Nacional Especializado Rosales</c:v>
                </c:pt>
                <c:pt idx="2">
                  <c:v>H. General y de Neumología “Dr. José Antonio Saldaña”</c:v>
                </c:pt>
                <c:pt idx="3">
                  <c:v>H. Nacional General 'Enf. Angelica Vidal de Najarro'</c:v>
                </c:pt>
                <c:pt idx="4">
                  <c:v>H. Nacional General y de Psiquiatria 'Dr.Jose Molina Martinez'</c:v>
                </c:pt>
              </c:strCache>
            </c:strRef>
          </c:cat>
          <c:val>
            <c:numRef>
              <c:f>TX_CURR!$D$73:$D$77</c:f>
              <c:numCache>
                <c:formatCode>#,##0</c:formatCode>
                <c:ptCount val="5"/>
                <c:pt idx="0">
                  <c:v>1174</c:v>
                </c:pt>
                <c:pt idx="1">
                  <c:v>1068</c:v>
                </c:pt>
                <c:pt idx="2">
                  <c:v>568</c:v>
                </c:pt>
                <c:pt idx="3">
                  <c:v>332</c:v>
                </c:pt>
                <c:pt idx="4">
                  <c:v>180</c:v>
                </c:pt>
              </c:numCache>
            </c:numRef>
          </c:val>
        </c:ser>
        <c:dLbls>
          <c:showVal val="1"/>
        </c:dLbls>
        <c:axId val="71848704"/>
        <c:axId val="71850240"/>
      </c:barChart>
      <c:lineChart>
        <c:grouping val="standard"/>
        <c:ser>
          <c:idx val="1"/>
          <c:order val="1"/>
          <c:tx>
            <c:strRef>
              <c:f>TX_CURR!$E$72</c:f>
              <c:strCache>
                <c:ptCount val="1"/>
                <c:pt idx="0">
                  <c:v>% ACUMULADO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TX_CURR!$C$73:$C$77</c:f>
              <c:strCache>
                <c:ptCount val="5"/>
                <c:pt idx="0">
                  <c:v>H. Nacional General 'Dr. Juan Jose Fernández'</c:v>
                </c:pt>
                <c:pt idx="1">
                  <c:v>H. Nacional Especializado Rosales</c:v>
                </c:pt>
                <c:pt idx="2">
                  <c:v>H. General y de Neumología “Dr. José Antonio Saldaña”</c:v>
                </c:pt>
                <c:pt idx="3">
                  <c:v>H. Nacional General 'Enf. Angelica Vidal de Najarro'</c:v>
                </c:pt>
                <c:pt idx="4">
                  <c:v>H. Nacional General y de Psiquiatria 'Dr.Jose Molina Martinez'</c:v>
                </c:pt>
              </c:strCache>
            </c:strRef>
          </c:cat>
          <c:val>
            <c:numRef>
              <c:f>TX_CURR!$E$73:$E$77</c:f>
              <c:numCache>
                <c:formatCode>0%</c:formatCode>
                <c:ptCount val="5"/>
                <c:pt idx="0">
                  <c:v>0.35000000000000003</c:v>
                </c:pt>
                <c:pt idx="1">
                  <c:v>0.67000000000000015</c:v>
                </c:pt>
                <c:pt idx="2">
                  <c:v>0.84000000000000008</c:v>
                </c:pt>
                <c:pt idx="3">
                  <c:v>0.94000000000000006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marker val="1"/>
        <c:axId val="71857664"/>
        <c:axId val="71856128"/>
      </c:lineChart>
      <c:catAx>
        <c:axId val="718487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50240"/>
        <c:crosses val="autoZero"/>
        <c:auto val="1"/>
        <c:lblAlgn val="ctr"/>
        <c:lblOffset val="100"/>
      </c:catAx>
      <c:valAx>
        <c:axId val="71850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48704"/>
        <c:crosses val="autoZero"/>
        <c:crossBetween val="between"/>
      </c:valAx>
      <c:valAx>
        <c:axId val="71856128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57664"/>
        <c:crosses val="max"/>
        <c:crossBetween val="between"/>
      </c:valAx>
      <c:catAx>
        <c:axId val="7185766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1856128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 sz="2400" b="1" i="0" baseline="0" dirty="0" smtClean="0">
                <a:effectLst/>
              </a:rPr>
              <a:t>KP_PREV: RESULTADO ACUMULADO Y META</a:t>
            </a:r>
            <a:endParaRPr lang="en-US" sz="18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'KP PREV'!$D$9</c:f>
              <c:strCache>
                <c:ptCount val="1"/>
                <c:pt idx="0">
                  <c:v>EL SALVADOR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'KP PREV'!$E$8:$F$8</c:f>
              <c:strCache>
                <c:ptCount val="2"/>
                <c:pt idx="0">
                  <c:v>ACUMULADO AF 16</c:v>
                </c:pt>
                <c:pt idx="1">
                  <c:v>META AF  16</c:v>
                </c:pt>
              </c:strCache>
            </c:strRef>
          </c:cat>
          <c:val>
            <c:numRef>
              <c:f>'KP PREV'!$E$9:$F$9</c:f>
              <c:numCache>
                <c:formatCode>#,##0</c:formatCode>
                <c:ptCount val="2"/>
                <c:pt idx="0">
                  <c:v>5766</c:v>
                </c:pt>
                <c:pt idx="1">
                  <c:v>7847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'KP PREV'!$E$10:$F$10</c15:f>
                <c15:dlblRangeCache>
                  <c:ptCount val="2"/>
                  <c:pt idx="0">
                    <c:v>73%</c:v>
                  </c:pt>
                </c15:dlblRangeCache>
              </c15:datalabelsRange>
            </c:ext>
          </c:extLst>
        </c:ser>
        <c:dLbls>
          <c:showVal val="1"/>
        </c:dLbls>
        <c:gapWidth val="219"/>
        <c:overlap val="-27"/>
        <c:axId val="69948928"/>
        <c:axId val="69950464"/>
      </c:barChart>
      <c:catAx>
        <c:axId val="69948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50464"/>
        <c:crosses val="autoZero"/>
        <c:auto val="1"/>
        <c:lblAlgn val="ctr"/>
        <c:lblOffset val="100"/>
      </c:catAx>
      <c:valAx>
        <c:axId val="699504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4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/>
              <a:t>HTC_TST</a:t>
            </a:r>
            <a:endParaRPr lang="en-US" sz="18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HTC!$C$2</c:f>
              <c:strCache>
                <c:ptCount val="1"/>
                <c:pt idx="0">
                  <c:v>EL SALVADOR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HTC!$D$1:$F$1</c:f>
              <c:strCache>
                <c:ptCount val="3"/>
                <c:pt idx="0">
                  <c:v>ACUMULADO AF15</c:v>
                </c:pt>
                <c:pt idx="1">
                  <c:v>ACUMULADO AF 16</c:v>
                </c:pt>
                <c:pt idx="2">
                  <c:v>META AF  16</c:v>
                </c:pt>
              </c:strCache>
            </c:strRef>
          </c:cat>
          <c:val>
            <c:numRef>
              <c:f>HTC!$D$2:$F$2</c:f>
              <c:numCache>
                <c:formatCode>#,##0</c:formatCode>
                <c:ptCount val="3"/>
                <c:pt idx="0">
                  <c:v>4983</c:v>
                </c:pt>
                <c:pt idx="1">
                  <c:v>1405</c:v>
                </c:pt>
                <c:pt idx="2">
                  <c:v>4965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HTC!$D$3:$E$3</c15:f>
                <c15:dlblRangeCache>
                  <c:ptCount val="2"/>
                  <c:pt idx="1">
                    <c:v>28%</c:v>
                  </c:pt>
                </c15:dlblRangeCache>
              </c15:datalabelsRange>
            </c:ext>
          </c:extLst>
        </c:ser>
        <c:dLbls>
          <c:showVal val="1"/>
        </c:dLbls>
        <c:gapWidth val="219"/>
        <c:overlap val="-27"/>
        <c:axId val="71060864"/>
        <c:axId val="71091328"/>
      </c:barChart>
      <c:catAx>
        <c:axId val="71060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91328"/>
        <c:crosses val="autoZero"/>
        <c:auto val="1"/>
        <c:lblAlgn val="ctr"/>
        <c:lblOffset val="100"/>
      </c:catAx>
      <c:valAx>
        <c:axId val="71091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6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/>
              <a:t>HTC_POS</a:t>
            </a:r>
            <a:endParaRPr lang="en-US" sz="18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HTC!$C$6</c:f>
              <c:strCache>
                <c:ptCount val="1"/>
                <c:pt idx="0">
                  <c:v>EL SALVADOR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HTC!$D$5:$F$5</c:f>
              <c:strCache>
                <c:ptCount val="3"/>
                <c:pt idx="0">
                  <c:v>ACUMULADO AF15</c:v>
                </c:pt>
                <c:pt idx="1">
                  <c:v>ACUMULADO AF 16</c:v>
                </c:pt>
                <c:pt idx="2">
                  <c:v>META AF  16</c:v>
                </c:pt>
              </c:strCache>
            </c:strRef>
          </c:cat>
          <c:val>
            <c:numRef>
              <c:f>HTC!$D$6:$F$6</c:f>
              <c:numCache>
                <c:formatCode>General</c:formatCode>
                <c:ptCount val="3"/>
                <c:pt idx="0">
                  <c:v>90</c:v>
                </c:pt>
                <c:pt idx="1">
                  <c:v>112</c:v>
                </c:pt>
                <c:pt idx="2">
                  <c:v>252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HTC!$D$7:$E$7</c15:f>
                <c15:dlblRangeCache>
                  <c:ptCount val="2"/>
                  <c:pt idx="1">
                    <c:v>44%</c:v>
                  </c:pt>
                </c15:dlblRangeCache>
              </c15:datalabelsRange>
            </c:ext>
          </c:extLst>
        </c:ser>
        <c:dLbls>
          <c:showVal val="1"/>
        </c:dLbls>
        <c:gapWidth val="219"/>
        <c:overlap val="-27"/>
        <c:axId val="71119616"/>
        <c:axId val="71121152"/>
      </c:barChart>
      <c:catAx>
        <c:axId val="71119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21152"/>
        <c:crosses val="autoZero"/>
        <c:auto val="1"/>
        <c:lblAlgn val="ctr"/>
        <c:lblOffset val="100"/>
      </c:catAx>
      <c:valAx>
        <c:axId val="71121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1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HTC_TST</a:t>
            </a:r>
            <a:endParaRPr lang="en-US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HTC!$D$18</c:f>
              <c:strCache>
                <c:ptCount val="1"/>
                <c:pt idx="0">
                  <c:v>ACUMULADO AF15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HTC!$C$19:$C$20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HTC!$D$19:$D$20</c:f>
              <c:numCache>
                <c:formatCode>#,##0</c:formatCode>
                <c:ptCount val="2"/>
                <c:pt idx="0">
                  <c:v>3013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HTC!$E$18</c:f>
              <c:strCache>
                <c:ptCount val="1"/>
                <c:pt idx="0">
                  <c:v>ACUMULADO AF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HTC!$C$19:$C$20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HTC!$E$19:$E$20</c:f>
              <c:numCache>
                <c:formatCode>#,##0</c:formatCode>
                <c:ptCount val="2"/>
                <c:pt idx="0">
                  <c:v>1384</c:v>
                </c:pt>
                <c:pt idx="1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HTC!$G$19:$G$20</c15:f>
                <c15:dlblRangeCache>
                  <c:ptCount val="2"/>
                  <c:pt idx="0">
                    <c:v>28%</c:v>
                  </c:pt>
                  <c:pt idx="1">
                    <c:v>51%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HTC!$F$18</c:f>
              <c:strCache>
                <c:ptCount val="1"/>
                <c:pt idx="0">
                  <c:v>META AF  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HTC!$C$19:$C$20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HTC!$F$19:$F$20</c:f>
              <c:numCache>
                <c:formatCode>General</c:formatCode>
                <c:ptCount val="2"/>
                <c:pt idx="0" formatCode="#,##0">
                  <c:v>4924</c:v>
                </c:pt>
                <c:pt idx="1">
                  <c:v>41</c:v>
                </c:pt>
              </c:numCache>
            </c:numRef>
          </c:val>
        </c:ser>
        <c:dLbls>
          <c:showVal val="1"/>
        </c:dLbls>
        <c:gapWidth val="219"/>
        <c:overlap val="-27"/>
        <c:axId val="71270400"/>
        <c:axId val="71271936"/>
      </c:barChart>
      <c:catAx>
        <c:axId val="71270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71936"/>
        <c:crosses val="autoZero"/>
        <c:auto val="1"/>
        <c:lblAlgn val="ctr"/>
        <c:lblOffset val="100"/>
      </c:catAx>
      <c:valAx>
        <c:axId val="712719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7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 sz="1800" b="1" dirty="0" smtClean="0"/>
              <a:t>HTC_POS</a:t>
            </a:r>
            <a:endParaRPr lang="es-GT" sz="18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HTC!$D$22</c:f>
              <c:strCache>
                <c:ptCount val="1"/>
                <c:pt idx="0">
                  <c:v>ACUMULADO AF15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HTC!$C$23:$C$24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HTC!$D$23:$D$24</c:f>
              <c:numCache>
                <c:formatCode>General</c:formatCode>
                <c:ptCount val="2"/>
                <c:pt idx="0">
                  <c:v>49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HTC!$E$22</c:f>
              <c:strCache>
                <c:ptCount val="1"/>
                <c:pt idx="0">
                  <c:v>ACUMULADO AF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HTC!$C$23:$C$24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HTC!$E$23:$E$24</c:f>
              <c:numCache>
                <c:formatCode>General</c:formatCode>
                <c:ptCount val="2"/>
                <c:pt idx="0">
                  <c:v>112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HTC!$G$23:$G$24</c15:f>
                <c15:dlblRangeCache>
                  <c:ptCount val="2"/>
                  <c:pt idx="0">
                    <c:v>45%</c:v>
                  </c:pt>
                  <c:pt idx="1">
                    <c:v>0%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HTC!$F$22</c:f>
              <c:strCache>
                <c:ptCount val="1"/>
                <c:pt idx="0">
                  <c:v>META AF  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HTC!$C$23:$C$24</c:f>
              <c:strCache>
                <c:ptCount val="2"/>
                <c:pt idx="0">
                  <c:v>San Salvador</c:v>
                </c:pt>
                <c:pt idx="1">
                  <c:v>Aguilares</c:v>
                </c:pt>
              </c:strCache>
            </c:strRef>
          </c:cat>
          <c:val>
            <c:numRef>
              <c:f>HTC!$F$23:$F$24</c:f>
              <c:numCache>
                <c:formatCode>General</c:formatCode>
                <c:ptCount val="2"/>
                <c:pt idx="0">
                  <c:v>249</c:v>
                </c:pt>
                <c:pt idx="1">
                  <c:v>3</c:v>
                </c:pt>
              </c:numCache>
            </c:numRef>
          </c:val>
        </c:ser>
        <c:dLbls>
          <c:showVal val="1"/>
        </c:dLbls>
        <c:gapWidth val="219"/>
        <c:overlap val="-27"/>
        <c:axId val="71218304"/>
        <c:axId val="71219840"/>
      </c:barChart>
      <c:catAx>
        <c:axId val="71218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19840"/>
        <c:crosses val="autoZero"/>
        <c:auto val="1"/>
        <c:lblAlgn val="ctr"/>
        <c:lblOffset val="100"/>
      </c:catAx>
      <c:valAx>
        <c:axId val="712198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1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'TB STAT'!$C$7</c:f>
              <c:strCache>
                <c:ptCount val="1"/>
                <c:pt idx="0">
                  <c:v>ACUMULADO AF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'TB STAT'!$B$8</c:f>
              <c:strCache>
                <c:ptCount val="1"/>
                <c:pt idx="0">
                  <c:v>SAN SALVADOR</c:v>
                </c:pt>
              </c:strCache>
            </c:strRef>
          </c:cat>
          <c:val>
            <c:numRef>
              <c:f>'TB STAT'!$C$8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'TB STAT'!$C$9:$D$9</c15:f>
                <c15:dlblRangeCache>
                  <c:ptCount val="2"/>
                  <c:pt idx="0">
                    <c:v>73%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'TB STAT'!$D$7</c:f>
              <c:strCache>
                <c:ptCount val="1"/>
                <c:pt idx="0">
                  <c:v>META AF 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'TB STAT'!$B$8</c:f>
              <c:strCache>
                <c:ptCount val="1"/>
                <c:pt idx="0">
                  <c:v>SAN SALVADOR</c:v>
                </c:pt>
              </c:strCache>
            </c:strRef>
          </c:cat>
          <c:val>
            <c:numRef>
              <c:f>'TB STAT'!$D$8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Val val="1"/>
        </c:dLbls>
        <c:gapWidth val="219"/>
        <c:overlap val="-27"/>
        <c:axId val="71381376"/>
        <c:axId val="71382912"/>
      </c:barChart>
      <c:catAx>
        <c:axId val="71381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82912"/>
        <c:crosses val="autoZero"/>
        <c:auto val="1"/>
        <c:lblAlgn val="ctr"/>
        <c:lblOffset val="100"/>
      </c:catAx>
      <c:valAx>
        <c:axId val="71382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8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TX_NEW: RESULTADO ACUMULADO Y META POR MUNICIPIO</a:t>
            </a:r>
            <a:endParaRPr lang="en-US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7761104183098382E-2"/>
          <c:y val="8.1223154112493576E-2"/>
          <c:w val="0.93920754327195699"/>
          <c:h val="0.79560069430722791"/>
        </c:manualLayout>
      </c:layout>
      <c:barChart>
        <c:barDir val="col"/>
        <c:grouping val="clustered"/>
        <c:ser>
          <c:idx val="0"/>
          <c:order val="0"/>
          <c:tx>
            <c:strRef>
              <c:f>'TX NEW'!$D$11</c:f>
              <c:strCache>
                <c:ptCount val="1"/>
                <c:pt idx="0">
                  <c:v>ACUMULADO AF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1.3512240052772215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NEW'!$C$12:$C$16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'TX NEW'!$D$12:$D$16</c:f>
              <c:numCache>
                <c:formatCode>General</c:formatCode>
                <c:ptCount val="5"/>
                <c:pt idx="0">
                  <c:v>130</c:v>
                </c:pt>
                <c:pt idx="1">
                  <c:v>24</c:v>
                </c:pt>
                <c:pt idx="2">
                  <c:v>69</c:v>
                </c:pt>
                <c:pt idx="3">
                  <c:v>20</c:v>
                </c:pt>
                <c:pt idx="4">
                  <c:v>243</c:v>
                </c:pt>
              </c:numCache>
            </c:numRef>
          </c:val>
        </c:ser>
        <c:ser>
          <c:idx val="1"/>
          <c:order val="1"/>
          <c:tx>
            <c:strRef>
              <c:f>'TX NEW'!$E$11</c:f>
              <c:strCache>
                <c:ptCount val="1"/>
                <c:pt idx="0">
                  <c:v>ACUMULADO AF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-8.6864400339250122E-2"/>
                </c:manualLayout>
              </c:layout>
              <c:dLblPos val="outEnd"/>
              <c:showVal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"/>
                  <c:y val="-5.9839920233705532E-2"/>
                </c:manualLayout>
              </c:layout>
              <c:dLblPos val="outEnd"/>
              <c:showVal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NEW'!$C$12:$C$16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'TX NEW'!$E$12:$E$16</c:f>
              <c:numCache>
                <c:formatCode>General</c:formatCode>
                <c:ptCount val="5"/>
                <c:pt idx="0">
                  <c:v>79</c:v>
                </c:pt>
                <c:pt idx="1">
                  <c:v>20</c:v>
                </c:pt>
                <c:pt idx="2">
                  <c:v>67</c:v>
                </c:pt>
                <c:pt idx="3">
                  <c:v>2</c:v>
                </c:pt>
                <c:pt idx="4">
                  <c:v>168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'TX NEW'!$G$12:$G$16</c15:f>
                <c15:dlblRangeCache>
                  <c:ptCount val="5"/>
                  <c:pt idx="0">
                    <c:v>28%</c:v>
                  </c:pt>
                  <c:pt idx="1">
                    <c:v>32%</c:v>
                  </c:pt>
                  <c:pt idx="2">
                    <c:v>37%</c:v>
                  </c:pt>
                  <c:pt idx="3">
                    <c:v>4%</c:v>
                  </c:pt>
                  <c:pt idx="4">
                    <c:v>29%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'TX NEW'!$F$11</c:f>
              <c:strCache>
                <c:ptCount val="1"/>
                <c:pt idx="0">
                  <c:v>META AF  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NEW'!$C$12:$C$16</c:f>
              <c:strCache>
                <c:ptCount val="5"/>
                <c:pt idx="0">
                  <c:v>San Salvador</c:v>
                </c:pt>
                <c:pt idx="1">
                  <c:v>Ilopango</c:v>
                </c:pt>
                <c:pt idx="2">
                  <c:v>Mejicanos</c:v>
                </c:pt>
                <c:pt idx="3">
                  <c:v>Soyapango</c:v>
                </c:pt>
                <c:pt idx="4">
                  <c:v>Total</c:v>
                </c:pt>
              </c:strCache>
            </c:strRef>
          </c:cat>
          <c:val>
            <c:numRef>
              <c:f>'TX NEW'!$F$12:$F$16</c:f>
              <c:numCache>
                <c:formatCode>General</c:formatCode>
                <c:ptCount val="5"/>
                <c:pt idx="0">
                  <c:v>282</c:v>
                </c:pt>
                <c:pt idx="1">
                  <c:v>63</c:v>
                </c:pt>
                <c:pt idx="2">
                  <c:v>180</c:v>
                </c:pt>
                <c:pt idx="3">
                  <c:v>50</c:v>
                </c:pt>
                <c:pt idx="4">
                  <c:v>575</c:v>
                </c:pt>
              </c:numCache>
            </c:numRef>
          </c:val>
        </c:ser>
        <c:dLbls>
          <c:showVal val="1"/>
        </c:dLbls>
        <c:gapWidth val="219"/>
        <c:overlap val="-27"/>
        <c:axId val="71388544"/>
        <c:axId val="71447680"/>
      </c:barChart>
      <c:catAx>
        <c:axId val="71388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47680"/>
        <c:crosses val="autoZero"/>
        <c:auto val="1"/>
        <c:lblAlgn val="ctr"/>
        <c:lblOffset val="100"/>
      </c:catAx>
      <c:valAx>
        <c:axId val="71447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8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TX_NEW: RESULTADO Y PORCENTAJE ACUMULADO POR ESTABLECIMIENTO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9.6676019909168534E-2"/>
          <c:y val="2.388436484407143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'TX NEW'!$D$22</c:f>
              <c:strCache>
                <c:ptCount val="1"/>
                <c:pt idx="0">
                  <c:v>No. NUEVO_TX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NEW'!$C$23:$C$27</c:f>
              <c:strCache>
                <c:ptCount val="5"/>
                <c:pt idx="0">
                  <c:v>Hospital Nacional General 'Dr. Juan Jose Fernandez'</c:v>
                </c:pt>
                <c:pt idx="1">
                  <c:v>Hospital Nacional Especializado Rosales</c:v>
                </c:pt>
                <c:pt idx="2">
                  <c:v>Hospital Nacional General de Neumologia y Medicina Familiar  'Dr. Jose Antonio Saldaña</c:v>
                </c:pt>
                <c:pt idx="3">
                  <c:v>Hospital Nacional General 'Enf. Angelica Vidal de Najarro'</c:v>
                </c:pt>
                <c:pt idx="4">
                  <c:v>Hospital Nacional General y de Psiquiatria 'Dr.Jose Molina Martinez'</c:v>
                </c:pt>
              </c:strCache>
            </c:strRef>
          </c:cat>
          <c:val>
            <c:numRef>
              <c:f>'TX NEW'!$D$23:$D$27</c:f>
              <c:numCache>
                <c:formatCode>General</c:formatCode>
                <c:ptCount val="5"/>
                <c:pt idx="0">
                  <c:v>67</c:v>
                </c:pt>
                <c:pt idx="1">
                  <c:v>44</c:v>
                </c:pt>
                <c:pt idx="2">
                  <c:v>35</c:v>
                </c:pt>
                <c:pt idx="3">
                  <c:v>20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axId val="71537408"/>
        <c:axId val="71538944"/>
      </c:barChart>
      <c:lineChart>
        <c:grouping val="standard"/>
        <c:ser>
          <c:idx val="1"/>
          <c:order val="1"/>
          <c:tx>
            <c:strRef>
              <c:f>'TX NEW'!$E$22</c:f>
              <c:strCache>
                <c:ptCount val="1"/>
                <c:pt idx="0">
                  <c:v>% ACUMULADO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NEW'!$C$23:$C$27</c:f>
              <c:strCache>
                <c:ptCount val="5"/>
                <c:pt idx="0">
                  <c:v>Hospital Nacional General 'Dr. Juan Jose Fernandez'</c:v>
                </c:pt>
                <c:pt idx="1">
                  <c:v>Hospital Nacional Especializado Rosales</c:v>
                </c:pt>
                <c:pt idx="2">
                  <c:v>Hospital Nacional General de Neumologia y Medicina Familiar  'Dr. Jose Antonio Saldaña</c:v>
                </c:pt>
                <c:pt idx="3">
                  <c:v>Hospital Nacional General 'Enf. Angelica Vidal de Najarro'</c:v>
                </c:pt>
                <c:pt idx="4">
                  <c:v>Hospital Nacional General y de Psiquiatria 'Dr.Jose Molina Martinez'</c:v>
                </c:pt>
              </c:strCache>
            </c:strRef>
          </c:cat>
          <c:val>
            <c:numRef>
              <c:f>'TX NEW'!$E$23:$E$27</c:f>
              <c:numCache>
                <c:formatCode>0%</c:formatCode>
                <c:ptCount val="5"/>
                <c:pt idx="0">
                  <c:v>0.4</c:v>
                </c:pt>
                <c:pt idx="1">
                  <c:v>0.66000000000000014</c:v>
                </c:pt>
                <c:pt idx="2">
                  <c:v>0.87000000000000011</c:v>
                </c:pt>
                <c:pt idx="3">
                  <c:v>0.99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marker val="1"/>
        <c:axId val="71554560"/>
        <c:axId val="71553024"/>
      </c:lineChart>
      <c:catAx>
        <c:axId val="71537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38944"/>
        <c:crosses val="autoZero"/>
        <c:auto val="1"/>
        <c:lblAlgn val="ctr"/>
        <c:lblOffset val="100"/>
      </c:catAx>
      <c:valAx>
        <c:axId val="71538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37408"/>
        <c:crosses val="autoZero"/>
        <c:crossBetween val="between"/>
      </c:valAx>
      <c:valAx>
        <c:axId val="71553024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54560"/>
        <c:crosses val="max"/>
        <c:crossBetween val="between"/>
      </c:valAx>
      <c:catAx>
        <c:axId val="7155456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1553024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0.48261</cdr:x>
      <cdr:y>0.93362</cdr:y>
    </cdr:from>
    <cdr:to>
      <cdr:x>0.6152</cdr:x>
      <cdr:y>0.97762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01324" y="6048777"/>
          <a:ext cx="1264217" cy="2851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GT" sz="1400" b="1" dirty="0" smtClean="0"/>
            <a:t>HTC_TST_POS</a:t>
          </a:r>
          <a:endParaRPr lang="es-GT" sz="1400" b="1" dirty="0"/>
        </a:p>
      </cdr:txBody>
    </cdr:sp>
  </cdr:relSizeAnchor>
  <cdr:relSizeAnchor xmlns:cdr="http://schemas.openxmlformats.org/drawingml/2006/chartDrawing">
    <cdr:from>
      <cdr:x>0.78246</cdr:x>
      <cdr:y>0.9438</cdr:y>
    </cdr:from>
    <cdr:to>
      <cdr:x>0.89725</cdr:x>
      <cdr:y>0.98349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60212" y="6114774"/>
          <a:ext cx="1094442" cy="257134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GT" sz="1400" b="1" dirty="0" smtClean="0"/>
            <a:t>TX_NEW</a:t>
          </a:r>
          <a:endParaRPr lang="es-GT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A29A1-2765-47FD-A039-F6D0C71F3E3E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AE93-13EF-4F05-9901-062109004C6F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23167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dirty="0" smtClean="0"/>
              <a:t>Los datos de todos los</a:t>
            </a:r>
            <a:r>
              <a:rPr lang="es-GT" baseline="0" dirty="0" smtClean="0"/>
              <a:t> indicadores están actualizados al 3er. Trimestre, a excepción de TX_CURR (TX_CURR ESTA ACTUALIZADO A T2).</a:t>
            </a:r>
            <a:endParaRPr lang="es-GT" dirty="0" smtClean="0"/>
          </a:p>
          <a:p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31752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PEPFAR</a:t>
            </a:r>
            <a:r>
              <a:rPr lang="es-GT" baseline="0" dirty="0" smtClean="0"/>
              <a:t> EL SALVADOR: EN 3 DEPARTAMENTOS Y 7 MUNICIPIOS. EN 6 SERVICIOS PARA HTC Y 5 PARA TX. EN LOS MUNICIPIOS DE SANTA ANA Y SAN MIGUEL SE INICIO A TRABAJAR  A PARTIR DE JULIO 2016 PERO NO SE HAN REPORTADO RESULTADOS, ESTO SE HARA EN Q4.</a:t>
            </a:r>
          </a:p>
          <a:p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905732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EL</a:t>
            </a:r>
            <a:r>
              <a:rPr lang="es-GT" baseline="0" dirty="0" smtClean="0"/>
              <a:t> YIELD DE EL SALVADOR FUE DE 7.9 (112/1405)</a:t>
            </a:r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43075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PC=POBLACION</a:t>
            </a:r>
            <a:r>
              <a:rPr lang="es-GT" baseline="0" dirty="0" smtClean="0"/>
              <a:t> CLAVE. El 73% corresponde al porcentaje de lo acumulado AF16 en relación a la meta AF16. </a:t>
            </a:r>
          </a:p>
          <a:p>
            <a:r>
              <a:rPr lang="es-GT" baseline="0" dirty="0" smtClean="0"/>
              <a:t>TODA LA ACTIVIDAD DE KP_PREV SE HA REPORTADO EN EL MUNICIPIO DE SAN SALVADOR.</a:t>
            </a:r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256337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HACER NOTAR QUE SOLO</a:t>
            </a:r>
            <a:r>
              <a:rPr lang="es-GT" baseline="0" dirty="0" smtClean="0"/>
              <a:t> CON LO QUE SE HA LOGRADO EN 3 TRIMESTRES SE HA LOGRADO SUPERAR LO REALIZADO EL AÑO PASADO DE HTC_POSITIVOS. RELACIONAR LAS DOS GRAFICAS. EL % DE LA COLUMNA “ACUMULADO AF 16” ES EN RELACION A LA META AF 16. </a:t>
            </a:r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1144855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El % de</a:t>
            </a:r>
            <a:r>
              <a:rPr lang="es-GT" baseline="0" dirty="0" smtClean="0"/>
              <a:t> la columna “ACUMULADO AF 16” es en relación a la meta FY16. </a:t>
            </a:r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1AE93-13EF-4F05-9901-062109004C6F}" type="slidenum">
              <a:rPr lang="es-GT" smtClean="0"/>
              <a:pPr/>
              <a:t>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56904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78156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57000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45644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130259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39816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26716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15772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1518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157724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65110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9270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45B6-A17E-4CB6-8711-96A38B887544}" type="datetimeFigureOut">
              <a:rPr lang="es-GT" smtClean="0"/>
              <a:pPr/>
              <a:t>26/10/2016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D3DF-C595-48DD-BBD2-349E0C1B3651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597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616" y="2824169"/>
            <a:ext cx="9144000" cy="2387600"/>
          </a:xfrm>
        </p:spPr>
        <p:txBody>
          <a:bodyPr>
            <a:noAutofit/>
          </a:bodyPr>
          <a:lstStyle/>
          <a:p>
            <a:r>
              <a:rPr lang="es-GT" sz="4400" b="1" dirty="0" smtClean="0">
                <a:solidFill>
                  <a:schemeClr val="accent5">
                    <a:lumMod val="50000"/>
                  </a:schemeClr>
                </a:solidFill>
              </a:rPr>
              <a:t>EL SALVADOR: </a:t>
            </a:r>
            <a:br>
              <a:rPr lang="es-GT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GT" sz="4400" b="1" dirty="0" smtClean="0">
                <a:solidFill>
                  <a:schemeClr val="accent5">
                    <a:lumMod val="50000"/>
                  </a:schemeClr>
                </a:solidFill>
              </a:rPr>
              <a:t>Resultados de PEPFAR al tercer Trimestre</a:t>
            </a:r>
            <a:br>
              <a:rPr lang="es-GT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GT" sz="4400" b="1" dirty="0" smtClean="0">
                <a:solidFill>
                  <a:schemeClr val="accent5">
                    <a:lumMod val="50000"/>
                  </a:schemeClr>
                </a:solidFill>
              </a:rPr>
              <a:t> AÑO FISCAL 2,016</a:t>
            </a:r>
            <a:endParaRPr lang="es-GT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616" y="5400160"/>
            <a:ext cx="9144000" cy="1655762"/>
          </a:xfrm>
        </p:spPr>
        <p:txBody>
          <a:bodyPr/>
          <a:lstStyle/>
          <a:p>
            <a:r>
              <a:rPr lang="es-GT" dirty="0" smtClean="0"/>
              <a:t>El Salvador,   Octubre, 2016</a:t>
            </a:r>
            <a:endParaRPr lang="es-GT" dirty="0"/>
          </a:p>
        </p:txBody>
      </p:sp>
      <p:grpSp>
        <p:nvGrpSpPr>
          <p:cNvPr id="10" name="Group 9"/>
          <p:cNvGrpSpPr/>
          <p:nvPr/>
        </p:nvGrpSpPr>
        <p:grpSpPr>
          <a:xfrm>
            <a:off x="650790" y="225300"/>
            <a:ext cx="11165818" cy="1444365"/>
            <a:chOff x="650790" y="225300"/>
            <a:chExt cx="11165818" cy="14443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0790" y="225300"/>
              <a:ext cx="1368267" cy="144436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13415" y="364740"/>
              <a:ext cx="3203193" cy="11924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32638" y="313661"/>
              <a:ext cx="1349978" cy="135600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04231" y="313661"/>
              <a:ext cx="1356004" cy="135600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72237" y="430771"/>
              <a:ext cx="1945709" cy="1126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751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4021210"/>
              </p:ext>
            </p:extLst>
          </p:nvPr>
        </p:nvGraphicFramePr>
        <p:xfrm>
          <a:off x="1644085" y="119654"/>
          <a:ext cx="8771154" cy="6579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163010" y="651420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2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63010" y="651420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4632817"/>
              </p:ext>
            </p:extLst>
          </p:nvPr>
        </p:nvGraphicFramePr>
        <p:xfrm>
          <a:off x="1225899" y="130629"/>
          <a:ext cx="9706707" cy="675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66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25507" y="6581782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0024432"/>
              </p:ext>
            </p:extLst>
          </p:nvPr>
        </p:nvGraphicFramePr>
        <p:xfrm>
          <a:off x="2214867" y="122663"/>
          <a:ext cx="8512606" cy="662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125507" y="6320172"/>
            <a:ext cx="1708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es-GT" dirty="0" smtClean="0">
                <a:solidFill>
                  <a:schemeClr val="accent1">
                    <a:lumMod val="50000"/>
                  </a:schemeClr>
                </a:solidFill>
              </a:rPr>
              <a:t>Resultado des-duplicado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23410" y="2598821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80%</a:t>
            </a:r>
            <a:endParaRPr lang="en-U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363453" y="4443663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81%</a:t>
            </a:r>
            <a:endParaRPr lang="en-U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063916" y="3288631"/>
            <a:ext cx="1347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101%</a:t>
            </a:r>
            <a:endParaRPr lang="en-U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7748337" y="4491789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56%</a:t>
            </a:r>
            <a:endParaRPr lang="en-US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384631" y="657726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85%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128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25507" y="6581782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921338"/>
              </p:ext>
            </p:extLst>
          </p:nvPr>
        </p:nvGraphicFramePr>
        <p:xfrm>
          <a:off x="1296237" y="190919"/>
          <a:ext cx="9756950" cy="654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125507" y="6320172"/>
            <a:ext cx="1708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es-GT" dirty="0" smtClean="0">
                <a:solidFill>
                  <a:schemeClr val="accent1">
                    <a:lumMod val="50000"/>
                  </a:schemeClr>
                </a:solidFill>
              </a:rPr>
              <a:t>Resultado des-duplicado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4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TEMAS PARA DISCUSION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3200" dirty="0" smtClean="0"/>
              <a:t>Identificación de las principales limitantes y facilitadores en el alcance de metas PEPFAR. </a:t>
            </a:r>
          </a:p>
          <a:p>
            <a:endParaRPr lang="es-GT" sz="3200" dirty="0" smtClean="0"/>
          </a:p>
          <a:p>
            <a:r>
              <a:rPr lang="es-GT" sz="3200" dirty="0" smtClean="0"/>
              <a:t>Identificación de áreas de apoyo por parte de los socios nacionales, para mejorar la respuesta de PEPFAR</a:t>
            </a:r>
          </a:p>
          <a:p>
            <a:endParaRPr lang="es-GT" sz="3200" dirty="0" smtClean="0"/>
          </a:p>
          <a:p>
            <a:r>
              <a:rPr lang="es-GT" sz="3200" dirty="0" smtClean="0"/>
              <a:t>Como tomar ventaja de las lecciones aprendidas de PEPFAR para que tengan impacto en la respuesta a nivel nacional?</a:t>
            </a:r>
          </a:p>
          <a:p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xmlns="" val="18015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72674"/>
            <a:ext cx="10515600" cy="2852737"/>
          </a:xfrm>
        </p:spPr>
        <p:txBody>
          <a:bodyPr/>
          <a:lstStyle/>
          <a:p>
            <a:pPr algn="ctr"/>
            <a:r>
              <a:rPr lang="es-GT" dirty="0" smtClean="0"/>
              <a:t>Preguntas?</a:t>
            </a:r>
            <a:endParaRPr lang="es-G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3600" dirty="0" smtClean="0"/>
              <a:t>GRACIAS POR SU ATENCION!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xmlns="" val="26124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CONTENIDO</a:t>
            </a:r>
            <a:endParaRPr lang="es-G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356"/>
            <a:ext cx="10515600" cy="4749607"/>
          </a:xfrm>
        </p:spPr>
        <p:txBody>
          <a:bodyPr/>
          <a:lstStyle/>
          <a:p>
            <a:r>
              <a:rPr lang="es-GT" dirty="0"/>
              <a:t>Cobertura geográfica de los fondos de PEPFAR AF 2,016</a:t>
            </a:r>
          </a:p>
          <a:p>
            <a:r>
              <a:rPr lang="es-GT" dirty="0"/>
              <a:t>Resultados acumulados de los indicadores PEPFAR de la cascada</a:t>
            </a:r>
          </a:p>
          <a:p>
            <a:pPr lvl="1"/>
            <a:r>
              <a:rPr lang="es-GT" dirty="0" smtClean="0"/>
              <a:t>Número </a:t>
            </a:r>
            <a:r>
              <a:rPr lang="es-GT" dirty="0"/>
              <a:t>personas que recibieron paquete de prevención </a:t>
            </a:r>
            <a:r>
              <a:rPr lang="es-GT" dirty="0" smtClean="0"/>
              <a:t>combinada</a:t>
            </a:r>
            <a:r>
              <a:rPr lang="es-GT" dirty="0" smtClean="0"/>
              <a:t> </a:t>
            </a:r>
            <a:r>
              <a:rPr lang="es-GT" dirty="0" smtClean="0"/>
              <a:t> -KP_PREV</a:t>
            </a:r>
            <a:endParaRPr lang="es-GT" dirty="0"/>
          </a:p>
          <a:p>
            <a:pPr lvl="1"/>
            <a:r>
              <a:rPr lang="es-GT" dirty="0" smtClean="0"/>
              <a:t> Número </a:t>
            </a:r>
            <a:r>
              <a:rPr lang="es-GT" dirty="0"/>
              <a:t>de personas que hicieron la prueba de </a:t>
            </a:r>
            <a:r>
              <a:rPr lang="es-GT" dirty="0" smtClean="0"/>
              <a:t>VIH-</a:t>
            </a:r>
            <a:r>
              <a:rPr lang="es-GT" dirty="0" smtClean="0"/>
              <a:t> </a:t>
            </a:r>
            <a:r>
              <a:rPr lang="es-GT" dirty="0" smtClean="0"/>
              <a:t>HTC_TST</a:t>
            </a:r>
            <a:endParaRPr lang="es-GT" dirty="0"/>
          </a:p>
          <a:p>
            <a:pPr lvl="1"/>
            <a:r>
              <a:rPr lang="es-GT" dirty="0" smtClean="0"/>
              <a:t> Número </a:t>
            </a:r>
            <a:r>
              <a:rPr lang="es-GT" dirty="0"/>
              <a:t>de personas VIH+ </a:t>
            </a:r>
            <a:r>
              <a:rPr lang="es-GT" dirty="0" smtClean="0"/>
              <a:t>identificadas -</a:t>
            </a:r>
            <a:r>
              <a:rPr lang="es-GT" dirty="0" smtClean="0"/>
              <a:t> </a:t>
            </a:r>
            <a:r>
              <a:rPr lang="es-GT" dirty="0" smtClean="0"/>
              <a:t>HTC_POS</a:t>
            </a:r>
            <a:endParaRPr lang="es-GT" dirty="0"/>
          </a:p>
          <a:p>
            <a:pPr lvl="1"/>
            <a:r>
              <a:rPr lang="es-GT" dirty="0" smtClean="0"/>
              <a:t>Número </a:t>
            </a:r>
            <a:r>
              <a:rPr lang="es-GT" dirty="0"/>
              <a:t>de personas con TB que conocen su estatus de </a:t>
            </a:r>
            <a:r>
              <a:rPr lang="es-GT" dirty="0" smtClean="0"/>
              <a:t>VIH -</a:t>
            </a:r>
            <a:r>
              <a:rPr lang="es-GT" dirty="0" smtClean="0"/>
              <a:t> </a:t>
            </a:r>
            <a:r>
              <a:rPr lang="es-GT" dirty="0" smtClean="0"/>
              <a:t>TB_STAT </a:t>
            </a:r>
            <a:endParaRPr lang="es-GT" dirty="0"/>
          </a:p>
          <a:p>
            <a:pPr lvl="1"/>
            <a:r>
              <a:rPr lang="es-GT" dirty="0" smtClean="0"/>
              <a:t>N</a:t>
            </a:r>
            <a:r>
              <a:rPr lang="es-GT" dirty="0" smtClean="0"/>
              <a:t>úmero </a:t>
            </a:r>
            <a:r>
              <a:rPr lang="es-GT" dirty="0"/>
              <a:t>de PVIH que iniciaron </a:t>
            </a:r>
            <a:r>
              <a:rPr lang="es-GT" dirty="0" err="1" smtClean="0"/>
              <a:t>ARVs</a:t>
            </a:r>
            <a:r>
              <a:rPr lang="es-GT" dirty="0" smtClean="0"/>
              <a:t> -</a:t>
            </a:r>
            <a:r>
              <a:rPr lang="es-GT" dirty="0" smtClean="0"/>
              <a:t> </a:t>
            </a:r>
            <a:r>
              <a:rPr lang="es-GT" dirty="0" smtClean="0"/>
              <a:t>TX_NEW </a:t>
            </a:r>
            <a:endParaRPr lang="es-GT" dirty="0"/>
          </a:p>
          <a:p>
            <a:pPr lvl="1"/>
            <a:r>
              <a:rPr lang="es-GT" dirty="0" smtClean="0"/>
              <a:t>Número </a:t>
            </a:r>
            <a:r>
              <a:rPr lang="es-GT" dirty="0"/>
              <a:t>de PVIH en </a:t>
            </a:r>
            <a:r>
              <a:rPr lang="es-GT" dirty="0" smtClean="0"/>
              <a:t>tratamiento -</a:t>
            </a:r>
            <a:r>
              <a:rPr lang="es-GT" dirty="0" smtClean="0"/>
              <a:t> </a:t>
            </a:r>
            <a:r>
              <a:rPr lang="es-GT" dirty="0" smtClean="0"/>
              <a:t>TX_CURR </a:t>
            </a:r>
            <a:endParaRPr lang="es-GT" dirty="0" smtClean="0"/>
          </a:p>
          <a:p>
            <a:pPr lvl="1"/>
            <a:endParaRPr lang="es-GT" dirty="0"/>
          </a:p>
          <a:p>
            <a:r>
              <a:rPr lang="es-GT" dirty="0"/>
              <a:t>Discusión </a:t>
            </a:r>
            <a:r>
              <a:rPr lang="es-GT" dirty="0" smtClean="0"/>
              <a:t>sobre cómo </a:t>
            </a:r>
            <a:r>
              <a:rPr lang="es-GT" dirty="0"/>
              <a:t>PEPFAR puede mejorar su desempeño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xmlns="" val="27803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Generalidades del reporte</a:t>
            </a:r>
            <a:endParaRPr lang="es-G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3200" dirty="0" smtClean="0"/>
              <a:t>Resultados de T1-T3 año fiscal 2,016 (Octubre 2,015-Junio 2,016</a:t>
            </a:r>
            <a:r>
              <a:rPr lang="es-GT" sz="3200" dirty="0" smtClean="0"/>
              <a:t>)</a:t>
            </a:r>
          </a:p>
          <a:p>
            <a:endParaRPr lang="es-GT" sz="3200" dirty="0" smtClean="0"/>
          </a:p>
          <a:p>
            <a:r>
              <a:rPr lang="es-GT" sz="3200" dirty="0" smtClean="0"/>
              <a:t>Fuente de los Datos: DATIM </a:t>
            </a:r>
            <a:endParaRPr lang="es-GT" sz="3200" dirty="0" smtClean="0"/>
          </a:p>
          <a:p>
            <a:endParaRPr lang="es-GT" sz="3200" dirty="0" smtClean="0"/>
          </a:p>
          <a:p>
            <a:r>
              <a:rPr lang="es-GT" sz="3200" dirty="0" smtClean="0"/>
              <a:t>No se incluyen datos de </a:t>
            </a:r>
            <a:r>
              <a:rPr lang="es-GT" sz="3200" dirty="0" err="1" smtClean="0"/>
              <a:t>DoD</a:t>
            </a:r>
            <a:r>
              <a:rPr lang="es-GT" sz="3200" dirty="0"/>
              <a:t> </a:t>
            </a:r>
            <a:r>
              <a:rPr lang="es-GT" sz="3200" dirty="0" smtClean="0"/>
              <a:t>y PC</a:t>
            </a:r>
          </a:p>
          <a:p>
            <a:endParaRPr lang="es-GT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838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198" y="262642"/>
            <a:ext cx="5085012" cy="443346"/>
          </a:xfrm>
        </p:spPr>
        <p:txBody>
          <a:bodyPr>
            <a:noAutofit/>
          </a:bodyPr>
          <a:lstStyle/>
          <a:p>
            <a:pPr algn="ctr"/>
            <a:r>
              <a:rPr lang="es-GT" sz="2400" b="1" dirty="0" smtClean="0"/>
              <a:t>PEPFAR </a:t>
            </a:r>
            <a:r>
              <a:rPr lang="es-GT" sz="2400" b="1" dirty="0" smtClean="0"/>
              <a:t>en EL </a:t>
            </a:r>
            <a:r>
              <a:rPr lang="es-GT" sz="2400" b="1" dirty="0" smtClean="0"/>
              <a:t>SALVADOR </a:t>
            </a:r>
            <a:r>
              <a:rPr lang="es-GT" sz="2400" b="1" dirty="0" smtClean="0"/>
              <a:t/>
            </a:r>
            <a:br>
              <a:rPr lang="es-GT" sz="2400" b="1" dirty="0" smtClean="0"/>
            </a:br>
            <a:r>
              <a:rPr lang="es-GT" sz="2400" b="1" dirty="0" smtClean="0"/>
              <a:t>AÑO </a:t>
            </a:r>
            <a:r>
              <a:rPr lang="es-GT" sz="2400" b="1" dirty="0" smtClean="0"/>
              <a:t>FISCAL 2,016</a:t>
            </a:r>
            <a:endParaRPr lang="es-GT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01076" y="1068987"/>
            <a:ext cx="47909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b="1" dirty="0" smtClean="0"/>
              <a:t>PEPFAR EL SALVADOR </a:t>
            </a:r>
            <a:r>
              <a:rPr lang="es-GT" sz="2000" b="1" dirty="0" smtClean="0"/>
              <a:t>–Año fiscal 2,016</a:t>
            </a:r>
            <a:endParaRPr lang="es-GT" sz="2000" b="1" dirty="0" smtClean="0"/>
          </a:p>
          <a:p>
            <a:pPr marL="285750" indent="-285750">
              <a:buFontTx/>
              <a:buChar char="-"/>
            </a:pPr>
            <a:r>
              <a:rPr lang="es-GT" sz="2000" dirty="0"/>
              <a:t>Agencias </a:t>
            </a:r>
            <a:endParaRPr lang="es-GT" sz="2000" dirty="0" smtClean="0"/>
          </a:p>
          <a:p>
            <a:pPr marL="285750" indent="-285750">
              <a:buFontTx/>
              <a:buChar char="-"/>
            </a:pPr>
            <a:endParaRPr lang="es-GT" sz="2000" dirty="0"/>
          </a:p>
          <a:p>
            <a:pPr marL="285750" indent="-285750">
              <a:buFontTx/>
              <a:buChar char="-"/>
            </a:pPr>
            <a:endParaRPr lang="es-GT" sz="2000" dirty="0" smtClean="0"/>
          </a:p>
          <a:p>
            <a:pPr marL="285750" indent="-285750">
              <a:buFontTx/>
              <a:buChar char="-"/>
            </a:pPr>
            <a:endParaRPr lang="es-GT" sz="2000" dirty="0"/>
          </a:p>
          <a:p>
            <a:pPr marL="285750" indent="-285750">
              <a:buFontTx/>
              <a:buChar char="-"/>
            </a:pPr>
            <a:endParaRPr lang="es-GT" sz="2000" dirty="0" smtClean="0"/>
          </a:p>
          <a:p>
            <a:pPr marL="285750" indent="-285750">
              <a:buFontTx/>
              <a:buChar char="-"/>
            </a:pPr>
            <a:r>
              <a:rPr lang="es-GT" sz="2000" dirty="0" smtClean="0"/>
              <a:t>Socios implementadores</a:t>
            </a:r>
          </a:p>
          <a:p>
            <a:pPr marL="742950" lvl="1" indent="-285750">
              <a:buFontTx/>
              <a:buChar char="-"/>
            </a:pPr>
            <a:r>
              <a:rPr lang="es-GT" sz="2000" dirty="0" smtClean="0"/>
              <a:t>CAPACITY+ (USAID)</a:t>
            </a:r>
          </a:p>
          <a:p>
            <a:pPr marL="742950" lvl="1" indent="-285750">
              <a:buFontTx/>
              <a:buChar char="-"/>
            </a:pPr>
            <a:r>
              <a:rPr lang="es-GT" sz="2000" dirty="0" smtClean="0"/>
              <a:t>PREVENCIÓN COMBINADA (USAID)</a:t>
            </a:r>
          </a:p>
          <a:p>
            <a:pPr marL="742950" lvl="1" indent="-285750">
              <a:buFontTx/>
              <a:buChar char="-"/>
            </a:pPr>
            <a:r>
              <a:rPr lang="es-GT" sz="2000" dirty="0" smtClean="0"/>
              <a:t>URC (CDC)</a:t>
            </a:r>
          </a:p>
          <a:p>
            <a:pPr marL="742950" lvl="1" indent="-285750">
              <a:buFontTx/>
              <a:buChar char="-"/>
            </a:pPr>
            <a:r>
              <a:rPr lang="es-GT" sz="2000" dirty="0" smtClean="0"/>
              <a:t>UVG (CDC)</a:t>
            </a:r>
          </a:p>
          <a:p>
            <a:pPr lvl="1"/>
            <a:endParaRPr lang="es-GT" sz="2000" dirty="0" smtClean="0"/>
          </a:p>
          <a:p>
            <a:pPr marL="285750" indent="-285750">
              <a:buFontTx/>
              <a:buChar char="-"/>
            </a:pPr>
            <a:r>
              <a:rPr lang="es-GT" sz="2000" dirty="0" smtClean="0"/>
              <a:t>Cobertura geográfica</a:t>
            </a:r>
          </a:p>
          <a:p>
            <a:pPr marL="742950" lvl="1" indent="-285750">
              <a:buFontTx/>
              <a:buChar char="-"/>
            </a:pPr>
            <a:r>
              <a:rPr lang="es-GT" sz="2000" dirty="0" smtClean="0"/>
              <a:t>Departamentos</a:t>
            </a:r>
            <a:r>
              <a:rPr lang="es-GT" sz="2000" dirty="0"/>
              <a:t>: </a:t>
            </a:r>
            <a:r>
              <a:rPr lang="es-GT" sz="2000" dirty="0" smtClean="0"/>
              <a:t>3</a:t>
            </a:r>
            <a:endParaRPr lang="es-GT" sz="2000" dirty="0"/>
          </a:p>
          <a:p>
            <a:pPr marL="742950" lvl="1" indent="-285750">
              <a:buFontTx/>
              <a:buChar char="-"/>
            </a:pPr>
            <a:r>
              <a:rPr lang="es-GT" sz="2000" dirty="0"/>
              <a:t>Municipios: </a:t>
            </a:r>
            <a:r>
              <a:rPr lang="es-GT" sz="2000" dirty="0" smtClean="0"/>
              <a:t>7</a:t>
            </a:r>
            <a:endParaRPr lang="es-GT" sz="2000" dirty="0"/>
          </a:p>
          <a:p>
            <a:pPr marL="742950" lvl="1" indent="-285750">
              <a:buFontTx/>
              <a:buChar char="-"/>
            </a:pPr>
            <a:r>
              <a:rPr lang="es-GT" sz="2000" dirty="0"/>
              <a:t>Servicios de salud</a:t>
            </a:r>
            <a:r>
              <a:rPr lang="es-GT" sz="2000" dirty="0" smtClean="0"/>
              <a:t>: 11 </a:t>
            </a:r>
          </a:p>
          <a:p>
            <a:pPr marL="285750" indent="-285750">
              <a:buFontTx/>
              <a:buChar char="-"/>
            </a:pPr>
            <a:endParaRPr lang="es-GT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4880" y="1802115"/>
            <a:ext cx="930503" cy="538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70330" y="1866113"/>
            <a:ext cx="1103240" cy="410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9685" y="947853"/>
            <a:ext cx="6586444" cy="47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73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70775" y="648866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53421533"/>
              </p:ext>
            </p:extLst>
          </p:nvPr>
        </p:nvGraphicFramePr>
        <p:xfrm>
          <a:off x="1371600" y="245327"/>
          <a:ext cx="9534293" cy="647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374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50" y="648866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941103"/>
              </p:ext>
            </p:extLst>
          </p:nvPr>
        </p:nvGraphicFramePr>
        <p:xfrm>
          <a:off x="1343609" y="0"/>
          <a:ext cx="9386596" cy="667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796595" y="2759242"/>
            <a:ext cx="1572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73.4%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65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764" y="547312"/>
            <a:ext cx="771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400" b="1" dirty="0"/>
              <a:t>HTC_TST Y HTC_POS : </a:t>
            </a:r>
            <a:r>
              <a:rPr lang="es-GT" sz="2400" b="1" dirty="0" smtClean="0"/>
              <a:t>RESULTADO ACUMULADO Y META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8324303"/>
              </p:ext>
            </p:extLst>
          </p:nvPr>
        </p:nvGraphicFramePr>
        <p:xfrm>
          <a:off x="330200" y="1714500"/>
          <a:ext cx="5830570" cy="385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6235788"/>
              </p:ext>
            </p:extLst>
          </p:nvPr>
        </p:nvGraphicFramePr>
        <p:xfrm>
          <a:off x="6240780" y="1714500"/>
          <a:ext cx="5890348" cy="385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4"/>
          <p:cNvSpPr txBox="1"/>
          <p:nvPr/>
        </p:nvSpPr>
        <p:spPr>
          <a:xfrm>
            <a:off x="116453" y="648866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11116" y="3625516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28%</a:t>
            </a:r>
            <a:endParaRPr lang="en-U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8462211" y="3168316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45%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306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60850269"/>
              </p:ext>
            </p:extLst>
          </p:nvPr>
        </p:nvGraphicFramePr>
        <p:xfrm>
          <a:off x="130785" y="1272012"/>
          <a:ext cx="5989358" cy="398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881877" y="245714"/>
            <a:ext cx="1098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GT" sz="2800" b="1" dirty="0"/>
              <a:t>HTC_TST Y </a:t>
            </a:r>
            <a:r>
              <a:rPr lang="es-GT" sz="2800" b="1" dirty="0" smtClean="0"/>
              <a:t>HTC_POS </a:t>
            </a:r>
            <a:r>
              <a:rPr lang="es-GT" sz="2800" b="1" dirty="0"/>
              <a:t>: </a:t>
            </a:r>
            <a:r>
              <a:rPr lang="es-GT" sz="2800" b="1" dirty="0" smtClean="0"/>
              <a:t>RESULTADO ACUMULADO Y META POR MUNICIPO </a:t>
            </a:r>
            <a:endParaRPr lang="es-GT" sz="28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2444553"/>
              </p:ext>
            </p:extLst>
          </p:nvPr>
        </p:nvGraphicFramePr>
        <p:xfrm>
          <a:off x="6120142" y="1321805"/>
          <a:ext cx="5658415" cy="404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4"/>
          <p:cNvSpPr txBox="1"/>
          <p:nvPr/>
        </p:nvSpPr>
        <p:spPr>
          <a:xfrm>
            <a:off x="130785" y="648866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3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219274" y="6488668"/>
            <a:ext cx="20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Fuente: DATIM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6737622"/>
              </p:ext>
            </p:extLst>
          </p:nvPr>
        </p:nvGraphicFramePr>
        <p:xfrm>
          <a:off x="1314450" y="352425"/>
          <a:ext cx="101727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37244" y="48127"/>
            <a:ext cx="798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GT" sz="2400" b="1" dirty="0" smtClean="0"/>
              <a:t>TB_STAT: RESULTADOS ACUMULADO Y META POR MUNICIPO </a:t>
            </a:r>
            <a:endParaRPr lang="es-GT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673642" y="1283369"/>
            <a:ext cx="13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Logro: 73%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250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581</Words>
  <Application>Microsoft Office PowerPoint</Application>
  <PresentationFormat>Personalizado</PresentationFormat>
  <Paragraphs>99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EL SALVADOR:  Resultados de PEPFAR al tercer Trimestre  AÑO FISCAL 2,016</vt:lpstr>
      <vt:lpstr>CONTENIDO</vt:lpstr>
      <vt:lpstr>Generalidades del reporte</vt:lpstr>
      <vt:lpstr>PEPFAR en EL SALVADOR  AÑO FISCAL 2,016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TEMAS PARA DISCUSION</vt:lpstr>
      <vt:lpstr>Preguntas?</vt:lpstr>
    </vt:vector>
  </TitlesOfParts>
  <Company>Centers for Disease Control and Prevention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PEPFAR: RESULTADOS DEL ANIO FISCAL 2,016</dc:title>
  <dc:creator>Rodas Hernandez, Jose M. (CDC-CAR)</dc:creator>
  <cp:lastModifiedBy>LCastillo</cp:lastModifiedBy>
  <cp:revision>91</cp:revision>
  <dcterms:created xsi:type="dcterms:W3CDTF">2016-09-29T14:47:29Z</dcterms:created>
  <dcterms:modified xsi:type="dcterms:W3CDTF">2016-10-27T00:22:18Z</dcterms:modified>
</cp:coreProperties>
</file>