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1" r:id="rId6"/>
    <p:sldId id="263" r:id="rId7"/>
    <p:sldId id="260" r:id="rId8"/>
    <p:sldId id="266" r:id="rId9"/>
    <p:sldId id="268" r:id="rId10"/>
    <p:sldId id="264" r:id="rId11"/>
    <p:sldId id="269"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2544" y="-9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31B0D4F-828B-4126-A06A-55B288D22619}" type="datetimeFigureOut">
              <a:rPr lang="es-ES" smtClean="0"/>
              <a:pPr/>
              <a:t>17/10/2017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20484DA-DB97-4A3F-9C1B-CA7A08E93F7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31B0D4F-828B-4126-A06A-55B288D22619}" type="datetimeFigureOut">
              <a:rPr lang="es-ES" smtClean="0"/>
              <a:pPr/>
              <a:t>17/10/2017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20484DA-DB97-4A3F-9C1B-CA7A08E93F7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31B0D4F-828B-4126-A06A-55B288D22619}" type="datetimeFigureOut">
              <a:rPr lang="es-ES" smtClean="0"/>
              <a:pPr/>
              <a:t>17/10/2017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20484DA-DB97-4A3F-9C1B-CA7A08E93F7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31B0D4F-828B-4126-A06A-55B288D22619}" type="datetimeFigureOut">
              <a:rPr lang="es-ES" smtClean="0"/>
              <a:pPr/>
              <a:t>17/10/2017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20484DA-DB97-4A3F-9C1B-CA7A08E93F7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31B0D4F-828B-4126-A06A-55B288D22619}" type="datetimeFigureOut">
              <a:rPr lang="es-ES" smtClean="0"/>
              <a:pPr/>
              <a:t>17/10/2017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20484DA-DB97-4A3F-9C1B-CA7A08E93F7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31B0D4F-828B-4126-A06A-55B288D22619}" type="datetimeFigureOut">
              <a:rPr lang="es-ES" smtClean="0"/>
              <a:pPr/>
              <a:t>17/10/2017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20484DA-DB97-4A3F-9C1B-CA7A08E93F7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31B0D4F-828B-4126-A06A-55B288D22619}" type="datetimeFigureOut">
              <a:rPr lang="es-ES" smtClean="0"/>
              <a:pPr/>
              <a:t>17/10/2017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20484DA-DB97-4A3F-9C1B-CA7A08E93F7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31B0D4F-828B-4126-A06A-55B288D22619}" type="datetimeFigureOut">
              <a:rPr lang="es-ES" smtClean="0"/>
              <a:pPr/>
              <a:t>17/10/2017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20484DA-DB97-4A3F-9C1B-CA7A08E93F7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31B0D4F-828B-4126-A06A-55B288D22619}" type="datetimeFigureOut">
              <a:rPr lang="es-ES" smtClean="0"/>
              <a:pPr/>
              <a:t>17/10/2017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20484DA-DB97-4A3F-9C1B-CA7A08E93F7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31B0D4F-828B-4126-A06A-55B288D22619}" type="datetimeFigureOut">
              <a:rPr lang="es-ES" smtClean="0"/>
              <a:pPr/>
              <a:t>17/10/2017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20484DA-DB97-4A3F-9C1B-CA7A08E93F7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31B0D4F-828B-4126-A06A-55B288D22619}" type="datetimeFigureOut">
              <a:rPr lang="es-ES" smtClean="0"/>
              <a:pPr/>
              <a:t>17/10/2017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20484DA-DB97-4A3F-9C1B-CA7A08E93F7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B0D4F-828B-4126-A06A-55B288D22619}" type="datetimeFigureOut">
              <a:rPr lang="es-ES" smtClean="0"/>
              <a:pPr/>
              <a:t>17/10/2017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484DA-DB97-4A3F-9C1B-CA7A08E93F7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2576" y="908720"/>
            <a:ext cx="7772400" cy="1470025"/>
          </a:xfrm>
        </p:spPr>
        <p:txBody>
          <a:bodyPr/>
          <a:lstStyle/>
          <a:p>
            <a:r>
              <a:rPr lang="es-ES" dirty="0" smtClean="0">
                <a:effectLst>
                  <a:outerShdw blurRad="38100" dist="38100" dir="2700000" algn="tl">
                    <a:srgbClr val="000000">
                      <a:alpha val="43137"/>
                    </a:srgbClr>
                  </a:outerShdw>
                </a:effectLst>
              </a:rPr>
              <a:t>TABLERO DE MANDO </a:t>
            </a:r>
            <a:br>
              <a:rPr lang="es-ES" dirty="0" smtClean="0">
                <a:effectLst>
                  <a:outerShdw blurRad="38100" dist="38100" dir="2700000" algn="tl">
                    <a:srgbClr val="000000">
                      <a:alpha val="43137"/>
                    </a:srgbClr>
                  </a:outerShdw>
                </a:effectLst>
              </a:rPr>
            </a:br>
            <a:r>
              <a:rPr lang="es-ES" dirty="0" smtClean="0">
                <a:effectLst>
                  <a:outerShdw blurRad="38100" dist="38100" dir="2700000" algn="tl">
                    <a:srgbClr val="000000">
                      <a:alpha val="43137"/>
                    </a:srgbClr>
                  </a:outerShdw>
                </a:effectLst>
              </a:rPr>
              <a:t>EL SALVADOR - MALARIA</a:t>
            </a:r>
            <a:endParaRPr lang="es-ES" dirty="0">
              <a:effectLst>
                <a:outerShdw blurRad="38100" dist="38100" dir="2700000" algn="tl">
                  <a:srgbClr val="000000">
                    <a:alpha val="43137"/>
                  </a:srgbClr>
                </a:outerShdw>
              </a:effectLst>
            </a:endParaRPr>
          </a:p>
        </p:txBody>
      </p:sp>
      <p:sp>
        <p:nvSpPr>
          <p:cNvPr id="4" name="3 CuadroTexto"/>
          <p:cNvSpPr txBox="1"/>
          <p:nvPr/>
        </p:nvSpPr>
        <p:spPr>
          <a:xfrm>
            <a:off x="6480026" y="6443246"/>
            <a:ext cx="2592288" cy="338554"/>
          </a:xfrm>
          <a:prstGeom prst="rect">
            <a:avLst/>
          </a:prstGeom>
          <a:noFill/>
        </p:spPr>
        <p:txBody>
          <a:bodyPr wrap="square" rtlCol="0">
            <a:spAutoFit/>
          </a:bodyPr>
          <a:lstStyle/>
          <a:p>
            <a:r>
              <a:rPr lang="es-ES" sz="1600" dirty="0" smtClean="0"/>
              <a:t>MCP ES - 12 Octubre 2017</a:t>
            </a:r>
            <a:endParaRPr lang="es-ES" sz="1600" dirty="0"/>
          </a:p>
        </p:txBody>
      </p:sp>
      <p:sp>
        <p:nvSpPr>
          <p:cNvPr id="5" name="1 Título"/>
          <p:cNvSpPr txBox="1">
            <a:spLocks/>
          </p:cNvSpPr>
          <p:nvPr/>
        </p:nvSpPr>
        <p:spPr>
          <a:xfrm>
            <a:off x="1371600" y="2276872"/>
            <a:ext cx="7772400" cy="1470025"/>
          </a:xfrm>
          <a:prstGeom prst="rect">
            <a:avLst/>
          </a:prstGeom>
        </p:spPr>
        <p:txBody>
          <a:bodyPr vert="horz" lIns="91440" tIns="45720" rIns="91440" bIns="45720" rtlCol="0" anchor="ctr">
            <a:normAutofit/>
          </a:bodyPr>
          <a:lstStyle/>
          <a:p>
            <a:pPr algn="ctr"/>
            <a:r>
              <a:rPr lang="es-ES" sz="4000" dirty="0" smtClean="0"/>
              <a:t>	</a:t>
            </a:r>
            <a:r>
              <a:rPr lang="es-ES" sz="4000" dirty="0" smtClean="0">
                <a:solidFill>
                  <a:srgbClr val="FFC000"/>
                </a:solidFill>
                <a:effectLst>
                  <a:outerShdw blurRad="38100" dist="38100" dir="2700000" algn="tl">
                    <a:srgbClr val="000000">
                      <a:alpha val="43137"/>
                    </a:srgbClr>
                  </a:outerShdw>
                </a:effectLst>
              </a:rPr>
              <a:t>P1</a:t>
            </a:r>
            <a:r>
              <a:rPr lang="es-ES" sz="4000" dirty="0" smtClean="0">
                <a:solidFill>
                  <a:srgbClr val="FFC000"/>
                </a:solidFill>
                <a:effectLst>
                  <a:outerShdw blurRad="38100" dist="38100" dir="2700000" algn="tl">
                    <a:srgbClr val="000000">
                      <a:alpha val="43137"/>
                    </a:srgbClr>
                  </a:outerShdw>
                </a:effectLst>
                <a:sym typeface="Wingdings" pitchFamily="2" charset="2"/>
              </a:rPr>
              <a:t>:</a:t>
            </a:r>
            <a:r>
              <a:rPr lang="es-ES" sz="4000" dirty="0" smtClean="0">
                <a:solidFill>
                  <a:srgbClr val="FFC000"/>
                </a:solidFill>
                <a:effectLst>
                  <a:outerShdw blurRad="38100" dist="38100" dir="2700000" algn="tl">
                    <a:srgbClr val="000000">
                      <a:alpha val="43137"/>
                    </a:srgbClr>
                  </a:outerShdw>
                </a:effectLst>
              </a:rPr>
              <a:t> Enero a junio 2017</a:t>
            </a:r>
            <a:endParaRPr lang="es-ES" sz="4000" dirty="0">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nvGraphicFramePr>
        <p:xfrm>
          <a:off x="323528" y="980727"/>
          <a:ext cx="8280920" cy="5570886"/>
        </p:xfrm>
        <a:graphic>
          <a:graphicData uri="http://schemas.openxmlformats.org/drawingml/2006/table">
            <a:tbl>
              <a:tblPr/>
              <a:tblGrid>
                <a:gridCol w="1800200"/>
                <a:gridCol w="604377"/>
                <a:gridCol w="691767"/>
                <a:gridCol w="607023"/>
                <a:gridCol w="579006"/>
                <a:gridCol w="544946"/>
                <a:gridCol w="3453601"/>
              </a:tblGrid>
              <a:tr h="555753">
                <a:tc gridSpan="7">
                  <a:txBody>
                    <a:bodyPr/>
                    <a:lstStyle/>
                    <a:p>
                      <a:pPr algn="ctr" fontAlgn="ctr"/>
                      <a:r>
                        <a:rPr lang="es-ES" sz="2400" b="1" i="0" u="none" strike="noStrike" dirty="0">
                          <a:solidFill>
                            <a:srgbClr val="000000"/>
                          </a:solidFill>
                          <a:latin typeface="Calibri"/>
                        </a:rPr>
                        <a:t>INDICADORES DE </a:t>
                      </a:r>
                      <a:r>
                        <a:rPr lang="es-ES" sz="2400" b="1" i="0" u="none" strike="noStrike" dirty="0" smtClean="0">
                          <a:solidFill>
                            <a:srgbClr val="000000"/>
                          </a:solidFill>
                          <a:latin typeface="Calibri"/>
                        </a:rPr>
                        <a:t>COBERTURA</a:t>
                      </a:r>
                      <a:endParaRPr lang="es-ES" sz="2400" b="1" i="0" u="none" strike="noStrike" dirty="0">
                        <a:solidFill>
                          <a:srgbClr val="000000"/>
                        </a:solidFill>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35885">
                <a:tc>
                  <a:txBody>
                    <a:bodyPr/>
                    <a:lstStyle/>
                    <a:p>
                      <a:pPr algn="ctr" fontAlgn="ctr"/>
                      <a:r>
                        <a:rPr lang="es-ES" sz="1600" b="0" i="0" u="none" strike="noStrike" dirty="0">
                          <a:solidFill>
                            <a:srgbClr val="000000"/>
                          </a:solidFill>
                          <a:latin typeface="Calibri"/>
                        </a:rPr>
                        <a:t>Indicadores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Meta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Lograda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1" i="0" u="none" strike="noStrike" dirty="0">
                          <a:solidFill>
                            <a:srgbClr val="000000"/>
                          </a:solidFill>
                          <a:latin typeface="Calibri"/>
                        </a:rPr>
                        <a:t>0% - 59%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a:txBody>
                    <a:bodyPr/>
                    <a:lstStyle/>
                    <a:p>
                      <a:pPr algn="ctr" fontAlgn="ctr"/>
                      <a:r>
                        <a:rPr lang="es-ES" sz="1600" b="1" i="0" u="none" strike="noStrike" dirty="0">
                          <a:solidFill>
                            <a:srgbClr val="000000"/>
                          </a:solidFill>
                          <a:latin typeface="Calibri"/>
                        </a:rPr>
                        <a:t>60% - 89%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fontAlgn="ctr"/>
                      <a:r>
                        <a:rPr lang="es-ES" sz="1600" b="1" i="0" u="none" strike="noStrike" dirty="0">
                          <a:solidFill>
                            <a:srgbClr val="000000"/>
                          </a:solidFill>
                          <a:latin typeface="Calibri"/>
                        </a:rPr>
                        <a:t>&gt; 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fontAlgn="ctr"/>
                      <a:r>
                        <a:rPr lang="es-ES" sz="1600" b="0" i="0" u="none" strike="noStrike" dirty="0">
                          <a:solidFill>
                            <a:srgbClr val="000000"/>
                          </a:solidFill>
                          <a:latin typeface="Calibri"/>
                        </a:rPr>
                        <a:t>Comentarios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32893">
                <a:tc>
                  <a:txBody>
                    <a:bodyPr/>
                    <a:lstStyle/>
                    <a:p>
                      <a:pPr algn="just" fontAlgn="ctr"/>
                      <a:r>
                        <a:rPr lang="es-ES" sz="1800" b="1" i="0" u="none" strike="noStrike" dirty="0" smtClean="0">
                          <a:solidFill>
                            <a:srgbClr val="000000"/>
                          </a:solidFill>
                          <a:latin typeface="Calibri"/>
                        </a:rPr>
                        <a:t>CM-6: 2. Porcentaje de focos del total investigados </a:t>
                      </a:r>
                      <a:endParaRPr lang="es-ES" sz="1800" b="1" i="0" u="none" strike="noStrike" dirty="0">
                        <a:solidFill>
                          <a:srgbClr val="000000"/>
                        </a:solidFill>
                        <a:latin typeface="Calibr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14</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3</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ctr"/>
                      <a:r>
                        <a:rPr lang="es-ES" sz="1600" b="1" i="0" u="none" strike="noStrike" dirty="0">
                          <a:solidFill>
                            <a:srgbClr val="FFFFFF"/>
                          </a:solidFill>
                          <a:latin typeface="Calibri"/>
                        </a:rPr>
                        <a:t>21%</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endParaRPr lang="es-ES"/>
                    </a:p>
                  </a:txBody>
                  <a:tcPr/>
                </a:tc>
                <a:tc hMerge="1">
                  <a:txBody>
                    <a:bodyPr/>
                    <a:lstStyle/>
                    <a:p>
                      <a:endParaRPr lang="es-ES" dirty="0"/>
                    </a:p>
                  </a:txBody>
                  <a:tcPr/>
                </a:tc>
                <a:tc>
                  <a:txBody>
                    <a:bodyPr/>
                    <a:lstStyle/>
                    <a:p>
                      <a:pPr algn="just" fontAlgn="t"/>
                      <a:r>
                        <a:rPr lang="es-ES" sz="1600" b="0" i="0" u="none" strike="noStrike" dirty="0">
                          <a:solidFill>
                            <a:srgbClr val="000000"/>
                          </a:solidFill>
                          <a:latin typeface="Calibri"/>
                        </a:rPr>
                        <a:t>En los primeros seis meses no existen focos activos, se han investigado 3 focos (de casos importados), los cuales son considerados </a:t>
                      </a:r>
                      <a:r>
                        <a:rPr lang="es-ES" sz="1600" b="0" i="0" u="none" strike="noStrike" dirty="0" err="1">
                          <a:solidFill>
                            <a:srgbClr val="000000"/>
                          </a:solidFill>
                          <a:latin typeface="Calibri"/>
                        </a:rPr>
                        <a:t>pseudofocos</a:t>
                      </a:r>
                      <a:r>
                        <a:rPr lang="es-ES" sz="1600" b="0" i="0" u="none" strike="noStrike" dirty="0">
                          <a:solidFill>
                            <a:srgbClr val="000000"/>
                          </a:solidFill>
                          <a:latin typeface="Calibri"/>
                        </a:rPr>
                        <a:t>. Fuente: Dato preliminar, Informe de Avance Enero - Junio 2017, PNEM.</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1788038">
                <a:tc>
                  <a:txBody>
                    <a:bodyPr/>
                    <a:lstStyle/>
                    <a:p>
                      <a:pPr algn="just" fontAlgn="ctr"/>
                      <a:r>
                        <a:rPr lang="es-ES" sz="1800" b="1" i="0" u="none" strike="noStrike" dirty="0">
                          <a:solidFill>
                            <a:srgbClr val="000000"/>
                          </a:solidFill>
                          <a:latin typeface="Calibri"/>
                        </a:rPr>
                        <a:t>M&amp;E-2: Proporción de establecimientos de salud públicos y privados que reportan al sistema de vigilancia. </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a:solidFill>
                            <a:srgbClr val="000000"/>
                          </a:solidFill>
                          <a:latin typeface="Calibri"/>
                        </a:rPr>
                        <a:t>1234</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1234</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ctr"/>
                      <a:r>
                        <a:rPr lang="es-ES" sz="1600" b="1" i="0" u="none" strike="noStrike">
                          <a:solidFill>
                            <a:srgbClr val="000000"/>
                          </a:solidFill>
                          <a:latin typeface="Calibri"/>
                        </a:rPr>
                        <a:t>100%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hMerge="1">
                  <a:txBody>
                    <a:bodyPr/>
                    <a:lstStyle/>
                    <a:p>
                      <a:endParaRPr lang="es-ES"/>
                    </a:p>
                  </a:txBody>
                  <a:tcPr/>
                </a:tc>
                <a:tc hMerge="1">
                  <a:txBody>
                    <a:bodyPr/>
                    <a:lstStyle/>
                    <a:p>
                      <a:endParaRPr lang="es-ES"/>
                    </a:p>
                  </a:txBody>
                  <a:tcPr/>
                </a:tc>
                <a:tc>
                  <a:txBody>
                    <a:bodyPr/>
                    <a:lstStyle/>
                    <a:p>
                      <a:pPr algn="just" fontAlgn="t"/>
                      <a:r>
                        <a:rPr lang="es-ES" sz="1600" b="0" i="0" u="none" strike="noStrike" dirty="0">
                          <a:solidFill>
                            <a:srgbClr val="000000"/>
                          </a:solidFill>
                          <a:latin typeface="Calibri"/>
                        </a:rPr>
                        <a:t>El 100% de las Unidades notificadoras activas en la vigilancia epidemiológica de la Malaria. 1234 unidades en total. Dato preliminar, Informe de Avance Enero - Junio 2017, PNEM.</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graphicFrame>
        <p:nvGraphicFramePr>
          <p:cNvPr id="6" name="3 Marcador de contenido"/>
          <p:cNvGraphicFramePr>
            <a:graphicFrameLocks/>
          </p:cNvGraphicFramePr>
          <p:nvPr/>
        </p:nvGraphicFramePr>
        <p:xfrm>
          <a:off x="569268" y="116632"/>
          <a:ext cx="8172399" cy="670560"/>
        </p:xfrm>
        <a:graphic>
          <a:graphicData uri="http://schemas.openxmlformats.org/drawingml/2006/table">
            <a:tbl>
              <a:tblPr/>
              <a:tblGrid>
                <a:gridCol w="1186976"/>
                <a:gridCol w="5471005"/>
                <a:gridCol w="1514418"/>
              </a:tblGrid>
              <a:tr h="288032">
                <a:tc gridSpan="3">
                  <a:txBody>
                    <a:bodyPr/>
                    <a:lstStyle/>
                    <a:p>
                      <a:pPr algn="ctr" fontAlgn="b"/>
                      <a:r>
                        <a:rPr lang="es-ES" sz="2000" b="1" i="0" u="none" strike="noStrike" dirty="0">
                          <a:solidFill>
                            <a:srgbClr val="000000"/>
                          </a:solidFill>
                          <a:latin typeface="Calibri"/>
                        </a:rPr>
                        <a:t> Eliminación de la malaria en El Salvador: un esfuerzo de país </a:t>
                      </a:r>
                    </a:p>
                  </a:txBody>
                  <a:tcPr marL="0" marR="0" marT="0" marB="0" anchor="b">
                    <a:lnL>
                      <a:noFill/>
                    </a:lnL>
                    <a:lnR>
                      <a:noFill/>
                    </a:lnR>
                    <a:lnT>
                      <a:noFill/>
                    </a:lnT>
                    <a:lnB>
                      <a:noFill/>
                    </a:lnB>
                  </a:tcPr>
                </a:tc>
                <a:tc hMerge="1">
                  <a:txBody>
                    <a:bodyPr/>
                    <a:lstStyle/>
                    <a:p>
                      <a:endParaRPr lang="es-ES"/>
                    </a:p>
                  </a:txBody>
                  <a:tcPr/>
                </a:tc>
                <a:tc hMerge="1">
                  <a:txBody>
                    <a:bodyPr/>
                    <a:lstStyle/>
                    <a:p>
                      <a:endParaRPr lang="es-ES"/>
                    </a:p>
                  </a:txBody>
                  <a:tcPr/>
                </a:tc>
              </a:tr>
              <a:tr h="210696">
                <a:tc>
                  <a:txBody>
                    <a:bodyPr/>
                    <a:lstStyle/>
                    <a:p>
                      <a:pPr algn="l" fontAlgn="b"/>
                      <a:endParaRPr lang="es-ES" sz="20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s-ES" sz="2400" b="1" i="1" u="none" strike="noStrike" dirty="0">
                          <a:solidFill>
                            <a:srgbClr val="0000FF"/>
                          </a:solidFill>
                          <a:latin typeface="Calibri"/>
                        </a:rPr>
                        <a:t>Indicadores </a:t>
                      </a:r>
                      <a:r>
                        <a:rPr lang="es-ES" sz="2400" b="1" i="1" u="none" strike="noStrike" dirty="0" smtClean="0">
                          <a:solidFill>
                            <a:srgbClr val="0000FF"/>
                          </a:solidFill>
                          <a:latin typeface="Calibri"/>
                        </a:rPr>
                        <a:t>de</a:t>
                      </a:r>
                      <a:r>
                        <a:rPr lang="es-ES" sz="2400" b="1" i="1" u="none" strike="noStrike" baseline="0" dirty="0" smtClean="0">
                          <a:solidFill>
                            <a:srgbClr val="0000FF"/>
                          </a:solidFill>
                          <a:latin typeface="Calibri"/>
                        </a:rPr>
                        <a:t> programa</a:t>
                      </a:r>
                      <a:endParaRPr lang="es-ES" sz="2400" b="1" i="1" u="none" strike="noStrike" dirty="0">
                        <a:solidFill>
                          <a:srgbClr val="0000FF"/>
                        </a:solidFill>
                        <a:latin typeface="Calibri"/>
                      </a:endParaRPr>
                    </a:p>
                  </a:txBody>
                  <a:tcPr marL="0" marR="0" marT="0" marB="0" anchor="b">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ES" sz="2000" b="1" i="1" u="none" strike="noStrike" dirty="0" smtClean="0">
                          <a:solidFill>
                            <a:srgbClr val="0000FF"/>
                          </a:solidFill>
                          <a:latin typeface="+mn-lt"/>
                        </a:rPr>
                        <a:t>4/4</a:t>
                      </a:r>
                      <a:endParaRPr lang="es-ES" sz="2000" b="0" i="0" u="none" strike="noStrike" dirty="0" smtClean="0">
                        <a:solidFill>
                          <a:srgbClr val="000000"/>
                        </a:solidFill>
                        <a:latin typeface="+mn-lt"/>
                      </a:endParaRP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gracias por su atencion"/>
          <p:cNvPicPr>
            <a:picLocks noChangeAspect="1" noChangeArrowheads="1"/>
          </p:cNvPicPr>
          <p:nvPr/>
        </p:nvPicPr>
        <p:blipFill>
          <a:blip r:embed="rId2" cstate="print"/>
          <a:srcRect/>
          <a:stretch>
            <a:fillRect/>
          </a:stretch>
        </p:blipFill>
        <p:spPr bwMode="auto">
          <a:xfrm>
            <a:off x="1619672" y="1772816"/>
            <a:ext cx="6251575" cy="3207840"/>
          </a:xfrm>
          <a:prstGeom prst="rect">
            <a:avLst/>
          </a:prstGeom>
          <a:noFill/>
          <a:ln>
            <a:solidFill>
              <a:schemeClr val="accent1"/>
            </a:solid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7 Grupo"/>
          <p:cNvGrpSpPr/>
          <p:nvPr/>
        </p:nvGrpSpPr>
        <p:grpSpPr>
          <a:xfrm>
            <a:off x="323528" y="1196752"/>
            <a:ext cx="8496944" cy="4464496"/>
            <a:chOff x="179512" y="1772816"/>
            <a:chExt cx="8748464" cy="3746922"/>
          </a:xfrm>
        </p:grpSpPr>
        <p:pic>
          <p:nvPicPr>
            <p:cNvPr id="1028"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9512" y="1772816"/>
              <a:ext cx="8748464" cy="3746922"/>
            </a:xfrm>
            <a:prstGeom prst="rect">
              <a:avLst/>
            </a:prstGeom>
            <a:solidFill>
              <a:schemeClr val="bg1"/>
            </a:solidFill>
            <a:ln w="9525">
              <a:solidFill>
                <a:schemeClr val="tx1"/>
              </a:solidFill>
              <a:miter lim="800000"/>
              <a:headEnd/>
              <a:tailEnd/>
            </a:ln>
          </p:spPr>
        </p:pic>
        <p:sp>
          <p:nvSpPr>
            <p:cNvPr id="7" name="6 Rectángulo"/>
            <p:cNvSpPr/>
            <p:nvPr/>
          </p:nvSpPr>
          <p:spPr>
            <a:xfrm>
              <a:off x="7721302" y="4312146"/>
              <a:ext cx="1080120" cy="288032"/>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576065" y="44624"/>
          <a:ext cx="8172399" cy="1052736"/>
        </p:xfrm>
        <a:graphic>
          <a:graphicData uri="http://schemas.openxmlformats.org/drawingml/2006/table">
            <a:tbl>
              <a:tblPr/>
              <a:tblGrid>
                <a:gridCol w="1186976"/>
                <a:gridCol w="5471005"/>
                <a:gridCol w="1514418"/>
              </a:tblGrid>
              <a:tr h="526368">
                <a:tc gridSpan="3">
                  <a:txBody>
                    <a:bodyPr/>
                    <a:lstStyle/>
                    <a:p>
                      <a:pPr algn="ctr" fontAlgn="b"/>
                      <a:r>
                        <a:rPr lang="es-ES" sz="2400" b="1" i="0" u="none" strike="noStrike" dirty="0">
                          <a:solidFill>
                            <a:srgbClr val="000000"/>
                          </a:solidFill>
                          <a:latin typeface="Calibri"/>
                        </a:rPr>
                        <a:t> Eliminación de la malaria en El Salvador: un esfuerzo de país </a:t>
                      </a:r>
                    </a:p>
                  </a:txBody>
                  <a:tcPr marL="0" marR="0" marT="0" marB="0" anchor="b">
                    <a:lnL>
                      <a:noFill/>
                    </a:lnL>
                    <a:lnR>
                      <a:noFill/>
                    </a:lnR>
                    <a:lnT>
                      <a:noFill/>
                    </a:lnT>
                    <a:lnB>
                      <a:noFill/>
                    </a:lnB>
                  </a:tcPr>
                </a:tc>
                <a:tc hMerge="1">
                  <a:txBody>
                    <a:bodyPr/>
                    <a:lstStyle/>
                    <a:p>
                      <a:endParaRPr lang="es-ES"/>
                    </a:p>
                  </a:txBody>
                  <a:tcPr/>
                </a:tc>
                <a:tc hMerge="1">
                  <a:txBody>
                    <a:bodyPr/>
                    <a:lstStyle/>
                    <a:p>
                      <a:endParaRPr lang="es-ES"/>
                    </a:p>
                  </a:txBody>
                  <a:tcPr/>
                </a:tc>
              </a:tr>
              <a:tr h="526368">
                <a:tc>
                  <a:txBody>
                    <a:bodyPr/>
                    <a:lstStyle/>
                    <a:p>
                      <a:pPr algn="l" fontAlgn="b"/>
                      <a:endParaRPr lang="es-ES" sz="20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s-ES" sz="2800" b="1" i="1" u="none" strike="noStrike" dirty="0">
                          <a:solidFill>
                            <a:srgbClr val="0000FF"/>
                          </a:solidFill>
                          <a:latin typeface="Calibri"/>
                        </a:rPr>
                        <a:t>Indicadores financieros</a:t>
                      </a:r>
                    </a:p>
                  </a:txBody>
                  <a:tcPr marL="0" marR="0" marT="0" marB="0" anchor="b">
                    <a:lnL>
                      <a:noFill/>
                    </a:lnL>
                    <a:lnR>
                      <a:noFill/>
                    </a:lnR>
                    <a:lnT>
                      <a:noFill/>
                    </a:lnT>
                    <a:lnB>
                      <a:noFill/>
                    </a:lnB>
                  </a:tcPr>
                </a:tc>
                <a:tc>
                  <a:txBody>
                    <a:bodyPr/>
                    <a:lstStyle/>
                    <a:p>
                      <a:pPr algn="l" fontAlgn="b"/>
                      <a:r>
                        <a:rPr lang="es-ES" sz="2000" b="1" i="1" u="none" strike="noStrike" dirty="0" smtClean="0">
                          <a:solidFill>
                            <a:srgbClr val="0000FF"/>
                          </a:solidFill>
                          <a:latin typeface="+mn-lt"/>
                        </a:rPr>
                        <a:t>1/4</a:t>
                      </a:r>
                      <a:endParaRPr lang="es-ES" sz="2000" b="0" i="0" u="none" strike="noStrike" dirty="0">
                        <a:solidFill>
                          <a:srgbClr val="000000"/>
                        </a:solidFill>
                        <a:latin typeface="Calibri"/>
                      </a:endParaRPr>
                    </a:p>
                  </a:txBody>
                  <a:tcPr marL="0" marR="0" marT="0" marB="0" anchor="ctr">
                    <a:lnL>
                      <a:noFill/>
                    </a:lnL>
                    <a:lnR>
                      <a:noFill/>
                    </a:lnR>
                    <a:lnT>
                      <a:noFill/>
                    </a:lnT>
                    <a:lnB>
                      <a:noFill/>
                    </a:lnB>
                  </a:tcPr>
                </a:tc>
              </a:tr>
            </a:tbl>
          </a:graphicData>
        </a:graphic>
      </p:graphicFrame>
      <p:pic>
        <p:nvPicPr>
          <p:cNvPr id="4099"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69563" y="1492108"/>
            <a:ext cx="6558821" cy="4817212"/>
          </a:xfrm>
          <a:prstGeom prst="rect">
            <a:avLst/>
          </a:prstGeom>
          <a:solidFill>
            <a:schemeClr val="bg1"/>
          </a:solid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576065" y="44624"/>
          <a:ext cx="8172399" cy="1052736"/>
        </p:xfrm>
        <a:graphic>
          <a:graphicData uri="http://schemas.openxmlformats.org/drawingml/2006/table">
            <a:tbl>
              <a:tblPr/>
              <a:tblGrid>
                <a:gridCol w="1186976"/>
                <a:gridCol w="5471005"/>
                <a:gridCol w="1514418"/>
              </a:tblGrid>
              <a:tr h="526368">
                <a:tc gridSpan="3">
                  <a:txBody>
                    <a:bodyPr/>
                    <a:lstStyle/>
                    <a:p>
                      <a:pPr algn="ctr" fontAlgn="b"/>
                      <a:r>
                        <a:rPr lang="es-ES" sz="2400" b="1" i="0" u="none" strike="noStrike" dirty="0">
                          <a:solidFill>
                            <a:srgbClr val="000000"/>
                          </a:solidFill>
                          <a:latin typeface="Calibri"/>
                        </a:rPr>
                        <a:t> Eliminación de la malaria en El Salvador: un esfuerzo de país </a:t>
                      </a:r>
                    </a:p>
                  </a:txBody>
                  <a:tcPr marL="0" marR="0" marT="0" marB="0" anchor="b">
                    <a:lnL>
                      <a:noFill/>
                    </a:lnL>
                    <a:lnR>
                      <a:noFill/>
                    </a:lnR>
                    <a:lnT>
                      <a:noFill/>
                    </a:lnT>
                    <a:lnB>
                      <a:noFill/>
                    </a:lnB>
                  </a:tcPr>
                </a:tc>
                <a:tc hMerge="1">
                  <a:txBody>
                    <a:bodyPr/>
                    <a:lstStyle/>
                    <a:p>
                      <a:endParaRPr lang="es-ES"/>
                    </a:p>
                  </a:txBody>
                  <a:tcPr/>
                </a:tc>
                <a:tc hMerge="1">
                  <a:txBody>
                    <a:bodyPr/>
                    <a:lstStyle/>
                    <a:p>
                      <a:endParaRPr lang="es-ES"/>
                    </a:p>
                  </a:txBody>
                  <a:tcPr/>
                </a:tc>
              </a:tr>
              <a:tr h="526368">
                <a:tc>
                  <a:txBody>
                    <a:bodyPr/>
                    <a:lstStyle/>
                    <a:p>
                      <a:pPr algn="l" fontAlgn="b"/>
                      <a:endParaRPr lang="es-ES" sz="20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s-ES" sz="2800" b="1" i="1" u="none" strike="noStrike" dirty="0">
                          <a:solidFill>
                            <a:srgbClr val="0000FF"/>
                          </a:solidFill>
                          <a:latin typeface="Calibri"/>
                        </a:rPr>
                        <a:t>Indicadores financieros</a:t>
                      </a:r>
                    </a:p>
                  </a:txBody>
                  <a:tcPr marL="0" marR="0" marT="0" marB="0" anchor="b">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ES" sz="2000" b="1" i="1" u="none" strike="noStrike" dirty="0" smtClean="0">
                          <a:solidFill>
                            <a:srgbClr val="0000FF"/>
                          </a:solidFill>
                          <a:latin typeface="+mn-lt"/>
                        </a:rPr>
                        <a:t>2/4</a:t>
                      </a:r>
                      <a:endParaRPr lang="es-ES" sz="2000" b="0" i="0" u="none" strike="noStrike" dirty="0" smtClean="0">
                        <a:solidFill>
                          <a:srgbClr val="000000"/>
                        </a:solidFill>
                        <a:latin typeface="+mn-lt"/>
                      </a:endParaRPr>
                    </a:p>
                  </a:txBody>
                  <a:tcPr marL="0" marR="0" marT="0" marB="0" anchor="ctr">
                    <a:lnL>
                      <a:noFill/>
                    </a:lnL>
                    <a:lnR>
                      <a:noFill/>
                    </a:lnR>
                    <a:lnT>
                      <a:noFill/>
                    </a:lnT>
                    <a:lnB>
                      <a:noFill/>
                    </a:lnB>
                  </a:tcPr>
                </a:tc>
              </a:tr>
            </a:tbl>
          </a:graphicData>
        </a:graphic>
      </p:graphicFrame>
      <p:pic>
        <p:nvPicPr>
          <p:cNvPr id="10243"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95313" y="1256878"/>
            <a:ext cx="7953375" cy="5124450"/>
          </a:xfrm>
          <a:prstGeom prst="rect">
            <a:avLst/>
          </a:prstGeom>
          <a:solidFill>
            <a:schemeClr val="bg1"/>
          </a:solid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576065" y="44624"/>
          <a:ext cx="8172399" cy="1052736"/>
        </p:xfrm>
        <a:graphic>
          <a:graphicData uri="http://schemas.openxmlformats.org/drawingml/2006/table">
            <a:tbl>
              <a:tblPr/>
              <a:tblGrid>
                <a:gridCol w="1186976"/>
                <a:gridCol w="5471005"/>
                <a:gridCol w="1514418"/>
              </a:tblGrid>
              <a:tr h="526368">
                <a:tc gridSpan="3">
                  <a:txBody>
                    <a:bodyPr/>
                    <a:lstStyle/>
                    <a:p>
                      <a:pPr algn="ctr" fontAlgn="b"/>
                      <a:r>
                        <a:rPr lang="es-ES" sz="2400" b="1" i="0" u="none" strike="noStrike" dirty="0">
                          <a:solidFill>
                            <a:srgbClr val="000000"/>
                          </a:solidFill>
                          <a:latin typeface="Calibri"/>
                        </a:rPr>
                        <a:t> Eliminación de la malaria en El Salvador: un esfuerzo de país </a:t>
                      </a:r>
                    </a:p>
                  </a:txBody>
                  <a:tcPr marL="0" marR="0" marT="0" marB="0" anchor="b">
                    <a:lnL>
                      <a:noFill/>
                    </a:lnL>
                    <a:lnR>
                      <a:noFill/>
                    </a:lnR>
                    <a:lnT>
                      <a:noFill/>
                    </a:lnT>
                    <a:lnB>
                      <a:noFill/>
                    </a:lnB>
                  </a:tcPr>
                </a:tc>
                <a:tc hMerge="1">
                  <a:txBody>
                    <a:bodyPr/>
                    <a:lstStyle/>
                    <a:p>
                      <a:endParaRPr lang="es-ES"/>
                    </a:p>
                  </a:txBody>
                  <a:tcPr/>
                </a:tc>
                <a:tc hMerge="1">
                  <a:txBody>
                    <a:bodyPr/>
                    <a:lstStyle/>
                    <a:p>
                      <a:endParaRPr lang="es-ES"/>
                    </a:p>
                  </a:txBody>
                  <a:tcPr/>
                </a:tc>
              </a:tr>
              <a:tr h="526368">
                <a:tc>
                  <a:txBody>
                    <a:bodyPr/>
                    <a:lstStyle/>
                    <a:p>
                      <a:pPr algn="l" fontAlgn="b"/>
                      <a:endParaRPr lang="es-ES" sz="20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s-ES" sz="2800" b="1" i="1" u="none" strike="noStrike" dirty="0">
                          <a:solidFill>
                            <a:srgbClr val="0000FF"/>
                          </a:solidFill>
                          <a:latin typeface="Calibri"/>
                        </a:rPr>
                        <a:t>Indicadores financieros</a:t>
                      </a:r>
                    </a:p>
                  </a:txBody>
                  <a:tcPr marL="0" marR="0" marT="0" marB="0" anchor="b">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ES" sz="2000" b="1" i="1" u="none" strike="noStrike" dirty="0" smtClean="0">
                          <a:solidFill>
                            <a:srgbClr val="0000FF"/>
                          </a:solidFill>
                          <a:latin typeface="+mn-lt"/>
                        </a:rPr>
                        <a:t>3/4</a:t>
                      </a:r>
                    </a:p>
                  </a:txBody>
                  <a:tcPr marL="0" marR="0" marT="0" marB="0" anchor="ctr">
                    <a:lnL>
                      <a:noFill/>
                    </a:lnL>
                    <a:lnR>
                      <a:noFill/>
                    </a:lnR>
                    <a:lnT>
                      <a:noFill/>
                    </a:lnT>
                    <a:lnB>
                      <a:noFill/>
                    </a:lnB>
                  </a:tcPr>
                </a:tc>
              </a:tr>
            </a:tbl>
          </a:graphicData>
        </a:graphic>
      </p:graphicFrame>
      <p:pic>
        <p:nvPicPr>
          <p:cNvPr id="9218"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99592" y="1340768"/>
            <a:ext cx="7566421" cy="4927380"/>
          </a:xfrm>
          <a:prstGeom prst="rect">
            <a:avLst/>
          </a:prstGeom>
          <a:solidFill>
            <a:schemeClr val="bg1"/>
          </a:solid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576065" y="44624"/>
          <a:ext cx="8172399" cy="1052736"/>
        </p:xfrm>
        <a:graphic>
          <a:graphicData uri="http://schemas.openxmlformats.org/drawingml/2006/table">
            <a:tbl>
              <a:tblPr/>
              <a:tblGrid>
                <a:gridCol w="1186976"/>
                <a:gridCol w="5471005"/>
                <a:gridCol w="1514418"/>
              </a:tblGrid>
              <a:tr h="526368">
                <a:tc gridSpan="3">
                  <a:txBody>
                    <a:bodyPr/>
                    <a:lstStyle/>
                    <a:p>
                      <a:pPr algn="ctr" fontAlgn="b"/>
                      <a:r>
                        <a:rPr lang="es-ES" sz="2400" b="1" i="0" u="none" strike="noStrike" dirty="0">
                          <a:solidFill>
                            <a:srgbClr val="000000"/>
                          </a:solidFill>
                          <a:latin typeface="Calibri"/>
                        </a:rPr>
                        <a:t> Eliminación de la malaria en El Salvador: un esfuerzo de país </a:t>
                      </a:r>
                    </a:p>
                  </a:txBody>
                  <a:tcPr marL="0" marR="0" marT="0" marB="0" anchor="b">
                    <a:lnL>
                      <a:noFill/>
                    </a:lnL>
                    <a:lnR>
                      <a:noFill/>
                    </a:lnR>
                    <a:lnT>
                      <a:noFill/>
                    </a:lnT>
                    <a:lnB>
                      <a:noFill/>
                    </a:lnB>
                  </a:tcPr>
                </a:tc>
                <a:tc hMerge="1">
                  <a:txBody>
                    <a:bodyPr/>
                    <a:lstStyle/>
                    <a:p>
                      <a:endParaRPr lang="es-ES"/>
                    </a:p>
                  </a:txBody>
                  <a:tcPr/>
                </a:tc>
                <a:tc hMerge="1">
                  <a:txBody>
                    <a:bodyPr/>
                    <a:lstStyle/>
                    <a:p>
                      <a:endParaRPr lang="es-ES"/>
                    </a:p>
                  </a:txBody>
                  <a:tcPr/>
                </a:tc>
              </a:tr>
              <a:tr h="526368">
                <a:tc>
                  <a:txBody>
                    <a:bodyPr/>
                    <a:lstStyle/>
                    <a:p>
                      <a:pPr algn="l" fontAlgn="b"/>
                      <a:endParaRPr lang="es-ES" sz="20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s-ES" sz="2800" b="1" i="1" u="none" strike="noStrike" dirty="0">
                          <a:solidFill>
                            <a:srgbClr val="0000FF"/>
                          </a:solidFill>
                          <a:latin typeface="Calibri"/>
                        </a:rPr>
                        <a:t>Indicadores financieros</a:t>
                      </a:r>
                    </a:p>
                  </a:txBody>
                  <a:tcPr marL="0" marR="0" marT="0" marB="0" anchor="b">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ES" sz="2000" b="1" i="1" u="none" strike="noStrike" dirty="0" smtClean="0">
                          <a:solidFill>
                            <a:srgbClr val="0000FF"/>
                          </a:solidFill>
                          <a:latin typeface="+mn-lt"/>
                        </a:rPr>
                        <a:t>4/4</a:t>
                      </a:r>
                      <a:endParaRPr lang="es-ES" sz="2000" b="0" i="0" u="none" strike="noStrike" dirty="0">
                        <a:solidFill>
                          <a:srgbClr val="000000"/>
                        </a:solidFill>
                        <a:latin typeface="Calibri"/>
                      </a:endParaRPr>
                    </a:p>
                  </a:txBody>
                  <a:tcPr marL="0" marR="0" marT="0" marB="0" anchor="ctr">
                    <a:lnL>
                      <a:noFill/>
                    </a:lnL>
                    <a:lnR>
                      <a:noFill/>
                    </a:lnR>
                    <a:lnT>
                      <a:noFill/>
                    </a:lnT>
                    <a:lnB>
                      <a:noFill/>
                    </a:lnB>
                  </a:tcPr>
                </a:tc>
              </a:tr>
            </a:tbl>
          </a:graphicData>
        </a:graphic>
      </p:graphicFrame>
      <p:pic>
        <p:nvPicPr>
          <p:cNvPr id="11266"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71600" y="1196752"/>
            <a:ext cx="7340221" cy="5102349"/>
          </a:xfrm>
          <a:prstGeom prst="rect">
            <a:avLst/>
          </a:prstGeom>
          <a:solidFill>
            <a:schemeClr val="bg1"/>
          </a:solid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95536" y="1196752"/>
          <a:ext cx="8373616" cy="5059680"/>
        </p:xfrm>
        <a:graphic>
          <a:graphicData uri="http://schemas.openxmlformats.org/drawingml/2006/table">
            <a:tbl>
              <a:tblPr/>
              <a:tblGrid>
                <a:gridCol w="1800200"/>
                <a:gridCol w="648072"/>
                <a:gridCol w="648072"/>
                <a:gridCol w="576064"/>
                <a:gridCol w="432048"/>
                <a:gridCol w="360040"/>
                <a:gridCol w="3909120"/>
              </a:tblGrid>
              <a:tr h="275521">
                <a:tc gridSpan="7">
                  <a:txBody>
                    <a:bodyPr/>
                    <a:lstStyle/>
                    <a:p>
                      <a:pPr algn="ctr" fontAlgn="ctr"/>
                      <a:r>
                        <a:rPr lang="es-ES" sz="2400" b="1" i="0" u="none" strike="noStrike" dirty="0">
                          <a:solidFill>
                            <a:srgbClr val="000000"/>
                          </a:solidFill>
                          <a:latin typeface="Calibri"/>
                        </a:rPr>
                        <a:t>INDICADORES DE IMPACTO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16095">
                <a:tc>
                  <a:txBody>
                    <a:bodyPr/>
                    <a:lstStyle/>
                    <a:p>
                      <a:pPr algn="ctr" fontAlgn="ctr"/>
                      <a:r>
                        <a:rPr lang="es-ES" sz="1400" b="0" i="0" u="none" strike="noStrike" dirty="0">
                          <a:solidFill>
                            <a:srgbClr val="000000"/>
                          </a:solidFill>
                          <a:latin typeface="Calibri"/>
                        </a:rPr>
                        <a:t>Indicadores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400" b="0" i="0" u="none" strike="noStrike" dirty="0">
                          <a:solidFill>
                            <a:srgbClr val="000000"/>
                          </a:solidFill>
                          <a:latin typeface="Calibri"/>
                        </a:rPr>
                        <a:t>Meta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400" b="0" i="0" u="none" strike="noStrike" dirty="0">
                          <a:solidFill>
                            <a:srgbClr val="000000"/>
                          </a:solidFill>
                          <a:latin typeface="Calibri"/>
                        </a:rPr>
                        <a:t>Lograda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400" b="1" i="0" u="none" strike="noStrike" dirty="0">
                          <a:solidFill>
                            <a:srgbClr val="000000"/>
                          </a:solidFill>
                          <a:latin typeface="Calibri"/>
                        </a:rPr>
                        <a:t>0% - 59%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a:txBody>
                    <a:bodyPr/>
                    <a:lstStyle/>
                    <a:p>
                      <a:pPr algn="ctr" fontAlgn="ctr"/>
                      <a:r>
                        <a:rPr lang="es-ES" sz="1400" b="1" i="0" u="none" strike="noStrike" dirty="0">
                          <a:solidFill>
                            <a:srgbClr val="000000"/>
                          </a:solidFill>
                          <a:latin typeface="Calibri"/>
                        </a:rPr>
                        <a:t>60% - 89%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fontAlgn="ctr"/>
                      <a:r>
                        <a:rPr lang="es-ES" sz="1400" b="1" i="0" u="none" strike="noStrike" dirty="0">
                          <a:solidFill>
                            <a:srgbClr val="000000"/>
                          </a:solidFill>
                          <a:latin typeface="Calibri"/>
                        </a:rPr>
                        <a:t>&gt; 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fontAlgn="ctr"/>
                      <a:r>
                        <a:rPr lang="es-ES" sz="1400" b="0" i="0" u="none" strike="noStrike" dirty="0">
                          <a:solidFill>
                            <a:srgbClr val="000000"/>
                          </a:solidFill>
                          <a:latin typeface="Calibri"/>
                        </a:rPr>
                        <a:t>Comentarios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56556">
                <a:tc>
                  <a:txBody>
                    <a:bodyPr/>
                    <a:lstStyle/>
                    <a:p>
                      <a:pPr algn="l" fontAlgn="ctr"/>
                      <a:r>
                        <a:rPr lang="es-ES" sz="1600" b="1" i="0" u="none" strike="noStrike" dirty="0">
                          <a:solidFill>
                            <a:srgbClr val="000000"/>
                          </a:solidFill>
                          <a:latin typeface="Calibri"/>
                        </a:rPr>
                        <a:t>Malaria 1-9: Numero de Focos activos. </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6</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ctr"/>
                      <a:r>
                        <a:rPr lang="es-ES" sz="1600" b="1" i="0" u="none" strike="noStrike" dirty="0">
                          <a:solidFill>
                            <a:srgbClr val="FFFFFF"/>
                          </a:solidFill>
                          <a:latin typeface="Calibri"/>
                        </a:rPr>
                        <a:t>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endParaRPr lang="es-ES"/>
                    </a:p>
                  </a:txBody>
                  <a:tcPr/>
                </a:tc>
                <a:tc hMerge="1">
                  <a:txBody>
                    <a:bodyPr/>
                    <a:lstStyle/>
                    <a:p>
                      <a:endParaRPr lang="es-ES"/>
                    </a:p>
                  </a:txBody>
                  <a:tcPr/>
                </a:tc>
                <a:tc>
                  <a:txBody>
                    <a:bodyPr/>
                    <a:lstStyle/>
                    <a:p>
                      <a:pPr algn="l" fontAlgn="ctr"/>
                      <a:r>
                        <a:rPr lang="es-ES" sz="1600" b="0" i="0" u="none" strike="noStrike" dirty="0">
                          <a:solidFill>
                            <a:srgbClr val="000000"/>
                          </a:solidFill>
                          <a:latin typeface="Calibri"/>
                        </a:rPr>
                        <a:t>Al momento no existen casos autóctonos reportados, por lo que no existen focos activos para el periodo reportado. En los primeros seis meses de cumplimiento se ha sobrepasado de lo esperado, ya por ejemplo se esperaban 9 casos de malaria autóctono de la semana 1 a la 52, a la semana epidemiológica 26 se han detectado 4 casos, todos importados.</a:t>
                      </a:r>
                      <a:br>
                        <a:rPr lang="es-ES" sz="1600" b="0" i="0" u="none" strike="noStrike" dirty="0">
                          <a:solidFill>
                            <a:srgbClr val="000000"/>
                          </a:solidFill>
                          <a:latin typeface="Calibri"/>
                        </a:rPr>
                      </a:br>
                      <a:r>
                        <a:rPr lang="es-ES" sz="1400" b="0" i="0" u="none" strike="noStrike" dirty="0" smtClean="0">
                          <a:solidFill>
                            <a:srgbClr val="000000"/>
                          </a:solidFill>
                          <a:latin typeface="Calibri"/>
                        </a:rPr>
                        <a:t>Fuente</a:t>
                      </a:r>
                      <a:r>
                        <a:rPr lang="es-ES" sz="1400" b="0" i="0" u="none" strike="noStrike" dirty="0">
                          <a:solidFill>
                            <a:srgbClr val="000000"/>
                          </a:solidFill>
                          <a:latin typeface="Calibri"/>
                        </a:rPr>
                        <a:t>: Dato preliminar, Informe de Avance Enero - Junio 2017, PNEM.</a:t>
                      </a:r>
                      <a:endParaRPr lang="es-ES" sz="1600" b="0" i="0" u="none" strike="noStrike" dirty="0">
                        <a:solidFill>
                          <a:srgbClr val="000000"/>
                        </a:solidFill>
                        <a:latin typeface="Calibr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886438">
                <a:tc>
                  <a:txBody>
                    <a:bodyPr/>
                    <a:lstStyle/>
                    <a:p>
                      <a:pPr algn="l" fontAlgn="ctr"/>
                      <a:r>
                        <a:rPr lang="es-ES" sz="1600" b="1" i="0" u="none" strike="noStrike" dirty="0">
                          <a:solidFill>
                            <a:srgbClr val="000000"/>
                          </a:solidFill>
                          <a:latin typeface="Calibri"/>
                        </a:rPr>
                        <a:t>Malaria 1-10: Incidencia parasitaria anual (número y tasa por mil) </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0.014</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ctr"/>
                      <a:r>
                        <a:rPr lang="es-ES" sz="1600" b="1" i="0" u="none" strike="noStrike" dirty="0">
                          <a:solidFill>
                            <a:srgbClr val="FFFFFF"/>
                          </a:solidFill>
                          <a:latin typeface="Calibri"/>
                        </a:rPr>
                        <a:t>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endParaRPr lang="es-ES"/>
                    </a:p>
                  </a:txBody>
                  <a:tcPr/>
                </a:tc>
                <a:tc hMerge="1">
                  <a:txBody>
                    <a:bodyPr/>
                    <a:lstStyle/>
                    <a:p>
                      <a:endParaRPr lang="es-ES"/>
                    </a:p>
                  </a:txBody>
                  <a:tcPr/>
                </a:tc>
                <a:tc>
                  <a:txBody>
                    <a:bodyPr/>
                    <a:lstStyle/>
                    <a:p>
                      <a:pPr algn="l" fontAlgn="ctr"/>
                      <a:r>
                        <a:rPr lang="es-ES" sz="1600" b="0" i="0" u="none" strike="noStrike" dirty="0">
                          <a:solidFill>
                            <a:srgbClr val="000000"/>
                          </a:solidFill>
                          <a:latin typeface="Calibri"/>
                        </a:rPr>
                        <a:t>Debido a que el indicador pide se calcule la tasa anual de muestras de sangre, se realizará el cálculo al finalizar el periodo y haber recolectado toda la información. No se darán datos preliminares.</a:t>
                      </a:r>
                      <a:br>
                        <a:rPr lang="es-ES" sz="1600" b="0" i="0" u="none" strike="noStrike" dirty="0">
                          <a:solidFill>
                            <a:srgbClr val="000000"/>
                          </a:solidFill>
                          <a:latin typeface="Calibri"/>
                        </a:rPr>
                      </a:br>
                      <a:r>
                        <a:rPr lang="es-ES" sz="1400" b="0" i="0" u="none" strike="noStrike" dirty="0">
                          <a:solidFill>
                            <a:srgbClr val="000000"/>
                          </a:solidFill>
                          <a:latin typeface="Calibri"/>
                        </a:rPr>
                        <a:t>Fuente: Dato preliminar, Informe de Avance Enero - Junio 2017, PNEM.</a:t>
                      </a:r>
                      <a:endParaRPr lang="es-ES" sz="1600" b="0" i="0" u="none" strike="noStrike" dirty="0">
                        <a:solidFill>
                          <a:srgbClr val="000000"/>
                        </a:solidFill>
                        <a:latin typeface="Calibr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graphicFrame>
        <p:nvGraphicFramePr>
          <p:cNvPr id="7" name="3 Marcador de contenido"/>
          <p:cNvGraphicFramePr>
            <a:graphicFrameLocks/>
          </p:cNvGraphicFramePr>
          <p:nvPr/>
        </p:nvGraphicFramePr>
        <p:xfrm>
          <a:off x="569268" y="116632"/>
          <a:ext cx="8172399" cy="670560"/>
        </p:xfrm>
        <a:graphic>
          <a:graphicData uri="http://schemas.openxmlformats.org/drawingml/2006/table">
            <a:tbl>
              <a:tblPr/>
              <a:tblGrid>
                <a:gridCol w="1186976"/>
                <a:gridCol w="5471005"/>
                <a:gridCol w="1514418"/>
              </a:tblGrid>
              <a:tr h="288032">
                <a:tc gridSpan="3">
                  <a:txBody>
                    <a:bodyPr/>
                    <a:lstStyle/>
                    <a:p>
                      <a:pPr algn="ctr" fontAlgn="b"/>
                      <a:r>
                        <a:rPr lang="es-ES" sz="2000" b="1" i="0" u="none" strike="noStrike" dirty="0">
                          <a:solidFill>
                            <a:srgbClr val="000000"/>
                          </a:solidFill>
                          <a:latin typeface="Calibri"/>
                        </a:rPr>
                        <a:t> Eliminación de la malaria en El Salvador: un esfuerzo de país </a:t>
                      </a:r>
                    </a:p>
                  </a:txBody>
                  <a:tcPr marL="0" marR="0" marT="0" marB="0" anchor="b">
                    <a:lnL>
                      <a:noFill/>
                    </a:lnL>
                    <a:lnR>
                      <a:noFill/>
                    </a:lnR>
                    <a:lnT>
                      <a:noFill/>
                    </a:lnT>
                    <a:lnB>
                      <a:noFill/>
                    </a:lnB>
                  </a:tcPr>
                </a:tc>
                <a:tc hMerge="1">
                  <a:txBody>
                    <a:bodyPr/>
                    <a:lstStyle/>
                    <a:p>
                      <a:endParaRPr lang="es-ES"/>
                    </a:p>
                  </a:txBody>
                  <a:tcPr/>
                </a:tc>
                <a:tc hMerge="1">
                  <a:txBody>
                    <a:bodyPr/>
                    <a:lstStyle/>
                    <a:p>
                      <a:endParaRPr lang="es-ES"/>
                    </a:p>
                  </a:txBody>
                  <a:tcPr/>
                </a:tc>
              </a:tr>
              <a:tr h="210696">
                <a:tc>
                  <a:txBody>
                    <a:bodyPr/>
                    <a:lstStyle/>
                    <a:p>
                      <a:pPr algn="l" fontAlgn="b"/>
                      <a:endParaRPr lang="es-ES" sz="20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s-ES" sz="2400" b="1" i="1" u="none" strike="noStrike" dirty="0">
                          <a:solidFill>
                            <a:srgbClr val="0000FF"/>
                          </a:solidFill>
                          <a:latin typeface="Calibri"/>
                        </a:rPr>
                        <a:t>Indicadores </a:t>
                      </a:r>
                      <a:r>
                        <a:rPr lang="es-ES" sz="2400" b="1" i="1" u="none" strike="noStrike" dirty="0" smtClean="0">
                          <a:solidFill>
                            <a:srgbClr val="0000FF"/>
                          </a:solidFill>
                          <a:latin typeface="Calibri"/>
                        </a:rPr>
                        <a:t>de</a:t>
                      </a:r>
                      <a:r>
                        <a:rPr lang="es-ES" sz="2400" b="1" i="1" u="none" strike="noStrike" baseline="0" dirty="0" smtClean="0">
                          <a:solidFill>
                            <a:srgbClr val="0000FF"/>
                          </a:solidFill>
                          <a:latin typeface="Calibri"/>
                        </a:rPr>
                        <a:t> programa</a:t>
                      </a:r>
                      <a:endParaRPr lang="es-ES" sz="2400" b="1" i="1" u="none" strike="noStrike" dirty="0">
                        <a:solidFill>
                          <a:srgbClr val="0000FF"/>
                        </a:solidFill>
                        <a:latin typeface="Calibri"/>
                      </a:endParaRPr>
                    </a:p>
                  </a:txBody>
                  <a:tcPr marL="0" marR="0" marT="0" marB="0" anchor="b">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ES" sz="2000" b="1" i="1" u="none" strike="noStrike" dirty="0" smtClean="0">
                          <a:solidFill>
                            <a:srgbClr val="0000FF"/>
                          </a:solidFill>
                          <a:latin typeface="+mn-lt"/>
                        </a:rPr>
                        <a:t>1/4</a:t>
                      </a:r>
                      <a:endParaRPr lang="es-ES" sz="2000" b="0" i="0" u="none" strike="noStrike" dirty="0" smtClean="0">
                        <a:solidFill>
                          <a:srgbClr val="000000"/>
                        </a:solidFill>
                        <a:latin typeface="+mn-lt"/>
                      </a:endParaRPr>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nvGraphicFramePr>
        <p:xfrm>
          <a:off x="251519" y="1031636"/>
          <a:ext cx="8640961" cy="5493708"/>
        </p:xfrm>
        <a:graphic>
          <a:graphicData uri="http://schemas.openxmlformats.org/drawingml/2006/table">
            <a:tbl>
              <a:tblPr/>
              <a:tblGrid>
                <a:gridCol w="2232248"/>
                <a:gridCol w="648072"/>
                <a:gridCol w="792088"/>
                <a:gridCol w="432048"/>
                <a:gridCol w="576064"/>
                <a:gridCol w="446777"/>
                <a:gridCol w="3513664"/>
              </a:tblGrid>
              <a:tr h="594891">
                <a:tc gridSpan="7">
                  <a:txBody>
                    <a:bodyPr/>
                    <a:lstStyle/>
                    <a:p>
                      <a:pPr algn="ctr" fontAlgn="ctr"/>
                      <a:r>
                        <a:rPr lang="es-ES" sz="2400" b="1" i="0" u="none" strike="noStrike" dirty="0" smtClean="0">
                          <a:solidFill>
                            <a:srgbClr val="000000"/>
                          </a:solidFill>
                          <a:latin typeface="+mn-lt"/>
                        </a:rPr>
                        <a:t>INDICADORES DE RESULTADO</a:t>
                      </a:r>
                      <a:endParaRPr lang="es-ES" sz="2400" b="1" i="0" u="none" strike="noStrike" dirty="0">
                        <a:solidFill>
                          <a:srgbClr val="000000"/>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66582">
                <a:tc>
                  <a:txBody>
                    <a:bodyPr/>
                    <a:lstStyle/>
                    <a:p>
                      <a:pPr algn="ctr" fontAlgn="ctr"/>
                      <a:r>
                        <a:rPr lang="es-ES" sz="1600" b="0" i="0" u="none" strike="noStrike" dirty="0">
                          <a:solidFill>
                            <a:srgbClr val="000000"/>
                          </a:solidFill>
                          <a:latin typeface="Calibri"/>
                        </a:rPr>
                        <a:t>Indicadores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Meta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Lograda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1" i="0" u="none" strike="noStrike">
                          <a:solidFill>
                            <a:srgbClr val="000000"/>
                          </a:solidFill>
                          <a:latin typeface="Calibri"/>
                        </a:rPr>
                        <a:t>0% - 59%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a:txBody>
                    <a:bodyPr/>
                    <a:lstStyle/>
                    <a:p>
                      <a:pPr algn="ctr" fontAlgn="ctr"/>
                      <a:r>
                        <a:rPr lang="es-ES" sz="1600" b="1" i="0" u="none" strike="noStrike">
                          <a:solidFill>
                            <a:srgbClr val="000000"/>
                          </a:solidFill>
                          <a:latin typeface="Calibri"/>
                        </a:rPr>
                        <a:t>60% - 89%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fontAlgn="ctr"/>
                      <a:r>
                        <a:rPr lang="es-ES" sz="1600" b="1" i="0" u="none" strike="noStrike">
                          <a:solidFill>
                            <a:srgbClr val="000000"/>
                          </a:solidFill>
                          <a:latin typeface="Calibri"/>
                        </a:rPr>
                        <a:t>&gt; 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fontAlgn="ctr"/>
                      <a:r>
                        <a:rPr lang="es-ES" sz="1600" b="0" i="0" u="none" strike="noStrike" dirty="0">
                          <a:solidFill>
                            <a:srgbClr val="000000"/>
                          </a:solidFill>
                          <a:latin typeface="Calibri"/>
                        </a:rPr>
                        <a:t>Comentarios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497181">
                <a:tc>
                  <a:txBody>
                    <a:bodyPr/>
                    <a:lstStyle/>
                    <a:p>
                      <a:pPr algn="l" fontAlgn="ctr"/>
                      <a:r>
                        <a:rPr lang="es-ES" sz="1600" b="1" i="0" u="none" strike="noStrike" kern="1200" dirty="0">
                          <a:solidFill>
                            <a:srgbClr val="000000"/>
                          </a:solidFill>
                          <a:latin typeface="Calibri"/>
                          <a:ea typeface="+mn-ea"/>
                          <a:cs typeface="+mn-cs"/>
                        </a:rPr>
                        <a:t>Malaria O-4: Proporción de viviendas que han sido rociadas en los últimos 12 meses.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smtClean="0">
                          <a:solidFill>
                            <a:srgbClr val="000000"/>
                          </a:solidFill>
                          <a:latin typeface="Calibri"/>
                        </a:rPr>
                        <a:t>7332</a:t>
                      </a:r>
                      <a:endParaRPr lang="es-ES" sz="1600" b="0" i="0" u="none" strike="noStrike" dirty="0">
                        <a:solidFill>
                          <a:srgbClr val="000000"/>
                        </a:solidFill>
                        <a:latin typeface="Calibr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smtClean="0">
                          <a:solidFill>
                            <a:srgbClr val="000000"/>
                          </a:solidFill>
                          <a:latin typeface="Calibri"/>
                        </a:rPr>
                        <a:t>2867</a:t>
                      </a:r>
                      <a:endParaRPr lang="es-ES" sz="1600" b="0" i="0" u="none" strike="noStrike" dirty="0">
                        <a:solidFill>
                          <a:srgbClr val="000000"/>
                        </a:solidFill>
                        <a:latin typeface="Calibr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ctr"/>
                      <a:r>
                        <a:rPr lang="es-ES" sz="1600" b="1" i="0" u="none" strike="noStrike" dirty="0">
                          <a:solidFill>
                            <a:srgbClr val="FFFFFF"/>
                          </a:solidFill>
                          <a:latin typeface="Calibri"/>
                        </a:rPr>
                        <a:t>39%</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endParaRPr lang="es-ES"/>
                    </a:p>
                  </a:txBody>
                  <a:tcPr/>
                </a:tc>
                <a:tc hMerge="1">
                  <a:txBody>
                    <a:bodyPr/>
                    <a:lstStyle/>
                    <a:p>
                      <a:endParaRPr lang="es-ES"/>
                    </a:p>
                  </a:txBody>
                  <a:tcPr/>
                </a:tc>
                <a:tc>
                  <a:txBody>
                    <a:bodyPr/>
                    <a:lstStyle/>
                    <a:p>
                      <a:pPr algn="l" fontAlgn="t"/>
                      <a:r>
                        <a:rPr lang="es-ES" sz="1600" b="0" i="0" u="none" strike="noStrike" dirty="0">
                          <a:solidFill>
                            <a:srgbClr val="000000"/>
                          </a:solidFill>
                          <a:latin typeface="Calibri"/>
                        </a:rPr>
                        <a:t>En los primeros seis meses no existen focos activos, se han investigado 3 focos (de casos importados), los cuales son considerados </a:t>
                      </a:r>
                      <a:r>
                        <a:rPr lang="es-ES" sz="1600" b="0" i="0" u="none" strike="noStrike" dirty="0" err="1">
                          <a:solidFill>
                            <a:srgbClr val="000000"/>
                          </a:solidFill>
                          <a:latin typeface="Calibri"/>
                        </a:rPr>
                        <a:t>pseudofocos</a:t>
                      </a:r>
                      <a:r>
                        <a:rPr lang="es-ES" sz="1600" b="0" i="0" u="none" strike="noStrike" dirty="0">
                          <a:solidFill>
                            <a:srgbClr val="000000"/>
                          </a:solidFill>
                          <a:latin typeface="Calibri"/>
                        </a:rPr>
                        <a:t>. </a:t>
                      </a:r>
                      <a:r>
                        <a:rPr lang="es-ES" sz="1600" b="0" i="1" u="none" strike="noStrike" dirty="0">
                          <a:solidFill>
                            <a:srgbClr val="000000"/>
                          </a:solidFill>
                          <a:latin typeface="Calibri"/>
                        </a:rPr>
                        <a:t>Fuente: Dato preliminar, Informe de Avance Enero - Junio 2017, PNEM.</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1913956">
                <a:tc>
                  <a:txBody>
                    <a:bodyPr/>
                    <a:lstStyle/>
                    <a:p>
                      <a:pPr algn="l" fontAlgn="ctr"/>
                      <a:r>
                        <a:rPr lang="es-ES" sz="1600" b="1" i="0" u="none" strike="noStrike" kern="1200" dirty="0">
                          <a:solidFill>
                            <a:srgbClr val="000000"/>
                          </a:solidFill>
                          <a:latin typeface="Calibri"/>
                          <a:ea typeface="+mn-ea"/>
                          <a:cs typeface="+mn-cs"/>
                        </a:rPr>
                        <a:t>Malaria O-9: 2. Tasa anual de muestras de sangre (laminas leídas).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3.6%</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ctr"/>
                      <a:r>
                        <a:rPr lang="es-ES" sz="1600" b="1" i="0" u="none" strike="noStrike">
                          <a:solidFill>
                            <a:srgbClr val="FFFFFF"/>
                          </a:solidFill>
                          <a:latin typeface="Calibri"/>
                        </a:rPr>
                        <a:t>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endParaRPr lang="es-ES"/>
                    </a:p>
                  </a:txBody>
                  <a:tcPr/>
                </a:tc>
                <a:tc hMerge="1">
                  <a:txBody>
                    <a:bodyPr/>
                    <a:lstStyle/>
                    <a:p>
                      <a:endParaRPr lang="es-ES"/>
                    </a:p>
                  </a:txBody>
                  <a:tcPr/>
                </a:tc>
                <a:tc>
                  <a:txBody>
                    <a:bodyPr/>
                    <a:lstStyle/>
                    <a:p>
                      <a:pPr algn="l" fontAlgn="t"/>
                      <a:r>
                        <a:rPr lang="es-ES" sz="1600" b="0" i="0" u="none" strike="noStrike" dirty="0" smtClean="0">
                          <a:solidFill>
                            <a:srgbClr val="000000"/>
                          </a:solidFill>
                          <a:latin typeface="+mn-lt"/>
                        </a:rPr>
                        <a:t>Debido a que el indicador pide se calcule la tasa anual de muestras de sangre, se realizará el cálculo al finalizar el periodo y haber recolectado toda la información. No se darán datos preliminares.</a:t>
                      </a:r>
                    </a:p>
                    <a:p>
                      <a:pPr algn="l" fontAlgn="t"/>
                      <a:r>
                        <a:rPr lang="es-ES" sz="1600" b="0" i="1" u="none" strike="noStrike" dirty="0" smtClean="0">
                          <a:solidFill>
                            <a:srgbClr val="000000"/>
                          </a:solidFill>
                          <a:latin typeface="+mn-lt"/>
                        </a:rPr>
                        <a:t>Fuente: Dato preliminar, Informe de Avance Enero - Junio 2017, PNEM.</a:t>
                      </a:r>
                      <a:endParaRPr lang="es-ES" sz="1600" b="0" i="1" u="none" strike="noStrike" dirty="0">
                        <a:solidFill>
                          <a:srgbClr val="000000"/>
                        </a:solidFill>
                        <a:latin typeface="Calibr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graphicFrame>
        <p:nvGraphicFramePr>
          <p:cNvPr id="9" name="3 Marcador de contenido"/>
          <p:cNvGraphicFramePr>
            <a:graphicFrameLocks/>
          </p:cNvGraphicFramePr>
          <p:nvPr/>
        </p:nvGraphicFramePr>
        <p:xfrm>
          <a:off x="569268" y="116632"/>
          <a:ext cx="8172399" cy="670560"/>
        </p:xfrm>
        <a:graphic>
          <a:graphicData uri="http://schemas.openxmlformats.org/drawingml/2006/table">
            <a:tbl>
              <a:tblPr/>
              <a:tblGrid>
                <a:gridCol w="1186976"/>
                <a:gridCol w="5471005"/>
                <a:gridCol w="1514418"/>
              </a:tblGrid>
              <a:tr h="288032">
                <a:tc gridSpan="3">
                  <a:txBody>
                    <a:bodyPr/>
                    <a:lstStyle/>
                    <a:p>
                      <a:pPr algn="ctr" fontAlgn="b"/>
                      <a:r>
                        <a:rPr lang="es-ES" sz="2000" b="1" i="0" u="none" strike="noStrike" dirty="0">
                          <a:solidFill>
                            <a:srgbClr val="000000"/>
                          </a:solidFill>
                          <a:latin typeface="Calibri"/>
                        </a:rPr>
                        <a:t> Eliminación de la malaria en El Salvador: un esfuerzo de país </a:t>
                      </a:r>
                    </a:p>
                  </a:txBody>
                  <a:tcPr marL="0" marR="0" marT="0" marB="0" anchor="b">
                    <a:lnL>
                      <a:noFill/>
                    </a:lnL>
                    <a:lnR>
                      <a:noFill/>
                    </a:lnR>
                    <a:lnT>
                      <a:noFill/>
                    </a:lnT>
                    <a:lnB>
                      <a:noFill/>
                    </a:lnB>
                  </a:tcPr>
                </a:tc>
                <a:tc hMerge="1">
                  <a:txBody>
                    <a:bodyPr/>
                    <a:lstStyle/>
                    <a:p>
                      <a:endParaRPr lang="es-ES"/>
                    </a:p>
                  </a:txBody>
                  <a:tcPr/>
                </a:tc>
                <a:tc hMerge="1">
                  <a:txBody>
                    <a:bodyPr/>
                    <a:lstStyle/>
                    <a:p>
                      <a:endParaRPr lang="es-ES"/>
                    </a:p>
                  </a:txBody>
                  <a:tcPr/>
                </a:tc>
              </a:tr>
              <a:tr h="210696">
                <a:tc>
                  <a:txBody>
                    <a:bodyPr/>
                    <a:lstStyle/>
                    <a:p>
                      <a:pPr algn="l" fontAlgn="b"/>
                      <a:endParaRPr lang="es-ES" sz="20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s-ES" sz="2400" b="1" i="1" u="none" strike="noStrike" dirty="0">
                          <a:solidFill>
                            <a:srgbClr val="0000FF"/>
                          </a:solidFill>
                          <a:latin typeface="Calibri"/>
                        </a:rPr>
                        <a:t>Indicadores </a:t>
                      </a:r>
                      <a:r>
                        <a:rPr lang="es-ES" sz="2400" b="1" i="1" u="none" strike="noStrike" dirty="0" smtClean="0">
                          <a:solidFill>
                            <a:srgbClr val="0000FF"/>
                          </a:solidFill>
                          <a:latin typeface="Calibri"/>
                        </a:rPr>
                        <a:t>de</a:t>
                      </a:r>
                      <a:r>
                        <a:rPr lang="es-ES" sz="2400" b="1" i="1" u="none" strike="noStrike" baseline="0" dirty="0" smtClean="0">
                          <a:solidFill>
                            <a:srgbClr val="0000FF"/>
                          </a:solidFill>
                          <a:latin typeface="Calibri"/>
                        </a:rPr>
                        <a:t> programa</a:t>
                      </a:r>
                      <a:endParaRPr lang="es-ES" sz="2400" b="1" i="1" u="none" strike="noStrike" dirty="0">
                        <a:solidFill>
                          <a:srgbClr val="0000FF"/>
                        </a:solidFill>
                        <a:latin typeface="Calibri"/>
                      </a:endParaRPr>
                    </a:p>
                  </a:txBody>
                  <a:tcPr marL="0" marR="0" marT="0" marB="0" anchor="b">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ES" sz="2000" b="1" i="1" u="none" strike="noStrike" dirty="0" smtClean="0">
                          <a:solidFill>
                            <a:srgbClr val="0000FF"/>
                          </a:solidFill>
                          <a:latin typeface="+mn-lt"/>
                        </a:rPr>
                        <a:t>2/4</a:t>
                      </a:r>
                      <a:endParaRPr lang="es-ES" sz="2000" b="0" i="0" u="none" strike="noStrike" dirty="0" smtClean="0">
                        <a:solidFill>
                          <a:srgbClr val="000000"/>
                        </a:solidFill>
                        <a:latin typeface="+mn-lt"/>
                      </a:endParaRPr>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179512" y="997034"/>
          <a:ext cx="8712968" cy="5486400"/>
        </p:xfrm>
        <a:graphic>
          <a:graphicData uri="http://schemas.openxmlformats.org/drawingml/2006/table">
            <a:tbl>
              <a:tblPr/>
              <a:tblGrid>
                <a:gridCol w="1728192"/>
                <a:gridCol w="720080"/>
                <a:gridCol w="792088"/>
                <a:gridCol w="504056"/>
                <a:gridCol w="576064"/>
                <a:gridCol w="432048"/>
                <a:gridCol w="3960440"/>
              </a:tblGrid>
              <a:tr h="275521">
                <a:tc gridSpan="7">
                  <a:txBody>
                    <a:bodyPr/>
                    <a:lstStyle/>
                    <a:p>
                      <a:pPr algn="ctr" fontAlgn="ctr"/>
                      <a:r>
                        <a:rPr lang="es-ES" sz="2400" b="1" i="0" u="none" strike="noStrike" dirty="0">
                          <a:solidFill>
                            <a:srgbClr val="000000"/>
                          </a:solidFill>
                          <a:latin typeface="Calibri"/>
                        </a:rPr>
                        <a:t>INDICADORES DE </a:t>
                      </a:r>
                      <a:r>
                        <a:rPr lang="es-ES" sz="2400" b="1" i="0" u="none" strike="noStrike" dirty="0" smtClean="0">
                          <a:solidFill>
                            <a:srgbClr val="000000"/>
                          </a:solidFill>
                          <a:latin typeface="Calibri"/>
                        </a:rPr>
                        <a:t>COBERTURA</a:t>
                      </a:r>
                      <a:endParaRPr lang="es-ES" sz="2400" b="1" i="0" u="none" strike="noStrike" dirty="0">
                        <a:solidFill>
                          <a:srgbClr val="000000"/>
                        </a:solidFill>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16095">
                <a:tc>
                  <a:txBody>
                    <a:bodyPr/>
                    <a:lstStyle/>
                    <a:p>
                      <a:pPr algn="ctr" fontAlgn="ctr"/>
                      <a:r>
                        <a:rPr lang="es-ES" sz="1600" b="0" i="0" u="none" strike="noStrike" dirty="0">
                          <a:solidFill>
                            <a:srgbClr val="000000"/>
                          </a:solidFill>
                          <a:latin typeface="Calibri"/>
                        </a:rPr>
                        <a:t>Indicadores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a:solidFill>
                            <a:srgbClr val="000000"/>
                          </a:solidFill>
                          <a:latin typeface="Calibri"/>
                        </a:rPr>
                        <a:t>Meta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a:solidFill>
                            <a:srgbClr val="000000"/>
                          </a:solidFill>
                          <a:latin typeface="Calibri"/>
                        </a:rPr>
                        <a:t>Lograda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1" i="0" u="none" strike="noStrike">
                          <a:solidFill>
                            <a:srgbClr val="000000"/>
                          </a:solidFill>
                          <a:latin typeface="Calibri"/>
                        </a:rPr>
                        <a:t>0% - 59%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a:txBody>
                    <a:bodyPr/>
                    <a:lstStyle/>
                    <a:p>
                      <a:pPr algn="ctr" fontAlgn="ctr"/>
                      <a:r>
                        <a:rPr lang="es-ES" sz="1600" b="1" i="0" u="none" strike="noStrike" dirty="0">
                          <a:solidFill>
                            <a:srgbClr val="000000"/>
                          </a:solidFill>
                          <a:latin typeface="Calibri"/>
                        </a:rPr>
                        <a:t>60% - 89%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fontAlgn="ctr"/>
                      <a:r>
                        <a:rPr lang="es-ES" sz="1600" b="1" i="0" u="none" strike="noStrike">
                          <a:solidFill>
                            <a:srgbClr val="000000"/>
                          </a:solidFill>
                          <a:latin typeface="Calibri"/>
                        </a:rPr>
                        <a:t>&gt; 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fontAlgn="ctr"/>
                      <a:r>
                        <a:rPr lang="es-ES" sz="1600" b="0" i="0" u="none" strike="noStrike" dirty="0">
                          <a:solidFill>
                            <a:srgbClr val="000000"/>
                          </a:solidFill>
                          <a:latin typeface="Calibri"/>
                        </a:rPr>
                        <a:t>Comentarios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56556">
                <a:tc>
                  <a:txBody>
                    <a:bodyPr/>
                    <a:lstStyle/>
                    <a:p>
                      <a:pPr algn="just" fontAlgn="ctr"/>
                      <a:r>
                        <a:rPr lang="es-ES" sz="1600" b="1" i="0" u="none" strike="noStrike" dirty="0">
                          <a:solidFill>
                            <a:srgbClr val="000000"/>
                          </a:solidFill>
                          <a:latin typeface="Calibri"/>
                        </a:rPr>
                        <a:t>VC-5: Proporción de vivienda en las áreas priorizadas que reciben la fumigación </a:t>
                      </a:r>
                      <a:r>
                        <a:rPr lang="es-ES" sz="1600" b="1" i="0" u="none" strike="noStrike" dirty="0" err="1">
                          <a:solidFill>
                            <a:srgbClr val="000000"/>
                          </a:solidFill>
                          <a:latin typeface="Calibri"/>
                        </a:rPr>
                        <a:t>intra</a:t>
                      </a:r>
                      <a:r>
                        <a:rPr lang="es-ES" sz="1600" b="1" i="0" u="none" strike="noStrike" dirty="0">
                          <a:solidFill>
                            <a:srgbClr val="000000"/>
                          </a:solidFill>
                          <a:latin typeface="Calibri"/>
                        </a:rPr>
                        <a:t>-domiciliar </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7332</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2867</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ctr"/>
                      <a:r>
                        <a:rPr lang="es-ES" sz="1600" b="1" i="0" u="none" strike="noStrike" dirty="0">
                          <a:solidFill>
                            <a:srgbClr val="FFFFFF"/>
                          </a:solidFill>
                          <a:latin typeface="Calibri"/>
                        </a:rPr>
                        <a:t>39%</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endParaRPr lang="es-ES"/>
                    </a:p>
                  </a:txBody>
                  <a:tcPr/>
                </a:tc>
                <a:tc hMerge="1">
                  <a:txBody>
                    <a:bodyPr/>
                    <a:lstStyle/>
                    <a:p>
                      <a:endParaRPr lang="es-ES"/>
                    </a:p>
                  </a:txBody>
                  <a:tcPr/>
                </a:tc>
                <a:tc>
                  <a:txBody>
                    <a:bodyPr/>
                    <a:lstStyle/>
                    <a:p>
                      <a:pPr algn="just" fontAlgn="t"/>
                      <a:r>
                        <a:rPr lang="es-ES" sz="1600" b="0" i="0" u="none" strike="noStrike" dirty="0">
                          <a:solidFill>
                            <a:srgbClr val="000000"/>
                          </a:solidFill>
                          <a:latin typeface="Calibri"/>
                        </a:rPr>
                        <a:t>En el primer semestre se tiene un avance del 39%. Siendo el numerador 2867 viviendas rociadas, y el denominador 7332 viviendas al finalizar el año 2017. Fuente: Dato preliminar, Informe de Avance Enero - Junio 2017, PNEM.</a:t>
                      </a:r>
                      <a:br>
                        <a:rPr lang="es-ES" sz="1600" b="0" i="0" u="none" strike="noStrike" dirty="0">
                          <a:solidFill>
                            <a:srgbClr val="000000"/>
                          </a:solidFill>
                          <a:latin typeface="Calibri"/>
                        </a:rPr>
                      </a:br>
                      <a:r>
                        <a:rPr lang="es-ES" sz="1600" b="0" i="0" u="none" strike="noStrike" dirty="0">
                          <a:solidFill>
                            <a:srgbClr val="000000"/>
                          </a:solidFill>
                          <a:latin typeface="Calibri"/>
                        </a:rPr>
                        <a:t/>
                      </a:r>
                      <a:br>
                        <a:rPr lang="es-ES" sz="1600" b="0" i="0" u="none" strike="noStrike" dirty="0">
                          <a:solidFill>
                            <a:srgbClr val="000000"/>
                          </a:solidFill>
                          <a:latin typeface="Calibri"/>
                        </a:rPr>
                      </a:br>
                      <a:r>
                        <a:rPr lang="es-ES" sz="1600" b="0" i="0" u="none" strike="noStrike" dirty="0">
                          <a:solidFill>
                            <a:srgbClr val="000000"/>
                          </a:solidFill>
                          <a:latin typeface="Calibri"/>
                        </a:rPr>
                        <a:t>Es un cumplimiento sujeto a la presencia de casos y al periodo de 12 meses. Haciendo notar que en el marco de eliminación las áreas priorizadas se refieren a aquellas con vulnerabilidad y receptibilidad (focos) por lo que coincide con el dato notificado para todo el país.</a:t>
                      </a:r>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886438">
                <a:tc>
                  <a:txBody>
                    <a:bodyPr/>
                    <a:lstStyle/>
                    <a:p>
                      <a:pPr algn="just" fontAlgn="ctr"/>
                      <a:r>
                        <a:rPr lang="es-ES" sz="1600" b="1" i="0" u="none" strike="noStrike" dirty="0" smtClean="0">
                          <a:solidFill>
                            <a:srgbClr val="000000"/>
                          </a:solidFill>
                          <a:latin typeface="+mn-lt"/>
                        </a:rPr>
                        <a:t>CM-5: Porcentaje de casos confirmados, totalmente investigados. </a:t>
                      </a:r>
                      <a:endParaRPr lang="es-ES" sz="1600" b="1" i="0" u="none" strike="noStrike" dirty="0">
                        <a:solidFill>
                          <a:srgbClr val="000000"/>
                        </a:solidFill>
                        <a:latin typeface="Calibri"/>
                      </a:endParaRP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a:solidFill>
                            <a:srgbClr val="000000"/>
                          </a:solidFill>
                          <a:latin typeface="Calibri"/>
                        </a:rPr>
                        <a:t>9</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ES" sz="1600" b="0" i="0" u="none" strike="noStrike" dirty="0">
                          <a:solidFill>
                            <a:srgbClr val="000000"/>
                          </a:solidFill>
                          <a:latin typeface="Calibri"/>
                        </a:rPr>
                        <a:t>4</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ctr"/>
                      <a:r>
                        <a:rPr lang="es-ES" sz="1600" b="1" i="0" u="none" strike="noStrike" dirty="0">
                          <a:solidFill>
                            <a:srgbClr val="FFFFFF"/>
                          </a:solidFill>
                          <a:latin typeface="Calibri"/>
                        </a:rPr>
                        <a:t>44%</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B3D7"/>
                    </a:solidFill>
                  </a:tcPr>
                </a:tc>
                <a:tc hMerge="1">
                  <a:txBody>
                    <a:bodyPr/>
                    <a:lstStyle/>
                    <a:p>
                      <a:endParaRPr lang="es-ES"/>
                    </a:p>
                  </a:txBody>
                  <a:tcPr/>
                </a:tc>
                <a:tc hMerge="1">
                  <a:txBody>
                    <a:bodyPr/>
                    <a:lstStyle/>
                    <a:p>
                      <a:endParaRPr lang="es-ES"/>
                    </a:p>
                  </a:txBody>
                  <a:tcPr/>
                </a:tc>
                <a:tc>
                  <a:txBody>
                    <a:bodyPr/>
                    <a:lstStyle/>
                    <a:p>
                      <a:pPr algn="just" fontAlgn="t"/>
                      <a:r>
                        <a:rPr lang="es-ES" sz="1600" b="0" i="0" u="none" strike="noStrike" dirty="0">
                          <a:solidFill>
                            <a:srgbClr val="000000"/>
                          </a:solidFill>
                          <a:latin typeface="Calibri"/>
                        </a:rPr>
                        <a:t>Para el año 2017 se esperan 9 casos, en los primeros seis meses se han reportado 4 casos (todos importados), los cuales han  sido investigados. Lo que equivale a un 44%. Fuente: Dato preliminar, Informe de Avance Enero - Junio 2017, PNEM.</a:t>
                      </a:r>
                    </a:p>
                  </a:txBody>
                  <a:tcPr marL="72000" marR="72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graphicFrame>
        <p:nvGraphicFramePr>
          <p:cNvPr id="6" name="3 Marcador de contenido"/>
          <p:cNvGraphicFramePr>
            <a:graphicFrameLocks/>
          </p:cNvGraphicFramePr>
          <p:nvPr/>
        </p:nvGraphicFramePr>
        <p:xfrm>
          <a:off x="569268" y="116632"/>
          <a:ext cx="8172399" cy="670560"/>
        </p:xfrm>
        <a:graphic>
          <a:graphicData uri="http://schemas.openxmlformats.org/drawingml/2006/table">
            <a:tbl>
              <a:tblPr/>
              <a:tblGrid>
                <a:gridCol w="1186976"/>
                <a:gridCol w="5471005"/>
                <a:gridCol w="1514418"/>
              </a:tblGrid>
              <a:tr h="288032">
                <a:tc gridSpan="3">
                  <a:txBody>
                    <a:bodyPr/>
                    <a:lstStyle/>
                    <a:p>
                      <a:pPr algn="ctr" fontAlgn="b"/>
                      <a:r>
                        <a:rPr lang="es-ES" sz="2000" b="1" i="0" u="none" strike="noStrike" dirty="0">
                          <a:solidFill>
                            <a:srgbClr val="000000"/>
                          </a:solidFill>
                          <a:latin typeface="Calibri"/>
                        </a:rPr>
                        <a:t> Eliminación de la malaria en El Salvador: un esfuerzo de país </a:t>
                      </a:r>
                    </a:p>
                  </a:txBody>
                  <a:tcPr marL="0" marR="0" marT="0" marB="0" anchor="b">
                    <a:lnL>
                      <a:noFill/>
                    </a:lnL>
                    <a:lnR>
                      <a:noFill/>
                    </a:lnR>
                    <a:lnT>
                      <a:noFill/>
                    </a:lnT>
                    <a:lnB>
                      <a:noFill/>
                    </a:lnB>
                  </a:tcPr>
                </a:tc>
                <a:tc hMerge="1">
                  <a:txBody>
                    <a:bodyPr/>
                    <a:lstStyle/>
                    <a:p>
                      <a:endParaRPr lang="es-ES"/>
                    </a:p>
                  </a:txBody>
                  <a:tcPr/>
                </a:tc>
                <a:tc hMerge="1">
                  <a:txBody>
                    <a:bodyPr/>
                    <a:lstStyle/>
                    <a:p>
                      <a:endParaRPr lang="es-ES"/>
                    </a:p>
                  </a:txBody>
                  <a:tcPr/>
                </a:tc>
              </a:tr>
              <a:tr h="210696">
                <a:tc>
                  <a:txBody>
                    <a:bodyPr/>
                    <a:lstStyle/>
                    <a:p>
                      <a:pPr algn="l" fontAlgn="b"/>
                      <a:endParaRPr lang="es-ES" sz="20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s-ES" sz="2400" b="1" i="1" u="none" strike="noStrike" dirty="0">
                          <a:solidFill>
                            <a:srgbClr val="0000FF"/>
                          </a:solidFill>
                          <a:latin typeface="Calibri"/>
                        </a:rPr>
                        <a:t>Indicadores </a:t>
                      </a:r>
                      <a:r>
                        <a:rPr lang="es-ES" sz="2400" b="1" i="1" u="none" strike="noStrike" dirty="0" smtClean="0">
                          <a:solidFill>
                            <a:srgbClr val="0000FF"/>
                          </a:solidFill>
                          <a:latin typeface="Calibri"/>
                        </a:rPr>
                        <a:t>de</a:t>
                      </a:r>
                      <a:r>
                        <a:rPr lang="es-ES" sz="2400" b="1" i="1" u="none" strike="noStrike" baseline="0" dirty="0" smtClean="0">
                          <a:solidFill>
                            <a:srgbClr val="0000FF"/>
                          </a:solidFill>
                          <a:latin typeface="Calibri"/>
                        </a:rPr>
                        <a:t> programa</a:t>
                      </a:r>
                      <a:endParaRPr lang="es-ES" sz="2400" b="1" i="1" u="none" strike="noStrike" dirty="0">
                        <a:solidFill>
                          <a:srgbClr val="0000FF"/>
                        </a:solidFill>
                        <a:latin typeface="Calibri"/>
                      </a:endParaRPr>
                    </a:p>
                  </a:txBody>
                  <a:tcPr marL="0" marR="0" marT="0" marB="0" anchor="b">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ES" sz="2000" b="1" i="1" u="none" strike="noStrike" dirty="0" smtClean="0">
                          <a:solidFill>
                            <a:srgbClr val="0000FF"/>
                          </a:solidFill>
                          <a:latin typeface="+mn-lt"/>
                        </a:rPr>
                        <a:t>3/4</a:t>
                      </a:r>
                      <a:endParaRPr lang="es-ES" sz="2000" b="0" i="0" u="none" strike="noStrike" dirty="0" smtClean="0">
                        <a:solidFill>
                          <a:srgbClr val="000000"/>
                        </a:solidFill>
                        <a:latin typeface="+mn-lt"/>
                      </a:endParaRPr>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724</Words>
  <Application>Microsoft Office PowerPoint</Application>
  <PresentationFormat>Presentación en pantalla (4:3)</PresentationFormat>
  <Paragraphs>100</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TABLERO DE MANDO  EL SALVADOR - MALARIA</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TABLERO DE MANDO  EL SALVADOR - MALARIA</dc:title>
  <dc:creator>jcmelendez</dc:creator>
  <cp:lastModifiedBy>jcmelendez</cp:lastModifiedBy>
  <cp:revision>8</cp:revision>
  <dcterms:created xsi:type="dcterms:W3CDTF">2017-10-11T19:58:34Z</dcterms:created>
  <dcterms:modified xsi:type="dcterms:W3CDTF">2017-10-17T21:53:04Z</dcterms:modified>
</cp:coreProperties>
</file>