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handoutMasterIdLst>
    <p:handoutMasterId r:id="rId10"/>
  </p:handoutMasterIdLst>
  <p:sldIdLst>
    <p:sldId id="256" r:id="rId3"/>
    <p:sldId id="277" r:id="rId4"/>
    <p:sldId id="278" r:id="rId5"/>
    <p:sldId id="279" r:id="rId6"/>
    <p:sldId id="283" r:id="rId7"/>
    <p:sldId id="258" r:id="rId8"/>
  </p:sldIdLst>
  <p:sldSz cx="9144000" cy="6858000" type="screen4x3"/>
  <p:notesSz cx="6858000" cy="9144000"/>
  <p:defaultTextStyle>
    <a:defPPr>
      <a:defRPr lang="es-SV"/>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93" autoAdjust="0"/>
    <p:restoredTop sz="94672" autoAdjust="0"/>
  </p:normalViewPr>
  <p:slideViewPr>
    <p:cSldViewPr>
      <p:cViewPr varScale="1">
        <p:scale>
          <a:sx n="89" d="100"/>
          <a:sy n="89" d="100"/>
        </p:scale>
        <p:origin x="142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7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cs typeface="Arial" pitchFamily="34" charset="0"/>
              </a:defRPr>
            </a:lvl1pPr>
          </a:lstStyle>
          <a:p>
            <a:pPr>
              <a:defRPr/>
            </a:pPr>
            <a:endParaRPr lang="es-SV"/>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pitchFamily="34" charset="0"/>
                <a:cs typeface="Arial" pitchFamily="34" charset="0"/>
              </a:defRPr>
            </a:lvl1pPr>
          </a:lstStyle>
          <a:p>
            <a:pPr>
              <a:defRPr/>
            </a:pPr>
            <a:fld id="{EBBDA1FB-C438-4CE0-A5AF-6271FC4E804D}" type="datetimeFigureOut">
              <a:rPr lang="es-SV"/>
              <a:pPr>
                <a:defRPr/>
              </a:pPr>
              <a:t>8/2/2017</a:t>
            </a:fld>
            <a:endParaRPr lang="es-SV"/>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cs typeface="Arial" pitchFamily="34" charset="0"/>
              </a:defRPr>
            </a:lvl1pPr>
          </a:lstStyle>
          <a:p>
            <a:pPr>
              <a:defRPr/>
            </a:pPr>
            <a:endParaRPr lang="es-SV"/>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6722F99-67FE-4840-B545-369A4161853E}" type="slidenum">
              <a:rPr lang="es-SV" altLang="es-SV"/>
              <a:pPr/>
              <a:t>‹Nº›</a:t>
            </a:fld>
            <a:endParaRPr lang="es-SV" altLang="es-S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3F87085E-4EBE-4CE0-BBCC-BB8B4CC4796D}" type="datetimeFigureOut">
              <a:rPr lang="es-SV"/>
              <a:pPr>
                <a:defRPr/>
              </a:pPr>
              <a:t>8/2/2017</a:t>
            </a:fld>
            <a:endParaRPr lang="es-SV"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SV"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SV"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AFA413E-DA77-4F73-97BA-0DB2A7E33DB3}" type="slidenum">
              <a:rPr lang="es-SV" altLang="es-SV"/>
              <a:pPr/>
              <a:t>‹Nº›</a:t>
            </a:fld>
            <a:endParaRPr lang="es-SV" altLang="es-SV"/>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Marcador de imagen de diapositiva 1"/>
          <p:cNvSpPr>
            <a:spLocks noGrp="1" noRot="1" noChangeAspect="1" noTextEdit="1"/>
          </p:cNvSpPr>
          <p:nvPr>
            <p:ph type="sldImg"/>
          </p:nvPr>
        </p:nvSpPr>
        <p:spPr bwMode="auto">
          <a:noFill/>
          <a:ln>
            <a:solidFill>
              <a:srgbClr val="000000"/>
            </a:solidFill>
            <a:miter lim="800000"/>
            <a:headEnd/>
            <a:tailEnd/>
          </a:ln>
        </p:spPr>
      </p:sp>
      <p:sp>
        <p:nvSpPr>
          <p:cNvPr id="6147" name="Marcador de notas 2"/>
          <p:cNvSpPr>
            <a:spLocks noGrp="1"/>
          </p:cNvSpPr>
          <p:nvPr>
            <p:ph type="body" idx="1"/>
          </p:nvPr>
        </p:nvSpPr>
        <p:spPr bwMode="auto">
          <a:noFill/>
        </p:spPr>
        <p:txBody>
          <a:bodyPr wrap="square" numCol="1" anchor="t" anchorCtr="0" compatLnSpc="1">
            <a:prstTxWarp prst="textNoShape">
              <a:avLst/>
            </a:prstTxWarp>
          </a:bodyPr>
          <a:lstStyle/>
          <a:p>
            <a:endParaRPr lang="es-SV" altLang="es-SV"/>
          </a:p>
        </p:txBody>
      </p:sp>
      <p:sp>
        <p:nvSpPr>
          <p:cNvPr id="6148" name="Marcador de número de diapositiva 3"/>
          <p:cNvSpPr>
            <a:spLocks noGrp="1"/>
          </p:cNvSpPr>
          <p:nvPr>
            <p:ph type="sldNum" sz="quarter" idx="5"/>
          </p:nvPr>
        </p:nvSpPr>
        <p:spPr bwMode="auto">
          <a:noFill/>
          <a:ln>
            <a:miter lim="800000"/>
            <a:headEnd/>
            <a:tailEnd/>
          </a:ln>
        </p:spPr>
        <p:txBody>
          <a:bodyPr/>
          <a:lstStyle/>
          <a:p>
            <a:fld id="{08621A23-61E3-41A6-9692-70279461B8D3}" type="slidenum">
              <a:rPr lang="es-SV" altLang="es-SV"/>
              <a:pPr/>
              <a:t>3</a:t>
            </a:fld>
            <a:endParaRPr lang="es-SV" altLang="es-S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lvl1pPr>
              <a:defRPr/>
            </a:lvl1pPr>
          </a:lstStyle>
          <a:p>
            <a:pPr>
              <a:defRPr/>
            </a:pPr>
            <a:fld id="{F19A3A02-7F28-4A50-A2B0-0C0DD48D085D}" type="datetimeFigureOut">
              <a:rPr lang="es-SV"/>
              <a:pPr>
                <a:defRPr/>
              </a:pPr>
              <a:t>8/2/2017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fld id="{632395B3-D8CC-4E19-ACD2-F8F1DAFAAA65}" type="slidenum">
              <a:rPr lang="es-SV" altLang="es-SV"/>
              <a:pPr/>
              <a:t>‹Nº›</a:t>
            </a:fld>
            <a:endParaRPr lang="es-SV" alt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69607730-C302-42F7-B26B-CF5AFBB967C9}" type="datetimeFigureOut">
              <a:rPr lang="es-SV"/>
              <a:pPr>
                <a:defRPr/>
              </a:pPr>
              <a:t>8/2/2017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fld id="{210988BF-010B-46F5-A452-A2C2CD26313D}" type="slidenum">
              <a:rPr lang="es-SV" altLang="es-SV"/>
              <a:pPr/>
              <a:t>‹Nº›</a:t>
            </a:fld>
            <a:endParaRPr lang="es-SV" alt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97F56CFA-30EF-4BB4-BBFB-B6479D4ED0B7}" type="datetimeFigureOut">
              <a:rPr lang="es-SV"/>
              <a:pPr>
                <a:defRPr/>
              </a:pPr>
              <a:t>8/2/2017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fld id="{08F75E91-A975-40FA-AB41-C2DC45A0BD81}" type="slidenum">
              <a:rPr lang="es-SV" altLang="es-SV"/>
              <a:pPr/>
              <a:t>‹Nº›</a:t>
            </a:fld>
            <a:endParaRPr lang="es-SV" altLang="es-S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lvl1pPr>
              <a:defRPr/>
            </a:lvl1pPr>
          </a:lstStyle>
          <a:p>
            <a:pPr>
              <a:defRPr/>
            </a:pPr>
            <a:fld id="{E959A340-89E5-40A5-8D7D-7FE46C2430F3}" type="datetimeFigureOut">
              <a:rPr lang="es-SV"/>
              <a:pPr>
                <a:defRPr/>
              </a:pPr>
              <a:t>8/2/2017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fld id="{87E8297A-ED1C-44B3-8E1F-22D608522AAD}" type="slidenum">
              <a:rPr lang="es-SV" altLang="es-SV"/>
              <a:pPr/>
              <a:t>‹Nº›</a:t>
            </a:fld>
            <a:endParaRPr lang="es-SV" altLang="es-SV"/>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5FECAD85-E17F-4CE6-AE38-5FC9E662E8BD}" type="datetimeFigureOut">
              <a:rPr lang="es-SV"/>
              <a:pPr>
                <a:defRPr/>
              </a:pPr>
              <a:t>8/2/2017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fld id="{97AC8FCA-A9DC-4ECE-815E-B736D4A0D6D3}" type="slidenum">
              <a:rPr lang="es-SV" altLang="es-SV"/>
              <a:pPr/>
              <a:t>‹Nº›</a:t>
            </a:fld>
            <a:endParaRPr lang="es-SV" altLang="es-SV"/>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173214BC-6A5B-4FDA-B369-D081DE9077D2}" type="datetimeFigureOut">
              <a:rPr lang="es-SV"/>
              <a:pPr>
                <a:defRPr/>
              </a:pPr>
              <a:t>8/2/2017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fld id="{40706F37-2712-4903-A066-3CC21E8D66E2}" type="slidenum">
              <a:rPr lang="es-SV" altLang="es-SV"/>
              <a:pPr/>
              <a:t>‹Nº›</a:t>
            </a:fld>
            <a:endParaRPr lang="es-SV" altLang="es-SV"/>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3 Marcador de fecha"/>
          <p:cNvSpPr>
            <a:spLocks noGrp="1"/>
          </p:cNvSpPr>
          <p:nvPr>
            <p:ph type="dt" sz="half" idx="10"/>
          </p:nvPr>
        </p:nvSpPr>
        <p:spPr/>
        <p:txBody>
          <a:bodyPr/>
          <a:lstStyle>
            <a:lvl1pPr>
              <a:defRPr/>
            </a:lvl1pPr>
          </a:lstStyle>
          <a:p>
            <a:pPr>
              <a:defRPr/>
            </a:pPr>
            <a:fld id="{67613D40-C337-44CC-9813-FB4977CB99D4}" type="datetimeFigureOut">
              <a:rPr lang="es-SV"/>
              <a:pPr>
                <a:defRPr/>
              </a:pPr>
              <a:t>8/2/2017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fld id="{DE8F16C7-42C4-4837-BFA8-91D52155AE01}" type="slidenum">
              <a:rPr lang="es-SV" altLang="es-SV"/>
              <a:pPr/>
              <a:t>‹Nº›</a:t>
            </a:fld>
            <a:endParaRPr lang="es-SV" altLang="es-SV"/>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3 Marcador de fecha"/>
          <p:cNvSpPr>
            <a:spLocks noGrp="1"/>
          </p:cNvSpPr>
          <p:nvPr>
            <p:ph type="dt" sz="half" idx="10"/>
          </p:nvPr>
        </p:nvSpPr>
        <p:spPr/>
        <p:txBody>
          <a:bodyPr/>
          <a:lstStyle>
            <a:lvl1pPr>
              <a:defRPr/>
            </a:lvl1pPr>
          </a:lstStyle>
          <a:p>
            <a:pPr>
              <a:defRPr/>
            </a:pPr>
            <a:fld id="{CA5010F7-D8C4-412C-A8F7-02E880988B06}" type="datetimeFigureOut">
              <a:rPr lang="es-SV"/>
              <a:pPr>
                <a:defRPr/>
              </a:pPr>
              <a:t>8/2/2017</a:t>
            </a:fld>
            <a:endParaRPr lang="es-SV" dirty="0"/>
          </a:p>
        </p:txBody>
      </p:sp>
      <p:sp>
        <p:nvSpPr>
          <p:cNvPr id="8" name="4 Marcador de pie de página"/>
          <p:cNvSpPr>
            <a:spLocks noGrp="1"/>
          </p:cNvSpPr>
          <p:nvPr>
            <p:ph type="ftr" sz="quarter" idx="11"/>
          </p:nvPr>
        </p:nvSpPr>
        <p:spPr/>
        <p:txBody>
          <a:bodyPr/>
          <a:lstStyle>
            <a:lvl1pPr>
              <a:defRPr/>
            </a:lvl1pPr>
          </a:lstStyle>
          <a:p>
            <a:pPr>
              <a:defRPr/>
            </a:pPr>
            <a:endParaRPr lang="es-SV"/>
          </a:p>
        </p:txBody>
      </p:sp>
      <p:sp>
        <p:nvSpPr>
          <p:cNvPr id="9" name="5 Marcador de número de diapositiva"/>
          <p:cNvSpPr>
            <a:spLocks noGrp="1"/>
          </p:cNvSpPr>
          <p:nvPr>
            <p:ph type="sldNum" sz="quarter" idx="12"/>
          </p:nvPr>
        </p:nvSpPr>
        <p:spPr/>
        <p:txBody>
          <a:bodyPr/>
          <a:lstStyle>
            <a:lvl1pPr>
              <a:defRPr/>
            </a:lvl1pPr>
          </a:lstStyle>
          <a:p>
            <a:fld id="{EC72765A-33D6-4629-82D2-E6028604160B}" type="slidenum">
              <a:rPr lang="es-SV" altLang="es-SV"/>
              <a:pPr/>
              <a:t>‹Nº›</a:t>
            </a:fld>
            <a:endParaRPr lang="es-SV" altLang="es-SV"/>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51FF7347-5810-4C02-90AE-FD06919FAD69}" type="datetimeFigureOut">
              <a:rPr lang="es-SV"/>
              <a:pPr>
                <a:defRPr/>
              </a:pPr>
              <a:t>8/2/2017</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fld id="{10367B20-837A-4C1E-AC89-DC33EBCABCD4}" type="slidenum">
              <a:rPr lang="es-SV" altLang="es-SV"/>
              <a:pPr/>
              <a:t>‹Nº›</a:t>
            </a:fld>
            <a:endParaRPr lang="es-SV" altLang="es-SV"/>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FEE0B091-85AE-48A8-A081-FA78F03EFE2A}" type="datetimeFigureOut">
              <a:rPr lang="es-SV"/>
              <a:pPr>
                <a:defRPr/>
              </a:pPr>
              <a:t>8/2/2017</a:t>
            </a:fld>
            <a:endParaRPr lang="es-SV" dirty="0"/>
          </a:p>
        </p:txBody>
      </p:sp>
      <p:sp>
        <p:nvSpPr>
          <p:cNvPr id="3" name="4 Marcador de pie de página"/>
          <p:cNvSpPr>
            <a:spLocks noGrp="1"/>
          </p:cNvSpPr>
          <p:nvPr>
            <p:ph type="ftr" sz="quarter" idx="11"/>
          </p:nvPr>
        </p:nvSpPr>
        <p:spPr/>
        <p:txBody>
          <a:bodyPr/>
          <a:lstStyle>
            <a:lvl1pPr>
              <a:defRPr/>
            </a:lvl1pPr>
          </a:lstStyle>
          <a:p>
            <a:pPr>
              <a:defRPr/>
            </a:pPr>
            <a:endParaRPr lang="es-SV"/>
          </a:p>
        </p:txBody>
      </p:sp>
      <p:sp>
        <p:nvSpPr>
          <p:cNvPr id="4" name="5 Marcador de número de diapositiva"/>
          <p:cNvSpPr>
            <a:spLocks noGrp="1"/>
          </p:cNvSpPr>
          <p:nvPr>
            <p:ph type="sldNum" sz="quarter" idx="12"/>
          </p:nvPr>
        </p:nvSpPr>
        <p:spPr/>
        <p:txBody>
          <a:bodyPr/>
          <a:lstStyle>
            <a:lvl1pPr>
              <a:defRPr/>
            </a:lvl1pPr>
          </a:lstStyle>
          <a:p>
            <a:fld id="{D36BD36A-B40C-4EF9-8DA1-720CA78D507A}" type="slidenum">
              <a:rPr lang="es-SV" altLang="es-SV"/>
              <a:pPr/>
              <a:t>‹Nº›</a:t>
            </a:fld>
            <a:endParaRPr lang="es-SV" altLang="es-SV"/>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C00F681-DC37-4F6D-968E-ECC3E36AB14C}" type="datetimeFigureOut">
              <a:rPr lang="es-SV"/>
              <a:pPr>
                <a:defRPr/>
              </a:pPr>
              <a:t>8/2/2017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fld id="{401BBDB8-55DB-44A4-9CAC-CAF221CA2FBC}" type="slidenum">
              <a:rPr lang="es-SV" altLang="es-SV"/>
              <a:pPr/>
              <a:t>‹Nº›</a:t>
            </a:fld>
            <a:endParaRPr lang="es-SV" alt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89C828D4-0E97-4272-85FF-2ACDABD1EC51}" type="datetimeFigureOut">
              <a:rPr lang="es-SV"/>
              <a:pPr>
                <a:defRPr/>
              </a:pPr>
              <a:t>8/2/2017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fld id="{AC64DAB1-A957-48C7-AE8F-8B77C814DDEA}" type="slidenum">
              <a:rPr lang="es-SV" altLang="es-SV"/>
              <a:pPr/>
              <a:t>‹Nº›</a:t>
            </a:fld>
            <a:endParaRPr lang="es-SV" altLang="es-SV"/>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SV"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4C54CBA-11EB-43CD-A741-C2C9789A916C}" type="datetimeFigureOut">
              <a:rPr lang="es-SV"/>
              <a:pPr>
                <a:defRPr/>
              </a:pPr>
              <a:t>8/2/2017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fld id="{D647F103-5B39-44C3-A593-A61B76722023}" type="slidenum">
              <a:rPr lang="es-SV" altLang="es-SV"/>
              <a:pPr/>
              <a:t>‹Nº›</a:t>
            </a:fld>
            <a:endParaRPr lang="es-SV" altLang="es-SV"/>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10A24428-6A38-45ED-B26C-AD0FFE35915A}" type="datetimeFigureOut">
              <a:rPr lang="es-SV"/>
              <a:pPr>
                <a:defRPr/>
              </a:pPr>
              <a:t>8/2/2017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fld id="{58D69331-54CF-4F8F-A18A-08C6D3D3C05B}" type="slidenum">
              <a:rPr lang="es-SV" altLang="es-SV"/>
              <a:pPr/>
              <a:t>‹Nº›</a:t>
            </a:fld>
            <a:endParaRPr lang="es-SV" altLang="es-SV"/>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4470A92E-443F-40C3-A0AF-A67E3500E200}" type="datetimeFigureOut">
              <a:rPr lang="es-SV"/>
              <a:pPr>
                <a:defRPr/>
              </a:pPr>
              <a:t>8/2/2017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fld id="{2B2A9661-F095-42F0-920E-31A4E1E4B801}" type="slidenum">
              <a:rPr lang="es-SV" altLang="es-SV"/>
              <a:pPr/>
              <a:t>‹Nº›</a:t>
            </a:fld>
            <a:endParaRPr lang="es-SV" alt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5FE5FD4-8B42-4EF7-A98C-52DF3932D030}" type="datetimeFigureOut">
              <a:rPr lang="es-SV"/>
              <a:pPr>
                <a:defRPr/>
              </a:pPr>
              <a:t>8/2/2017</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fld id="{8CD7E2DE-0455-44B9-8155-C0EDE9FEFE6B}" type="slidenum">
              <a:rPr lang="es-SV" altLang="es-SV"/>
              <a:pPr/>
              <a:t>‹Nº›</a:t>
            </a:fld>
            <a:endParaRPr lang="es-SV" alt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3 Marcador de fecha"/>
          <p:cNvSpPr>
            <a:spLocks noGrp="1"/>
          </p:cNvSpPr>
          <p:nvPr>
            <p:ph type="dt" sz="half" idx="10"/>
          </p:nvPr>
        </p:nvSpPr>
        <p:spPr/>
        <p:txBody>
          <a:bodyPr/>
          <a:lstStyle>
            <a:lvl1pPr>
              <a:defRPr/>
            </a:lvl1pPr>
          </a:lstStyle>
          <a:p>
            <a:pPr>
              <a:defRPr/>
            </a:pPr>
            <a:fld id="{9E52632E-FAA1-4BA3-83A7-4DACF6F7DDC3}" type="datetimeFigureOut">
              <a:rPr lang="es-SV"/>
              <a:pPr>
                <a:defRPr/>
              </a:pPr>
              <a:t>8/2/2017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fld id="{783EE8D1-9C9A-4A99-A931-0DB303B23E05}" type="slidenum">
              <a:rPr lang="es-SV" altLang="es-SV"/>
              <a:pPr/>
              <a:t>‹Nº›</a:t>
            </a:fld>
            <a:endParaRPr lang="es-SV" alt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3 Marcador de fecha"/>
          <p:cNvSpPr>
            <a:spLocks noGrp="1"/>
          </p:cNvSpPr>
          <p:nvPr>
            <p:ph type="dt" sz="half" idx="10"/>
          </p:nvPr>
        </p:nvSpPr>
        <p:spPr/>
        <p:txBody>
          <a:bodyPr/>
          <a:lstStyle>
            <a:lvl1pPr>
              <a:defRPr/>
            </a:lvl1pPr>
          </a:lstStyle>
          <a:p>
            <a:pPr>
              <a:defRPr/>
            </a:pPr>
            <a:fld id="{C053C956-B436-402D-B469-9B71E8593AF3}" type="datetimeFigureOut">
              <a:rPr lang="es-SV"/>
              <a:pPr>
                <a:defRPr/>
              </a:pPr>
              <a:t>8/2/2017</a:t>
            </a:fld>
            <a:endParaRPr lang="es-SV" dirty="0"/>
          </a:p>
        </p:txBody>
      </p:sp>
      <p:sp>
        <p:nvSpPr>
          <p:cNvPr id="8" name="4 Marcador de pie de página"/>
          <p:cNvSpPr>
            <a:spLocks noGrp="1"/>
          </p:cNvSpPr>
          <p:nvPr>
            <p:ph type="ftr" sz="quarter" idx="11"/>
          </p:nvPr>
        </p:nvSpPr>
        <p:spPr/>
        <p:txBody>
          <a:bodyPr/>
          <a:lstStyle>
            <a:lvl1pPr>
              <a:defRPr/>
            </a:lvl1pPr>
          </a:lstStyle>
          <a:p>
            <a:pPr>
              <a:defRPr/>
            </a:pPr>
            <a:endParaRPr lang="es-SV"/>
          </a:p>
        </p:txBody>
      </p:sp>
      <p:sp>
        <p:nvSpPr>
          <p:cNvPr id="9" name="5 Marcador de número de diapositiva"/>
          <p:cNvSpPr>
            <a:spLocks noGrp="1"/>
          </p:cNvSpPr>
          <p:nvPr>
            <p:ph type="sldNum" sz="quarter" idx="12"/>
          </p:nvPr>
        </p:nvSpPr>
        <p:spPr/>
        <p:txBody>
          <a:bodyPr/>
          <a:lstStyle>
            <a:lvl1pPr>
              <a:defRPr/>
            </a:lvl1pPr>
          </a:lstStyle>
          <a:p>
            <a:fld id="{E26882A0-4A1E-4BEF-A618-E952A59118E4}" type="slidenum">
              <a:rPr lang="es-SV" altLang="es-SV"/>
              <a:pPr/>
              <a:t>‹Nº›</a:t>
            </a:fld>
            <a:endParaRPr lang="es-SV" alt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DB557C8D-21C7-46F3-B110-E45150079D98}" type="datetimeFigureOut">
              <a:rPr lang="es-SV"/>
              <a:pPr>
                <a:defRPr/>
              </a:pPr>
              <a:t>8/2/2017</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fld id="{89A27DB2-984F-4FBD-8CED-A2490337BF8B}" type="slidenum">
              <a:rPr lang="es-SV" altLang="es-SV"/>
              <a:pPr/>
              <a:t>‹Nº›</a:t>
            </a:fld>
            <a:endParaRPr lang="es-SV" alt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EA686096-DCE5-40A7-8686-1488C2B30821}" type="datetimeFigureOut">
              <a:rPr lang="es-SV"/>
              <a:pPr>
                <a:defRPr/>
              </a:pPr>
              <a:t>8/2/2017</a:t>
            </a:fld>
            <a:endParaRPr lang="es-SV" dirty="0"/>
          </a:p>
        </p:txBody>
      </p:sp>
      <p:sp>
        <p:nvSpPr>
          <p:cNvPr id="3" name="4 Marcador de pie de página"/>
          <p:cNvSpPr>
            <a:spLocks noGrp="1"/>
          </p:cNvSpPr>
          <p:nvPr>
            <p:ph type="ftr" sz="quarter" idx="11"/>
          </p:nvPr>
        </p:nvSpPr>
        <p:spPr/>
        <p:txBody>
          <a:bodyPr/>
          <a:lstStyle>
            <a:lvl1pPr>
              <a:defRPr/>
            </a:lvl1pPr>
          </a:lstStyle>
          <a:p>
            <a:pPr>
              <a:defRPr/>
            </a:pPr>
            <a:endParaRPr lang="es-SV"/>
          </a:p>
        </p:txBody>
      </p:sp>
      <p:sp>
        <p:nvSpPr>
          <p:cNvPr id="4" name="5 Marcador de número de diapositiva"/>
          <p:cNvSpPr>
            <a:spLocks noGrp="1"/>
          </p:cNvSpPr>
          <p:nvPr>
            <p:ph type="sldNum" sz="quarter" idx="12"/>
          </p:nvPr>
        </p:nvSpPr>
        <p:spPr/>
        <p:txBody>
          <a:bodyPr/>
          <a:lstStyle>
            <a:lvl1pPr>
              <a:defRPr/>
            </a:lvl1pPr>
          </a:lstStyle>
          <a:p>
            <a:fld id="{A29F325C-2A8D-45FC-8200-90826C8127B6}" type="slidenum">
              <a:rPr lang="es-SV" altLang="es-SV"/>
              <a:pPr/>
              <a:t>‹Nº›</a:t>
            </a:fld>
            <a:endParaRPr lang="es-SV" alt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0BBFC3-E24B-4CEF-86FE-399E0B1FC201}" type="datetimeFigureOut">
              <a:rPr lang="es-SV"/>
              <a:pPr>
                <a:defRPr/>
              </a:pPr>
              <a:t>8/2/2017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fld id="{D655EC8D-E2A1-4F2A-BD9B-E30298A2A8D6}" type="slidenum">
              <a:rPr lang="es-SV" altLang="es-SV"/>
              <a:pPr/>
              <a:t>‹Nº›</a:t>
            </a:fld>
            <a:endParaRPr lang="es-SV" alt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SV"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8999BFC-57A3-485B-B14C-653C6CD8F0EF}" type="datetimeFigureOut">
              <a:rPr lang="es-SV"/>
              <a:pPr>
                <a:defRPr/>
              </a:pPr>
              <a:t>8/2/2017</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fld id="{7CE1E3BE-4ABA-4522-8154-CA468A949E32}" type="slidenum">
              <a:rPr lang="es-SV" altLang="es-SV"/>
              <a:pPr/>
              <a:t>‹Nº›</a:t>
            </a:fld>
            <a:endParaRPr lang="es-SV" alt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SV"/>
              <a:t>Haga clic para modificar el estilo de título del patrón</a:t>
            </a:r>
            <a:endParaRPr lang="es-SV" altLang="es-SV"/>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SV"/>
              <a:t>Haga clic para modificar el estilo de texto del patrón</a:t>
            </a:r>
          </a:p>
          <a:p>
            <a:pPr lvl="1"/>
            <a:r>
              <a:rPr lang="es-ES" altLang="es-SV"/>
              <a:t>Segundo nivel</a:t>
            </a:r>
          </a:p>
          <a:p>
            <a:pPr lvl="2"/>
            <a:r>
              <a:rPr lang="es-ES" altLang="es-SV"/>
              <a:t>Tercer nivel</a:t>
            </a:r>
          </a:p>
          <a:p>
            <a:pPr lvl="3"/>
            <a:r>
              <a:rPr lang="es-ES" altLang="es-SV"/>
              <a:t>Cuarto nivel</a:t>
            </a:r>
          </a:p>
          <a:p>
            <a:pPr lvl="4"/>
            <a:r>
              <a:rPr lang="es-ES" altLang="es-SV"/>
              <a:t>Quinto nivel</a:t>
            </a:r>
            <a:endParaRPr lang="es-SV" alt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6E905A4-4F5B-4D64-8CA7-F6F3D2274B64}" type="datetimeFigureOut">
              <a:rPr lang="es-SV"/>
              <a:pPr>
                <a:defRPr/>
              </a:pPr>
              <a:t>8/2/2017</a:t>
            </a:fld>
            <a:endParaRPr lang="es-SV"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E02EC8AF-CB15-4AFC-A7F2-9868D7F4AFD1}" type="slidenum">
              <a:rPr lang="es-SV" altLang="es-SV"/>
              <a:pPr/>
              <a:t>‹Nº›</a:t>
            </a:fld>
            <a:endParaRPr lang="es-SV" alt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SV"/>
              <a:t>Haga clic para modificar el estilo de título del patrón</a:t>
            </a:r>
            <a:endParaRPr lang="es-SV" altLang="es-SV"/>
          </a:p>
        </p:txBody>
      </p:sp>
      <p:sp>
        <p:nvSpPr>
          <p:cNvPr id="2051"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SV"/>
              <a:t>Haga clic para modificar el estilo de texto del patrón</a:t>
            </a:r>
          </a:p>
          <a:p>
            <a:pPr lvl="1"/>
            <a:r>
              <a:rPr lang="es-ES" altLang="es-SV"/>
              <a:t>Segundo nivel</a:t>
            </a:r>
          </a:p>
          <a:p>
            <a:pPr lvl="2"/>
            <a:r>
              <a:rPr lang="es-ES" altLang="es-SV"/>
              <a:t>Tercer nivel</a:t>
            </a:r>
          </a:p>
          <a:p>
            <a:pPr lvl="3"/>
            <a:r>
              <a:rPr lang="es-ES" altLang="es-SV"/>
              <a:t>Cuarto nivel</a:t>
            </a:r>
          </a:p>
          <a:p>
            <a:pPr lvl="4"/>
            <a:r>
              <a:rPr lang="es-ES" altLang="es-SV"/>
              <a:t>Quinto nivel</a:t>
            </a:r>
            <a:endParaRPr lang="es-SV" alt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070D98B9-8634-42DB-985D-D38678BD771C}" type="datetimeFigureOut">
              <a:rPr lang="es-SV"/>
              <a:pPr>
                <a:defRPr/>
              </a:pPr>
              <a:t>8/2/2017</a:t>
            </a:fld>
            <a:endParaRPr lang="es-SV"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CCF84B7C-4606-4511-90B0-986D967C433C}" type="slidenum">
              <a:rPr lang="es-SV" altLang="es-SV"/>
              <a:pPr/>
              <a:t>‹Nº›</a:t>
            </a:fld>
            <a:endParaRPr lang="es-SV" altLang="es-SV"/>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http://www.paho.org/els"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mailto:sanchezx@paho.org" TargetMode="External"/><Relationship Id="rId5" Type="http://schemas.openxmlformats.org/officeDocument/2006/relationships/image" Target="../media/image4.gif"/><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cpelsalvador.com.org/" TargetMode="External"/><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www.facebook.com/MCPES200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323850" y="549275"/>
            <a:ext cx="5327650" cy="1938338"/>
          </a:xfrm>
          <a:prstGeom prst="rect">
            <a:avLst/>
          </a:prstGeom>
          <a:noFill/>
        </p:spPr>
        <p:txBody>
          <a:bodyPr>
            <a:spAutoFit/>
          </a:bodyPr>
          <a:lstStyle/>
          <a:p>
            <a:pPr eaLnBrk="1" hangingPunct="1">
              <a:defRPr/>
            </a:pPr>
            <a:r>
              <a:rPr lang="es-MX" sz="4000" dirty="0">
                <a:solidFill>
                  <a:schemeClr val="accent6">
                    <a:lumMod val="50000"/>
                  </a:schemeClr>
                </a:solidFill>
                <a:latin typeface="Arial" panose="020B0604020202020204" pitchFamily="34" charset="0"/>
                <a:cs typeface="Arial" panose="020B0604020202020204" pitchFamily="34" charset="0"/>
              </a:rPr>
              <a:t>Mecanismo</a:t>
            </a:r>
          </a:p>
          <a:p>
            <a:pPr eaLnBrk="1" hangingPunct="1">
              <a:defRPr/>
            </a:pPr>
            <a:r>
              <a:rPr lang="es-MX" sz="4000" dirty="0">
                <a:solidFill>
                  <a:schemeClr val="accent6">
                    <a:lumMod val="50000"/>
                  </a:schemeClr>
                </a:solidFill>
                <a:latin typeface="Arial" panose="020B0604020202020204" pitchFamily="34" charset="0"/>
                <a:cs typeface="Arial" panose="020B0604020202020204" pitchFamily="34" charset="0"/>
              </a:rPr>
              <a:t>Coordinador de País</a:t>
            </a:r>
          </a:p>
          <a:p>
            <a:pPr eaLnBrk="1" hangingPunct="1">
              <a:defRPr/>
            </a:pPr>
            <a:r>
              <a:rPr lang="es-MX" sz="4000" dirty="0">
                <a:solidFill>
                  <a:schemeClr val="accent6">
                    <a:lumMod val="50000"/>
                  </a:schemeClr>
                </a:solidFill>
                <a:latin typeface="Arial" panose="020B0604020202020204" pitchFamily="34" charset="0"/>
                <a:cs typeface="Arial" panose="020B0604020202020204" pitchFamily="34" charset="0"/>
              </a:rPr>
              <a:t>El Salvador</a:t>
            </a:r>
            <a:endParaRPr lang="es-SV" sz="4000" dirty="0">
              <a:solidFill>
                <a:schemeClr val="accent6">
                  <a:lumMod val="50000"/>
                </a:schemeClr>
              </a:solidFill>
              <a:latin typeface="Arial" panose="020B0604020202020204" pitchFamily="34" charset="0"/>
              <a:cs typeface="Arial" panose="020B0604020202020204" pitchFamily="34" charset="0"/>
            </a:endParaRPr>
          </a:p>
        </p:txBody>
      </p:sp>
      <p:sp>
        <p:nvSpPr>
          <p:cNvPr id="5123" name="CuadroTexto 3"/>
          <p:cNvSpPr txBox="1">
            <a:spLocks noChangeArrowheads="1"/>
          </p:cNvSpPr>
          <p:nvPr/>
        </p:nvSpPr>
        <p:spPr bwMode="auto">
          <a:xfrm>
            <a:off x="5973763" y="4437063"/>
            <a:ext cx="249237" cy="369887"/>
          </a:xfrm>
          <a:prstGeom prst="rect">
            <a:avLst/>
          </a:prstGeom>
          <a:noFill/>
          <a:ln w="9525">
            <a:noFill/>
            <a:miter lim="800000"/>
            <a:headEnd/>
            <a:tailEnd/>
          </a:ln>
        </p:spPr>
        <p:txBody>
          <a:bodyPr wrap="none">
            <a:spAutoFit/>
          </a:bodyPr>
          <a:lstStyle/>
          <a:p>
            <a:pPr algn="ctr" eaLnBrk="1" hangingPunct="1"/>
            <a:r>
              <a:rPr lang="es-SV" altLang="es-SV"/>
              <a:t> </a:t>
            </a:r>
          </a:p>
        </p:txBody>
      </p:sp>
      <p:sp>
        <p:nvSpPr>
          <p:cNvPr id="3" name="CuadroTexto 2"/>
          <p:cNvSpPr txBox="1"/>
          <p:nvPr/>
        </p:nvSpPr>
        <p:spPr>
          <a:xfrm>
            <a:off x="971600" y="2996952"/>
            <a:ext cx="7128792" cy="2893100"/>
          </a:xfrm>
          <a:prstGeom prst="rect">
            <a:avLst/>
          </a:prstGeom>
          <a:noFill/>
        </p:spPr>
        <p:txBody>
          <a:bodyPr wrap="square" rtlCol="0">
            <a:spAutoFit/>
          </a:bodyPr>
          <a:lstStyle/>
          <a:p>
            <a:r>
              <a:rPr lang="es-419" sz="2800" dirty="0"/>
              <a:t>SEGUIMIENTO A ABASTECIMIENTO DE ANTIRRETROVIRALES EN MINISTERIO DE SALUD</a:t>
            </a:r>
          </a:p>
          <a:p>
            <a:endParaRPr lang="es-419" dirty="0"/>
          </a:p>
          <a:p>
            <a:endParaRPr lang="es-419" dirty="0"/>
          </a:p>
          <a:p>
            <a:pPr algn="r"/>
            <a:r>
              <a:rPr lang="es-419" dirty="0"/>
              <a:t>Dra. Ana Isabel Nieto</a:t>
            </a:r>
          </a:p>
          <a:p>
            <a:pPr algn="r"/>
            <a:r>
              <a:rPr lang="es-419" dirty="0"/>
              <a:t>Programa Nacional de ITS/VIH/SIDA</a:t>
            </a:r>
          </a:p>
          <a:p>
            <a:pPr algn="r"/>
            <a:endParaRPr lang="es-419" sz="800" dirty="0"/>
          </a:p>
          <a:p>
            <a:pPr algn="r"/>
            <a:r>
              <a:rPr lang="es-419" dirty="0"/>
              <a:t>San Salvador, 09 de febrero de 2017</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419" dirty="0"/>
              <a:t>Situación actual</a:t>
            </a:r>
          </a:p>
        </p:txBody>
      </p:sp>
      <p:sp>
        <p:nvSpPr>
          <p:cNvPr id="3" name="Marcador de contenido 2"/>
          <p:cNvSpPr>
            <a:spLocks noGrp="1"/>
          </p:cNvSpPr>
          <p:nvPr>
            <p:ph idx="1"/>
          </p:nvPr>
        </p:nvSpPr>
        <p:spPr/>
        <p:txBody>
          <a:bodyPr/>
          <a:lstStyle/>
          <a:p>
            <a:r>
              <a:rPr lang="es-419" dirty="0"/>
              <a:t>Al 6 de febrero, tenemos cubiertas las existencias de todos los ARV, a excepción de </a:t>
            </a:r>
            <a:r>
              <a:rPr lang="es-419" dirty="0" err="1"/>
              <a:t>zidovudina</a:t>
            </a:r>
            <a:r>
              <a:rPr lang="es-419" dirty="0"/>
              <a:t> de 300 mg que debido a la pequeña cantidad que se adquiere no nos pueden proveer. (ver correo de notificación)</a:t>
            </a:r>
          </a:p>
          <a:p>
            <a:r>
              <a:rPr lang="es-419" dirty="0"/>
              <a:t>Las personas que toman este ARV están recibiendo </a:t>
            </a:r>
            <a:r>
              <a:rPr lang="es-419" dirty="0" err="1"/>
              <a:t>zidovudina</a:t>
            </a:r>
            <a:r>
              <a:rPr lang="es-419" dirty="0"/>
              <a:t> de 100 mg para no interrumpir su tratamiento.</a:t>
            </a: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419"/>
          </a:p>
        </p:txBody>
      </p:sp>
      <p:graphicFrame>
        <p:nvGraphicFramePr>
          <p:cNvPr id="10" name="Marcador de contenido 9"/>
          <p:cNvGraphicFramePr>
            <a:graphicFrameLocks noGrp="1"/>
          </p:cNvGraphicFramePr>
          <p:nvPr>
            <p:ph idx="1"/>
            <p:extLst>
              <p:ext uri="{D42A27DB-BD31-4B8C-83A1-F6EECF244321}">
                <p14:modId xmlns:p14="http://schemas.microsoft.com/office/powerpoint/2010/main" val="1788890910"/>
              </p:ext>
            </p:extLst>
          </p:nvPr>
        </p:nvGraphicFramePr>
        <p:xfrm>
          <a:off x="457200" y="1268760"/>
          <a:ext cx="8507289" cy="1385524"/>
        </p:xfrm>
        <a:graphic>
          <a:graphicData uri="http://schemas.openxmlformats.org/drawingml/2006/table">
            <a:tbl>
              <a:tblPr/>
              <a:tblGrid>
                <a:gridCol w="7214535">
                  <a:extLst>
                    <a:ext uri="{9D8B030D-6E8A-4147-A177-3AD203B41FA5}">
                      <a16:colId xmlns:a16="http://schemas.microsoft.com/office/drawing/2014/main" val="1501601432"/>
                    </a:ext>
                  </a:extLst>
                </a:gridCol>
                <a:gridCol w="430918">
                  <a:extLst>
                    <a:ext uri="{9D8B030D-6E8A-4147-A177-3AD203B41FA5}">
                      <a16:colId xmlns:a16="http://schemas.microsoft.com/office/drawing/2014/main" val="232471743"/>
                    </a:ext>
                  </a:extLst>
                </a:gridCol>
                <a:gridCol w="430918">
                  <a:extLst>
                    <a:ext uri="{9D8B030D-6E8A-4147-A177-3AD203B41FA5}">
                      <a16:colId xmlns:a16="http://schemas.microsoft.com/office/drawing/2014/main" val="758488570"/>
                    </a:ext>
                  </a:extLst>
                </a:gridCol>
                <a:gridCol w="430918">
                  <a:extLst>
                    <a:ext uri="{9D8B030D-6E8A-4147-A177-3AD203B41FA5}">
                      <a16:colId xmlns:a16="http://schemas.microsoft.com/office/drawing/2014/main" val="1038196481"/>
                    </a:ext>
                  </a:extLst>
                </a:gridCol>
              </a:tblGrid>
              <a:tr h="149058">
                <a:tc>
                  <a:txBody>
                    <a:bodyPr/>
                    <a:lstStyle/>
                    <a:p>
                      <a:endParaRPr lang="es-419" sz="1600"/>
                    </a:p>
                  </a:txBody>
                  <a:tcPr marL="0" marR="69302" marT="0" marB="0">
                    <a:lnL>
                      <a:noFill/>
                    </a:lnL>
                    <a:lnR>
                      <a:noFill/>
                    </a:lnR>
                    <a:lnT>
                      <a:noFill/>
                    </a:lnT>
                    <a:lnB>
                      <a:noFill/>
                    </a:lnB>
                  </a:tcPr>
                </a:tc>
                <a:tc>
                  <a:txBody>
                    <a:bodyPr/>
                    <a:lstStyle/>
                    <a:p>
                      <a:endParaRPr lang="es-419" sz="1600" dirty="0"/>
                    </a:p>
                  </a:txBody>
                  <a:tcPr marL="83162" marR="83162" marT="41581" marB="41581">
                    <a:lnL>
                      <a:noFill/>
                    </a:lnL>
                  </a:tcPr>
                </a:tc>
                <a:tc>
                  <a:txBody>
                    <a:bodyPr/>
                    <a:lstStyle/>
                    <a:p>
                      <a:endParaRPr lang="es-419" sz="1600"/>
                    </a:p>
                  </a:txBody>
                  <a:tcPr marL="83162" marR="83162" marT="41581" marB="41581"/>
                </a:tc>
                <a:tc>
                  <a:txBody>
                    <a:bodyPr/>
                    <a:lstStyle/>
                    <a:p>
                      <a:endParaRPr lang="es-419" sz="1600"/>
                    </a:p>
                  </a:txBody>
                  <a:tcPr marL="83162" marR="83162" marT="41581" marB="41581"/>
                </a:tc>
                <a:extLst>
                  <a:ext uri="{0D108BD9-81ED-4DB2-BD59-A6C34878D82A}">
                    <a16:rowId xmlns:a16="http://schemas.microsoft.com/office/drawing/2014/main" val="1714960495"/>
                  </a:ext>
                </a:extLst>
              </a:tr>
              <a:tr h="447175">
                <a:tc>
                  <a:txBody>
                    <a:bodyPr/>
                    <a:lstStyle/>
                    <a:p>
                      <a:pPr algn="l" fontAlgn="t"/>
                      <a:r>
                        <a:rPr lang="fr-FR" sz="1600" b="1">
                          <a:solidFill>
                            <a:srgbClr val="222222"/>
                          </a:solidFill>
                          <a:effectLst/>
                          <a:latin typeface="arial" panose="020B0604020202020204" pitchFamily="34" charset="0"/>
                        </a:rPr>
                        <a:t>Sanchez, Lic. Xiomara (ELS)</a:t>
                      </a:r>
                      <a:r>
                        <a:rPr lang="fr-FR" sz="1600" b="1">
                          <a:effectLst/>
                          <a:latin typeface="arial" panose="020B0604020202020204" pitchFamily="34" charset="0"/>
                        </a:rPr>
                        <a:t> </a:t>
                      </a:r>
                      <a:r>
                        <a:rPr lang="fr-FR" sz="1600" b="1">
                          <a:solidFill>
                            <a:srgbClr val="555555"/>
                          </a:solidFill>
                          <a:effectLst/>
                          <a:latin typeface="arial" panose="020B0604020202020204" pitchFamily="34" charset="0"/>
                        </a:rPr>
                        <a:t>&lt;sanchezx@paho.org&gt;</a:t>
                      </a:r>
                      <a:endParaRPr lang="fr-FR" sz="1600" b="1">
                        <a:effectLst/>
                        <a:latin typeface="arial" panose="020B0604020202020204" pitchFamily="34" charset="0"/>
                      </a:endParaRPr>
                    </a:p>
                  </a:txBody>
                  <a:tcPr marL="0" marR="0" marT="0" marB="0">
                    <a:lnL>
                      <a:noFill/>
                    </a:lnL>
                    <a:lnR>
                      <a:noFill/>
                    </a:lnR>
                    <a:lnT>
                      <a:noFill/>
                    </a:lnT>
                    <a:lnB>
                      <a:noFill/>
                    </a:lnB>
                  </a:tcPr>
                </a:tc>
                <a:tc>
                  <a:txBody>
                    <a:bodyPr/>
                    <a:lstStyle/>
                    <a:p>
                      <a:pPr algn="r" fontAlgn="t"/>
                      <a:r>
                        <a:rPr lang="es-419" sz="1600" dirty="0">
                          <a:solidFill>
                            <a:srgbClr val="222222"/>
                          </a:solidFill>
                          <a:effectLst/>
                          <a:latin typeface="arial" panose="020B0604020202020204" pitchFamily="34" charset="0"/>
                        </a:rPr>
                        <a:t>25/11/16</a:t>
                      </a:r>
                    </a:p>
                  </a:txBody>
                  <a:tcPr marL="0" marR="0" marT="0" marB="0">
                    <a:lnL>
                      <a:noFill/>
                    </a:lnL>
                    <a:lnR>
                      <a:noFill/>
                    </a:lnR>
                    <a:lnB>
                      <a:noFill/>
                    </a:lnB>
                  </a:tcPr>
                </a:tc>
                <a:tc>
                  <a:txBody>
                    <a:bodyPr/>
                    <a:lstStyle/>
                    <a:p>
                      <a:pPr algn="r" fontAlgn="t"/>
                      <a:endParaRPr lang="es-419" sz="1600">
                        <a:solidFill>
                          <a:srgbClr val="222222"/>
                        </a:solidFill>
                        <a:effectLst/>
                        <a:latin typeface="arial" panose="020B0604020202020204" pitchFamily="34" charset="0"/>
                      </a:endParaRPr>
                    </a:p>
                  </a:txBody>
                  <a:tcPr marL="0" marR="0" marT="0" marB="0">
                    <a:lnL>
                      <a:noFill/>
                    </a:lnL>
                    <a:lnR>
                      <a:noFill/>
                    </a:lnR>
                    <a:lnB>
                      <a:noFill/>
                    </a:lnB>
                  </a:tcPr>
                </a:tc>
                <a:tc rowSpan="2">
                  <a:txBody>
                    <a:bodyPr/>
                    <a:lstStyle/>
                    <a:p>
                      <a:pPr algn="ctr" fontAlgn="t"/>
                      <a:endParaRPr lang="es-419" sz="1600" b="1" dirty="0">
                        <a:solidFill>
                          <a:srgbClr val="444444"/>
                        </a:solidFill>
                        <a:effectLst/>
                        <a:latin typeface="arial" panose="020B0604020202020204" pitchFamily="34" charset="0"/>
                      </a:endParaRPr>
                    </a:p>
                  </a:txBody>
                  <a:tcPr marL="0" marR="0" marT="0" marB="0">
                    <a:lnL>
                      <a:noFill/>
                    </a:lnL>
                    <a:lnR>
                      <a:noFill/>
                    </a:lnR>
                    <a:lnB>
                      <a:noFill/>
                    </a:lnB>
                  </a:tcPr>
                </a:tc>
                <a:extLst>
                  <a:ext uri="{0D108BD9-81ED-4DB2-BD59-A6C34878D82A}">
                    <a16:rowId xmlns:a16="http://schemas.microsoft.com/office/drawing/2014/main" val="3059891258"/>
                  </a:ext>
                </a:extLst>
              </a:tr>
              <a:tr h="0">
                <a:tc gridSpan="3">
                  <a:txBody>
                    <a:bodyPr/>
                    <a:lstStyle/>
                    <a:p>
                      <a:endParaRPr lang="es-419" sz="1600" dirty="0"/>
                    </a:p>
                  </a:txBody>
                  <a:tcPr marL="0" marR="0" marT="0" marB="0" anchor="ctr">
                    <a:lnL>
                      <a:noFill/>
                    </a:lnL>
                    <a:lnR>
                      <a:noFill/>
                    </a:lnR>
                    <a:lnT>
                      <a:noFill/>
                    </a:lnT>
                    <a:lnB>
                      <a:noFill/>
                    </a:lnB>
                  </a:tcPr>
                </a:tc>
                <a:tc hMerge="1">
                  <a:txBody>
                    <a:bodyPr/>
                    <a:lstStyle/>
                    <a:p>
                      <a:endParaRPr lang="es-419"/>
                    </a:p>
                  </a:txBody>
                  <a:tcPr/>
                </a:tc>
                <a:tc hMerge="1">
                  <a:txBody>
                    <a:bodyPr/>
                    <a:lstStyle/>
                    <a:p>
                      <a:endParaRPr lang="es-419"/>
                    </a:p>
                  </a:txBody>
                  <a:tcPr/>
                </a:tc>
                <a:tc vMerge="1">
                  <a:txBody>
                    <a:bodyPr/>
                    <a:lstStyle/>
                    <a:p>
                      <a:endParaRPr lang="es-419"/>
                    </a:p>
                  </a:txBody>
                  <a:tcPr/>
                </a:tc>
                <a:extLst>
                  <a:ext uri="{0D108BD9-81ED-4DB2-BD59-A6C34878D82A}">
                    <a16:rowId xmlns:a16="http://schemas.microsoft.com/office/drawing/2014/main" val="3080850557"/>
                  </a:ext>
                </a:extLst>
              </a:tr>
              <a:tr h="149058">
                <a:tc>
                  <a:txBody>
                    <a:bodyPr/>
                    <a:lstStyle/>
                    <a:p>
                      <a:r>
                        <a:rPr lang="es-419" sz="1600">
                          <a:solidFill>
                            <a:srgbClr val="777777"/>
                          </a:solidFill>
                          <a:effectLst/>
                          <a:latin typeface="arial" panose="020B0604020202020204" pitchFamily="34" charset="0"/>
                        </a:rPr>
                        <a:t>para Alma, Franklin, anieto</a:t>
                      </a:r>
                      <a:endParaRPr lang="es-419" sz="1600">
                        <a:effectLst/>
                        <a:latin typeface="arial" panose="020B0604020202020204" pitchFamily="34" charset="0"/>
                      </a:endParaRPr>
                    </a:p>
                  </a:txBody>
                  <a:tcPr marL="0" marR="0" marT="0" marB="0" anchor="ctr">
                    <a:lnL>
                      <a:noFill/>
                    </a:lnL>
                    <a:lnR>
                      <a:noFill/>
                    </a:lnR>
                    <a:lnT>
                      <a:noFill/>
                    </a:lnT>
                    <a:lnB>
                      <a:noFill/>
                    </a:lnB>
                  </a:tcPr>
                </a:tc>
                <a:tc>
                  <a:txBody>
                    <a:bodyPr/>
                    <a:lstStyle/>
                    <a:p>
                      <a:endParaRPr lang="es-419" sz="1600"/>
                    </a:p>
                  </a:txBody>
                  <a:tcPr marL="83162" marR="83162" marT="41581" marB="41581">
                    <a:lnL>
                      <a:noFill/>
                    </a:lnL>
                    <a:lnT>
                      <a:noFill/>
                    </a:lnT>
                  </a:tcPr>
                </a:tc>
                <a:tc>
                  <a:txBody>
                    <a:bodyPr/>
                    <a:lstStyle/>
                    <a:p>
                      <a:endParaRPr lang="es-419" sz="1600"/>
                    </a:p>
                  </a:txBody>
                  <a:tcPr marL="83162" marR="83162" marT="41581" marB="41581">
                    <a:lnT>
                      <a:noFill/>
                    </a:lnT>
                  </a:tcPr>
                </a:tc>
                <a:tc>
                  <a:txBody>
                    <a:bodyPr/>
                    <a:lstStyle/>
                    <a:p>
                      <a:endParaRPr lang="es-419" sz="1600" dirty="0"/>
                    </a:p>
                  </a:txBody>
                  <a:tcPr marL="83162" marR="83162" marT="41581" marB="41581">
                    <a:lnT>
                      <a:noFill/>
                    </a:lnT>
                  </a:tcPr>
                </a:tc>
                <a:extLst>
                  <a:ext uri="{0D108BD9-81ED-4DB2-BD59-A6C34878D82A}">
                    <a16:rowId xmlns:a16="http://schemas.microsoft.com/office/drawing/2014/main" val="2132121299"/>
                  </a:ext>
                </a:extLst>
              </a:tr>
            </a:tbl>
          </a:graphicData>
        </a:graphic>
      </p:graphicFrame>
      <p:pic>
        <p:nvPicPr>
          <p:cNvPr id="2059" name="Picture 11" descr="https://mail.google.com/mail/u/0/images/cleardo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906713"/>
            <a:ext cx="45719" cy="952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mail.google.com/mail/u/0/images/cleardo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906713"/>
            <a:ext cx="45719" cy="9525"/>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https://mail.google.com/mail/u/0/images/cleardo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906713"/>
            <a:ext cx="45719" cy="9525"/>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s://mail.google.com/mail/u/0/images/cleardo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906713"/>
            <a:ext cx="45719" cy="952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5"/>
          <p:cNvSpPr>
            <a:spLocks noChangeArrowheads="1"/>
          </p:cNvSpPr>
          <p:nvPr/>
        </p:nvSpPr>
        <p:spPr bwMode="auto">
          <a:xfrm>
            <a:off x="570384" y="2670497"/>
            <a:ext cx="8003232" cy="38164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chemeClr val="tx1"/>
                </a:solidFill>
                <a:effectLst/>
                <a:latin typeface="Century Gothic" panose="020B0502020202020204" pitchFamily="34" charset="0"/>
                <a:cs typeface="Times New Roman" panose="02020603050405020304" pitchFamily="18" charset="0"/>
              </a:rPr>
              <a:t>Estimada Dra. Quezada:</a:t>
            </a:r>
            <a:endParaRPr kumimoji="0" lang="es-ES" altLang="es-419"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chemeClr val="tx1"/>
                </a:solidFill>
                <a:effectLst/>
                <a:latin typeface="Century Gothic" panose="020B0502020202020204" pitchFamily="34" charset="0"/>
                <a:cs typeface="Times New Roman" panose="02020603050405020304" pitchFamily="18" charset="0"/>
              </a:rPr>
              <a:t> </a:t>
            </a:r>
            <a:endParaRPr kumimoji="0" lang="es-ES" altLang="es-419"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chemeClr val="tx1"/>
                </a:solidFill>
                <a:effectLst/>
                <a:latin typeface="Century Gothic" panose="020B0502020202020204" pitchFamily="34" charset="0"/>
                <a:cs typeface="Times New Roman" panose="02020603050405020304" pitchFamily="18" charset="0"/>
              </a:rPr>
              <a:t>Buenos días, hemos recibido respuesta de la oficina Central para su correo y nos exponen que  </a:t>
            </a:r>
            <a:r>
              <a:rPr kumimoji="0" lang="es-ES" altLang="es-419" sz="1000" b="1" i="0" u="none" strike="noStrike" cap="none" normalizeH="0" baseline="0" dirty="0">
                <a:ln>
                  <a:noFill/>
                </a:ln>
                <a:solidFill>
                  <a:srgbClr val="FF0000"/>
                </a:solidFill>
                <a:effectLst/>
                <a:latin typeface="Century Gothic" panose="020B0502020202020204" pitchFamily="34" charset="0"/>
                <a:cs typeface="Times New Roman" panose="02020603050405020304" pitchFamily="18" charset="0"/>
              </a:rPr>
              <a:t>La situación con la </a:t>
            </a:r>
            <a:r>
              <a:rPr kumimoji="0" lang="es-ES" altLang="es-419" sz="1000" b="1" i="0" u="none" strike="noStrike" cap="none" normalizeH="0" baseline="0" dirty="0" err="1">
                <a:ln>
                  <a:noFill/>
                </a:ln>
                <a:solidFill>
                  <a:srgbClr val="FF0000"/>
                </a:solidFill>
                <a:effectLst/>
                <a:latin typeface="Century Gothic" panose="020B0502020202020204" pitchFamily="34" charset="0"/>
                <a:cs typeface="Times New Roman" panose="02020603050405020304" pitchFamily="18" charset="0"/>
              </a:rPr>
              <a:t>Zidovudina</a:t>
            </a:r>
            <a:r>
              <a:rPr kumimoji="0" lang="es-ES" altLang="es-419" sz="1000" b="1" i="0" u="none" strike="noStrike" cap="none" normalizeH="0" baseline="0" dirty="0">
                <a:ln>
                  <a:noFill/>
                </a:ln>
                <a:solidFill>
                  <a:srgbClr val="FF0000"/>
                </a:solidFill>
                <a:effectLst/>
                <a:latin typeface="Century Gothic" panose="020B0502020202020204" pitchFamily="34" charset="0"/>
                <a:cs typeface="Times New Roman" panose="02020603050405020304" pitchFamily="18" charset="0"/>
              </a:rPr>
              <a:t> 300mg su consumo a nivel mundial ha disminuido, por lo que el proveedor  con el cual mantenemos el LTA, se ha visto en la situación de planificar la producción de un lote anual de manera de cubrir los pocos pedidos que recibe de sus clientes</a:t>
            </a:r>
            <a:r>
              <a:rPr kumimoji="0" lang="es-ES" altLang="es-419" sz="1000" b="0" i="0" u="none" strike="noStrike" cap="none" normalizeH="0" baseline="0" dirty="0">
                <a:ln>
                  <a:noFill/>
                </a:ln>
                <a:solidFill>
                  <a:schemeClr val="tx1"/>
                </a:solidFill>
                <a:effectLst/>
                <a:latin typeface="Century Gothic" panose="020B0502020202020204" pitchFamily="34" charset="0"/>
                <a:cs typeface="Times New Roman" panose="02020603050405020304" pitchFamily="18" charset="0"/>
              </a:rPr>
              <a:t>.  En la misma situación se encuentra otros fabricantes del producto.  </a:t>
            </a:r>
            <a:endParaRPr kumimoji="0" lang="es-ES" altLang="es-419"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chemeClr val="tx1"/>
                </a:solidFill>
                <a:effectLst/>
                <a:latin typeface="Century Gothic" panose="020B0502020202020204" pitchFamily="34" charset="0"/>
                <a:cs typeface="Times New Roman" panose="02020603050405020304" pitchFamily="18" charset="0"/>
              </a:rPr>
              <a:t> </a:t>
            </a:r>
            <a:endParaRPr kumimoji="0" lang="es-ES" altLang="es-419" sz="9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chemeClr val="tx1"/>
                </a:solidFill>
                <a:effectLst/>
                <a:latin typeface="Century Gothic" panose="020B0502020202020204" pitchFamily="34" charset="0"/>
                <a:cs typeface="Times New Roman" panose="02020603050405020304" pitchFamily="18" charset="0"/>
              </a:rPr>
              <a:t>Nuestra sugerencia de cancelar el producto de esta orden se mantiene valida toda vez que para este 2016 el producto no se encontrara disponible, además el no quitar este medicamento, afecta la entrega del resto de los productos de esta orden de compra  es decir retrasada.</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rgbClr val="000000"/>
                </a:solidFill>
                <a:effectLst/>
                <a:latin typeface="Century Gothic" panose="020B0502020202020204" pitchFamily="34" charset="0"/>
                <a:cs typeface="Times New Roman" panose="02020603050405020304" pitchFamily="18" charset="0"/>
              </a:rPr>
              <a:t>Agradeceremos su autorización para poder efectuar la enmienda a la orden de compra y no retrasar el resto de los productos para su entrega.</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rgbClr val="000000"/>
                </a:solidFill>
                <a:effectLst/>
                <a:latin typeface="Century Gothic" panose="020B0502020202020204" pitchFamily="34" charset="0"/>
                <a:cs typeface="Times New Roman" panose="02020603050405020304" pitchFamily="18" charset="0"/>
              </a:rPr>
              <a:t>Quedamos a la espera de su respuesta.</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rgbClr val="000000"/>
                </a:solidFill>
                <a:effectLst/>
                <a:latin typeface="Century Gothic" panose="020B0502020202020204" pitchFamily="34" charset="0"/>
                <a:cs typeface="Times New Roman" panose="02020603050405020304" pitchFamily="18" charset="0"/>
              </a:rPr>
              <a:t>Atentamente,</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1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 </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100" b="1" i="0" u="none" strike="noStrike" cap="none" normalizeH="0" baseline="0" dirty="0">
                <a:ln>
                  <a:noFill/>
                </a:ln>
                <a:solidFill>
                  <a:srgbClr val="000080"/>
                </a:solidFill>
                <a:effectLst/>
                <a:latin typeface="Calibri" panose="020F0502020204030204" pitchFamily="34" charset="0"/>
                <a:cs typeface="Calibri" panose="020F0502020204030204" pitchFamily="34" charset="0"/>
              </a:rPr>
              <a:t>Lic. Xiomara Sánchez de Bonilla.</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1" i="0" u="none" strike="noStrike" cap="none" normalizeH="0" baseline="0" dirty="0">
                <a:ln>
                  <a:noFill/>
                </a:ln>
                <a:solidFill>
                  <a:srgbClr val="000080"/>
                </a:solidFill>
                <a:effectLst/>
                <a:latin typeface="Calibri" panose="020F0502020204030204" pitchFamily="34" charset="0"/>
                <a:cs typeface="Calibri" panose="020F0502020204030204" pitchFamily="34" charset="0"/>
              </a:rPr>
              <a:t>T</a:t>
            </a:r>
            <a:r>
              <a:rPr kumimoji="0" lang="es-ES" altLang="es-419" sz="1000" b="1"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é</a:t>
            </a:r>
            <a:r>
              <a:rPr kumimoji="0" lang="es-ES" altLang="es-419" sz="1000" b="1" i="0" u="none" strike="noStrike" cap="none" normalizeH="0" baseline="0" dirty="0">
                <a:ln>
                  <a:noFill/>
                </a:ln>
                <a:solidFill>
                  <a:srgbClr val="000080"/>
                </a:solidFill>
                <a:effectLst/>
                <a:latin typeface="Calibri" panose="020F0502020204030204" pitchFamily="34" charset="0"/>
                <a:cs typeface="Calibri" panose="020F0502020204030204" pitchFamily="34" charset="0"/>
              </a:rPr>
              <a:t>cnico de Compras y Adquisiciones.</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rgbClr val="000080"/>
                </a:solidFill>
                <a:effectLst/>
                <a:latin typeface="Calibri" panose="020F0502020204030204" pitchFamily="34" charset="0"/>
                <a:cs typeface="Calibri" panose="020F0502020204030204" pitchFamily="34" charset="0"/>
              </a:rPr>
              <a:t>Organización Panamericana de la Salud/</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rgbClr val="000080"/>
                </a:solidFill>
                <a:effectLst/>
                <a:latin typeface="Calibri" panose="020F0502020204030204" pitchFamily="34" charset="0"/>
                <a:cs typeface="Calibri" panose="020F0502020204030204" pitchFamily="34" charset="0"/>
              </a:rPr>
              <a:t>Organización Mundial de la Salud (OPS/OMS)</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rgbClr val="000080"/>
                </a:solidFill>
                <a:effectLst/>
                <a:latin typeface="Calibri" panose="020F0502020204030204" pitchFamily="34" charset="0"/>
                <a:cs typeface="Calibri" panose="020F0502020204030204" pitchFamily="34" charset="0"/>
              </a:rPr>
              <a:t>Oficina local en El Salvador</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rgbClr val="000080"/>
                </a:solidFill>
                <a:effectLst/>
                <a:latin typeface="Webdings" panose="05030102010509060703" pitchFamily="18" charset="2"/>
                <a:cs typeface="Times New Roman" panose="02020603050405020304" pitchFamily="18" charset="0"/>
              </a:rPr>
              <a:t>É</a:t>
            </a:r>
            <a:r>
              <a:rPr kumimoji="0" lang="es-ES" altLang="es-419" sz="1000" b="0" i="0" u="none" strike="noStrike" cap="none" normalizeH="0" baseline="0" dirty="0">
                <a:ln>
                  <a:noFill/>
                </a:ln>
                <a:solidFill>
                  <a:srgbClr val="000080"/>
                </a:solidFill>
                <a:effectLst/>
                <a:latin typeface="Frutiger"/>
                <a:cs typeface="Times New Roman" panose="02020603050405020304" pitchFamily="18" charset="0"/>
              </a:rPr>
              <a:t> </a:t>
            </a:r>
            <a:r>
              <a:rPr kumimoji="0" lang="pt-BR" altLang="es-419" sz="1000" b="0" i="0" u="none" strike="noStrike" cap="none" normalizeH="0" baseline="0" dirty="0">
                <a:ln>
                  <a:noFill/>
                </a:ln>
                <a:solidFill>
                  <a:srgbClr val="000080"/>
                </a:solidFill>
                <a:effectLst/>
                <a:latin typeface="Calibri" panose="020F0502020204030204" pitchFamily="34" charset="0"/>
                <a:cs typeface="Calibri" panose="020F0502020204030204" pitchFamily="34" charset="0"/>
              </a:rPr>
              <a:t>Tel.: (503) 2511-9534</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rgbClr val="000080"/>
                </a:solidFill>
                <a:effectLst/>
                <a:latin typeface="Webdings" panose="05030102010509060703" pitchFamily="18" charset="2"/>
                <a:cs typeface="Times New Roman" panose="02020603050405020304" pitchFamily="18" charset="0"/>
              </a:rPr>
              <a:t>É</a:t>
            </a:r>
            <a:r>
              <a:rPr kumimoji="0" lang="pt-BR" altLang="es-419" sz="1000" b="1" i="0" u="none" strike="noStrike" cap="none" normalizeH="0" baseline="0" dirty="0">
                <a:ln>
                  <a:noFill/>
                </a:ln>
                <a:solidFill>
                  <a:srgbClr val="000080"/>
                </a:solidFill>
                <a:effectLst/>
                <a:latin typeface="Calibri" panose="020F0502020204030204" pitchFamily="34" charset="0"/>
                <a:cs typeface="Calibri" panose="020F0502020204030204" pitchFamily="34" charset="0"/>
              </a:rPr>
              <a:t>  </a:t>
            </a:r>
            <a:r>
              <a:rPr kumimoji="0" lang="pt-BR" altLang="es-419" sz="1000" b="0" i="0" u="none" strike="noStrike" cap="none" normalizeH="0" baseline="0" dirty="0">
                <a:ln>
                  <a:noFill/>
                </a:ln>
                <a:solidFill>
                  <a:srgbClr val="000080"/>
                </a:solidFill>
                <a:effectLst/>
                <a:latin typeface="Calibri" panose="020F0502020204030204" pitchFamily="34" charset="0"/>
                <a:cs typeface="Calibri" panose="020F0502020204030204" pitchFamily="34" charset="0"/>
              </a:rPr>
              <a:t>GPN: 49534</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rgbClr val="000080"/>
                </a:solidFill>
                <a:effectLst/>
                <a:latin typeface="Webdings" panose="05030102010509060703" pitchFamily="18" charset="2"/>
                <a:cs typeface="Times New Roman" panose="02020603050405020304" pitchFamily="18" charset="0"/>
              </a:rPr>
              <a:t>›</a:t>
            </a:r>
            <a:r>
              <a:rPr kumimoji="0" lang="es-ES" altLang="es-419" sz="1000" b="0" i="0" u="none" strike="noStrike" cap="none" normalizeH="0" baseline="0" dirty="0">
                <a:ln>
                  <a:noFill/>
                </a:ln>
                <a:solidFill>
                  <a:srgbClr val="000080"/>
                </a:solidFill>
                <a:effectLst/>
                <a:latin typeface="Frutiger"/>
                <a:cs typeface="Times New Roman" panose="02020603050405020304" pitchFamily="18" charset="0"/>
              </a:rPr>
              <a:t> </a:t>
            </a:r>
            <a:r>
              <a:rPr kumimoji="0" lang="pt-BR" altLang="es-419" sz="1000" b="0" i="0" u="none" strike="noStrike" cap="none" normalizeH="0" baseline="0" dirty="0">
                <a:ln>
                  <a:noFill/>
                </a:ln>
                <a:solidFill>
                  <a:srgbClr val="000080"/>
                </a:solidFill>
                <a:effectLst/>
                <a:latin typeface="Calibri" panose="020F0502020204030204" pitchFamily="34" charset="0"/>
                <a:cs typeface="Calibri" panose="020F0502020204030204" pitchFamily="34" charset="0"/>
              </a:rPr>
              <a:t>E-mail: </a:t>
            </a:r>
            <a:r>
              <a:rPr kumimoji="0" lang="pt-BR" altLang="es-419" sz="1000" b="0" i="0" u="none" strike="noStrike" cap="none" normalizeH="0" baseline="0" dirty="0">
                <a:ln>
                  <a:noFill/>
                </a:ln>
                <a:solidFill>
                  <a:srgbClr val="1155CC"/>
                </a:solidFill>
                <a:effectLst/>
                <a:latin typeface="Calibri" panose="020F0502020204030204" pitchFamily="34" charset="0"/>
                <a:cs typeface="Calibri" panose="020F0502020204030204" pitchFamily="34" charset="0"/>
                <a:hlinkClick r:id="rId6"/>
              </a:rPr>
              <a:t>sanchezx@paho.org</a:t>
            </a:r>
            <a:endParaRPr kumimoji="0" lang="es-ES" altLang="es-419" sz="900" b="0" i="0" u="none" strike="noStrike" cap="none" normalizeH="0" baseline="0" dirty="0">
              <a:ln>
                <a:noFill/>
              </a:ln>
              <a:solidFill>
                <a:srgbClr val="500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419" sz="1000" b="0" i="0" u="none" strike="noStrike" cap="none" normalizeH="0" baseline="0" dirty="0">
                <a:ln>
                  <a:noFill/>
                </a:ln>
                <a:solidFill>
                  <a:srgbClr val="000080"/>
                </a:solidFill>
                <a:effectLst/>
                <a:latin typeface="Webdings" panose="05030102010509060703" pitchFamily="18" charset="2"/>
                <a:cs typeface="Times New Roman" panose="02020603050405020304" pitchFamily="18" charset="0"/>
              </a:rPr>
              <a:t>þ</a:t>
            </a:r>
            <a:r>
              <a:rPr kumimoji="0" lang="es-ES" altLang="es-419" sz="1000" b="0" i="0" u="none" strike="noStrike" cap="none" normalizeH="0" baseline="0" dirty="0">
                <a:ln>
                  <a:noFill/>
                </a:ln>
                <a:solidFill>
                  <a:srgbClr val="000080"/>
                </a:solidFill>
                <a:effectLst/>
                <a:latin typeface="Frutiger"/>
                <a:cs typeface="Times New Roman" panose="02020603050405020304" pitchFamily="18" charset="0"/>
              </a:rPr>
              <a:t> </a:t>
            </a:r>
            <a:r>
              <a:rPr kumimoji="0" lang="en-US" altLang="es-419" sz="1000" b="0" i="0" u="none" strike="noStrike" cap="none" normalizeH="0" baseline="0" dirty="0">
                <a:ln>
                  <a:noFill/>
                </a:ln>
                <a:solidFill>
                  <a:srgbClr val="000080"/>
                </a:solidFill>
                <a:effectLst/>
                <a:latin typeface="Calibri" panose="020F0502020204030204" pitchFamily="34" charset="0"/>
                <a:cs typeface="Calibri" panose="020F0502020204030204" pitchFamily="34" charset="0"/>
              </a:rPr>
              <a:t>Web: </a:t>
            </a:r>
            <a:r>
              <a:rPr kumimoji="0" lang="en-US" altLang="es-419" sz="1000" b="0" i="0" u="none" strike="noStrike" cap="none" normalizeH="0" baseline="0" dirty="0">
                <a:ln>
                  <a:noFill/>
                </a:ln>
                <a:solidFill>
                  <a:srgbClr val="1155CC"/>
                </a:solidFill>
                <a:effectLst/>
                <a:latin typeface="Calibri" panose="020F0502020204030204" pitchFamily="34" charset="0"/>
                <a:cs typeface="Calibri" panose="020F0502020204030204" pitchFamily="34" charset="0"/>
                <a:hlinkClick r:id="rId7"/>
              </a:rPr>
              <a:t>http://www.paho.org/els</a:t>
            </a:r>
            <a:endParaRPr kumimoji="0" lang="en-US" altLang="es-419"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419" dirty="0"/>
              <a:t>Proceso de compra de ARV</a:t>
            </a:r>
          </a:p>
        </p:txBody>
      </p:sp>
      <p:sp>
        <p:nvSpPr>
          <p:cNvPr id="3" name="Marcador de contenido 2"/>
          <p:cNvSpPr>
            <a:spLocks noGrp="1"/>
          </p:cNvSpPr>
          <p:nvPr>
            <p:ph idx="1"/>
          </p:nvPr>
        </p:nvSpPr>
        <p:spPr/>
        <p:txBody>
          <a:bodyPr/>
          <a:lstStyle/>
          <a:p>
            <a:r>
              <a:rPr lang="es-419" dirty="0"/>
              <a:t>El proceso inicia con las estimaciones de consumo de ARV por hospital de acuerdo al número de pacientes por medicamentos</a:t>
            </a:r>
          </a:p>
          <a:p>
            <a:r>
              <a:rPr lang="es-419" dirty="0"/>
              <a:t>Se revisan inventarios en farmacia de los hospitales, almacenes de hospitales y almacén general</a:t>
            </a:r>
          </a:p>
          <a:p>
            <a:r>
              <a:rPr lang="es-419" dirty="0"/>
              <a:t>Con la asistencia técnica de PSM/USAID se han mejorado las estimaciones de ARV y de pruebas de laboratorio</a:t>
            </a:r>
          </a:p>
        </p:txBody>
      </p:sp>
    </p:spTree>
    <p:extLst>
      <p:ext uri="{BB962C8B-B14F-4D97-AF65-F5344CB8AC3E}">
        <p14:creationId xmlns:p14="http://schemas.microsoft.com/office/powerpoint/2010/main" val="4076147119"/>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419" dirty="0"/>
              <a:t>Proceso de compra de ARV</a:t>
            </a:r>
          </a:p>
        </p:txBody>
      </p:sp>
      <p:sp>
        <p:nvSpPr>
          <p:cNvPr id="3" name="Marcador de contenido 2"/>
          <p:cNvSpPr>
            <a:spLocks noGrp="1"/>
          </p:cNvSpPr>
          <p:nvPr>
            <p:ph idx="1"/>
          </p:nvPr>
        </p:nvSpPr>
        <p:spPr>
          <a:xfrm>
            <a:off x="457200" y="1403814"/>
            <a:ext cx="8229600" cy="4525963"/>
          </a:xfrm>
        </p:spPr>
        <p:txBody>
          <a:bodyPr/>
          <a:lstStyle/>
          <a:p>
            <a:r>
              <a:rPr lang="es-419" sz="3000" dirty="0"/>
              <a:t>Existen eventualidades que pueden afectar los tiempos de compra, como por ejemplo: no hay producción fresca, tiempos de vencimiento muy cortos, cantidad requerida, entre otros.</a:t>
            </a:r>
          </a:p>
          <a:p>
            <a:r>
              <a:rPr lang="es-419" sz="3000" dirty="0"/>
              <a:t>Para 2017 los ARV se adquirirán con fondos públicos. Esperamos se apruebe el presupuesto general de la nación para iniciar las compras 2017</a:t>
            </a:r>
          </a:p>
          <a:p>
            <a:r>
              <a:rPr lang="es-419" sz="3000" dirty="0"/>
              <a:t>Existe un fuerte compromiso político de parte de nuestras autoridades para garantizar la provisión de atención integral a las personas con VIH</a:t>
            </a:r>
          </a:p>
        </p:txBody>
      </p:sp>
    </p:spTree>
    <p:extLst>
      <p:ext uri="{BB962C8B-B14F-4D97-AF65-F5344CB8AC3E}">
        <p14:creationId xmlns:p14="http://schemas.microsoft.com/office/powerpoint/2010/main" val="2357656525"/>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667625" y="333375"/>
            <a:ext cx="1225550" cy="431800"/>
          </a:xfrm>
        </p:spPr>
        <p:txBody>
          <a:bodyPr rtlCol="0">
            <a:normAutofit lnSpcReduction="10000"/>
          </a:bodyPr>
          <a:lstStyle/>
          <a:p>
            <a:pPr eaLnBrk="1" fontAlgn="auto" hangingPunct="1">
              <a:spcAft>
                <a:spcPts val="0"/>
              </a:spcAft>
              <a:buFont typeface="Arial" panose="020B0604020202020204" pitchFamily="34" charset="0"/>
              <a:buNone/>
              <a:defRPr/>
            </a:pPr>
            <a:endParaRPr lang="es-SV" sz="2400" b="1" dirty="0">
              <a:solidFill>
                <a:srgbClr val="002060"/>
              </a:solidFill>
              <a:latin typeface="Arial" pitchFamily="34" charset="0"/>
              <a:cs typeface="Arial" pitchFamily="34" charset="0"/>
            </a:endParaRPr>
          </a:p>
          <a:p>
            <a:pPr eaLnBrk="1" fontAlgn="auto" hangingPunct="1">
              <a:spcAft>
                <a:spcPts val="0"/>
              </a:spcAft>
              <a:buFont typeface="Arial" panose="020B0604020202020204" pitchFamily="34" charset="0"/>
              <a:buNone/>
              <a:defRPr/>
            </a:pPr>
            <a:endParaRPr lang="es-SV" b="1" dirty="0">
              <a:solidFill>
                <a:srgbClr val="002060"/>
              </a:solidFill>
              <a:latin typeface="Arial" pitchFamily="34" charset="0"/>
              <a:cs typeface="Arial" pitchFamily="34" charset="0"/>
            </a:endParaRPr>
          </a:p>
        </p:txBody>
      </p:sp>
      <p:sp>
        <p:nvSpPr>
          <p:cNvPr id="4" name="2 Subtítulo"/>
          <p:cNvSpPr txBox="1">
            <a:spLocks/>
          </p:cNvSpPr>
          <p:nvPr/>
        </p:nvSpPr>
        <p:spPr bwMode="auto">
          <a:xfrm>
            <a:off x="1476375" y="1657350"/>
            <a:ext cx="5761038" cy="431800"/>
          </a:xfrm>
          <a:prstGeom prst="rect">
            <a:avLst/>
          </a:prstGeom>
          <a:noFill/>
          <a:ln>
            <a:noFill/>
          </a:ln>
          <a:extLst/>
        </p:spPr>
        <p:txBody>
          <a:bodyPr>
            <a:normAutofit lnSpcReduction="1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2400" b="1" dirty="0">
              <a:solidFill>
                <a:srgbClr val="002060"/>
              </a:solidFill>
              <a:latin typeface="Arial" pitchFamily="34" charset="0"/>
              <a:cs typeface="Arial" pitchFamily="34" charset="0"/>
            </a:endParaRPr>
          </a:p>
        </p:txBody>
      </p:sp>
      <p:sp>
        <p:nvSpPr>
          <p:cNvPr id="7172" name="4 CuadroTexto"/>
          <p:cNvSpPr txBox="1">
            <a:spLocks noChangeArrowheads="1"/>
          </p:cNvSpPr>
          <p:nvPr/>
        </p:nvSpPr>
        <p:spPr bwMode="auto">
          <a:xfrm>
            <a:off x="2525713" y="3917950"/>
            <a:ext cx="4768850" cy="523875"/>
          </a:xfrm>
          <a:prstGeom prst="rect">
            <a:avLst/>
          </a:prstGeom>
          <a:noFill/>
          <a:ln w="9525">
            <a:noFill/>
            <a:miter lim="800000"/>
            <a:headEnd/>
            <a:tailEnd/>
          </a:ln>
        </p:spPr>
        <p:txBody>
          <a:bodyPr>
            <a:spAutoFit/>
          </a:bodyPr>
          <a:lstStyle/>
          <a:p>
            <a:pPr algn="ctr" eaLnBrk="1" hangingPunct="1"/>
            <a:r>
              <a:rPr lang="es-SV" altLang="es-SV" sz="2000" b="1">
                <a:solidFill>
                  <a:srgbClr val="000000"/>
                </a:solidFill>
                <a:hlinkClick r:id="rId3"/>
              </a:rPr>
              <a:t>www.mcpelsalvador.com.org</a:t>
            </a:r>
            <a:r>
              <a:rPr lang="es-SV" altLang="es-SV" sz="2800">
                <a:solidFill>
                  <a:srgbClr val="000000"/>
                </a:solidFill>
              </a:rPr>
              <a:t> </a:t>
            </a:r>
          </a:p>
        </p:txBody>
      </p:sp>
      <p:sp>
        <p:nvSpPr>
          <p:cNvPr id="7173" name="5 CuadroTexto"/>
          <p:cNvSpPr txBox="1">
            <a:spLocks noChangeArrowheads="1"/>
          </p:cNvSpPr>
          <p:nvPr/>
        </p:nvSpPr>
        <p:spPr bwMode="auto">
          <a:xfrm>
            <a:off x="3035300" y="4662488"/>
            <a:ext cx="3192463" cy="1077912"/>
          </a:xfrm>
          <a:prstGeom prst="rect">
            <a:avLst/>
          </a:prstGeom>
          <a:noFill/>
          <a:ln w="9525">
            <a:noFill/>
            <a:miter lim="800000"/>
            <a:headEnd/>
            <a:tailEnd/>
          </a:ln>
        </p:spPr>
        <p:txBody>
          <a:bodyPr wrap="none">
            <a:spAutoFit/>
          </a:bodyPr>
          <a:lstStyle/>
          <a:p>
            <a:pPr eaLnBrk="1" hangingPunct="1"/>
            <a:r>
              <a:rPr lang="es-SV" altLang="es-SV" sz="1600">
                <a:solidFill>
                  <a:srgbClr val="000000"/>
                </a:solidFill>
                <a:hlinkClick r:id="rId4"/>
              </a:rPr>
              <a:t>www.facebook.com/MCPES2002</a:t>
            </a:r>
            <a:endParaRPr lang="es-SV" altLang="es-SV" sz="1600">
              <a:solidFill>
                <a:srgbClr val="000000"/>
              </a:solidFill>
            </a:endParaRPr>
          </a:p>
          <a:p>
            <a:pPr eaLnBrk="1" hangingPunct="1"/>
            <a:endParaRPr lang="es-SV" altLang="es-SV" sz="1600">
              <a:solidFill>
                <a:srgbClr val="000000"/>
              </a:solidFill>
            </a:endParaRPr>
          </a:p>
          <a:p>
            <a:pPr eaLnBrk="1" hangingPunct="1"/>
            <a:r>
              <a:rPr lang="es-SV" altLang="es-SV" sz="1600">
                <a:solidFill>
                  <a:srgbClr val="00B0F0"/>
                </a:solidFill>
              </a:rPr>
              <a:t>@MCPElSalvador </a:t>
            </a:r>
          </a:p>
          <a:p>
            <a:pPr eaLnBrk="1" hangingPunct="1"/>
            <a:endParaRPr lang="es-SV" altLang="es-SV" sz="1600">
              <a:solidFill>
                <a:srgbClr val="000000"/>
              </a:solidFill>
            </a:endParaRPr>
          </a:p>
        </p:txBody>
      </p:sp>
      <p:sp>
        <p:nvSpPr>
          <p:cNvPr id="7174" name="AutoShape 6"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s-SV" altLang="es-SV">
              <a:solidFill>
                <a:srgbClr val="000000"/>
              </a:solidFill>
            </a:endParaRPr>
          </a:p>
        </p:txBody>
      </p:sp>
      <p:sp>
        <p:nvSpPr>
          <p:cNvPr id="7175" name="AutoShape 8"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s-SV" altLang="es-SV">
              <a:solidFill>
                <a:srgbClr val="000000"/>
              </a:solidFill>
            </a:endParaRPr>
          </a:p>
        </p:txBody>
      </p:sp>
      <p:pic>
        <p:nvPicPr>
          <p:cNvPr id="7176" name="8 Imagen" descr="facebbok.jpg"/>
          <p:cNvPicPr>
            <a:picLocks noChangeAspect="1"/>
          </p:cNvPicPr>
          <p:nvPr/>
        </p:nvPicPr>
        <p:blipFill>
          <a:blip r:embed="rId5" cstate="print"/>
          <a:srcRect/>
          <a:stretch>
            <a:fillRect/>
          </a:stretch>
        </p:blipFill>
        <p:spPr bwMode="auto">
          <a:xfrm>
            <a:off x="2470150" y="4579938"/>
            <a:ext cx="531813" cy="531812"/>
          </a:xfrm>
          <a:prstGeom prst="rect">
            <a:avLst/>
          </a:prstGeom>
          <a:noFill/>
          <a:ln w="9525">
            <a:noFill/>
            <a:miter lim="800000"/>
            <a:headEnd/>
            <a:tailEnd/>
          </a:ln>
        </p:spPr>
      </p:pic>
      <p:pic>
        <p:nvPicPr>
          <p:cNvPr id="7177" name="9 Imagen" descr="twitter.jpg"/>
          <p:cNvPicPr>
            <a:picLocks noChangeAspect="1"/>
          </p:cNvPicPr>
          <p:nvPr/>
        </p:nvPicPr>
        <p:blipFill>
          <a:blip r:embed="rId6" cstate="print"/>
          <a:srcRect/>
          <a:stretch>
            <a:fillRect/>
          </a:stretch>
        </p:blipFill>
        <p:spPr bwMode="auto">
          <a:xfrm>
            <a:off x="2525713" y="5145088"/>
            <a:ext cx="476250" cy="476250"/>
          </a:xfrm>
          <a:prstGeom prst="rect">
            <a:avLst/>
          </a:prstGeom>
          <a:noFill/>
          <a:ln w="9525">
            <a:noFill/>
            <a:miter lim="800000"/>
            <a:headEnd/>
            <a:tailEnd/>
          </a:ln>
        </p:spPr>
      </p:pic>
      <p:sp>
        <p:nvSpPr>
          <p:cNvPr id="7178" name="1 Rectángulo"/>
          <p:cNvSpPr>
            <a:spLocks noChangeArrowheads="1"/>
          </p:cNvSpPr>
          <p:nvPr/>
        </p:nvSpPr>
        <p:spPr bwMode="auto">
          <a:xfrm>
            <a:off x="788988" y="976313"/>
            <a:ext cx="7135812" cy="2493962"/>
          </a:xfrm>
          <a:prstGeom prst="rect">
            <a:avLst/>
          </a:prstGeom>
          <a:noFill/>
          <a:ln w="9525">
            <a:noFill/>
            <a:miter lim="800000"/>
            <a:headEnd/>
            <a:tailEnd/>
          </a:ln>
        </p:spPr>
        <p:txBody>
          <a:bodyPr>
            <a:spAutoFit/>
          </a:bodyPr>
          <a:lstStyle/>
          <a:p>
            <a:pPr algn="ctr" eaLnBrk="1" hangingPunct="1"/>
            <a:r>
              <a:rPr lang="es-ES" altLang="es-SV" sz="3600" b="1" dirty="0">
                <a:solidFill>
                  <a:srgbClr val="000000"/>
                </a:solidFill>
                <a:latin typeface="Arial Black" pitchFamily="34" charset="0"/>
              </a:rPr>
              <a:t>MCP-ES</a:t>
            </a:r>
          </a:p>
          <a:p>
            <a:pPr algn="ctr" eaLnBrk="1" hangingPunct="1"/>
            <a:endParaRPr lang="es-ES" altLang="es-SV" sz="2400" b="1" dirty="0">
              <a:solidFill>
                <a:srgbClr val="000000"/>
              </a:solidFill>
              <a:latin typeface="Arial Black" pitchFamily="34" charset="0"/>
            </a:endParaRPr>
          </a:p>
          <a:p>
            <a:pPr algn="ctr" eaLnBrk="1" hangingPunct="1"/>
            <a:r>
              <a:rPr lang="es-ES" altLang="es-SV" sz="2400" b="1" dirty="0">
                <a:solidFill>
                  <a:srgbClr val="000000"/>
                </a:solidFill>
                <a:latin typeface="Arial Black" pitchFamily="34" charset="0"/>
              </a:rPr>
              <a:t>Contribuyendo a la reducción significativa y sostenible del VIH Sida, malaria  y Tuberculosis, a través de las subvenciones del Fondo Mundial </a:t>
            </a:r>
          </a:p>
        </p:txBody>
      </p:sp>
      <p:pic>
        <p:nvPicPr>
          <p:cNvPr id="7179" name="Imagen 1"/>
          <p:cNvPicPr>
            <a:picLocks noChangeAspect="1"/>
          </p:cNvPicPr>
          <p:nvPr/>
        </p:nvPicPr>
        <p:blipFill>
          <a:blip r:embed="rId7" cstate="print"/>
          <a:srcRect/>
          <a:stretch>
            <a:fillRect/>
          </a:stretch>
        </p:blipFill>
        <p:spPr bwMode="auto">
          <a:xfrm>
            <a:off x="2382838" y="3916363"/>
            <a:ext cx="652462" cy="62865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2672</TotalTime>
  <Words>296</Words>
  <Application>Microsoft Office PowerPoint</Application>
  <PresentationFormat>Presentación en pantalla (4:3)</PresentationFormat>
  <Paragraphs>51</Paragraphs>
  <Slides>6</Slides>
  <Notes>1</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6</vt:i4>
      </vt:variant>
    </vt:vector>
  </HeadingPairs>
  <TitlesOfParts>
    <vt:vector size="16" baseType="lpstr">
      <vt:lpstr>Arial</vt:lpstr>
      <vt:lpstr>Arial</vt:lpstr>
      <vt:lpstr>Arial Black</vt:lpstr>
      <vt:lpstr>Calibri</vt:lpstr>
      <vt:lpstr>Century Gothic</vt:lpstr>
      <vt:lpstr>Frutiger</vt:lpstr>
      <vt:lpstr>Times New Roman</vt:lpstr>
      <vt:lpstr>Webdings</vt:lpstr>
      <vt:lpstr>Tema de Office</vt:lpstr>
      <vt:lpstr>4_Tema de Office</vt:lpstr>
      <vt:lpstr>Presentación de PowerPoint</vt:lpstr>
      <vt:lpstr>Situación actual</vt:lpstr>
      <vt:lpstr>Presentación de PowerPoint</vt:lpstr>
      <vt:lpstr>Proceso de compra de ARV</vt:lpstr>
      <vt:lpstr>Proceso de compra de ARV</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Vanessa</dc:creator>
  <cp:lastModifiedBy>Anieto</cp:lastModifiedBy>
  <cp:revision>130</cp:revision>
  <dcterms:created xsi:type="dcterms:W3CDTF">2012-11-07T15:01:43Z</dcterms:created>
  <dcterms:modified xsi:type="dcterms:W3CDTF">2017-02-09T01:21:06Z</dcterms:modified>
</cp:coreProperties>
</file>