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56" r:id="rId3"/>
    <p:sldId id="277" r:id="rId4"/>
    <p:sldId id="278" r:id="rId5"/>
    <p:sldId id="279" r:id="rId6"/>
    <p:sldId id="283" r:id="rId7"/>
    <p:sldId id="258" r:id="rId8"/>
  </p:sldIdLst>
  <p:sldSz cx="9144000" cy="6858000" type="screen4x3"/>
  <p:notesSz cx="6858000" cy="9144000"/>
  <p:defaultTextStyle>
    <a:defPPr>
      <a:defRPr lang="es-SV"/>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93" autoAdjust="0"/>
    <p:restoredTop sz="94672" autoAdjust="0"/>
  </p:normalViewPr>
  <p:slideViewPr>
    <p:cSldViewPr>
      <p:cViewPr varScale="1">
        <p:scale>
          <a:sx n="89" d="100"/>
          <a:sy n="89" d="100"/>
        </p:scale>
        <p:origin x="14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7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34" charset="0"/>
                <a:cs typeface="Arial" pitchFamily="34" charset="0"/>
              </a:defRPr>
            </a:lvl1pPr>
          </a:lstStyle>
          <a:p>
            <a:pPr>
              <a:defRPr/>
            </a:pPr>
            <a:endParaRPr lang="es-SV"/>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pitchFamily="34" charset="0"/>
                <a:cs typeface="Arial" pitchFamily="34" charset="0"/>
              </a:defRPr>
            </a:lvl1pPr>
          </a:lstStyle>
          <a:p>
            <a:pPr>
              <a:defRPr/>
            </a:pPr>
            <a:fld id="{EBBDA1FB-C438-4CE0-A5AF-6271FC4E804D}" type="datetimeFigureOut">
              <a:rPr lang="es-SV"/>
              <a:pPr>
                <a:defRPr/>
              </a:pPr>
              <a:t>8/2/2017</a:t>
            </a:fld>
            <a:endParaRPr lang="es-SV"/>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34" charset="0"/>
                <a:cs typeface="Arial" pitchFamily="34" charset="0"/>
              </a:defRPr>
            </a:lvl1pPr>
          </a:lstStyle>
          <a:p>
            <a:pPr>
              <a:defRPr/>
            </a:pPr>
            <a:endParaRPr lang="es-SV"/>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6722F99-67FE-4840-B545-369A4161853E}" type="slidenum">
              <a:rPr lang="es-SV" altLang="es-SV"/>
              <a:pPr/>
              <a:t>‹Nº›</a:t>
            </a:fld>
            <a:endParaRPr lang="es-SV" altLang="es-S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s-SV"/>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3F87085E-4EBE-4CE0-BBCC-BB8B4CC4796D}" type="datetimeFigureOut">
              <a:rPr lang="es-SV"/>
              <a:pPr>
                <a:defRPr/>
              </a:pPr>
              <a:t>8/2/2017</a:t>
            </a:fld>
            <a:endParaRPr lang="es-SV"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SV"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SV"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s-SV"/>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AFA413E-DA77-4F73-97BA-0DB2A7E33DB3}" type="slidenum">
              <a:rPr lang="es-SV" altLang="es-SV"/>
              <a:pPr/>
              <a:t>‹Nº›</a:t>
            </a:fld>
            <a:endParaRPr lang="es-SV" altLang="es-S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Marcador de imagen de diapositiva 1"/>
          <p:cNvSpPr>
            <a:spLocks noGrp="1" noRot="1" noChangeAspect="1" noTextEdit="1"/>
          </p:cNvSpPr>
          <p:nvPr>
            <p:ph type="sldImg"/>
          </p:nvPr>
        </p:nvSpPr>
        <p:spPr bwMode="auto">
          <a:noFill/>
          <a:ln>
            <a:solidFill>
              <a:srgbClr val="000000"/>
            </a:solidFill>
            <a:miter lim="800000"/>
            <a:headEnd/>
            <a:tailEnd/>
          </a:ln>
        </p:spPr>
      </p:sp>
      <p:sp>
        <p:nvSpPr>
          <p:cNvPr id="6147" name="Marcador de notas 2"/>
          <p:cNvSpPr>
            <a:spLocks noGrp="1"/>
          </p:cNvSpPr>
          <p:nvPr>
            <p:ph type="body" idx="1"/>
          </p:nvPr>
        </p:nvSpPr>
        <p:spPr bwMode="auto">
          <a:noFill/>
        </p:spPr>
        <p:txBody>
          <a:bodyPr wrap="square" numCol="1" anchor="t" anchorCtr="0" compatLnSpc="1">
            <a:prstTxWarp prst="textNoShape">
              <a:avLst/>
            </a:prstTxWarp>
          </a:bodyPr>
          <a:lstStyle/>
          <a:p>
            <a:endParaRPr lang="es-SV" altLang="es-SV"/>
          </a:p>
        </p:txBody>
      </p:sp>
      <p:sp>
        <p:nvSpPr>
          <p:cNvPr id="6148" name="Marcador de número de diapositiva 3"/>
          <p:cNvSpPr>
            <a:spLocks noGrp="1"/>
          </p:cNvSpPr>
          <p:nvPr>
            <p:ph type="sldNum" sz="quarter" idx="5"/>
          </p:nvPr>
        </p:nvSpPr>
        <p:spPr bwMode="auto">
          <a:noFill/>
          <a:ln>
            <a:miter lim="800000"/>
            <a:headEnd/>
            <a:tailEnd/>
          </a:ln>
        </p:spPr>
        <p:txBody>
          <a:bodyPr/>
          <a:lstStyle/>
          <a:p>
            <a:fld id="{08621A23-61E3-41A6-9692-70279461B8D3}" type="slidenum">
              <a:rPr lang="es-SV" altLang="es-SV"/>
              <a:pPr/>
              <a:t>3</a:t>
            </a:fld>
            <a:endParaRPr lang="es-SV" altLang="es-S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lvl1pPr>
              <a:defRPr/>
            </a:lvl1pPr>
          </a:lstStyle>
          <a:p>
            <a:pPr>
              <a:defRPr/>
            </a:pPr>
            <a:fld id="{F19A3A02-7F28-4A50-A2B0-0C0DD48D085D}"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632395B3-D8CC-4E19-ACD2-F8F1DAFAAA65}" type="slidenum">
              <a:rPr lang="es-SV" altLang="es-SV"/>
              <a:pPr/>
              <a:t>‹Nº›</a:t>
            </a:fld>
            <a:endParaRPr lang="es-SV" alt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69607730-C302-42F7-B26B-CF5AFBB967C9}"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210988BF-010B-46F5-A452-A2C2CD26313D}" type="slidenum">
              <a:rPr lang="es-SV" altLang="es-SV"/>
              <a:pPr/>
              <a:t>‹Nº›</a:t>
            </a:fld>
            <a:endParaRPr lang="es-SV" alt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97F56CFA-30EF-4BB4-BBFB-B6479D4ED0B7}"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08F75E91-A975-40FA-AB41-C2DC45A0BD81}" type="slidenum">
              <a:rPr lang="es-SV" altLang="es-SV"/>
              <a:pPr/>
              <a:t>‹Nº›</a:t>
            </a:fld>
            <a:endParaRPr lang="es-SV" altLang="es-S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lvl1pPr>
              <a:defRPr/>
            </a:lvl1pPr>
          </a:lstStyle>
          <a:p>
            <a:pPr>
              <a:defRPr/>
            </a:pPr>
            <a:fld id="{E959A340-89E5-40A5-8D7D-7FE46C2430F3}"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87E8297A-ED1C-44B3-8E1F-22D608522AAD}" type="slidenum">
              <a:rPr lang="es-SV" altLang="es-SV"/>
              <a:pPr/>
              <a:t>‹Nº›</a:t>
            </a:fld>
            <a:endParaRPr lang="es-SV" altLang="es-SV"/>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5FECAD85-E17F-4CE6-AE38-5FC9E662E8BD}"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97AC8FCA-A9DC-4ECE-815E-B736D4A0D6D3}" type="slidenum">
              <a:rPr lang="es-SV" altLang="es-SV"/>
              <a:pPr/>
              <a:t>‹Nº›</a:t>
            </a:fld>
            <a:endParaRPr lang="es-SV" altLang="es-SV"/>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173214BC-6A5B-4FDA-B369-D081DE9077D2}"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40706F37-2712-4903-A066-3CC21E8D66E2}" type="slidenum">
              <a:rPr lang="es-SV" altLang="es-SV"/>
              <a:pPr/>
              <a:t>‹Nº›</a:t>
            </a:fld>
            <a:endParaRPr lang="es-SV" altLang="es-SV"/>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3 Marcador de fecha"/>
          <p:cNvSpPr>
            <a:spLocks noGrp="1"/>
          </p:cNvSpPr>
          <p:nvPr>
            <p:ph type="dt" sz="half" idx="10"/>
          </p:nvPr>
        </p:nvSpPr>
        <p:spPr/>
        <p:txBody>
          <a:bodyPr/>
          <a:lstStyle>
            <a:lvl1pPr>
              <a:defRPr/>
            </a:lvl1pPr>
          </a:lstStyle>
          <a:p>
            <a:pPr>
              <a:defRPr/>
            </a:pPr>
            <a:fld id="{67613D40-C337-44CC-9813-FB4977CB99D4}"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DE8F16C7-42C4-4837-BFA8-91D52155AE01}" type="slidenum">
              <a:rPr lang="es-SV" altLang="es-SV"/>
              <a:pPr/>
              <a:t>‹Nº›</a:t>
            </a:fld>
            <a:endParaRPr lang="es-SV" altLang="es-SV"/>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3 Marcador de fecha"/>
          <p:cNvSpPr>
            <a:spLocks noGrp="1"/>
          </p:cNvSpPr>
          <p:nvPr>
            <p:ph type="dt" sz="half" idx="10"/>
          </p:nvPr>
        </p:nvSpPr>
        <p:spPr/>
        <p:txBody>
          <a:bodyPr/>
          <a:lstStyle>
            <a:lvl1pPr>
              <a:defRPr/>
            </a:lvl1pPr>
          </a:lstStyle>
          <a:p>
            <a:pPr>
              <a:defRPr/>
            </a:pPr>
            <a:fld id="{CA5010F7-D8C4-412C-A8F7-02E880988B06}" type="datetimeFigureOut">
              <a:rPr lang="es-SV"/>
              <a:pPr>
                <a:defRPr/>
              </a:pPr>
              <a:t>8/2/2017</a:t>
            </a:fld>
            <a:endParaRPr lang="es-SV" dirty="0"/>
          </a:p>
        </p:txBody>
      </p:sp>
      <p:sp>
        <p:nvSpPr>
          <p:cNvPr id="8" name="4 Marcador de pie de página"/>
          <p:cNvSpPr>
            <a:spLocks noGrp="1"/>
          </p:cNvSpPr>
          <p:nvPr>
            <p:ph type="ftr" sz="quarter" idx="11"/>
          </p:nvPr>
        </p:nvSpPr>
        <p:spPr/>
        <p:txBody>
          <a:bodyPr/>
          <a:lstStyle>
            <a:lvl1pPr>
              <a:defRPr/>
            </a:lvl1pPr>
          </a:lstStyle>
          <a:p>
            <a:pPr>
              <a:defRPr/>
            </a:pPr>
            <a:endParaRPr lang="es-SV"/>
          </a:p>
        </p:txBody>
      </p:sp>
      <p:sp>
        <p:nvSpPr>
          <p:cNvPr id="9" name="5 Marcador de número de diapositiva"/>
          <p:cNvSpPr>
            <a:spLocks noGrp="1"/>
          </p:cNvSpPr>
          <p:nvPr>
            <p:ph type="sldNum" sz="quarter" idx="12"/>
          </p:nvPr>
        </p:nvSpPr>
        <p:spPr/>
        <p:txBody>
          <a:bodyPr/>
          <a:lstStyle>
            <a:lvl1pPr>
              <a:defRPr/>
            </a:lvl1pPr>
          </a:lstStyle>
          <a:p>
            <a:fld id="{EC72765A-33D6-4629-82D2-E6028604160B}" type="slidenum">
              <a:rPr lang="es-SV" altLang="es-SV"/>
              <a:pPr/>
              <a:t>‹Nº›</a:t>
            </a:fld>
            <a:endParaRPr lang="es-SV" altLang="es-SV"/>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3 Marcador de fecha"/>
          <p:cNvSpPr>
            <a:spLocks noGrp="1"/>
          </p:cNvSpPr>
          <p:nvPr>
            <p:ph type="dt" sz="half" idx="10"/>
          </p:nvPr>
        </p:nvSpPr>
        <p:spPr/>
        <p:txBody>
          <a:bodyPr/>
          <a:lstStyle>
            <a:lvl1pPr>
              <a:defRPr/>
            </a:lvl1pPr>
          </a:lstStyle>
          <a:p>
            <a:pPr>
              <a:defRPr/>
            </a:pPr>
            <a:fld id="{51FF7347-5810-4C02-90AE-FD06919FAD69}" type="datetimeFigureOut">
              <a:rPr lang="es-SV"/>
              <a:pPr>
                <a:defRPr/>
              </a:pPr>
              <a:t>8/2/2017</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fld id="{10367B20-837A-4C1E-AC89-DC33EBCABCD4}" type="slidenum">
              <a:rPr lang="es-SV" altLang="es-SV"/>
              <a:pPr/>
              <a:t>‹Nº›</a:t>
            </a:fld>
            <a:endParaRPr lang="es-SV" altLang="es-SV"/>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FEE0B091-85AE-48A8-A081-FA78F03EFE2A}" type="datetimeFigureOut">
              <a:rPr lang="es-SV"/>
              <a:pPr>
                <a:defRPr/>
              </a:pPr>
              <a:t>8/2/2017</a:t>
            </a:fld>
            <a:endParaRPr lang="es-SV" dirty="0"/>
          </a:p>
        </p:txBody>
      </p:sp>
      <p:sp>
        <p:nvSpPr>
          <p:cNvPr id="3" name="4 Marcador de pie de página"/>
          <p:cNvSpPr>
            <a:spLocks noGrp="1"/>
          </p:cNvSpPr>
          <p:nvPr>
            <p:ph type="ftr" sz="quarter" idx="11"/>
          </p:nvPr>
        </p:nvSpPr>
        <p:spPr/>
        <p:txBody>
          <a:bodyPr/>
          <a:lstStyle>
            <a:lvl1pPr>
              <a:defRPr/>
            </a:lvl1pPr>
          </a:lstStyle>
          <a:p>
            <a:pPr>
              <a:defRPr/>
            </a:pPr>
            <a:endParaRPr lang="es-SV"/>
          </a:p>
        </p:txBody>
      </p:sp>
      <p:sp>
        <p:nvSpPr>
          <p:cNvPr id="4" name="5 Marcador de número de diapositiva"/>
          <p:cNvSpPr>
            <a:spLocks noGrp="1"/>
          </p:cNvSpPr>
          <p:nvPr>
            <p:ph type="sldNum" sz="quarter" idx="12"/>
          </p:nvPr>
        </p:nvSpPr>
        <p:spPr/>
        <p:txBody>
          <a:bodyPr/>
          <a:lstStyle>
            <a:lvl1pPr>
              <a:defRPr/>
            </a:lvl1pPr>
          </a:lstStyle>
          <a:p>
            <a:fld id="{D36BD36A-B40C-4EF9-8DA1-720CA78D507A}" type="slidenum">
              <a:rPr lang="es-SV" altLang="es-SV"/>
              <a:pPr/>
              <a:t>‹Nº›</a:t>
            </a:fld>
            <a:endParaRPr lang="es-SV" altLang="es-SV"/>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C00F681-DC37-4F6D-968E-ECC3E36AB14C}"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401BBDB8-55DB-44A4-9CAC-CAF221CA2FBC}" type="slidenum">
              <a:rPr lang="es-SV" altLang="es-SV"/>
              <a:pPr/>
              <a:t>‹Nº›</a:t>
            </a:fld>
            <a:endParaRPr lang="es-SV" alt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89C828D4-0E97-4272-85FF-2ACDABD1EC51}"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AC64DAB1-A957-48C7-AE8F-8B77C814DDEA}" type="slidenum">
              <a:rPr lang="es-SV" altLang="es-SV"/>
              <a:pPr/>
              <a:t>‹Nº›</a:t>
            </a:fld>
            <a:endParaRPr lang="es-SV" altLang="es-SV"/>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SV"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4C54CBA-11EB-43CD-A741-C2C9789A916C}"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D647F103-5B39-44C3-A593-A61B76722023}" type="slidenum">
              <a:rPr lang="es-SV" altLang="es-SV"/>
              <a:pPr/>
              <a:t>‹Nº›</a:t>
            </a:fld>
            <a:endParaRPr lang="es-SV" altLang="es-SV"/>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10A24428-6A38-45ED-B26C-AD0FFE35915A}"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58D69331-54CF-4F8F-A18A-08C6D3D3C05B}" type="slidenum">
              <a:rPr lang="es-SV" altLang="es-SV"/>
              <a:pPr/>
              <a:t>‹Nº›</a:t>
            </a:fld>
            <a:endParaRPr lang="es-SV" altLang="es-SV"/>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lvl1pPr>
              <a:defRPr/>
            </a:lvl1pPr>
          </a:lstStyle>
          <a:p>
            <a:pPr>
              <a:defRPr/>
            </a:pPr>
            <a:fld id="{4470A92E-443F-40C3-A0AF-A67E3500E200}"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2B2A9661-F095-42F0-920E-31A4E1E4B801}" type="slidenum">
              <a:rPr lang="es-SV" altLang="es-SV"/>
              <a:pPr/>
              <a:t>‹Nº›</a:t>
            </a:fld>
            <a:endParaRPr lang="es-SV" alt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5FE5FD4-8B42-4EF7-A98C-52DF3932D030}" type="datetimeFigureOut">
              <a:rPr lang="es-SV"/>
              <a:pPr>
                <a:defRPr/>
              </a:pPr>
              <a:t>8/2/2017</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fld id="{8CD7E2DE-0455-44B9-8155-C0EDE9FEFE6B}" type="slidenum">
              <a:rPr lang="es-SV" altLang="es-SV"/>
              <a:pPr/>
              <a:t>‹Nº›</a:t>
            </a:fld>
            <a:endParaRPr lang="es-SV" alt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3 Marcador de fecha"/>
          <p:cNvSpPr>
            <a:spLocks noGrp="1"/>
          </p:cNvSpPr>
          <p:nvPr>
            <p:ph type="dt" sz="half" idx="10"/>
          </p:nvPr>
        </p:nvSpPr>
        <p:spPr/>
        <p:txBody>
          <a:bodyPr/>
          <a:lstStyle>
            <a:lvl1pPr>
              <a:defRPr/>
            </a:lvl1pPr>
          </a:lstStyle>
          <a:p>
            <a:pPr>
              <a:defRPr/>
            </a:pPr>
            <a:fld id="{9E52632E-FAA1-4BA3-83A7-4DACF6F7DDC3}"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783EE8D1-9C9A-4A99-A931-0DB303B23E05}" type="slidenum">
              <a:rPr lang="es-SV" altLang="es-SV"/>
              <a:pPr/>
              <a:t>‹Nº›</a:t>
            </a:fld>
            <a:endParaRPr lang="es-SV" alt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3 Marcador de fecha"/>
          <p:cNvSpPr>
            <a:spLocks noGrp="1"/>
          </p:cNvSpPr>
          <p:nvPr>
            <p:ph type="dt" sz="half" idx="10"/>
          </p:nvPr>
        </p:nvSpPr>
        <p:spPr/>
        <p:txBody>
          <a:bodyPr/>
          <a:lstStyle>
            <a:lvl1pPr>
              <a:defRPr/>
            </a:lvl1pPr>
          </a:lstStyle>
          <a:p>
            <a:pPr>
              <a:defRPr/>
            </a:pPr>
            <a:fld id="{C053C956-B436-402D-B469-9B71E8593AF3}" type="datetimeFigureOut">
              <a:rPr lang="es-SV"/>
              <a:pPr>
                <a:defRPr/>
              </a:pPr>
              <a:t>8/2/2017</a:t>
            </a:fld>
            <a:endParaRPr lang="es-SV" dirty="0"/>
          </a:p>
        </p:txBody>
      </p:sp>
      <p:sp>
        <p:nvSpPr>
          <p:cNvPr id="8" name="4 Marcador de pie de página"/>
          <p:cNvSpPr>
            <a:spLocks noGrp="1"/>
          </p:cNvSpPr>
          <p:nvPr>
            <p:ph type="ftr" sz="quarter" idx="11"/>
          </p:nvPr>
        </p:nvSpPr>
        <p:spPr/>
        <p:txBody>
          <a:bodyPr/>
          <a:lstStyle>
            <a:lvl1pPr>
              <a:defRPr/>
            </a:lvl1pPr>
          </a:lstStyle>
          <a:p>
            <a:pPr>
              <a:defRPr/>
            </a:pPr>
            <a:endParaRPr lang="es-SV"/>
          </a:p>
        </p:txBody>
      </p:sp>
      <p:sp>
        <p:nvSpPr>
          <p:cNvPr id="9" name="5 Marcador de número de diapositiva"/>
          <p:cNvSpPr>
            <a:spLocks noGrp="1"/>
          </p:cNvSpPr>
          <p:nvPr>
            <p:ph type="sldNum" sz="quarter" idx="12"/>
          </p:nvPr>
        </p:nvSpPr>
        <p:spPr/>
        <p:txBody>
          <a:bodyPr/>
          <a:lstStyle>
            <a:lvl1pPr>
              <a:defRPr/>
            </a:lvl1pPr>
          </a:lstStyle>
          <a:p>
            <a:fld id="{E26882A0-4A1E-4BEF-A618-E952A59118E4}" type="slidenum">
              <a:rPr lang="es-SV" altLang="es-SV"/>
              <a:pPr/>
              <a:t>‹Nº›</a:t>
            </a:fld>
            <a:endParaRPr lang="es-SV" alt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3 Marcador de fecha"/>
          <p:cNvSpPr>
            <a:spLocks noGrp="1"/>
          </p:cNvSpPr>
          <p:nvPr>
            <p:ph type="dt" sz="half" idx="10"/>
          </p:nvPr>
        </p:nvSpPr>
        <p:spPr/>
        <p:txBody>
          <a:bodyPr/>
          <a:lstStyle>
            <a:lvl1pPr>
              <a:defRPr/>
            </a:lvl1pPr>
          </a:lstStyle>
          <a:p>
            <a:pPr>
              <a:defRPr/>
            </a:pPr>
            <a:fld id="{DB557C8D-21C7-46F3-B110-E45150079D98}" type="datetimeFigureOut">
              <a:rPr lang="es-SV"/>
              <a:pPr>
                <a:defRPr/>
              </a:pPr>
              <a:t>8/2/2017</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fld id="{89A27DB2-984F-4FBD-8CED-A2490337BF8B}" type="slidenum">
              <a:rPr lang="es-SV" altLang="es-SV"/>
              <a:pPr/>
              <a:t>‹Nº›</a:t>
            </a:fld>
            <a:endParaRPr lang="es-SV" alt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EA686096-DCE5-40A7-8686-1488C2B30821}" type="datetimeFigureOut">
              <a:rPr lang="es-SV"/>
              <a:pPr>
                <a:defRPr/>
              </a:pPr>
              <a:t>8/2/2017</a:t>
            </a:fld>
            <a:endParaRPr lang="es-SV" dirty="0"/>
          </a:p>
        </p:txBody>
      </p:sp>
      <p:sp>
        <p:nvSpPr>
          <p:cNvPr id="3" name="4 Marcador de pie de página"/>
          <p:cNvSpPr>
            <a:spLocks noGrp="1"/>
          </p:cNvSpPr>
          <p:nvPr>
            <p:ph type="ftr" sz="quarter" idx="11"/>
          </p:nvPr>
        </p:nvSpPr>
        <p:spPr/>
        <p:txBody>
          <a:bodyPr/>
          <a:lstStyle>
            <a:lvl1pPr>
              <a:defRPr/>
            </a:lvl1pPr>
          </a:lstStyle>
          <a:p>
            <a:pPr>
              <a:defRPr/>
            </a:pPr>
            <a:endParaRPr lang="es-SV"/>
          </a:p>
        </p:txBody>
      </p:sp>
      <p:sp>
        <p:nvSpPr>
          <p:cNvPr id="4" name="5 Marcador de número de diapositiva"/>
          <p:cNvSpPr>
            <a:spLocks noGrp="1"/>
          </p:cNvSpPr>
          <p:nvPr>
            <p:ph type="sldNum" sz="quarter" idx="12"/>
          </p:nvPr>
        </p:nvSpPr>
        <p:spPr/>
        <p:txBody>
          <a:bodyPr/>
          <a:lstStyle>
            <a:lvl1pPr>
              <a:defRPr/>
            </a:lvl1pPr>
          </a:lstStyle>
          <a:p>
            <a:fld id="{A29F325C-2A8D-45FC-8200-90826C8127B6}" type="slidenum">
              <a:rPr lang="es-SV" altLang="es-SV"/>
              <a:pPr/>
              <a:t>‹Nº›</a:t>
            </a:fld>
            <a:endParaRPr lang="es-SV" alt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0BBFC3-E24B-4CEF-86FE-399E0B1FC201}"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D655EC8D-E2A1-4F2A-BD9B-E30298A2A8D6}" type="slidenum">
              <a:rPr lang="es-SV" altLang="es-SV"/>
              <a:pPr/>
              <a:t>‹Nº›</a:t>
            </a:fld>
            <a:endParaRPr lang="es-SV" alt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SV"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8999BFC-57A3-485B-B14C-653C6CD8F0EF}" type="datetimeFigureOut">
              <a:rPr lang="es-SV"/>
              <a:pPr>
                <a:defRPr/>
              </a:pPr>
              <a:t>8/2/2017</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fld id="{7CE1E3BE-4ABA-4522-8154-CA468A949E32}" type="slidenum">
              <a:rPr lang="es-SV" altLang="es-SV"/>
              <a:pPr/>
              <a:t>‹Nº›</a:t>
            </a:fld>
            <a:endParaRPr lang="es-SV" alt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SV"/>
              <a:t>Haga clic para modificar el estilo de título del patrón</a:t>
            </a:r>
            <a:endParaRPr lang="es-SV" altLang="es-SV"/>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SV"/>
              <a:t>Haga clic para modificar el estilo de texto del patrón</a:t>
            </a:r>
          </a:p>
          <a:p>
            <a:pPr lvl="1"/>
            <a:r>
              <a:rPr lang="es-ES" altLang="es-SV"/>
              <a:t>Segundo nivel</a:t>
            </a:r>
          </a:p>
          <a:p>
            <a:pPr lvl="2"/>
            <a:r>
              <a:rPr lang="es-ES" altLang="es-SV"/>
              <a:t>Tercer nivel</a:t>
            </a:r>
          </a:p>
          <a:p>
            <a:pPr lvl="3"/>
            <a:r>
              <a:rPr lang="es-ES" altLang="es-SV"/>
              <a:t>Cuarto nivel</a:t>
            </a:r>
          </a:p>
          <a:p>
            <a:pPr lvl="4"/>
            <a:r>
              <a:rPr lang="es-ES" altLang="es-SV"/>
              <a:t>Quinto nivel</a:t>
            </a:r>
            <a:endParaRPr lang="es-SV" alt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6E905A4-4F5B-4D64-8CA7-F6F3D2274B64}" type="datetimeFigureOut">
              <a:rPr lang="es-SV"/>
              <a:pPr>
                <a:defRPr/>
              </a:pPr>
              <a:t>8/2/2017</a:t>
            </a:fld>
            <a:endParaRPr lang="es-SV"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E02EC8AF-CB15-4AFC-A7F2-9868D7F4AFD1}" type="slidenum">
              <a:rPr lang="es-SV" altLang="es-SV"/>
              <a:pPr/>
              <a:t>‹Nº›</a:t>
            </a:fld>
            <a:endParaRPr lang="es-SV" altLang="es-S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SV"/>
              <a:t>Haga clic para modificar el estilo de título del patrón</a:t>
            </a:r>
            <a:endParaRPr lang="es-SV" altLang="es-SV"/>
          </a:p>
        </p:txBody>
      </p:sp>
      <p:sp>
        <p:nvSpPr>
          <p:cNvPr id="205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SV"/>
              <a:t>Haga clic para modificar el estilo de texto del patrón</a:t>
            </a:r>
          </a:p>
          <a:p>
            <a:pPr lvl="1"/>
            <a:r>
              <a:rPr lang="es-ES" altLang="es-SV"/>
              <a:t>Segundo nivel</a:t>
            </a:r>
          </a:p>
          <a:p>
            <a:pPr lvl="2"/>
            <a:r>
              <a:rPr lang="es-ES" altLang="es-SV"/>
              <a:t>Tercer nivel</a:t>
            </a:r>
          </a:p>
          <a:p>
            <a:pPr lvl="3"/>
            <a:r>
              <a:rPr lang="es-ES" altLang="es-SV"/>
              <a:t>Cuarto nivel</a:t>
            </a:r>
          </a:p>
          <a:p>
            <a:pPr lvl="4"/>
            <a:r>
              <a:rPr lang="es-ES" altLang="es-SV"/>
              <a:t>Quinto nivel</a:t>
            </a:r>
            <a:endParaRPr lang="es-SV" alt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070D98B9-8634-42DB-985D-D38678BD771C}" type="datetimeFigureOut">
              <a:rPr lang="es-SV"/>
              <a:pPr>
                <a:defRPr/>
              </a:pPr>
              <a:t>8/2/2017</a:t>
            </a:fld>
            <a:endParaRPr lang="es-SV"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CCF84B7C-4606-4511-90B0-986D967C433C}" type="slidenum">
              <a:rPr lang="es-SV" altLang="es-SV"/>
              <a:pPr/>
              <a:t>‹Nº›</a:t>
            </a:fld>
            <a:endParaRPr lang="es-SV" altLang="es-SV"/>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http://www.paho.org/els"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mailto:sanchezx@paho.org"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cpelsalvador.com.org/" TargetMode="External"/><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www.facebook.com/MCPES200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1 CuadroTexto"/>
          <p:cNvSpPr txBox="1"/>
          <p:nvPr/>
        </p:nvSpPr>
        <p:spPr>
          <a:xfrm>
            <a:off x="323850" y="549275"/>
            <a:ext cx="5327650" cy="1938338"/>
          </a:xfrm>
          <a:prstGeom prst="rect">
            <a:avLst/>
          </a:prstGeom>
          <a:noFill/>
        </p:spPr>
        <p:txBody>
          <a:bodyPr>
            <a:spAutoFit/>
          </a:bodyPr>
          <a:lstStyle/>
          <a:p>
            <a:pPr eaLnBrk="1" hangingPunct="1">
              <a:defRPr/>
            </a:pPr>
            <a:r>
              <a:rPr lang="es-MX" sz="4000" dirty="0">
                <a:solidFill>
                  <a:schemeClr val="accent6">
                    <a:lumMod val="50000"/>
                  </a:schemeClr>
                </a:solidFill>
                <a:latin typeface="Arial" panose="020B0604020202020204" pitchFamily="34" charset="0"/>
                <a:cs typeface="Arial" panose="020B0604020202020204" pitchFamily="34" charset="0"/>
              </a:rPr>
              <a:t>Mecanismo</a:t>
            </a:r>
          </a:p>
          <a:p>
            <a:pPr eaLnBrk="1" hangingPunct="1">
              <a:defRPr/>
            </a:pPr>
            <a:r>
              <a:rPr lang="es-MX" sz="4000" dirty="0">
                <a:solidFill>
                  <a:schemeClr val="accent6">
                    <a:lumMod val="50000"/>
                  </a:schemeClr>
                </a:solidFill>
                <a:latin typeface="Arial" panose="020B0604020202020204" pitchFamily="34" charset="0"/>
                <a:cs typeface="Arial" panose="020B0604020202020204" pitchFamily="34" charset="0"/>
              </a:rPr>
              <a:t>Coordinador de País</a:t>
            </a:r>
          </a:p>
          <a:p>
            <a:pPr eaLnBrk="1" hangingPunct="1">
              <a:defRPr/>
            </a:pPr>
            <a:r>
              <a:rPr lang="es-MX" sz="4000" dirty="0">
                <a:solidFill>
                  <a:schemeClr val="accent6">
                    <a:lumMod val="50000"/>
                  </a:schemeClr>
                </a:solidFill>
                <a:latin typeface="Arial" panose="020B0604020202020204" pitchFamily="34" charset="0"/>
                <a:cs typeface="Arial" panose="020B0604020202020204" pitchFamily="34" charset="0"/>
              </a:rPr>
              <a:t>El Salvador</a:t>
            </a:r>
            <a:endParaRPr lang="es-SV" sz="4000" dirty="0">
              <a:solidFill>
                <a:schemeClr val="accent6">
                  <a:lumMod val="50000"/>
                </a:schemeClr>
              </a:solidFill>
              <a:latin typeface="Arial" panose="020B0604020202020204" pitchFamily="34" charset="0"/>
              <a:cs typeface="Arial" panose="020B0604020202020204" pitchFamily="34" charset="0"/>
            </a:endParaRPr>
          </a:p>
        </p:txBody>
      </p:sp>
      <p:sp>
        <p:nvSpPr>
          <p:cNvPr id="5123" name="CuadroTexto 3"/>
          <p:cNvSpPr txBox="1">
            <a:spLocks noChangeArrowheads="1"/>
          </p:cNvSpPr>
          <p:nvPr/>
        </p:nvSpPr>
        <p:spPr bwMode="auto">
          <a:xfrm>
            <a:off x="5973763" y="4437063"/>
            <a:ext cx="249237" cy="369887"/>
          </a:xfrm>
          <a:prstGeom prst="rect">
            <a:avLst/>
          </a:prstGeom>
          <a:noFill/>
          <a:ln w="9525">
            <a:noFill/>
            <a:miter lim="800000"/>
            <a:headEnd/>
            <a:tailEnd/>
          </a:ln>
        </p:spPr>
        <p:txBody>
          <a:bodyPr wrap="none">
            <a:spAutoFit/>
          </a:bodyPr>
          <a:lstStyle/>
          <a:p>
            <a:pPr algn="ctr" eaLnBrk="1" hangingPunct="1"/>
            <a:r>
              <a:rPr lang="es-SV" altLang="es-SV"/>
              <a:t> </a:t>
            </a:r>
          </a:p>
        </p:txBody>
      </p:sp>
      <p:sp>
        <p:nvSpPr>
          <p:cNvPr id="3" name="CuadroTexto 2"/>
          <p:cNvSpPr txBox="1"/>
          <p:nvPr/>
        </p:nvSpPr>
        <p:spPr>
          <a:xfrm>
            <a:off x="971600" y="2996952"/>
            <a:ext cx="7128792" cy="2893100"/>
          </a:xfrm>
          <a:prstGeom prst="rect">
            <a:avLst/>
          </a:prstGeom>
          <a:noFill/>
        </p:spPr>
        <p:txBody>
          <a:bodyPr wrap="square" rtlCol="0">
            <a:spAutoFit/>
          </a:bodyPr>
          <a:lstStyle/>
          <a:p>
            <a:r>
              <a:rPr lang="es-419" sz="2800" dirty="0"/>
              <a:t>SEGUIMIENTO A ABASTECIMIENTO DE ANTIRRETROVIRALES EN MINISTERIO DE SALUD</a:t>
            </a:r>
          </a:p>
          <a:p>
            <a:endParaRPr lang="es-419" dirty="0"/>
          </a:p>
          <a:p>
            <a:endParaRPr lang="es-419" dirty="0"/>
          </a:p>
          <a:p>
            <a:pPr algn="r"/>
            <a:r>
              <a:rPr lang="es-419" dirty="0"/>
              <a:t>Dra. Ana Isabel Nieto</a:t>
            </a:r>
          </a:p>
          <a:p>
            <a:pPr algn="r"/>
            <a:r>
              <a:rPr lang="es-419" dirty="0"/>
              <a:t>Programa Nacional de ITS/VIH/SIDA</a:t>
            </a:r>
          </a:p>
          <a:p>
            <a:pPr algn="r"/>
            <a:endParaRPr lang="es-419" sz="800" dirty="0"/>
          </a:p>
          <a:p>
            <a:pPr algn="r"/>
            <a:r>
              <a:rPr lang="es-419" dirty="0"/>
              <a:t>San Salvador, 09 de febrero de 2017</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a:t>Situación actual</a:t>
            </a:r>
          </a:p>
        </p:txBody>
      </p:sp>
      <p:sp>
        <p:nvSpPr>
          <p:cNvPr id="3" name="Marcador de contenido 2"/>
          <p:cNvSpPr>
            <a:spLocks noGrp="1"/>
          </p:cNvSpPr>
          <p:nvPr>
            <p:ph idx="1"/>
          </p:nvPr>
        </p:nvSpPr>
        <p:spPr/>
        <p:txBody>
          <a:bodyPr/>
          <a:lstStyle/>
          <a:p>
            <a:r>
              <a:rPr lang="es-419" dirty="0"/>
              <a:t>Al 6 de febrero, tenemos cubiertas las existencias de todos los ARV, a excepción de </a:t>
            </a:r>
            <a:r>
              <a:rPr lang="es-419" dirty="0" err="1"/>
              <a:t>zidovudina</a:t>
            </a:r>
            <a:r>
              <a:rPr lang="es-419" dirty="0"/>
              <a:t> de 300 mg que debido a la pequeña cantidad que se adquiere no nos pueden proveer. (ver correo de notificación)</a:t>
            </a:r>
          </a:p>
          <a:p>
            <a:r>
              <a:rPr lang="es-419" dirty="0"/>
              <a:t>Las personas que toman este ARV están recibiendo </a:t>
            </a:r>
            <a:r>
              <a:rPr lang="es-419" dirty="0" err="1"/>
              <a:t>zidovudina</a:t>
            </a:r>
            <a:r>
              <a:rPr lang="es-419" dirty="0"/>
              <a:t> de 100 mg para no interrumpir su tratamiento.</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419"/>
          </a:p>
        </p:txBody>
      </p:sp>
      <p:graphicFrame>
        <p:nvGraphicFramePr>
          <p:cNvPr id="10" name="Marcador de contenido 9"/>
          <p:cNvGraphicFramePr>
            <a:graphicFrameLocks noGrp="1"/>
          </p:cNvGraphicFramePr>
          <p:nvPr>
            <p:ph idx="1"/>
            <p:extLst>
              <p:ext uri="{D42A27DB-BD31-4B8C-83A1-F6EECF244321}">
                <p14:modId xmlns:p14="http://schemas.microsoft.com/office/powerpoint/2010/main" val="1788890910"/>
              </p:ext>
            </p:extLst>
          </p:nvPr>
        </p:nvGraphicFramePr>
        <p:xfrm>
          <a:off x="457200" y="1268760"/>
          <a:ext cx="8507289" cy="1385524"/>
        </p:xfrm>
        <a:graphic>
          <a:graphicData uri="http://schemas.openxmlformats.org/drawingml/2006/table">
            <a:tbl>
              <a:tblPr/>
              <a:tblGrid>
                <a:gridCol w="7214535">
                  <a:extLst>
                    <a:ext uri="{9D8B030D-6E8A-4147-A177-3AD203B41FA5}">
                      <a16:colId xmlns:a16="http://schemas.microsoft.com/office/drawing/2014/main" val="1501601432"/>
                    </a:ext>
                  </a:extLst>
                </a:gridCol>
                <a:gridCol w="430918">
                  <a:extLst>
                    <a:ext uri="{9D8B030D-6E8A-4147-A177-3AD203B41FA5}">
                      <a16:colId xmlns:a16="http://schemas.microsoft.com/office/drawing/2014/main" val="232471743"/>
                    </a:ext>
                  </a:extLst>
                </a:gridCol>
                <a:gridCol w="430918">
                  <a:extLst>
                    <a:ext uri="{9D8B030D-6E8A-4147-A177-3AD203B41FA5}">
                      <a16:colId xmlns:a16="http://schemas.microsoft.com/office/drawing/2014/main" val="758488570"/>
                    </a:ext>
                  </a:extLst>
                </a:gridCol>
                <a:gridCol w="430918">
                  <a:extLst>
                    <a:ext uri="{9D8B030D-6E8A-4147-A177-3AD203B41FA5}">
                      <a16:colId xmlns:a16="http://schemas.microsoft.com/office/drawing/2014/main" val="1038196481"/>
                    </a:ext>
                  </a:extLst>
                </a:gridCol>
              </a:tblGrid>
              <a:tr h="149058">
                <a:tc>
                  <a:txBody>
                    <a:bodyPr/>
                    <a:lstStyle/>
                    <a:p>
                      <a:endParaRPr lang="es-419" sz="1600"/>
                    </a:p>
                  </a:txBody>
                  <a:tcPr marL="0" marR="69302" marT="0" marB="0">
                    <a:lnL>
                      <a:noFill/>
                    </a:lnL>
                    <a:lnR>
                      <a:noFill/>
                    </a:lnR>
                    <a:lnT>
                      <a:noFill/>
                    </a:lnT>
                    <a:lnB>
                      <a:noFill/>
                    </a:lnB>
                  </a:tcPr>
                </a:tc>
                <a:tc>
                  <a:txBody>
                    <a:bodyPr/>
                    <a:lstStyle/>
                    <a:p>
                      <a:endParaRPr lang="es-419" sz="1600" dirty="0"/>
                    </a:p>
                  </a:txBody>
                  <a:tcPr marL="83162" marR="83162" marT="41581" marB="41581">
                    <a:lnL>
                      <a:noFill/>
                    </a:lnL>
                  </a:tcPr>
                </a:tc>
                <a:tc>
                  <a:txBody>
                    <a:bodyPr/>
                    <a:lstStyle/>
                    <a:p>
                      <a:endParaRPr lang="es-419" sz="1600"/>
                    </a:p>
                  </a:txBody>
                  <a:tcPr marL="83162" marR="83162" marT="41581" marB="41581"/>
                </a:tc>
                <a:tc>
                  <a:txBody>
                    <a:bodyPr/>
                    <a:lstStyle/>
                    <a:p>
                      <a:endParaRPr lang="es-419" sz="1600"/>
                    </a:p>
                  </a:txBody>
                  <a:tcPr marL="83162" marR="83162" marT="41581" marB="41581"/>
                </a:tc>
                <a:extLst>
                  <a:ext uri="{0D108BD9-81ED-4DB2-BD59-A6C34878D82A}">
                    <a16:rowId xmlns:a16="http://schemas.microsoft.com/office/drawing/2014/main" val="1714960495"/>
                  </a:ext>
                </a:extLst>
              </a:tr>
              <a:tr h="447175">
                <a:tc>
                  <a:txBody>
                    <a:bodyPr/>
                    <a:lstStyle/>
                    <a:p>
                      <a:pPr algn="l" fontAlgn="t"/>
                      <a:r>
                        <a:rPr lang="fr-FR" sz="1600" b="1">
                          <a:solidFill>
                            <a:srgbClr val="222222"/>
                          </a:solidFill>
                          <a:effectLst/>
                          <a:latin typeface="arial" panose="020B0604020202020204" pitchFamily="34" charset="0"/>
                        </a:rPr>
                        <a:t>Sanchez, Lic. Xiomara (ELS)</a:t>
                      </a:r>
                      <a:r>
                        <a:rPr lang="fr-FR" sz="1600" b="1">
                          <a:effectLst/>
                          <a:latin typeface="arial" panose="020B0604020202020204" pitchFamily="34" charset="0"/>
                        </a:rPr>
                        <a:t> </a:t>
                      </a:r>
                      <a:r>
                        <a:rPr lang="fr-FR" sz="1600" b="1">
                          <a:solidFill>
                            <a:srgbClr val="555555"/>
                          </a:solidFill>
                          <a:effectLst/>
                          <a:latin typeface="arial" panose="020B0604020202020204" pitchFamily="34" charset="0"/>
                        </a:rPr>
                        <a:t>&lt;sanchezx@paho.org&gt;</a:t>
                      </a:r>
                      <a:endParaRPr lang="fr-FR" sz="1600" b="1">
                        <a:effectLst/>
                        <a:latin typeface="arial" panose="020B0604020202020204" pitchFamily="34" charset="0"/>
                      </a:endParaRPr>
                    </a:p>
                  </a:txBody>
                  <a:tcPr marL="0" marR="0" marT="0" marB="0">
                    <a:lnL>
                      <a:noFill/>
                    </a:lnL>
                    <a:lnR>
                      <a:noFill/>
                    </a:lnR>
                    <a:lnT>
                      <a:noFill/>
                    </a:lnT>
                    <a:lnB>
                      <a:noFill/>
                    </a:lnB>
                  </a:tcPr>
                </a:tc>
                <a:tc>
                  <a:txBody>
                    <a:bodyPr/>
                    <a:lstStyle/>
                    <a:p>
                      <a:pPr algn="r" fontAlgn="t"/>
                      <a:r>
                        <a:rPr lang="es-419" sz="1600" dirty="0">
                          <a:solidFill>
                            <a:srgbClr val="222222"/>
                          </a:solidFill>
                          <a:effectLst/>
                          <a:latin typeface="arial" panose="020B0604020202020204" pitchFamily="34" charset="0"/>
                        </a:rPr>
                        <a:t>25/11/16</a:t>
                      </a:r>
                    </a:p>
                  </a:txBody>
                  <a:tcPr marL="0" marR="0" marT="0" marB="0">
                    <a:lnL>
                      <a:noFill/>
                    </a:lnL>
                    <a:lnR>
                      <a:noFill/>
                    </a:lnR>
                    <a:lnB>
                      <a:noFill/>
                    </a:lnB>
                  </a:tcPr>
                </a:tc>
                <a:tc>
                  <a:txBody>
                    <a:bodyPr/>
                    <a:lstStyle/>
                    <a:p>
                      <a:pPr algn="r" fontAlgn="t"/>
                      <a:endParaRPr lang="es-419" sz="1600">
                        <a:solidFill>
                          <a:srgbClr val="222222"/>
                        </a:solidFill>
                        <a:effectLst/>
                        <a:latin typeface="arial" panose="020B0604020202020204" pitchFamily="34" charset="0"/>
                      </a:endParaRPr>
                    </a:p>
                  </a:txBody>
                  <a:tcPr marL="0" marR="0" marT="0" marB="0">
                    <a:lnL>
                      <a:noFill/>
                    </a:lnL>
                    <a:lnR>
                      <a:noFill/>
                    </a:lnR>
                    <a:lnB>
                      <a:noFill/>
                    </a:lnB>
                  </a:tcPr>
                </a:tc>
                <a:tc rowSpan="2">
                  <a:txBody>
                    <a:bodyPr/>
                    <a:lstStyle/>
                    <a:p>
                      <a:pPr algn="ctr" fontAlgn="t"/>
                      <a:endParaRPr lang="es-419" sz="1600" b="1" dirty="0">
                        <a:solidFill>
                          <a:srgbClr val="444444"/>
                        </a:solidFill>
                        <a:effectLst/>
                        <a:latin typeface="arial" panose="020B0604020202020204" pitchFamily="34" charset="0"/>
                      </a:endParaRPr>
                    </a:p>
                  </a:txBody>
                  <a:tcPr marL="0" marR="0" marT="0" marB="0">
                    <a:lnL>
                      <a:noFill/>
                    </a:lnL>
                    <a:lnR>
                      <a:noFill/>
                    </a:lnR>
                    <a:lnB>
                      <a:noFill/>
                    </a:lnB>
                  </a:tcPr>
                </a:tc>
                <a:extLst>
                  <a:ext uri="{0D108BD9-81ED-4DB2-BD59-A6C34878D82A}">
                    <a16:rowId xmlns:a16="http://schemas.microsoft.com/office/drawing/2014/main" val="3059891258"/>
                  </a:ext>
                </a:extLst>
              </a:tr>
              <a:tr h="0">
                <a:tc gridSpan="3">
                  <a:txBody>
                    <a:bodyPr/>
                    <a:lstStyle/>
                    <a:p>
                      <a:endParaRPr lang="es-419" sz="1600" dirty="0"/>
                    </a:p>
                  </a:txBody>
                  <a:tcPr marL="0" marR="0" marT="0" marB="0" anchor="ctr">
                    <a:lnL>
                      <a:noFill/>
                    </a:lnL>
                    <a:lnR>
                      <a:noFill/>
                    </a:lnR>
                    <a:lnT>
                      <a:noFill/>
                    </a:lnT>
                    <a:lnB>
                      <a:noFill/>
                    </a:lnB>
                  </a:tcPr>
                </a:tc>
                <a:tc hMerge="1">
                  <a:txBody>
                    <a:bodyPr/>
                    <a:lstStyle/>
                    <a:p>
                      <a:endParaRPr lang="es-419"/>
                    </a:p>
                  </a:txBody>
                  <a:tcPr/>
                </a:tc>
                <a:tc hMerge="1">
                  <a:txBody>
                    <a:bodyPr/>
                    <a:lstStyle/>
                    <a:p>
                      <a:endParaRPr lang="es-419"/>
                    </a:p>
                  </a:txBody>
                  <a:tcPr/>
                </a:tc>
                <a:tc vMerge="1">
                  <a:txBody>
                    <a:bodyPr/>
                    <a:lstStyle/>
                    <a:p>
                      <a:endParaRPr lang="es-419"/>
                    </a:p>
                  </a:txBody>
                  <a:tcPr/>
                </a:tc>
                <a:extLst>
                  <a:ext uri="{0D108BD9-81ED-4DB2-BD59-A6C34878D82A}">
                    <a16:rowId xmlns:a16="http://schemas.microsoft.com/office/drawing/2014/main" val="3080850557"/>
                  </a:ext>
                </a:extLst>
              </a:tr>
              <a:tr h="149058">
                <a:tc>
                  <a:txBody>
                    <a:bodyPr/>
                    <a:lstStyle/>
                    <a:p>
                      <a:r>
                        <a:rPr lang="es-419" sz="1600">
                          <a:solidFill>
                            <a:srgbClr val="777777"/>
                          </a:solidFill>
                          <a:effectLst/>
                          <a:latin typeface="arial" panose="020B0604020202020204" pitchFamily="34" charset="0"/>
                        </a:rPr>
                        <a:t>para Alma, Franklin, anieto</a:t>
                      </a:r>
                      <a:endParaRPr lang="es-419" sz="1600">
                        <a:effectLst/>
                        <a:latin typeface="arial" panose="020B0604020202020204" pitchFamily="34" charset="0"/>
                      </a:endParaRPr>
                    </a:p>
                  </a:txBody>
                  <a:tcPr marL="0" marR="0" marT="0" marB="0" anchor="ctr">
                    <a:lnL>
                      <a:noFill/>
                    </a:lnL>
                    <a:lnR>
                      <a:noFill/>
                    </a:lnR>
                    <a:lnT>
                      <a:noFill/>
                    </a:lnT>
                    <a:lnB>
                      <a:noFill/>
                    </a:lnB>
                  </a:tcPr>
                </a:tc>
                <a:tc>
                  <a:txBody>
                    <a:bodyPr/>
                    <a:lstStyle/>
                    <a:p>
                      <a:endParaRPr lang="es-419" sz="1600"/>
                    </a:p>
                  </a:txBody>
                  <a:tcPr marL="83162" marR="83162" marT="41581" marB="41581">
                    <a:lnL>
                      <a:noFill/>
                    </a:lnL>
                    <a:lnT>
                      <a:noFill/>
                    </a:lnT>
                  </a:tcPr>
                </a:tc>
                <a:tc>
                  <a:txBody>
                    <a:bodyPr/>
                    <a:lstStyle/>
                    <a:p>
                      <a:endParaRPr lang="es-419" sz="1600"/>
                    </a:p>
                  </a:txBody>
                  <a:tcPr marL="83162" marR="83162" marT="41581" marB="41581">
                    <a:lnT>
                      <a:noFill/>
                    </a:lnT>
                  </a:tcPr>
                </a:tc>
                <a:tc>
                  <a:txBody>
                    <a:bodyPr/>
                    <a:lstStyle/>
                    <a:p>
                      <a:endParaRPr lang="es-419" sz="1600" dirty="0"/>
                    </a:p>
                  </a:txBody>
                  <a:tcPr marL="83162" marR="83162" marT="41581" marB="41581">
                    <a:lnT>
                      <a:noFill/>
                    </a:lnT>
                  </a:tcPr>
                </a:tc>
                <a:extLst>
                  <a:ext uri="{0D108BD9-81ED-4DB2-BD59-A6C34878D82A}">
                    <a16:rowId xmlns:a16="http://schemas.microsoft.com/office/drawing/2014/main" val="2132121299"/>
                  </a:ext>
                </a:extLst>
              </a:tr>
            </a:tbl>
          </a:graphicData>
        </a:graphic>
      </p:graphicFrame>
      <p:pic>
        <p:nvPicPr>
          <p:cNvPr id="2059" name="Picture 11" descr="https://mail.google.com/mail/u/0/images/cleardot.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906713"/>
            <a:ext cx="45719" cy="952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s://mail.google.com/mail/u/0/images/cleardot.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906713"/>
            <a:ext cx="45719" cy="9525"/>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https://mail.google.com/mail/u/0/images/cleardot.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906713"/>
            <a:ext cx="45719" cy="952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ttps://mail.google.com/mail/u/0/images/cleardot.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906713"/>
            <a:ext cx="45719" cy="95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5"/>
          <p:cNvSpPr>
            <a:spLocks noChangeArrowheads="1"/>
          </p:cNvSpPr>
          <p:nvPr/>
        </p:nvSpPr>
        <p:spPr bwMode="auto">
          <a:xfrm>
            <a:off x="570384" y="2670497"/>
            <a:ext cx="8003232" cy="38164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Estimada Dra. Quezada:</a:t>
            </a:r>
            <a:endParaRPr kumimoji="0" lang="es-ES" altLang="es-419" sz="9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 </a:t>
            </a:r>
            <a:endParaRPr kumimoji="0" lang="es-ES" altLang="es-419" sz="9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Buenos días, hemos recibido respuesta de la oficina Central para su correo y nos exponen que  </a:t>
            </a:r>
            <a:r>
              <a:rPr kumimoji="0" lang="es-ES" altLang="es-419" sz="1000" b="1" i="0" u="none" strike="noStrike" cap="none" normalizeH="0" baseline="0" dirty="0">
                <a:ln>
                  <a:noFill/>
                </a:ln>
                <a:solidFill>
                  <a:srgbClr val="FF0000"/>
                </a:solidFill>
                <a:effectLst/>
                <a:latin typeface="Century Gothic" panose="020B0502020202020204" pitchFamily="34" charset="0"/>
                <a:cs typeface="Times New Roman" panose="02020603050405020304" pitchFamily="18" charset="0"/>
              </a:rPr>
              <a:t>La situación con la </a:t>
            </a:r>
            <a:r>
              <a:rPr kumimoji="0" lang="es-ES" altLang="es-419" sz="1000" b="1" i="0" u="none" strike="noStrike" cap="none" normalizeH="0" baseline="0" dirty="0" err="1">
                <a:ln>
                  <a:noFill/>
                </a:ln>
                <a:solidFill>
                  <a:srgbClr val="FF0000"/>
                </a:solidFill>
                <a:effectLst/>
                <a:latin typeface="Century Gothic" panose="020B0502020202020204" pitchFamily="34" charset="0"/>
                <a:cs typeface="Times New Roman" panose="02020603050405020304" pitchFamily="18" charset="0"/>
              </a:rPr>
              <a:t>Zidovudina</a:t>
            </a:r>
            <a:r>
              <a:rPr kumimoji="0" lang="es-ES" altLang="es-419" sz="1000" b="1" i="0" u="none" strike="noStrike" cap="none" normalizeH="0" baseline="0" dirty="0">
                <a:ln>
                  <a:noFill/>
                </a:ln>
                <a:solidFill>
                  <a:srgbClr val="FF0000"/>
                </a:solidFill>
                <a:effectLst/>
                <a:latin typeface="Century Gothic" panose="020B0502020202020204" pitchFamily="34" charset="0"/>
                <a:cs typeface="Times New Roman" panose="02020603050405020304" pitchFamily="18" charset="0"/>
              </a:rPr>
              <a:t> 300mg su consumo a nivel mundial ha disminuido, por lo que el proveedor  con el cual mantenemos el LTA, se ha visto en la situación de planificar la producción de un lote anual de manera de cubrir los pocos pedidos que recibe de sus clientes</a:t>
            </a: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  En la misma situación se encuentra otros fabricantes del producto.  </a:t>
            </a:r>
            <a:endParaRPr kumimoji="0" lang="es-ES" altLang="es-419" sz="9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 </a:t>
            </a:r>
            <a:endParaRPr kumimoji="0" lang="es-ES" altLang="es-419" sz="9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chemeClr val="tx1"/>
                </a:solidFill>
                <a:effectLst/>
                <a:latin typeface="Century Gothic" panose="020B0502020202020204" pitchFamily="34" charset="0"/>
                <a:cs typeface="Times New Roman" panose="02020603050405020304" pitchFamily="18" charset="0"/>
              </a:rPr>
              <a:t>Nuestra sugerencia de cancelar el producto de esta orden se mantiene valida toda vez que para este 2016 el producto no se encontrara disponible, además el no quitar este medicamento, afecta la entrega del resto de los productos de esta orden de compra  es decir retrasada.</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00"/>
                </a:solidFill>
                <a:effectLst/>
                <a:latin typeface="Century Gothic" panose="020B0502020202020204" pitchFamily="34" charset="0"/>
                <a:cs typeface="Times New Roman" panose="02020603050405020304" pitchFamily="18" charset="0"/>
              </a:rPr>
              <a:t>Agradeceremos su autorización para poder efectuar la enmienda a la orden de compra y no retrasar el resto de los productos para su entrega.</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00"/>
                </a:solidFill>
                <a:effectLst/>
                <a:latin typeface="Century Gothic" panose="020B0502020202020204" pitchFamily="34" charset="0"/>
                <a:cs typeface="Times New Roman" panose="02020603050405020304" pitchFamily="18" charset="0"/>
              </a:rPr>
              <a:t>Quedamos a la espera de su respuesta.</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00"/>
                </a:solidFill>
                <a:effectLst/>
                <a:latin typeface="Century Gothic" panose="020B0502020202020204" pitchFamily="34" charset="0"/>
                <a:cs typeface="Times New Roman" panose="02020603050405020304" pitchFamily="18" charset="0"/>
              </a:rPr>
              <a:t>Atentamente,</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100" b="0" i="0" u="none" strike="noStrike" cap="none" normalizeH="0" baseline="0" dirty="0">
                <a:ln>
                  <a:noFill/>
                </a:ln>
                <a:solidFill>
                  <a:srgbClr val="1F497D"/>
                </a:solidFill>
                <a:effectLst/>
                <a:latin typeface="Calibri" panose="020F0502020204030204" pitchFamily="34" charset="0"/>
                <a:cs typeface="Calibri" panose="020F0502020204030204" pitchFamily="34" charset="0"/>
              </a:rPr>
              <a:t> </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100" b="1"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Lic. Xiomara Sánchez de Bonilla.</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1"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T</a:t>
            </a:r>
            <a:r>
              <a:rPr kumimoji="0" lang="es-ES" altLang="es-419" sz="1000" b="1" i="0" u="none" strike="noStrike" cap="none" normalizeH="0" baseline="0" dirty="0">
                <a:ln>
                  <a:noFill/>
                </a:ln>
                <a:solidFill>
                  <a:srgbClr val="1F497D"/>
                </a:solidFill>
                <a:effectLst/>
                <a:latin typeface="Calibri" panose="020F0502020204030204" pitchFamily="34" charset="0"/>
                <a:cs typeface="Calibri" panose="020F0502020204030204" pitchFamily="34" charset="0"/>
              </a:rPr>
              <a:t>é</a:t>
            </a:r>
            <a:r>
              <a:rPr kumimoji="0" lang="es-ES" altLang="es-419" sz="1000" b="1"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cnico de Compras y Adquisiciones.</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Organización Panamericana de la Salud/</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Organización Mundial de la Salud (OPS/OMS)</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Oficina local en El Salvador</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Webdings" panose="05030102010509060703" pitchFamily="18" charset="2"/>
                <a:cs typeface="Times New Roman" panose="02020603050405020304" pitchFamily="18" charset="0"/>
              </a:rPr>
              <a:t>É</a:t>
            </a:r>
            <a:r>
              <a:rPr kumimoji="0" lang="es-ES" altLang="es-419" sz="1000" b="0" i="0" u="none" strike="noStrike" cap="none" normalizeH="0" baseline="0" dirty="0">
                <a:ln>
                  <a:noFill/>
                </a:ln>
                <a:solidFill>
                  <a:srgbClr val="000080"/>
                </a:solidFill>
                <a:effectLst/>
                <a:latin typeface="Frutiger"/>
                <a:cs typeface="Times New Roman" panose="02020603050405020304" pitchFamily="18" charset="0"/>
              </a:rPr>
              <a:t> </a:t>
            </a:r>
            <a:r>
              <a:rPr kumimoji="0" lang="pt-BR"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Tel.: (503) 2511-9534</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Webdings" panose="05030102010509060703" pitchFamily="18" charset="2"/>
                <a:cs typeface="Times New Roman" panose="02020603050405020304" pitchFamily="18" charset="0"/>
              </a:rPr>
              <a:t>É</a:t>
            </a:r>
            <a:r>
              <a:rPr kumimoji="0" lang="pt-BR" altLang="es-419" sz="1000" b="1"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  </a:t>
            </a:r>
            <a:r>
              <a:rPr kumimoji="0" lang="pt-BR"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GPN: 49534</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Webdings" panose="05030102010509060703" pitchFamily="18" charset="2"/>
                <a:cs typeface="Times New Roman" panose="02020603050405020304" pitchFamily="18" charset="0"/>
              </a:rPr>
              <a:t>›</a:t>
            </a:r>
            <a:r>
              <a:rPr kumimoji="0" lang="es-ES" altLang="es-419" sz="1000" b="0" i="0" u="none" strike="noStrike" cap="none" normalizeH="0" baseline="0" dirty="0">
                <a:ln>
                  <a:noFill/>
                </a:ln>
                <a:solidFill>
                  <a:srgbClr val="000080"/>
                </a:solidFill>
                <a:effectLst/>
                <a:latin typeface="Frutiger"/>
                <a:cs typeface="Times New Roman" panose="02020603050405020304" pitchFamily="18" charset="0"/>
              </a:rPr>
              <a:t> </a:t>
            </a:r>
            <a:r>
              <a:rPr kumimoji="0" lang="pt-BR"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E-mail: </a:t>
            </a:r>
            <a:r>
              <a:rPr kumimoji="0" lang="pt-BR" altLang="es-419" sz="10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6"/>
              </a:rPr>
              <a:t>sanchezx@paho.org</a:t>
            </a:r>
            <a:endParaRPr kumimoji="0" lang="es-ES" altLang="es-419" sz="900" b="0" i="0" u="none" strike="noStrike" cap="none" normalizeH="0" baseline="0" dirty="0">
              <a:ln>
                <a:noFill/>
              </a:ln>
              <a:solidFill>
                <a:srgbClr val="500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419" sz="1000" b="0" i="0" u="none" strike="noStrike" cap="none" normalizeH="0" baseline="0" dirty="0">
                <a:ln>
                  <a:noFill/>
                </a:ln>
                <a:solidFill>
                  <a:srgbClr val="000080"/>
                </a:solidFill>
                <a:effectLst/>
                <a:latin typeface="Webdings" panose="05030102010509060703" pitchFamily="18" charset="2"/>
                <a:cs typeface="Times New Roman" panose="02020603050405020304" pitchFamily="18" charset="0"/>
              </a:rPr>
              <a:t>þ</a:t>
            </a:r>
            <a:r>
              <a:rPr kumimoji="0" lang="es-ES" altLang="es-419" sz="1000" b="0" i="0" u="none" strike="noStrike" cap="none" normalizeH="0" baseline="0" dirty="0">
                <a:ln>
                  <a:noFill/>
                </a:ln>
                <a:solidFill>
                  <a:srgbClr val="000080"/>
                </a:solidFill>
                <a:effectLst/>
                <a:latin typeface="Frutiger"/>
                <a:cs typeface="Times New Roman" panose="02020603050405020304" pitchFamily="18" charset="0"/>
              </a:rPr>
              <a:t> </a:t>
            </a:r>
            <a:r>
              <a:rPr kumimoji="0" lang="en-US" altLang="es-419" sz="1000" b="0" i="0" u="none" strike="noStrike" cap="none" normalizeH="0" baseline="0" dirty="0">
                <a:ln>
                  <a:noFill/>
                </a:ln>
                <a:solidFill>
                  <a:srgbClr val="000080"/>
                </a:solidFill>
                <a:effectLst/>
                <a:latin typeface="Calibri" panose="020F0502020204030204" pitchFamily="34" charset="0"/>
                <a:cs typeface="Calibri" panose="020F0502020204030204" pitchFamily="34" charset="0"/>
              </a:rPr>
              <a:t>Web: </a:t>
            </a:r>
            <a:r>
              <a:rPr kumimoji="0" lang="en-US" altLang="es-419" sz="10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7"/>
              </a:rPr>
              <a:t>http://www.paho.org/els</a:t>
            </a:r>
            <a:endParaRPr kumimoji="0" lang="en-US" altLang="es-419"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419" dirty="0"/>
              <a:t>Proceso de compra de ARV</a:t>
            </a:r>
          </a:p>
        </p:txBody>
      </p:sp>
      <p:sp>
        <p:nvSpPr>
          <p:cNvPr id="3" name="Marcador de contenido 2"/>
          <p:cNvSpPr>
            <a:spLocks noGrp="1"/>
          </p:cNvSpPr>
          <p:nvPr>
            <p:ph idx="1"/>
          </p:nvPr>
        </p:nvSpPr>
        <p:spPr/>
        <p:txBody>
          <a:bodyPr/>
          <a:lstStyle/>
          <a:p>
            <a:r>
              <a:rPr lang="es-419" dirty="0"/>
              <a:t>El proceso inicia con las estimaciones de consumo de ARV por hospital de acuerdo al número de pacientes por medicamentos</a:t>
            </a:r>
          </a:p>
          <a:p>
            <a:r>
              <a:rPr lang="es-419" dirty="0"/>
              <a:t>Se revisan inventarios en farmacia de los hospitales, almacenes de hospitales y almacén general</a:t>
            </a:r>
          </a:p>
          <a:p>
            <a:r>
              <a:rPr lang="es-419" dirty="0"/>
              <a:t>Con la asistencia técnica de PSM/USAID se han mejorado las estimaciones de ARV y de pruebas de laboratorio</a:t>
            </a:r>
          </a:p>
        </p:txBody>
      </p:sp>
    </p:spTree>
    <p:extLst>
      <p:ext uri="{BB962C8B-B14F-4D97-AF65-F5344CB8AC3E}">
        <p14:creationId xmlns:p14="http://schemas.microsoft.com/office/powerpoint/2010/main" val="4076147119"/>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419" dirty="0"/>
              <a:t>Proceso de compra de ARV</a:t>
            </a:r>
          </a:p>
        </p:txBody>
      </p:sp>
      <p:sp>
        <p:nvSpPr>
          <p:cNvPr id="3" name="Marcador de contenido 2"/>
          <p:cNvSpPr>
            <a:spLocks noGrp="1"/>
          </p:cNvSpPr>
          <p:nvPr>
            <p:ph idx="1"/>
          </p:nvPr>
        </p:nvSpPr>
        <p:spPr>
          <a:xfrm>
            <a:off x="457200" y="1403814"/>
            <a:ext cx="8229600" cy="4525963"/>
          </a:xfrm>
        </p:spPr>
        <p:txBody>
          <a:bodyPr/>
          <a:lstStyle/>
          <a:p>
            <a:r>
              <a:rPr lang="es-419" sz="3000" dirty="0"/>
              <a:t>Existen eventualidades que pueden afectar los tiempos de compra, como por ejemplo: no hay producción fresca, tiempos de vencimiento muy cortos, cantidad requerida, entre otros.</a:t>
            </a:r>
          </a:p>
          <a:p>
            <a:r>
              <a:rPr lang="es-419" sz="3000" dirty="0"/>
              <a:t>Para 2017 los ARV se adquirirán con fondos públicos. Esperamos se apruebe el presupuesto general de la nación para iniciar las compras 2017</a:t>
            </a:r>
          </a:p>
          <a:p>
            <a:r>
              <a:rPr lang="es-419" sz="3000" dirty="0"/>
              <a:t>Existe un fuerte compromiso político de parte de nuestras autoridades para garantizar la provisión de atención integral a las personas con VIH</a:t>
            </a:r>
          </a:p>
        </p:txBody>
      </p:sp>
    </p:spTree>
    <p:extLst>
      <p:ext uri="{BB962C8B-B14F-4D97-AF65-F5344CB8AC3E}">
        <p14:creationId xmlns:p14="http://schemas.microsoft.com/office/powerpoint/2010/main" val="2357656525"/>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667625" y="333375"/>
            <a:ext cx="1225550" cy="431800"/>
          </a:xfrm>
        </p:spPr>
        <p:txBody>
          <a:bodyPr rtlCol="0">
            <a:normAutofit lnSpcReduction="10000"/>
          </a:bodyPr>
          <a:lstStyle/>
          <a:p>
            <a:pPr eaLnBrk="1" fontAlgn="auto" hangingPunct="1">
              <a:spcAft>
                <a:spcPts val="0"/>
              </a:spcAft>
              <a:buFont typeface="Arial" panose="020B0604020202020204" pitchFamily="34" charset="0"/>
              <a:buNone/>
              <a:defRPr/>
            </a:pPr>
            <a:endParaRPr lang="es-SV" sz="2400" b="1" dirty="0">
              <a:solidFill>
                <a:srgbClr val="002060"/>
              </a:solidFill>
              <a:latin typeface="Arial" pitchFamily="34" charset="0"/>
              <a:cs typeface="Arial" pitchFamily="34" charset="0"/>
            </a:endParaRPr>
          </a:p>
          <a:p>
            <a:pPr eaLnBrk="1" fontAlgn="auto" hangingPunct="1">
              <a:spcAft>
                <a:spcPts val="0"/>
              </a:spcAft>
              <a:buFont typeface="Arial" panose="020B0604020202020204" pitchFamily="34" charset="0"/>
              <a:buNone/>
              <a:defRPr/>
            </a:pPr>
            <a:endParaRPr lang="es-SV" b="1" dirty="0">
              <a:solidFill>
                <a:srgbClr val="002060"/>
              </a:solidFill>
              <a:latin typeface="Arial" pitchFamily="34" charset="0"/>
              <a:cs typeface="Arial" pitchFamily="34" charset="0"/>
            </a:endParaRPr>
          </a:p>
        </p:txBody>
      </p:sp>
      <p:sp>
        <p:nvSpPr>
          <p:cNvPr id="4" name="2 Subtítulo"/>
          <p:cNvSpPr txBox="1">
            <a:spLocks/>
          </p:cNvSpPr>
          <p:nvPr/>
        </p:nvSpPr>
        <p:spPr bwMode="auto">
          <a:xfrm>
            <a:off x="1476375" y="1657350"/>
            <a:ext cx="5761038" cy="431800"/>
          </a:xfrm>
          <a:prstGeom prst="rect">
            <a:avLst/>
          </a:prstGeom>
          <a:noFill/>
          <a:ln>
            <a:noFill/>
          </a:ln>
          <a:extLst/>
        </p:spPr>
        <p:txBody>
          <a:bodyPr>
            <a:normAutofit lnSpcReduction="10000"/>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fontAlgn="auto" hangingPunct="1">
              <a:spcAft>
                <a:spcPts val="0"/>
              </a:spcAft>
              <a:defRPr/>
            </a:pPr>
            <a:endParaRPr lang="es-SV" sz="2400" b="1" dirty="0">
              <a:solidFill>
                <a:srgbClr val="002060"/>
              </a:solidFill>
              <a:latin typeface="Arial" pitchFamily="34" charset="0"/>
              <a:cs typeface="Arial" pitchFamily="34" charset="0"/>
            </a:endParaRPr>
          </a:p>
        </p:txBody>
      </p:sp>
      <p:sp>
        <p:nvSpPr>
          <p:cNvPr id="7172" name="4 CuadroTexto"/>
          <p:cNvSpPr txBox="1">
            <a:spLocks noChangeArrowheads="1"/>
          </p:cNvSpPr>
          <p:nvPr/>
        </p:nvSpPr>
        <p:spPr bwMode="auto">
          <a:xfrm>
            <a:off x="2525713" y="3917950"/>
            <a:ext cx="4768850" cy="523875"/>
          </a:xfrm>
          <a:prstGeom prst="rect">
            <a:avLst/>
          </a:prstGeom>
          <a:noFill/>
          <a:ln w="9525">
            <a:noFill/>
            <a:miter lim="800000"/>
            <a:headEnd/>
            <a:tailEnd/>
          </a:ln>
        </p:spPr>
        <p:txBody>
          <a:bodyPr>
            <a:spAutoFit/>
          </a:bodyPr>
          <a:lstStyle/>
          <a:p>
            <a:pPr algn="ctr" eaLnBrk="1" hangingPunct="1"/>
            <a:r>
              <a:rPr lang="es-SV" altLang="es-SV" sz="2000" b="1">
                <a:solidFill>
                  <a:srgbClr val="000000"/>
                </a:solidFill>
                <a:hlinkClick r:id="rId3"/>
              </a:rPr>
              <a:t>www.mcpelsalvador.com.org</a:t>
            </a:r>
            <a:r>
              <a:rPr lang="es-SV" altLang="es-SV" sz="2800">
                <a:solidFill>
                  <a:srgbClr val="000000"/>
                </a:solidFill>
              </a:rPr>
              <a:t> </a:t>
            </a:r>
          </a:p>
        </p:txBody>
      </p:sp>
      <p:sp>
        <p:nvSpPr>
          <p:cNvPr id="7173" name="5 CuadroTexto"/>
          <p:cNvSpPr txBox="1">
            <a:spLocks noChangeArrowheads="1"/>
          </p:cNvSpPr>
          <p:nvPr/>
        </p:nvSpPr>
        <p:spPr bwMode="auto">
          <a:xfrm>
            <a:off x="3035300" y="4662488"/>
            <a:ext cx="3192463" cy="1077912"/>
          </a:xfrm>
          <a:prstGeom prst="rect">
            <a:avLst/>
          </a:prstGeom>
          <a:noFill/>
          <a:ln w="9525">
            <a:noFill/>
            <a:miter lim="800000"/>
            <a:headEnd/>
            <a:tailEnd/>
          </a:ln>
        </p:spPr>
        <p:txBody>
          <a:bodyPr wrap="none">
            <a:spAutoFit/>
          </a:bodyPr>
          <a:lstStyle/>
          <a:p>
            <a:pPr eaLnBrk="1" hangingPunct="1"/>
            <a:r>
              <a:rPr lang="es-SV" altLang="es-SV" sz="1600">
                <a:solidFill>
                  <a:srgbClr val="000000"/>
                </a:solidFill>
                <a:hlinkClick r:id="rId4"/>
              </a:rPr>
              <a:t>www.facebook.com/MCPES2002</a:t>
            </a:r>
            <a:endParaRPr lang="es-SV" altLang="es-SV" sz="1600">
              <a:solidFill>
                <a:srgbClr val="000000"/>
              </a:solidFill>
            </a:endParaRPr>
          </a:p>
          <a:p>
            <a:pPr eaLnBrk="1" hangingPunct="1"/>
            <a:endParaRPr lang="es-SV" altLang="es-SV" sz="1600">
              <a:solidFill>
                <a:srgbClr val="000000"/>
              </a:solidFill>
            </a:endParaRPr>
          </a:p>
          <a:p>
            <a:pPr eaLnBrk="1" hangingPunct="1"/>
            <a:r>
              <a:rPr lang="es-SV" altLang="es-SV" sz="1600">
                <a:solidFill>
                  <a:srgbClr val="00B0F0"/>
                </a:solidFill>
              </a:rPr>
              <a:t>@MCPElSalvador </a:t>
            </a:r>
          </a:p>
          <a:p>
            <a:pPr eaLnBrk="1" hangingPunct="1"/>
            <a:endParaRPr lang="es-SV" altLang="es-SV" sz="1600">
              <a:solidFill>
                <a:srgbClr val="000000"/>
              </a:solidFill>
            </a:endParaRPr>
          </a:p>
        </p:txBody>
      </p:sp>
      <p:sp>
        <p:nvSpPr>
          <p:cNvPr id="7174" name="AutoShape 6" descr="data:image/jpeg;base64,/9j/4AAQSkZJRgABAQAAAQABAAD/2wCEAAkGBw8QDxANEA4QDQ8PDw8PDQ0PDw8ODQ0MFBEWFxQRFBUYHCggGholHRQUITEhJSkrLi4uFx8zODMsNygtLisBCgoKDg0OFxAQFywcFRwsLCwsLCwuKywsLCwsLCwsLCwsLCwsLSwsNywsLCwuLDcsLCwsLCwsLDcsNzcsLDcsLP/AABEIAMgAyAMBEQACEQEDEQH/xAAcAAACAgMBAQAAAAAAAAAAAAAAAQUHAgMGBAj/xABLEAABAgMBCAwMBAYABwAAAAABAAIDBBEhBQYSMTJRsbIHExQWM0FxcnORktEiIzVSYWJjZIGjweIkNFSCFUJEU5OhJUOzw+Hw8f/EABoBAQADAQEBAAAAAAAAAAAAAAABAgQFAwb/xAApEQEAAQMBBwUBAQEBAAAAAAAAAQIDETEEEhMUITNRBTJBQmEigVIj/9oADAMBAAIRAxEAPwC8UAgSCPn7sy8Gx8QYXmN8J3UvSi1XXpCk10wh4t+TBkwHO9LnhmgFaOTq+Zec3ohr35+7fO+xTyc+UcePA35+7/O+xOSnycePA35+7/O+xOSnycf8G/P3f532JyU+Tj/g35+7/O+xOSnycf8ABvz93+d9iclPk4/4N+fu/wA77E5KfJx/wb8/d/nfYnJT5OP+Dfn7v877E5KfJx/wb8/d/nfYnJT5OP8Ag35+7/O+xOSnycf8G/P3f532JyU+Tj/g35+7/O+xOSnycf8ABvz93+d9iclPk4/4N+fu3zvsTk58nHhshX5MOXAc0Z2vD/oFWdjq8p48JiQuzLx7GRBheY7wXdS8K7NdOsPSmumUgvNc1AFIECKDi74L5nEmDAOC0VDooNHOPGG5gt9jZoxvVM9y58QgpeUe+3JB4yLT8ONapriNHhiZe1kgwZ3cp4vgvOa5lbdiGZl4QxtaPjRRmo6Mdqg5mdpTmpPQbVBzM7SZqOg2qDmZ2kzUdBtUHMztJmo6DaoOZnaTNR0G1QczO0majoNqg5mdpM1HQbVBzM7SZqOg2qDmZ2kzUdBtUHMztJmo6DaoOZnaTNR0G1QczO0majoNqg5mdpM1HRk2XhHE1p5DVN6oxDB9z2HFVvprVTvybsPFHk3stHhAcYsI+Cvv7ymMJ69++ZzS2DHOE0mjYptc05jnCy3tnjG9S97d34l2YKwNBoEg5q/K6phwxAYaPi1LiDa2GMfX9CtOy2t6czo8bteOjl7nyooIjv2giymcrbcr+IeGMvVNTQYM7jib3qtNOUz0RUaae7GaegWBe0UxCkzlpqrYQKoCqAqgKoCqAqgKoCqAqgKoCqAqgKoCqYMt0Gae3E74G0Ku7CYqSspNh4sscMbV41UzEr5y8t0pb/mNHOHFTOr0T5Vqj5dTebdUxWGA81fCpgk2l0M931WLabW7OY0aLVeYw6VZXsxcbEFZ3fjmNNxBjo4Q2+gD/wBK6tmN2hjuTmp640QMaXcQFgzniCrEZlMziEFEiFxLjaTjWiIw85ljVSgVQFUBVAVQFUBVAVQFUBVAVRBtBJAAJJxACpKicRrKcZSUC4M2+0QHgZ3UZpXlN+3HyvFuZexl6M4eKG3lf3Lzna6IW4FTZvOms8LtHuTm6DgSxdefN+yP7z3JzlBwJQ09KvgxHQn0D20rQ1FoqveiqKo3oec04lphxC0hwxi1WnrCIlOwogiMrxOFCM2deFXSXo8l70wYU3DtxuMM8hs0gKb8b1stzipZrSuU2NUwaNKCsIds08+0iH4gldaPZDFrVLK68XJb+46O9TahFSNqvVUVQFUBVAVQFUBVAVQFUBVAVQSl79yHTcQtDsCGyhiPpU0OJo9JoV4Xr0W4/Xpbo3uqxLnXMgwG4MKGG2WuxvdynjXMruVVdZlqimIe1VWJAIBBWd9x/Gxv2aoXV2btsd33Ieq93kkrjxcpnIR9fovK5C9LA1E0zpYRHJhBKu3KY9y0pc1aCuQ2sJvJKmBWEA/ionPi6SurHbhij3S1XXPjBzRpKtb0RU8VV6qiqAqgKoCqAqgKoCqAqgKoMobXOIa0Vc4hrRncTQBVqmI6kRnota4lzWy0FsIWnHEdiw4hxlce5c36sttFO7GEgqLhAIBAIKwvwP42N+zUC6uzduGO77kNVaHm91yD4w806QvO5otS2Rj+Kh8+FrBUn2Sn7QtCVyQuS2lN5JUwKsgH8VE58XSV1Y7cMX2lruufGDmjSVa3orU8NV6oFUBVAVQOqAqgKoBA6oCqIdDeNKCJN4RFRBYX/vrQaSsu1VYox5e1mP6WQFy2s1IECJQQc3fZJw3FhiF5Fh2tpcAeVe9OzXJjOHnVdph5jfvJ5ovY/wDKvylavHpcVfBPsjzMSMyuC7BphChsbQ2LbZommnEvCuqJnKOqvZR7rkHxh5p0hedzRanVtjH8VD58LWCpPslP2hacrkBcltKbySpgVVAP4uJz42krqx24YvtLXdg+M/aNJV7eitTwVXoqKoCqB1QOqAqpBVAAoGgSDtdjZlsy7oW65XP22dIabEau4WFoCAUDmL/bouhS7YTTR0dxaSDQiG0VdpA+K17LRFVXX4eV6cQrmq6bHoKp0Cqh1FUHtuOfGHmnSF53NFqdW2MfxcPnwtYKk+yU/aFrSuQFyW4pvIPIVMIUjKzsQT8dtajbpiw22YZXXjtwx/Mtl2bptEUBwI8AWi0YyrW46K1NMOaY7E8H40K9MKt1UwCqBgqAVQFVIdUBVTOuEFhjOOsJ0TgYYzjrChDudjR1RNW1tg6Hrn7b7oadnnpLt1haQgSDgtkt9IksK/yRT/ti37FHSWa+4zDGcda3M4wxnHWpDwv/ALxKBqiTTG43DSUwN1x7pNMUhoJ8A2mwYwqXI6LUtUzORDPwG4WCNtl6gZsNuNVntyt9oXdK5AXHbSm8kpAomD5Rj9NM65XYjtwxfMvPfCPGjmDSVe3orUjKL2VbYcVzcTiOQmiD0MuhFHGHcoUYG9l1Dxs+IKYG5t0mZnDqTA2NnoXnU5QQmBsE3DP84TCJZbc3zm9YSTwuwScL+1D7De5cHeq8uhER4G44X9qH2G9yb1XlOI8NkKC1tcFrW1x4IAr1KJmZMNihIQKiDCJAY7KY11MWE0GnWpiZjRExEsNxwv7UPsN7k3qvJux4G44X9qH2G9yb1XkxClNkCy6Mw0WNBZRosaPAHEF2Nl624mWK77nN0WhRJ3vDxp5h0heV3Ral6Io/4hA6aW12qk9uU/aF6yuQFxm4pvJKQKKgj/iEfppnXK7EduGKNZee+AeNHMGkq9vRWpG0XsqEDCkOiBphBpgCnAThYkj6SC+cdGDRIQCAQCAQCBIKP2QvKczys/6YXZ2XtwxXfc5wrS80le/wp5h0heV3RanV6I3lCB00trtXnPblP2hekrkBcZuKbyT8UgUVA8oR+mmdcrsx24Yo90tF8HCjmDSVe1orUjV7KhAwgyClAQNSgAJgDhYonQfSAXzjpRoaJJA0AgEAoApCQUhsg+U5nlZqBdrZO1DFd9znCtDzSVwOFPMOkLyu6LUavRF8oQOmltdqpPblP2hecrkBcVuKbyT8UgUZA8oR+mmdcrsx24YvtLRfBwo5g0lelrRWpGL1VNEGFIaBoCilBgJgOimEQ9f8Umf1Ux/ni968uFT4Wmuryf8AFJn9VMf54vep4VHg36vKwdieaixBN7ZFiRaGXptj3PwaiJWlcWJc7b6aaZjENWz1TKwVz2gIEgrfZXm4sOLKCHFiQgYcbCEOI9gJDmUrQ2410dhoiqJyzX6piYw4T+KTX6qY/wA8XvXQ4VHhn36vI/is1+qmP88XvUTaozob8vLGiue4ve5z3HG5xLnHlJtV4pxHREzlrKCSuBwp5h0heV3RejVvjeUIHSy2u1ec9uU/aF5yuQFxW4pvJKQKMheUI/SzOuV2Y7cMP2lovg4UcwaSvS1orUjV7KmgalBgIHRA1KDQFFOA6JgFEwLG2IP6zll9ERcv1H3UtWzaSsZc1qCBIKy2X+FlOjj60NdT0/2yybTrCv10WYqKEkQgSCSuBwp5h0heV3RehvjeUIHSy2uF5z25T9oXlK5AXEbym8kpAo2D5Qj9NM65XaiP/OGH7S0XwcKOYNJXpa0VqRq9lcmiMmApGSYQKJgOiB0UwBSHRAUQWNsQ4pzll9ERcr1HWlq2bSVirmtQQCCstl3hZTo4+tDXU9P0qZNp1hX5C6WGYlGAJgIhQlI3A4U8w6QvK7ovQ3xfKEDpZbXavOe3KftC8ZXIC4jeJvJKmBRkLyhH6aZ13LtR24YftLTfBwo5g0lXtaK1I1eyjIBA1IYCIOikCBgIGAgasBBYuxH/AFnLL/8AcXJ9R1patm0lYi5rUEAgrLZd4WU6OPrQ11fTtKmTadYcCuizEgRCgJEpK4HCnmHSF5XdF6G6N5QgdLL67V5T25T9oXhK5AXElvE3klIFHQfKEfppjXK7cduGH7S0Xf4UcwaSr2tFakaF7KMkDVkGgYCBqwaBgIgUUhoLD2I8U5yy+iIuR6lrS17NpKxFzWoIEgrTZc4WU6OPrMXV9N9tTJtOsOBXTZRRQlioCIQSVweFPMOkLyu6L0at0b8/A6WX12rzq7UrfeF3yuQFwm8pvJKCj4P5+P00xrlduO3DD9paLvcKOYNJV7WitSOXsoyUoAUjIBIDU4DopDoiDU4DomAUTAsPYkxTnLL6Ii5PqWtLXs2krDXMaggSCtdlvhZTo42sxdX0321Mm06w4Ki6bKSjCWJTASgSNwOFPMOkLyu6L0at8X8/B6WX1wvOrtSt9oXdK5AXCbxN5JQUdB/Px+mmNdy7cduGGfdLTd4eNHMGkr0taKVI5eyhgIGpGQUwGpQyUgogYClB0QFESsPYlxTnLA0RFyPUtaf9a9m0lYS5jUECQVtstcLKdHG1mLq+m+2pk2nWHBLqMpUUJY0SQlUSNweFPMOkLyu6L0at0X8/B6WX1wvOrtSt9oXdK5AXCbymskpAo9hwboRQeOPGHxLiu5R24YZ6VMr4YWRE5WnSPqrWvCtcIZe6ksgpQyCBhWgMKUGEGQUhhEBSGgsLYm/q+WBoiLkep60/617NpKwVy2sIEgrbZZ4WU6ONrMXW9N9tTJtOsODK6bKSgYoEq4Sl73oWW/isaNJ+i8L3heiGAqboQ+OkxBA9ADmlRXiLUpj3rwlckci4LoHMCrSPQgpK+2AYE894swiIreIekf6XY2Wrft4Y70YqSMxBEVhbWxwBBzHiKtTOJRMZhysWE5ji1woRjWqJy8ZjBKyGQUjJTCDUhhBkFIYUgRBqRYWxR/V8sDREXH9T91P+tezaSsBctrCBIK32WeFlOjjazF1vTNKmTadYcEV1GUlUIoZOFCLnBrRUk2KszhMRl08CE2FDDeJgJJznjKyTO9L3jpCPvRljGnWOP8pMV1lLSbP9lRtdW7bwi1Ga11y48Eci4rczIsQV9f8A3FMRuG0eGypb6QcbVp2W7w6sfDyu0ZjLj7jXQFBBecVjHE2H1SurXT9oZaaviXun5FsUW2OFgdx8hVKa5hMxlATMnEhnwm2cTha0rTTVEvKYw0hXQyCnCDCnAyTCDCmIDCnAak6GmB77m3WmJbC2iKYWHTDoGnCpWmMekryuWLdyY3oyvRcmnSXt323Q/VP7LO5eXJWf+U8avyW+26H6p/ZZ3JyVn/lPGr8kb7bofqn9lnco5Kz/AMo41flH3TurHmS10eKYpYCGkhooDSuIegL1t2aLfSmFaq5q6zLwlXwqxKJhvlpKJEPgts842NXnNcQtFOU9IyLYQs8Jxxu+gWau5MvSIwj7tTwoYLDXieRi5qvbpx1lFU56Q7K8G4xhtw3Dw30LvQOILlbVe4lfTSGuzRiMu/aKLK9Qg8d0ZQRGkJkVPfFe25j3RIbcZJczP6Qujs21YjdqZrlrPWEXLXViQ/BiAuFlMLwXAfVbpppq6xLwzNPSYScG6kFwy8HOHAhUm3VGi29DIiWdb4o146tBUxFaOhbRK+y7Q71OazEGIErmhdsd6n+0YhltEt7LtDvU5rOg2mW9n2h3pms/k9plvZ9od6nerP5PaZb2fab3qd6tH8stolvZdod6b1Z/J7RLez7Q703riP5IwJb2XaHem9Wn+S2mW9l2h3pvVnRjtMt7PtDvUb1aY3RtMt7LtDvUZrI3S2mW9l2h3p/Z0FJZtvihTjq0qv8AZ0YxbpwWjKwsdA0E4k4dUrb0IyaunEi1YxpaDxNqXn48Svu00RmZV3pq6Qlb3b3HPe18QYiCGY6HOVz9p2ve/mnR727PzK1rnyghtAXNaXsUgQCDxTkg2ILQg5e6V7QPEHDMRVWiuqnSUTGXPx7021yKclQtFO13Y+XnNmmWreqPMd1lTztxHApMXqjzXdZTnbhwKRvVHmu6ynO3DgUjesPNd1lTztxHBpPeuPNd1lOeunApG9j1T1lTz104FJ72PVd1lOeup4FA3s+q7rKc/dOXoPe16p6yp5+6jgUDez6p6yo5+6nl6C3seq7rKc9dOXoLex6p6ynPXUcCkb1/Vd1lOeunApLesPNd1lRztw4NI3rDzHdZU87dTwaW2BeoK5FeUkqk7Xdn5TFmnLoLmXtAUsoPQKLwm5VVPWXpERHw6iSkWwxYF5pexSBAIBAIEWoNboDTxIFuZuZAbmZmQG5mZkBuZmZAbmZmQG5mZkBuZmZAbmZmQG5mZkBuZmZAbmZmQG5mZkBuZmZAbmZmQG5m5ggYgNzBBsAogaAQC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s-SV" altLang="es-SV">
              <a:solidFill>
                <a:srgbClr val="000000"/>
              </a:solidFill>
            </a:endParaRPr>
          </a:p>
        </p:txBody>
      </p:sp>
      <p:sp>
        <p:nvSpPr>
          <p:cNvPr id="7175" name="AutoShape 8" descr="data:image/jpeg;base64,/9j/4AAQSkZJRgABAQAAAQABAAD/2wCEAAkGBw8QDxANEA4QDQ8PDw8PDQ0PDw8ODQ0MFBEWFxQRFBUYHCggGholHRQUITEhJSkrLi4uFx8zODMsNygtLisBCgoKDg0OFxAQFywcFRwsLCwsLCwuKywsLCwsLCwsLCwsLCwsLSwsNywsLCwuLDcsLCwsLCwsLDcsNzcsLDcsLP/AABEIAMgAyAMBEQACEQEDEQH/xAAcAAACAgMBAQAAAAAAAAAAAAAAAQUHAgMGBAj/xABLEAABAgMBCAwMBAYABwAAAAABAAIDBBEhBQYSMTJRsbIHExQWM0FxcnORktEiIzVSYWJjZIGjweIkNFSCFUJEU5OhJUOzw+Hw8f/EABoBAQADAQEBAAAAAAAAAAAAAAABAgQFAwb/xAApEQEAAQMBBwUBAQEBAAAAAAAAAQIDETEEEhMUITNRBTJBQmEigVIj/9oADAMBAAIRAxEAPwC8UAgSCPn7sy8Gx8QYXmN8J3UvSi1XXpCk10wh4t+TBkwHO9LnhmgFaOTq+Zec3ohr35+7fO+xTyc+UcePA35+7/O+xOSnycePA35+7/O+xOSnycf8G/P3f532JyU+Tj/g35+7/O+xOSnycf8ABvz93+d9iclPk4/4N+fu/wA77E5KfJx/wb8/d/nfYnJT5OP+Dfn7v877E5KfJx/wb8/d/nfYnJT5OP8Ag35+7/O+xOSnycf8G/P3f532JyU+Tj/g35+7/O+xOSnycf8ABvz93+d9iclPk4/4N+fu3zvsTk58nHhshX5MOXAc0Z2vD/oFWdjq8p48JiQuzLx7GRBheY7wXdS8K7NdOsPSmumUgvNc1AFIECKDi74L5nEmDAOC0VDooNHOPGG5gt9jZoxvVM9y58QgpeUe+3JB4yLT8ONapriNHhiZe1kgwZ3cp4vgvOa5lbdiGZl4QxtaPjRRmo6Mdqg5mdpTmpPQbVBzM7SZqOg2qDmZ2kzUdBtUHMztJmo6DaoOZnaTNR0G1QczO0majoNqg5mdpM1HQbVBzM7SZqOg2qDmZ2kzUdBtUHMztJmo6DaoOZnaTNR0G1QczO0majoNqg5mdpM1HRk2XhHE1p5DVN6oxDB9z2HFVvprVTvybsPFHk3stHhAcYsI+Cvv7ymMJ69++ZzS2DHOE0mjYptc05jnCy3tnjG9S97d34l2YKwNBoEg5q/K6phwxAYaPi1LiDa2GMfX9CtOy2t6czo8bteOjl7nyooIjv2giymcrbcr+IeGMvVNTQYM7jib3qtNOUz0RUaae7GaegWBe0UxCkzlpqrYQKoCqAqgKoCqAqgKoCqAqgKoCqAqgKoCqYMt0Gae3E74G0Ku7CYqSspNh4sscMbV41UzEr5y8t0pb/mNHOHFTOr0T5Vqj5dTebdUxWGA81fCpgk2l0M931WLabW7OY0aLVeYw6VZXsxcbEFZ3fjmNNxBjo4Q2+gD/wBK6tmN2hjuTmp640QMaXcQFgzniCrEZlMziEFEiFxLjaTjWiIw85ljVSgVQFUBVAVQFUBVAVQFUBVAVRBtBJAAJJxACpKicRrKcZSUC4M2+0QHgZ3UZpXlN+3HyvFuZexl6M4eKG3lf3Lzna6IW4FTZvOms8LtHuTm6DgSxdefN+yP7z3JzlBwJQ09KvgxHQn0D20rQ1FoqveiqKo3oec04lphxC0hwxi1WnrCIlOwogiMrxOFCM2deFXSXo8l70wYU3DtxuMM8hs0gKb8b1stzipZrSuU2NUwaNKCsIds08+0iH4gldaPZDFrVLK68XJb+46O9TahFSNqvVUVQFUBVAVQFUBVAVQFUBVAVQSl79yHTcQtDsCGyhiPpU0OJo9JoV4Xr0W4/Xpbo3uqxLnXMgwG4MKGG2WuxvdynjXMruVVdZlqimIe1VWJAIBBWd9x/Gxv2aoXV2btsd33Ieq93kkrjxcpnIR9fovK5C9LA1E0zpYRHJhBKu3KY9y0pc1aCuQ2sJvJKmBWEA/ionPi6SurHbhij3S1XXPjBzRpKtb0RU8VV6qiqAqgKoCqAqgKoCqAqgKoMobXOIa0Vc4hrRncTQBVqmI6kRnota4lzWy0FsIWnHEdiw4hxlce5c36sttFO7GEgqLhAIBAIKwvwP42N+zUC6uzduGO77kNVaHm91yD4w806QvO5otS2Rj+Kh8+FrBUn2Sn7QtCVyQuS2lN5JUwKsgH8VE58XSV1Y7cMX2lruufGDmjSVa3orU8NV6oFUBVAVQOqAqgKoBA6oCqIdDeNKCJN4RFRBYX/vrQaSsu1VYox5e1mP6WQFy2s1IECJQQc3fZJw3FhiF5Fh2tpcAeVe9OzXJjOHnVdph5jfvJ5ovY/wDKvylavHpcVfBPsjzMSMyuC7BphChsbQ2LbZommnEvCuqJnKOqvZR7rkHxh5p0hedzRanVtjH8VD58LWCpPslP2hacrkBcltKbySpgVVAP4uJz42krqx24YvtLXdg+M/aNJV7eitTwVXoqKoCqB1QOqAqpBVAAoGgSDtdjZlsy7oW65XP22dIabEau4WFoCAUDmL/bouhS7YTTR0dxaSDQiG0VdpA+K17LRFVXX4eV6cQrmq6bHoKp0Cqh1FUHtuOfGHmnSF53NFqdW2MfxcPnwtYKk+yU/aFrSuQFyW4pvIPIVMIUjKzsQT8dtajbpiw22YZXXjtwx/Mtl2bptEUBwI8AWi0YyrW46K1NMOaY7E8H40K9MKt1UwCqBgqAVQFVIdUBVTOuEFhjOOsJ0TgYYzjrChDudjR1RNW1tg6Hrn7b7oadnnpLt1haQgSDgtkt9IksK/yRT/ti37FHSWa+4zDGcda3M4wxnHWpDwv/ALxKBqiTTG43DSUwN1x7pNMUhoJ8A2mwYwqXI6LUtUzORDPwG4WCNtl6gZsNuNVntyt9oXdK5AXHbSm8kpAomD5Rj9NM65XYjtwxfMvPfCPGjmDSVe3orUjKL2VbYcVzcTiOQmiD0MuhFHGHcoUYG9l1Dxs+IKYG5t0mZnDqTA2NnoXnU5QQmBsE3DP84TCJZbc3zm9YSTwuwScL+1D7De5cHeq8uhER4G44X9qH2G9yb1XlOI8NkKC1tcFrW1x4IAr1KJmZMNihIQKiDCJAY7KY11MWE0GnWpiZjRExEsNxwv7UPsN7k3qvJux4G44X9qH2G9yb1XkxClNkCy6Mw0WNBZRosaPAHEF2Nl624mWK77nN0WhRJ3vDxp5h0heV3Ral6Io/4hA6aW12qk9uU/aF6yuQFxm4pvJKQKKgj/iEfppnXK7EduGKNZee+AeNHMGkq9vRWpG0XsqEDCkOiBphBpgCnAThYkj6SC+cdGDRIQCAQCAQCBIKP2QvKczys/6YXZ2XtwxXfc5wrS80le/wp5h0heV3RanV6I3lCB00trtXnPblP2hekrkBcZuKbyT8UgUVA8oR+mmdcrsx24Yo90tF8HCjmDSVe1orUjV7KhAwgyClAQNSgAJgDhYonQfSAXzjpRoaJJA0AgEAoApCQUhsg+U5nlZqBdrZO1DFd9znCtDzSVwOFPMOkLyu6LUavRF8oQOmltdqpPblP2hecrkBcVuKbyT8UgUZA8oR+mmdcrsx24YvtLRfBwo5g0lelrRWpGL1VNEGFIaBoCilBgJgOimEQ9f8Umf1Ux/ni968uFT4Wmuryf8AFJn9VMf54vep4VHg36vKwdieaixBN7ZFiRaGXptj3PwaiJWlcWJc7b6aaZjENWz1TKwVz2gIEgrfZXm4sOLKCHFiQgYcbCEOI9gJDmUrQ2410dhoiqJyzX6piYw4T+KTX6qY/wA8XvXQ4VHhn36vI/is1+qmP88XvUTaozob8vLGiue4ve5z3HG5xLnHlJtV4pxHREzlrKCSuBwp5h0heV3RejVvjeUIHSy2u1ec9uU/aF5yuQFxW4pvJKQKMheUI/SzOuV2Y7cMP2lovg4UcwaSvS1orUjV7KmgalBgIHRA1KDQFFOA6JgFEwLG2IP6zll9ERcv1H3UtWzaSsZc1qCBIKy2X+FlOjj60NdT0/2yybTrCv10WYqKEkQgSCSuBwp5h0heV3RehvjeUIHSy2uF5z25T9oXlK5AXEbym8kpAo2D5Qj9NM65XaiP/OGH7S0XwcKOYNJXpa0VqRq9lcmiMmApGSYQKJgOiB0UwBSHRAUQWNsQ4pzll9ERcr1HWlq2bSVirmtQQCCstl3hZTo4+tDXU9P0qZNp1hX5C6WGYlGAJgIhQlI3A4U8w6QvK7ovQ3xfKEDpZbXavOe3KftC8ZXIC4jeJvJKmBRkLyhH6aZ13LtR24YftLTfBwo5g0lXtaK1I1eyjIBA1IYCIOikCBgIGAgasBBYuxH/AFnLL/8AcXJ9R1patm0lYi5rUEAgrLZd4WU6OPrQ11fTtKmTadYcCuizEgRCgJEpK4HCnmHSF5XdF6G6N5QgdLL67V5T25T9oXhK5AXElvE3klIFHQfKEfppjXK7cduGH7S0Xf4UcwaSr2tFakaF7KMkDVkGgYCBqwaBgIgUUhoLD2I8U5yy+iIuR6lrS17NpKxFzWoIEgrTZc4WU6OPrMXV9N9tTJtOsOBXTZRRQlioCIQSVweFPMOkLyu6L0at0b8/A6WX12rzq7UrfeF3yuQFwm8pvJKCj4P5+P00xrlduO3DD9paLvcKOYNJV7WitSOXsoyUoAUjIBIDU4DopDoiDU4DomAUTAsPYkxTnLL6Ii5PqWtLXs2krDXMaggSCtdlvhZTo42sxdX0321Mm06w4Ki6bKSjCWJTASgSNwOFPMOkLyu6L0at8X8/B6WX1wvOrtSt9oXdK5AXCbxN5JQUdB/Px+mmNdy7cduGGfdLTd4eNHMGkr0taKVI5eyhgIGpGQUwGpQyUgogYClB0QFESsPYlxTnLA0RFyPUtaf9a9m0lYS5jUECQVtstcLKdHG1mLq+m+2pk2nWHBLqMpUUJY0SQlUSNweFPMOkLyu6L0at0X8/B6WX1wvOrtSt9oXdK5AXCbymskpAo9hwboRQeOPGHxLiu5R24YZ6VMr4YWRE5WnSPqrWvCtcIZe6ksgpQyCBhWgMKUGEGQUhhEBSGgsLYm/q+WBoiLkep60/617NpKwVy2sIEgrbZZ4WU6ONrMXW9N9tTJtOsODK6bKSgYoEq4Sl73oWW/isaNJ+i8L3heiGAqboQ+OkxBA9ADmlRXiLUpj3rwlckci4LoHMCrSPQgpK+2AYE894swiIreIekf6XY2Wrft4Y70YqSMxBEVhbWxwBBzHiKtTOJRMZhysWE5ji1woRjWqJy8ZjBKyGQUjJTCDUhhBkFIYUgRBqRYWxR/V8sDREXH9T91P+tezaSsBctrCBIK32WeFlOjjazF1vTNKmTadYcEV1GUlUIoZOFCLnBrRUk2KszhMRl08CE2FDDeJgJJznjKyTO9L3jpCPvRljGnWOP8pMV1lLSbP9lRtdW7bwi1Ga11y48Eci4rczIsQV9f8A3FMRuG0eGypb6QcbVp2W7w6sfDyu0ZjLj7jXQFBBecVjHE2H1SurXT9oZaaviXun5FsUW2OFgdx8hVKa5hMxlATMnEhnwm2cTha0rTTVEvKYw0hXQyCnCDCnAyTCDCmIDCnAak6GmB77m3WmJbC2iKYWHTDoGnCpWmMekryuWLdyY3oyvRcmnSXt323Q/VP7LO5eXJWf+U8avyW+26H6p/ZZ3JyVn/lPGr8kb7bofqn9lnco5Kz/AMo41flH3TurHmS10eKYpYCGkhooDSuIegL1t2aLfSmFaq5q6zLwlXwqxKJhvlpKJEPgts842NXnNcQtFOU9IyLYQs8Jxxu+gWau5MvSIwj7tTwoYLDXieRi5qvbpx1lFU56Q7K8G4xhtw3Dw30LvQOILlbVe4lfTSGuzRiMu/aKLK9Qg8d0ZQRGkJkVPfFe25j3RIbcZJczP6Qujs21YjdqZrlrPWEXLXViQ/BiAuFlMLwXAfVbpppq6xLwzNPSYScG6kFwy8HOHAhUm3VGi29DIiWdb4o146tBUxFaOhbRK+y7Q71OazEGIErmhdsd6n+0YhltEt7LtDvU5rOg2mW9n2h3pms/k9plvZ9od6nerP5PaZb2fab3qd6tH8stolvZdod6b1Z/J7RLez7Q703riP5IwJb2XaHem9Wn+S2mW9l2h3pvVnRjtMt7PtDvUb1aY3RtMt7LtDvUZrI3S2mW9l2h3p/Z0FJZtvihTjq0qv8AZ0YxbpwWjKwsdA0E4k4dUrb0IyaunEi1YxpaDxNqXn48Svu00RmZV3pq6Qlb3b3HPe18QYiCGY6HOVz9p2ve/mnR727PzK1rnyghtAXNaXsUgQCDxTkg2ILQg5e6V7QPEHDMRVWiuqnSUTGXPx7021yKclQtFO13Y+XnNmmWreqPMd1lTztxHApMXqjzXdZTnbhwKRvVHmu6ynO3DgUjesPNd1lTztxHBpPeuPNd1lOeunApG9j1T1lTz104FJ72PVd1lOeup4FA3s+q7rKc/dOXoPe16p6yp5+6jgUDez6p6yo5+6nl6C3seq7rKc9dOXoLex6p6ynPXUcCkb1/Vd1lOeunApLesPNd1lRztw4NI3rDzHdZU87dTwaW2BeoK5FeUkqk7Xdn5TFmnLoLmXtAUsoPQKLwm5VVPWXpERHw6iSkWwxYF5pexSBAIBAIEWoNboDTxIFuZuZAbmZmQG5mZkBuZmZAbmZmQG5mZkBuZmZAbmZmQG5mZkBuZmZAbmZmQG5mZkBuZmZAbmZmQG5m5ggYgNzBBsAogaAQC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s-SV" altLang="es-SV">
              <a:solidFill>
                <a:srgbClr val="000000"/>
              </a:solidFill>
            </a:endParaRPr>
          </a:p>
        </p:txBody>
      </p:sp>
      <p:pic>
        <p:nvPicPr>
          <p:cNvPr id="7176" name="8 Imagen" descr="facebbok.jpg"/>
          <p:cNvPicPr>
            <a:picLocks noChangeAspect="1"/>
          </p:cNvPicPr>
          <p:nvPr/>
        </p:nvPicPr>
        <p:blipFill>
          <a:blip r:embed="rId5" cstate="print"/>
          <a:srcRect/>
          <a:stretch>
            <a:fillRect/>
          </a:stretch>
        </p:blipFill>
        <p:spPr bwMode="auto">
          <a:xfrm>
            <a:off x="2470150" y="4579938"/>
            <a:ext cx="531813" cy="531812"/>
          </a:xfrm>
          <a:prstGeom prst="rect">
            <a:avLst/>
          </a:prstGeom>
          <a:noFill/>
          <a:ln w="9525">
            <a:noFill/>
            <a:miter lim="800000"/>
            <a:headEnd/>
            <a:tailEnd/>
          </a:ln>
        </p:spPr>
      </p:pic>
      <p:pic>
        <p:nvPicPr>
          <p:cNvPr id="7177" name="9 Imagen" descr="twitter.jpg"/>
          <p:cNvPicPr>
            <a:picLocks noChangeAspect="1"/>
          </p:cNvPicPr>
          <p:nvPr/>
        </p:nvPicPr>
        <p:blipFill>
          <a:blip r:embed="rId6" cstate="print"/>
          <a:srcRect/>
          <a:stretch>
            <a:fillRect/>
          </a:stretch>
        </p:blipFill>
        <p:spPr bwMode="auto">
          <a:xfrm>
            <a:off x="2525713" y="5145088"/>
            <a:ext cx="476250" cy="476250"/>
          </a:xfrm>
          <a:prstGeom prst="rect">
            <a:avLst/>
          </a:prstGeom>
          <a:noFill/>
          <a:ln w="9525">
            <a:noFill/>
            <a:miter lim="800000"/>
            <a:headEnd/>
            <a:tailEnd/>
          </a:ln>
        </p:spPr>
      </p:pic>
      <p:sp>
        <p:nvSpPr>
          <p:cNvPr id="7178" name="1 Rectángulo"/>
          <p:cNvSpPr>
            <a:spLocks noChangeArrowheads="1"/>
          </p:cNvSpPr>
          <p:nvPr/>
        </p:nvSpPr>
        <p:spPr bwMode="auto">
          <a:xfrm>
            <a:off x="788988" y="976313"/>
            <a:ext cx="7135812" cy="2493962"/>
          </a:xfrm>
          <a:prstGeom prst="rect">
            <a:avLst/>
          </a:prstGeom>
          <a:noFill/>
          <a:ln w="9525">
            <a:noFill/>
            <a:miter lim="800000"/>
            <a:headEnd/>
            <a:tailEnd/>
          </a:ln>
        </p:spPr>
        <p:txBody>
          <a:bodyPr>
            <a:spAutoFit/>
          </a:bodyPr>
          <a:lstStyle/>
          <a:p>
            <a:pPr algn="ctr" eaLnBrk="1" hangingPunct="1"/>
            <a:r>
              <a:rPr lang="es-ES" altLang="es-SV" sz="3600" b="1" dirty="0">
                <a:solidFill>
                  <a:srgbClr val="000000"/>
                </a:solidFill>
                <a:latin typeface="Arial Black" pitchFamily="34" charset="0"/>
              </a:rPr>
              <a:t>MCP-ES</a:t>
            </a:r>
          </a:p>
          <a:p>
            <a:pPr algn="ctr" eaLnBrk="1" hangingPunct="1"/>
            <a:endParaRPr lang="es-ES" altLang="es-SV" sz="2400" b="1" dirty="0">
              <a:solidFill>
                <a:srgbClr val="000000"/>
              </a:solidFill>
              <a:latin typeface="Arial Black" pitchFamily="34" charset="0"/>
            </a:endParaRPr>
          </a:p>
          <a:p>
            <a:pPr algn="ctr" eaLnBrk="1" hangingPunct="1"/>
            <a:r>
              <a:rPr lang="es-ES" altLang="es-SV" sz="2400" b="1" dirty="0">
                <a:solidFill>
                  <a:srgbClr val="000000"/>
                </a:solidFill>
                <a:latin typeface="Arial Black" pitchFamily="34" charset="0"/>
              </a:rPr>
              <a:t>Contribuyendo a la reducción significativa y sostenible del VIH Sida, malaria  y Tuberculosis, a través de las subvenciones del Fondo Mundial </a:t>
            </a:r>
          </a:p>
        </p:txBody>
      </p:sp>
      <p:pic>
        <p:nvPicPr>
          <p:cNvPr id="7179" name="Imagen 1"/>
          <p:cNvPicPr>
            <a:picLocks noChangeAspect="1"/>
          </p:cNvPicPr>
          <p:nvPr/>
        </p:nvPicPr>
        <p:blipFill>
          <a:blip r:embed="rId7" cstate="print"/>
          <a:srcRect/>
          <a:stretch>
            <a:fillRect/>
          </a:stretch>
        </p:blipFill>
        <p:spPr bwMode="auto">
          <a:xfrm>
            <a:off x="2382838" y="3916363"/>
            <a:ext cx="652462" cy="62865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advAuto="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2672</TotalTime>
  <Words>296</Words>
  <Application>Microsoft Office PowerPoint</Application>
  <PresentationFormat>Presentación en pantalla (4:3)</PresentationFormat>
  <Paragraphs>51</Paragraphs>
  <Slides>6</Slides>
  <Notes>1</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6</vt:i4>
      </vt:variant>
    </vt:vector>
  </HeadingPairs>
  <TitlesOfParts>
    <vt:vector size="16" baseType="lpstr">
      <vt:lpstr>Arial</vt:lpstr>
      <vt:lpstr>Arial</vt:lpstr>
      <vt:lpstr>Arial Black</vt:lpstr>
      <vt:lpstr>Calibri</vt:lpstr>
      <vt:lpstr>Century Gothic</vt:lpstr>
      <vt:lpstr>Frutiger</vt:lpstr>
      <vt:lpstr>Times New Roman</vt:lpstr>
      <vt:lpstr>Webdings</vt:lpstr>
      <vt:lpstr>Tema de Office</vt:lpstr>
      <vt:lpstr>4_Tema de Office</vt:lpstr>
      <vt:lpstr>Presentación de PowerPoint</vt:lpstr>
      <vt:lpstr>Situación actual</vt:lpstr>
      <vt:lpstr>Presentación de PowerPoint</vt:lpstr>
      <vt:lpstr>Proceso de compra de ARV</vt:lpstr>
      <vt:lpstr>Proceso de compra de ARV</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Vanessa</dc:creator>
  <cp:lastModifiedBy>Anieto</cp:lastModifiedBy>
  <cp:revision>130</cp:revision>
  <dcterms:created xsi:type="dcterms:W3CDTF">2012-11-07T15:01:43Z</dcterms:created>
  <dcterms:modified xsi:type="dcterms:W3CDTF">2017-02-09T01:21:06Z</dcterms:modified>
</cp:coreProperties>
</file>