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303" r:id="rId4"/>
    <p:sldId id="301" r:id="rId5"/>
    <p:sldId id="305" r:id="rId6"/>
    <p:sldId id="306" r:id="rId7"/>
    <p:sldId id="307" r:id="rId8"/>
    <p:sldId id="258" r:id="rId9"/>
  </p:sldIdLst>
  <p:sldSz cx="9144000" cy="6858000" type="screen4x3"/>
  <p:notesSz cx="6858000" cy="9144000"/>
  <p:defaultTextStyle>
    <a:defPPr>
      <a:defRPr lang="es-SV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35" autoAdjust="0"/>
    <p:restoredTop sz="94630" autoAdjust="0"/>
  </p:normalViewPr>
  <p:slideViewPr>
    <p:cSldViewPr>
      <p:cViewPr varScale="1">
        <p:scale>
          <a:sx n="84" d="100"/>
          <a:sy n="84" d="100"/>
        </p:scale>
        <p:origin x="170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1F3CCD-5C8B-4407-A096-D0F7532A5C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23B458EB-AC99-4F6B-BDE7-CB2D930794AE}">
      <dgm:prSet/>
      <dgm:spPr/>
      <dgm:t>
        <a:bodyPr/>
        <a:lstStyle/>
        <a:p>
          <a:pPr algn="ctr" rtl="0"/>
          <a:r>
            <a:rPr lang="es-SV" dirty="0" smtClean="0"/>
            <a:t>Disposición de Activos según Fondo Mundial</a:t>
          </a:r>
          <a:endParaRPr lang="es-SV" dirty="0"/>
        </a:p>
      </dgm:t>
    </dgm:pt>
    <dgm:pt modelId="{F26F9A72-2726-44C0-BCF0-5CF5BD852B25}" type="parTrans" cxnId="{28F457B9-B8EA-4317-B66E-396CCFFE2180}">
      <dgm:prSet/>
      <dgm:spPr/>
      <dgm:t>
        <a:bodyPr/>
        <a:lstStyle/>
        <a:p>
          <a:endParaRPr lang="es-SV"/>
        </a:p>
      </dgm:t>
    </dgm:pt>
    <dgm:pt modelId="{F0D7FEA4-9A10-4C9C-A256-DE0F6CD030D3}" type="sibTrans" cxnId="{28F457B9-B8EA-4317-B66E-396CCFFE2180}">
      <dgm:prSet/>
      <dgm:spPr/>
      <dgm:t>
        <a:bodyPr/>
        <a:lstStyle/>
        <a:p>
          <a:endParaRPr lang="es-SV"/>
        </a:p>
      </dgm:t>
    </dgm:pt>
    <dgm:pt modelId="{2672D155-01B0-4C5C-820C-B4C68B58421C}" type="pres">
      <dgm:prSet presAssocID="{161F3CCD-5C8B-4407-A096-D0F7532A5C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5F37E14B-1DFD-42CB-8E12-676BCDFC7069}" type="pres">
      <dgm:prSet presAssocID="{23B458EB-AC99-4F6B-BDE7-CB2D930794A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0FABEA10-52F9-4BC6-ADA4-B5B7A6C9917C}" type="presOf" srcId="{23B458EB-AC99-4F6B-BDE7-CB2D930794AE}" destId="{5F37E14B-1DFD-42CB-8E12-676BCDFC7069}" srcOrd="0" destOrd="0" presId="urn:microsoft.com/office/officeart/2005/8/layout/vList2"/>
    <dgm:cxn modelId="{2DF4E2D3-D82D-4031-A5DF-6F829CC36EB4}" type="presOf" srcId="{161F3CCD-5C8B-4407-A096-D0F7532A5C89}" destId="{2672D155-01B0-4C5C-820C-B4C68B58421C}" srcOrd="0" destOrd="0" presId="urn:microsoft.com/office/officeart/2005/8/layout/vList2"/>
    <dgm:cxn modelId="{28F457B9-B8EA-4317-B66E-396CCFFE2180}" srcId="{161F3CCD-5C8B-4407-A096-D0F7532A5C89}" destId="{23B458EB-AC99-4F6B-BDE7-CB2D930794AE}" srcOrd="0" destOrd="0" parTransId="{F26F9A72-2726-44C0-BCF0-5CF5BD852B25}" sibTransId="{F0D7FEA4-9A10-4C9C-A256-DE0F6CD030D3}"/>
    <dgm:cxn modelId="{6CD79295-B493-4FEA-9754-CFE6BC45A2A5}" type="presParOf" srcId="{2672D155-01B0-4C5C-820C-B4C68B58421C}" destId="{5F37E14B-1DFD-42CB-8E12-676BCDFC706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ED0774-5AD1-4422-A32B-E6B46F1823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607E36D-5B41-4ACF-B031-90B374672C72}">
      <dgm:prSet/>
      <dgm:spPr/>
      <dgm:t>
        <a:bodyPr/>
        <a:lstStyle/>
        <a:p>
          <a:pPr rtl="0"/>
          <a:r>
            <a:rPr lang="es-SV" dirty="0" smtClean="0"/>
            <a:t>Activos a entregar a Fundasida. </a:t>
          </a:r>
          <a:endParaRPr lang="es-SV" dirty="0"/>
        </a:p>
      </dgm:t>
    </dgm:pt>
    <dgm:pt modelId="{DF5C6D80-0AA4-47F0-A6EC-A770E4555895}" type="parTrans" cxnId="{EC0F70EB-C8A8-459C-9485-7F00F1AC6256}">
      <dgm:prSet/>
      <dgm:spPr/>
      <dgm:t>
        <a:bodyPr/>
        <a:lstStyle/>
        <a:p>
          <a:endParaRPr lang="es-SV"/>
        </a:p>
      </dgm:t>
    </dgm:pt>
    <dgm:pt modelId="{C3D19FBE-3564-418B-AF44-9FB789D06A82}" type="sibTrans" cxnId="{EC0F70EB-C8A8-459C-9485-7F00F1AC6256}">
      <dgm:prSet/>
      <dgm:spPr/>
      <dgm:t>
        <a:bodyPr/>
        <a:lstStyle/>
        <a:p>
          <a:endParaRPr lang="es-SV"/>
        </a:p>
      </dgm:t>
    </dgm:pt>
    <dgm:pt modelId="{780AB58D-1FCA-4AD5-893D-D89764298969}" type="pres">
      <dgm:prSet presAssocID="{05ED0774-5AD1-4422-A32B-E6B46F1823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DB94559D-ED81-4B15-8DFA-A396B8709D2C}" type="pres">
      <dgm:prSet presAssocID="{3607E36D-5B41-4ACF-B031-90B374672C7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E5DA10F4-5F81-438F-9CA8-0EDAC6FC73A1}" type="presOf" srcId="{05ED0774-5AD1-4422-A32B-E6B46F182356}" destId="{780AB58D-1FCA-4AD5-893D-D89764298969}" srcOrd="0" destOrd="0" presId="urn:microsoft.com/office/officeart/2005/8/layout/vList2"/>
    <dgm:cxn modelId="{EC0F70EB-C8A8-459C-9485-7F00F1AC6256}" srcId="{05ED0774-5AD1-4422-A32B-E6B46F182356}" destId="{3607E36D-5B41-4ACF-B031-90B374672C72}" srcOrd="0" destOrd="0" parTransId="{DF5C6D80-0AA4-47F0-A6EC-A770E4555895}" sibTransId="{C3D19FBE-3564-418B-AF44-9FB789D06A82}"/>
    <dgm:cxn modelId="{2D29B753-4366-42DA-A8FE-DF6FF00220BC}" type="presOf" srcId="{3607E36D-5B41-4ACF-B031-90B374672C72}" destId="{DB94559D-ED81-4B15-8DFA-A396B8709D2C}" srcOrd="0" destOrd="0" presId="urn:microsoft.com/office/officeart/2005/8/layout/vList2"/>
    <dgm:cxn modelId="{27FE9223-6FB0-42B8-8EF0-4AA5B16BEC95}" type="presParOf" srcId="{780AB58D-1FCA-4AD5-893D-D89764298969}" destId="{DB94559D-ED81-4B15-8DFA-A396B8709D2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ED0774-5AD1-4422-A32B-E6B46F1823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607E36D-5B41-4ACF-B031-90B374672C72}">
      <dgm:prSet/>
      <dgm:spPr/>
      <dgm:t>
        <a:bodyPr/>
        <a:lstStyle/>
        <a:p>
          <a:pPr algn="ctr" rtl="0"/>
          <a:r>
            <a:rPr lang="es-SV" dirty="0" smtClean="0"/>
            <a:t>Activos a entregar a Fundasida. </a:t>
          </a:r>
          <a:endParaRPr lang="es-SV" dirty="0"/>
        </a:p>
      </dgm:t>
    </dgm:pt>
    <dgm:pt modelId="{DF5C6D80-0AA4-47F0-A6EC-A770E4555895}" type="parTrans" cxnId="{EC0F70EB-C8A8-459C-9485-7F00F1AC6256}">
      <dgm:prSet/>
      <dgm:spPr/>
      <dgm:t>
        <a:bodyPr/>
        <a:lstStyle/>
        <a:p>
          <a:endParaRPr lang="es-SV"/>
        </a:p>
      </dgm:t>
    </dgm:pt>
    <dgm:pt modelId="{C3D19FBE-3564-418B-AF44-9FB789D06A82}" type="sibTrans" cxnId="{EC0F70EB-C8A8-459C-9485-7F00F1AC6256}">
      <dgm:prSet/>
      <dgm:spPr/>
      <dgm:t>
        <a:bodyPr/>
        <a:lstStyle/>
        <a:p>
          <a:endParaRPr lang="es-SV"/>
        </a:p>
      </dgm:t>
    </dgm:pt>
    <dgm:pt modelId="{780AB58D-1FCA-4AD5-893D-D89764298969}" type="pres">
      <dgm:prSet presAssocID="{05ED0774-5AD1-4422-A32B-E6B46F1823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DB94559D-ED81-4B15-8DFA-A396B8709D2C}" type="pres">
      <dgm:prSet presAssocID="{3607E36D-5B41-4ACF-B031-90B374672C72}" presName="parentText" presStyleLbl="node1" presStyleIdx="0" presStyleCnt="1" custLinFactNeighborX="2751" custLinFactNeighborY="-2768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C74FF474-1475-42E9-A722-630635CAA146}" type="presOf" srcId="{05ED0774-5AD1-4422-A32B-E6B46F182356}" destId="{780AB58D-1FCA-4AD5-893D-D89764298969}" srcOrd="0" destOrd="0" presId="urn:microsoft.com/office/officeart/2005/8/layout/vList2"/>
    <dgm:cxn modelId="{82310C70-C209-4FEB-A371-CB62B33844F6}" type="presOf" srcId="{3607E36D-5B41-4ACF-B031-90B374672C72}" destId="{DB94559D-ED81-4B15-8DFA-A396B8709D2C}" srcOrd="0" destOrd="0" presId="urn:microsoft.com/office/officeart/2005/8/layout/vList2"/>
    <dgm:cxn modelId="{EC0F70EB-C8A8-459C-9485-7F00F1AC6256}" srcId="{05ED0774-5AD1-4422-A32B-E6B46F182356}" destId="{3607E36D-5B41-4ACF-B031-90B374672C72}" srcOrd="0" destOrd="0" parTransId="{DF5C6D80-0AA4-47F0-A6EC-A770E4555895}" sibTransId="{C3D19FBE-3564-418B-AF44-9FB789D06A82}"/>
    <dgm:cxn modelId="{52BB2705-B736-4592-9FFB-17DA87C81AF7}" type="presParOf" srcId="{780AB58D-1FCA-4AD5-893D-D89764298969}" destId="{DB94559D-ED81-4B15-8DFA-A396B8709D2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ED0774-5AD1-4422-A32B-E6B46F1823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607E36D-5B41-4ACF-B031-90B374672C72}">
      <dgm:prSet/>
      <dgm:spPr/>
      <dgm:t>
        <a:bodyPr/>
        <a:lstStyle/>
        <a:p>
          <a:pPr algn="ctr" rtl="0"/>
          <a:r>
            <a:rPr lang="es-SV" dirty="0" smtClean="0"/>
            <a:t>Activos a entregar a Fundasida. </a:t>
          </a:r>
          <a:endParaRPr lang="es-SV" dirty="0"/>
        </a:p>
      </dgm:t>
    </dgm:pt>
    <dgm:pt modelId="{DF5C6D80-0AA4-47F0-A6EC-A770E4555895}" type="parTrans" cxnId="{EC0F70EB-C8A8-459C-9485-7F00F1AC6256}">
      <dgm:prSet/>
      <dgm:spPr/>
      <dgm:t>
        <a:bodyPr/>
        <a:lstStyle/>
        <a:p>
          <a:endParaRPr lang="es-SV"/>
        </a:p>
      </dgm:t>
    </dgm:pt>
    <dgm:pt modelId="{C3D19FBE-3564-418B-AF44-9FB789D06A82}" type="sibTrans" cxnId="{EC0F70EB-C8A8-459C-9485-7F00F1AC6256}">
      <dgm:prSet/>
      <dgm:spPr/>
      <dgm:t>
        <a:bodyPr/>
        <a:lstStyle/>
        <a:p>
          <a:endParaRPr lang="es-SV"/>
        </a:p>
      </dgm:t>
    </dgm:pt>
    <dgm:pt modelId="{780AB58D-1FCA-4AD5-893D-D89764298969}" type="pres">
      <dgm:prSet presAssocID="{05ED0774-5AD1-4422-A32B-E6B46F1823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DB94559D-ED81-4B15-8DFA-A396B8709D2C}" type="pres">
      <dgm:prSet presAssocID="{3607E36D-5B41-4ACF-B031-90B374672C72}" presName="parentText" presStyleLbl="node1" presStyleIdx="0" presStyleCnt="1" custLinFactNeighborX="2751" custLinFactNeighborY="-2768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29AC7703-1914-4D06-82E3-346D05EAB862}" type="presOf" srcId="{05ED0774-5AD1-4422-A32B-E6B46F182356}" destId="{780AB58D-1FCA-4AD5-893D-D89764298969}" srcOrd="0" destOrd="0" presId="urn:microsoft.com/office/officeart/2005/8/layout/vList2"/>
    <dgm:cxn modelId="{EC0F70EB-C8A8-459C-9485-7F00F1AC6256}" srcId="{05ED0774-5AD1-4422-A32B-E6B46F182356}" destId="{3607E36D-5B41-4ACF-B031-90B374672C72}" srcOrd="0" destOrd="0" parTransId="{DF5C6D80-0AA4-47F0-A6EC-A770E4555895}" sibTransId="{C3D19FBE-3564-418B-AF44-9FB789D06A82}"/>
    <dgm:cxn modelId="{A5EA58D1-C578-4798-9439-E2FD01B34375}" type="presOf" srcId="{3607E36D-5B41-4ACF-B031-90B374672C72}" destId="{DB94559D-ED81-4B15-8DFA-A396B8709D2C}" srcOrd="0" destOrd="0" presId="urn:microsoft.com/office/officeart/2005/8/layout/vList2"/>
    <dgm:cxn modelId="{322B3FD8-3F6D-42EF-AC56-1AB777E0A316}" type="presParOf" srcId="{780AB58D-1FCA-4AD5-893D-D89764298969}" destId="{DB94559D-ED81-4B15-8DFA-A396B8709D2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ED0774-5AD1-4422-A32B-E6B46F1823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607E36D-5B41-4ACF-B031-90B374672C72}">
      <dgm:prSet/>
      <dgm:spPr/>
      <dgm:t>
        <a:bodyPr/>
        <a:lstStyle/>
        <a:p>
          <a:pPr algn="ctr" rtl="0"/>
          <a:r>
            <a:rPr lang="es-SV" dirty="0" smtClean="0"/>
            <a:t>Activos que no se entregarán a Fundasida. </a:t>
          </a:r>
          <a:endParaRPr lang="es-SV" dirty="0"/>
        </a:p>
      </dgm:t>
    </dgm:pt>
    <dgm:pt modelId="{DF5C6D80-0AA4-47F0-A6EC-A770E4555895}" type="parTrans" cxnId="{EC0F70EB-C8A8-459C-9485-7F00F1AC6256}">
      <dgm:prSet/>
      <dgm:spPr/>
      <dgm:t>
        <a:bodyPr/>
        <a:lstStyle/>
        <a:p>
          <a:endParaRPr lang="es-SV"/>
        </a:p>
      </dgm:t>
    </dgm:pt>
    <dgm:pt modelId="{C3D19FBE-3564-418B-AF44-9FB789D06A82}" type="sibTrans" cxnId="{EC0F70EB-C8A8-459C-9485-7F00F1AC6256}">
      <dgm:prSet/>
      <dgm:spPr/>
      <dgm:t>
        <a:bodyPr/>
        <a:lstStyle/>
        <a:p>
          <a:endParaRPr lang="es-SV"/>
        </a:p>
      </dgm:t>
    </dgm:pt>
    <dgm:pt modelId="{780AB58D-1FCA-4AD5-893D-D89764298969}" type="pres">
      <dgm:prSet presAssocID="{05ED0774-5AD1-4422-A32B-E6B46F1823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DB94559D-ED81-4B15-8DFA-A396B8709D2C}" type="pres">
      <dgm:prSet presAssocID="{3607E36D-5B41-4ACF-B031-90B374672C72}" presName="parentText" presStyleLbl="node1" presStyleIdx="0" presStyleCnt="1" custLinFactNeighborX="2751" custLinFactNeighborY="-2768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FF1E2E62-6726-4337-9E30-7E76F8DD0349}" type="presOf" srcId="{3607E36D-5B41-4ACF-B031-90B374672C72}" destId="{DB94559D-ED81-4B15-8DFA-A396B8709D2C}" srcOrd="0" destOrd="0" presId="urn:microsoft.com/office/officeart/2005/8/layout/vList2"/>
    <dgm:cxn modelId="{EC0F70EB-C8A8-459C-9485-7F00F1AC6256}" srcId="{05ED0774-5AD1-4422-A32B-E6B46F182356}" destId="{3607E36D-5B41-4ACF-B031-90B374672C72}" srcOrd="0" destOrd="0" parTransId="{DF5C6D80-0AA4-47F0-A6EC-A770E4555895}" sibTransId="{C3D19FBE-3564-418B-AF44-9FB789D06A82}"/>
    <dgm:cxn modelId="{96401C0E-F6C3-4852-A671-A40523B07F02}" type="presOf" srcId="{05ED0774-5AD1-4422-A32B-E6B46F182356}" destId="{780AB58D-1FCA-4AD5-893D-D89764298969}" srcOrd="0" destOrd="0" presId="urn:microsoft.com/office/officeart/2005/8/layout/vList2"/>
    <dgm:cxn modelId="{7E13EB95-E7A1-48B1-9F41-F34C5C0C0F00}" type="presParOf" srcId="{780AB58D-1FCA-4AD5-893D-D89764298969}" destId="{DB94559D-ED81-4B15-8DFA-A396B8709D2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7E14B-1DFD-42CB-8E12-676BCDFC7069}">
      <dsp:nvSpPr>
        <dsp:cNvPr id="0" name=""/>
        <dsp:cNvSpPr/>
      </dsp:nvSpPr>
      <dsp:spPr>
        <a:xfrm>
          <a:off x="0" y="5262"/>
          <a:ext cx="8229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900" kern="1200" dirty="0" smtClean="0"/>
            <a:t>Disposición de Activos según Fondo Mundial</a:t>
          </a:r>
          <a:endParaRPr lang="es-SV" sz="2900" kern="1200" dirty="0"/>
        </a:p>
      </dsp:txBody>
      <dsp:txXfrm>
        <a:off x="33955" y="39217"/>
        <a:ext cx="8161690" cy="6276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4559D-ED81-4B15-8DFA-A396B8709D2C}">
      <dsp:nvSpPr>
        <dsp:cNvPr id="0" name=""/>
        <dsp:cNvSpPr/>
      </dsp:nvSpPr>
      <dsp:spPr>
        <a:xfrm>
          <a:off x="0" y="5262"/>
          <a:ext cx="8229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900" kern="1200" dirty="0" smtClean="0"/>
            <a:t>Activos a entregar a Fundasida. </a:t>
          </a:r>
          <a:endParaRPr lang="es-SV" sz="2900" kern="1200" dirty="0"/>
        </a:p>
      </dsp:txBody>
      <dsp:txXfrm>
        <a:off x="33955" y="39217"/>
        <a:ext cx="8161690" cy="6276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4559D-ED81-4B15-8DFA-A396B8709D2C}">
      <dsp:nvSpPr>
        <dsp:cNvPr id="0" name=""/>
        <dsp:cNvSpPr/>
      </dsp:nvSpPr>
      <dsp:spPr>
        <a:xfrm>
          <a:off x="0" y="0"/>
          <a:ext cx="8229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900" kern="1200" dirty="0" smtClean="0"/>
            <a:t>Activos a entregar a Fundasida. </a:t>
          </a:r>
          <a:endParaRPr lang="es-SV" sz="2900" kern="1200" dirty="0"/>
        </a:p>
      </dsp:txBody>
      <dsp:txXfrm>
        <a:off x="33955" y="33955"/>
        <a:ext cx="8161690" cy="6276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4559D-ED81-4B15-8DFA-A396B8709D2C}">
      <dsp:nvSpPr>
        <dsp:cNvPr id="0" name=""/>
        <dsp:cNvSpPr/>
      </dsp:nvSpPr>
      <dsp:spPr>
        <a:xfrm>
          <a:off x="0" y="0"/>
          <a:ext cx="8229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900" kern="1200" dirty="0" smtClean="0"/>
            <a:t>Activos a entregar a Fundasida. </a:t>
          </a:r>
          <a:endParaRPr lang="es-SV" sz="2900" kern="1200" dirty="0"/>
        </a:p>
      </dsp:txBody>
      <dsp:txXfrm>
        <a:off x="33955" y="33955"/>
        <a:ext cx="8161690" cy="6276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4559D-ED81-4B15-8DFA-A396B8709D2C}">
      <dsp:nvSpPr>
        <dsp:cNvPr id="0" name=""/>
        <dsp:cNvSpPr/>
      </dsp:nvSpPr>
      <dsp:spPr>
        <a:xfrm>
          <a:off x="0" y="0"/>
          <a:ext cx="8229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900" kern="1200" dirty="0" smtClean="0"/>
            <a:t>Activos que no se entregarán a Fundasida. </a:t>
          </a:r>
          <a:endParaRPr lang="es-SV" sz="2900" kern="1200" dirty="0"/>
        </a:p>
      </dsp:txBody>
      <dsp:txXfrm>
        <a:off x="33955" y="33955"/>
        <a:ext cx="8161690" cy="627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249EAC6-1996-0346-A0C6-6AFDA7D00B93}" type="datetimeFigureOut">
              <a:rPr lang="es-SV"/>
              <a:pPr>
                <a:defRPr/>
              </a:pPr>
              <a:t>23/11/2016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C893C3E-B77D-B04F-8B0E-3FF84DDC0A83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58533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85DEF12-5B39-864B-96BE-B14C30892728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6B326-15EA-1140-A3EB-8F7F7FC709D5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719621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250E7-9F30-554A-A784-D1D20233220C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28359-3441-8641-8829-3A4F7A108C98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59959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2A37B-2F93-A847-929F-F7067BDC0291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36B6C-B98F-4A4A-B787-98B559718DAF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85551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02ED8-AA91-FC4F-92D0-647073E5C42E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0931-5853-584B-92F6-CDFE78DCE848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159956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B8776-09A6-2C4E-A18C-144018D397D7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EB0D5-CFFC-A745-B4A8-FE15861CF3D1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537423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8315C-302E-8E44-9E23-96F088AF724B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02040-3E06-814E-9172-F87A2E84B2D3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64713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BB9FA-02F3-5942-A588-2BF84FA97FBF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8B836-3CF2-9240-AA01-21EEFCED3EF5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30919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82B72-4210-5848-863A-4D30E0A1EC49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48C7B-67C3-AB47-A5DB-97F2166D1B13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564363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9FD99-2B24-BC4F-A16F-43BA2DEC96D7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0EEEC-703B-EB49-9C66-A3189BA74300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973525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41C85-E215-BF49-853B-9C736914559B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AFF5B-F6F6-494E-9D34-8E11992C8232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163192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12E42-4335-DF43-8144-A966667539A2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B5EF8-20C3-E14A-8E0D-19A5C832CAFF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235818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1A36D-E1A4-3F4F-B804-CC5C5E8ABD16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FE8D5-FD26-AE45-AE0D-095D7CCEDBB0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08136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C7A4F-7552-0A40-83B3-4DFB0FB7F2F2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77E2F-C0BC-5D4A-9827-380CF0FA4E7D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6211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BBDD8-BE10-3046-9E99-80672E5A6676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2AC84-AA20-C944-9BBE-757003321717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1259918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558FC-530B-0F43-8BF2-78285FB5B496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2CBB6-DD4E-9D42-B2AB-F0EDDB3D9684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918352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B7D21-8D9D-4A49-B8E7-DBDDA67DA4BF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2542D-47D8-7742-A08B-7642ECA12CB0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78489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1D08F-4456-B14B-B94C-80BCEE42EB1E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64DBB-B07E-2545-BC9C-615F0FDDBFDA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87023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2026-9CDB-BD48-83D4-F0AB61B461B2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9AC66-55A0-A644-8B2B-C175CBCF30F8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70952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3725A-9C78-1D44-B190-2D3EBDCC6125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FCDEC-5A02-954F-9673-8BA899E3A782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75401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1E825-66EE-634F-9A6A-3DE4B61786B1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7EF62-4A2A-5648-BB41-EF65FDBD8FFB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50982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A3C2B-6548-2740-98F4-326B046405DC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CB590-B870-314A-9B28-F078AFE16ADF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2068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45A7E-E473-D540-9CFB-62475842F36C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CDE9C-7522-9F4C-8345-4FD97ECD7CC4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40211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2CD0E-4CFA-8641-A673-3008BC635F5C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DF07-5EDA-1F48-A5B6-72643055C5A2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5521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610AE85-159A-C748-A0E8-432C32377AD2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51C11BF-C7AF-6240-B6E5-D8A657F61876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5921896-B076-944E-B22A-B09BD5748265}" type="datetimeFigureOut">
              <a:rPr lang="es-SV"/>
              <a:pPr>
                <a:defRPr/>
              </a:pPr>
              <a:t>23/11/2016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208C5D-554B-B445-BC80-CEAE52487F7B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pelsalvador.com.org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facebook.com/MCPES20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70731" y="307049"/>
            <a:ext cx="532765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MX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Mecanismo</a:t>
            </a:r>
          </a:p>
          <a:p>
            <a:pPr eaLnBrk="1" hangingPunct="1">
              <a:defRPr/>
            </a:pPr>
            <a:r>
              <a:rPr lang="es-MX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Coordinador de País</a:t>
            </a:r>
          </a:p>
          <a:p>
            <a:pPr eaLnBrk="1" hangingPunct="1">
              <a:defRPr/>
            </a:pPr>
            <a:r>
              <a:rPr lang="es-MX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Salvador</a:t>
            </a:r>
            <a:endParaRPr lang="es-SV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3" name="CuadroTexto 3"/>
          <p:cNvSpPr txBox="1">
            <a:spLocks noChangeArrowheads="1"/>
          </p:cNvSpPr>
          <p:nvPr/>
        </p:nvSpPr>
        <p:spPr bwMode="auto">
          <a:xfrm>
            <a:off x="5973763" y="4437063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SV" altLang="es-SV" sz="1800">
                <a:latin typeface="Arial" charset="0"/>
              </a:rPr>
              <a:t> </a:t>
            </a:r>
          </a:p>
        </p:txBody>
      </p:sp>
      <p:sp>
        <p:nvSpPr>
          <p:cNvPr id="5124" name="CuadroTexto 4"/>
          <p:cNvSpPr txBox="1">
            <a:spLocks noChangeArrowheads="1"/>
          </p:cNvSpPr>
          <p:nvPr/>
        </p:nvSpPr>
        <p:spPr bwMode="auto">
          <a:xfrm>
            <a:off x="7596188" y="179388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 dirty="0">
              <a:latin typeface="Arial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414984" y="189763"/>
            <a:ext cx="7273925" cy="995362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  <a:t/>
            </a:r>
            <a:b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</a:br>
            <a: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  <a:t/>
            </a:r>
            <a:b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</a:br>
            <a: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  <a:t/>
            </a:r>
            <a:b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</a:br>
            <a: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  <a:t/>
            </a:r>
            <a:b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</a:br>
            <a: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  <a:t/>
            </a:r>
            <a:b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</a:br>
            <a: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  <a:t/>
            </a:r>
            <a:br>
              <a:rPr lang="es-SV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</a:rPr>
            </a:br>
            <a:r>
              <a:rPr lang="es-SV" sz="3600" b="1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  <a:cs typeface="Arial Hebrew" charset="-79"/>
              </a:rPr>
              <a:t>Avances en la implementación del Plan de </a:t>
            </a:r>
            <a:r>
              <a:rPr lang="es-SV" sz="3600" b="1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  <a:cs typeface="Arial Hebrew" charset="-79"/>
              </a:rPr>
              <a:t>Cierre</a:t>
            </a:r>
            <a:r>
              <a:rPr lang="es-SV" sz="3600" b="1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  <a:cs typeface="Arial Hebrew" charset="-79"/>
              </a:rPr>
              <a:t> </a:t>
            </a:r>
            <a:r>
              <a:rPr lang="es-SV" sz="3600" b="1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  <a:cs typeface="Arial Hebrew" charset="-79"/>
              </a:rPr>
              <a:t>de </a:t>
            </a:r>
            <a:r>
              <a:rPr lang="es-SV" sz="3600" b="1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  <a:cs typeface="Arial Hebrew" charset="-79"/>
              </a:rPr>
              <a:t>FUNDASIDA</a:t>
            </a:r>
            <a:r>
              <a:rPr lang="es-SV" sz="3600" b="1" dirty="0" smtClean="0">
                <a:solidFill>
                  <a:schemeClr val="accent2">
                    <a:lumMod val="75000"/>
                  </a:schemeClr>
                </a:solidFill>
                <a:latin typeface="Plan" panose="020B0503030404020204" pitchFamily="34" charset="0"/>
                <a:cs typeface="Arial Hebrew" charset="-79"/>
              </a:rPr>
              <a:t>, entrega de Activos.</a:t>
            </a:r>
            <a:endParaRPr lang="es-SV" sz="3600" b="1" dirty="0">
              <a:solidFill>
                <a:schemeClr val="accent2">
                  <a:lumMod val="75000"/>
                </a:schemeClr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2123728" y="4014787"/>
            <a:ext cx="6461125" cy="1358429"/>
          </a:xfrm>
        </p:spPr>
        <p:txBody>
          <a:bodyPr>
            <a:normAutofit fontScale="40000" lnSpcReduction="20000"/>
          </a:bodyPr>
          <a:lstStyle/>
          <a:p>
            <a:pPr>
              <a:buFont typeface="Arial" panose="020B0604020202020204" pitchFamily="34" charset="0"/>
              <a:buNone/>
              <a:defRPr/>
            </a:pPr>
            <a:endParaRPr lang="es-SV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s-SV" sz="5100" b="1" dirty="0" smtClean="0">
                <a:solidFill>
                  <a:schemeClr val="tx1"/>
                </a:solidFill>
              </a:rPr>
              <a:t>“Innovando servicios, reduciendo riesgos y renovando vidas en El Salvador”.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s-SV" dirty="0">
              <a:solidFill>
                <a:schemeClr val="tx1"/>
              </a:solidFill>
            </a:endParaRPr>
          </a:p>
          <a:p>
            <a:pPr algn="r">
              <a:buFont typeface="Arial" panose="020B0604020202020204" pitchFamily="34" charset="0"/>
              <a:buNone/>
              <a:defRPr/>
            </a:pPr>
            <a:r>
              <a:rPr lang="es-SV" dirty="0" smtClean="0">
                <a:solidFill>
                  <a:schemeClr val="tx1"/>
                </a:solidFill>
              </a:rPr>
              <a:t>Noviembre</a:t>
            </a:r>
            <a:r>
              <a:rPr lang="es-SV" dirty="0" smtClean="0">
                <a:solidFill>
                  <a:schemeClr val="tx1"/>
                </a:solidFill>
              </a:rPr>
              <a:t> </a:t>
            </a:r>
            <a:r>
              <a:rPr lang="es-SV" dirty="0" smtClean="0">
                <a:solidFill>
                  <a:schemeClr val="tx1"/>
                </a:solidFill>
              </a:rPr>
              <a:t>2016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s-SV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094832682"/>
              </p:ext>
            </p:extLst>
          </p:nvPr>
        </p:nvGraphicFramePr>
        <p:xfrm>
          <a:off x="457200" y="274638"/>
          <a:ext cx="8229600" cy="70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lang="es-SV" sz="2400" dirty="0" smtClean="0"/>
              <a:t>Información enviada por el FM el 7 de Noviembre 2016.</a:t>
            </a:r>
            <a:endParaRPr lang="es-SV" sz="2400" dirty="0" smtClean="0"/>
          </a:p>
          <a:p>
            <a:endParaRPr lang="es-SV" sz="2400" dirty="0"/>
          </a:p>
          <a:p>
            <a:pPr algn="just"/>
            <a:r>
              <a:rPr lang="es-ES_tradnl" sz="2400" dirty="0" smtClean="0"/>
              <a:t>Se deberá hacer la </a:t>
            </a:r>
            <a:r>
              <a:rPr lang="es-ES_tradnl" sz="2400" dirty="0"/>
              <a:t>devolución de activos necesarios para que se puedan implementar las nuevas actividades a través de otra entidad, así como de los fondos remanentes y disponibles al 31 de diciembre de 2016. En el caso de algunos activos de poco valor, como muebles u otro, que no sean indispensables para la nueva subvención se pueden donar, si el MCP está de acuerdo y el FM da la no objeción; el principio es que no se pueden donar activos que son esenciales para llevar a cabo las nuevas actividades y cuyo costo no está incluido en el nuevo presupuesto. </a:t>
            </a:r>
            <a:endParaRPr lang="es-SV" sz="2400" dirty="0"/>
          </a:p>
          <a:p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4002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555767175"/>
              </p:ext>
            </p:extLst>
          </p:nvPr>
        </p:nvGraphicFramePr>
        <p:xfrm>
          <a:off x="457200" y="274638"/>
          <a:ext cx="8229600" cy="70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es-SV" sz="2000" dirty="0"/>
              <a:t> </a:t>
            </a:r>
            <a:endParaRPr lang="es-SV" sz="1800" dirty="0"/>
          </a:p>
          <a:p>
            <a:endParaRPr lang="es-SV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771311"/>
              </p:ext>
            </p:extLst>
          </p:nvPr>
        </p:nvGraphicFramePr>
        <p:xfrm>
          <a:off x="611559" y="1268760"/>
          <a:ext cx="7848873" cy="4857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3348"/>
                <a:gridCol w="1587086"/>
                <a:gridCol w="1063348"/>
                <a:gridCol w="1396637"/>
                <a:gridCol w="1491862"/>
                <a:gridCol w="56276"/>
                <a:gridCol w="1190316"/>
              </a:tblGrid>
              <a:tr h="48433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FUNDASIDA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SAN SALVADOR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3RA. Calle Oriente # 331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Escritorio ejecutivo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Modulo Cuidado y Tratamiento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 $        200.00 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</a:tr>
              <a:tr h="48433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FUNDASIDA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SAN SALVADOR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3RA. Calle Oriente # 331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Escritorio ejecutivo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Modulo Cuidado y Tratamiento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 $        200.00 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</a:tr>
              <a:tr h="48433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FUNDASIDA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SAN SALVADOR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3RA. Calle Oriente # 331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Ventilador Ambiance color blanco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Modulo Cuidado y Tratamiento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 $          31.57 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</a:tr>
              <a:tr h="96867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FUNDASIDA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San Salvador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3RA. Calle Oriente # 331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Mesas blancas pleglables marca life time de 1.80 de largo por 75 de ancho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Modulo Cuidado y Tratamiento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 $          74.50 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</a:tr>
              <a:tr h="96867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FUNDASIDA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San Salvador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3RA. Calle Oriente # 331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Mesas blancas pleglables marca life time de 1.80 de largo por 75 de ancho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Modulo Cuidado y Tratamiento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 $          74.50 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</a:tr>
              <a:tr h="97569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FUNDASIDA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San Salvador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3RA. Calle Oriente # 331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Mesas blancas pleglables marca life time de 1.80 de largo por 75 de ancho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Modulo Cuidado y Tratamiento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 $          74.50 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</a:tr>
              <a:tr h="49135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FUNDASIDA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San Salvador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3RA. Calle Oriente # 331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Sillas plasticas color blanco con brazos 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Modulo Cuidado y Tratamiento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u="none" strike="noStrike" dirty="0">
                          <a:effectLst/>
                        </a:rPr>
                        <a:t> $            8.05 </a:t>
                      </a:r>
                      <a:endParaRPr lang="es-SV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540" marR="6540" marT="654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27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040879067"/>
              </p:ext>
            </p:extLst>
          </p:nvPr>
        </p:nvGraphicFramePr>
        <p:xfrm>
          <a:off x="683568" y="260648"/>
          <a:ext cx="8229600" cy="70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es-SV" sz="2000" dirty="0"/>
              <a:t> </a:t>
            </a:r>
            <a:endParaRPr lang="es-SV" sz="1800" dirty="0"/>
          </a:p>
          <a:p>
            <a:endParaRPr lang="es-SV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312740"/>
              </p:ext>
            </p:extLst>
          </p:nvPr>
        </p:nvGraphicFramePr>
        <p:xfrm>
          <a:off x="827584" y="1412774"/>
          <a:ext cx="7869559" cy="4464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66"/>
                <a:gridCol w="1592337"/>
                <a:gridCol w="1066866"/>
                <a:gridCol w="1401257"/>
                <a:gridCol w="1496797"/>
                <a:gridCol w="51182"/>
                <a:gridCol w="1194254"/>
              </a:tblGrid>
              <a:tr h="64436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FUNDASIDA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San Salvador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3RA. Calle Oriente # 331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Sillas plasticas color blanco con brazos 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Modulo Cuidado y Tratamiento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 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 $            8.05 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3515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FUNDASIDA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San Salvador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3RA. Calle Oriente # 331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Sillas plasticas color blanco con brazos 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Modulo Cuidado y Tratamiento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 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 $            8.05 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3515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FUNDASIDA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San Salvador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3RA. Calle Oriente # 331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Sillas plasticas color blanco con brazos 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Modulo Cuidado y Tratamiento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 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 $            8.05 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3515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FUNDASIDA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San Salvador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3RA. Calle Oriente # 331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Sillas plasticas color blanco con brazos 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Modulo Cuidado y Tratamiento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 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 $            8.05 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3515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FUNDASIDA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San Salvador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3RA. Calle Oriente # 331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Sillas plasticas color blanco con brazos 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Modulo Cuidado y Tratamiento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 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 $            8.05 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3515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FUNDASIDA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San Salvador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3RA. Calle Oriente # 331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Sillas plasticas color blanco con brazos 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Modulo Cuidado y Tratamiento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 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 $            8.05 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4436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FUNDASIDA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San Salvador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3RA. Calle Oriente # 331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Sillas plasticas color blanco con brazos 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Modulo Cuidado y Tratamiento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 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 $            8.05 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99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040879067"/>
              </p:ext>
            </p:extLst>
          </p:nvPr>
        </p:nvGraphicFramePr>
        <p:xfrm>
          <a:off x="683568" y="260648"/>
          <a:ext cx="8229600" cy="70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es-SV" sz="2000" dirty="0"/>
              <a:t> </a:t>
            </a:r>
            <a:endParaRPr lang="es-SV" sz="1800" dirty="0"/>
          </a:p>
          <a:p>
            <a:endParaRPr lang="es-SV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699089"/>
              </p:ext>
            </p:extLst>
          </p:nvPr>
        </p:nvGraphicFramePr>
        <p:xfrm>
          <a:off x="827583" y="1196752"/>
          <a:ext cx="7776865" cy="4968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3931"/>
                <a:gridCol w="1573032"/>
                <a:gridCol w="1053931"/>
                <a:gridCol w="1384268"/>
                <a:gridCol w="1478651"/>
                <a:gridCol w="53278"/>
                <a:gridCol w="1179774"/>
              </a:tblGrid>
              <a:tr h="53152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FUNDASIDA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San Salvador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3RA. Calle Oriente # 331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Sillas plasticas color blanco con brazos 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Modulo Cuidado y Tratamiento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 $            8.05 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</a:tr>
              <a:tr h="53152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FUNDASIDA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San Salvador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3RA. Calle Oriente # 331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Sillas plasticas color blanco con brazos 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Modulo Cuidado y Tratamiento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 $            8.05 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</a:tr>
              <a:tr h="53152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FUNDASIDA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San Salvador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3RA. Calle Oriente # 331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Ventladores  redondos 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Modulo Cuidado y Tratamiento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 $          31.57 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</a:tr>
              <a:tr h="53152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FUNDASIDA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San Salvador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3RA. Calle Oriente # 331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Ventladores  redondos 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Modulo Cuidado y Tratamiento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 $          31.57 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</a:tr>
              <a:tr h="70869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FUNDASIDA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San Salvador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3RA. Calle Oriente # 331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Estantes dos cuerpos de 4 bandejas de 1.80 x 91 x 38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Modulo Cuidado y Tratamiento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 $          86.73 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</a:tr>
              <a:tr h="53152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FUNDASIDA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San Salvador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3RA. Calle Oriente # 331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Sillas secretariales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Modulo Cuidado y Tratamiento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 $          60.00 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</a:tr>
              <a:tr h="53152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FUNDASIDA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San Salvador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3RA. Calle Oriente # 331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Sillas secretariales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Modulo Cuidado y Tratamiento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 $          60.00 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</a:tr>
              <a:tr h="53152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FUNDASIDA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San Salvador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3RA. Calle Oriente # 331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Sillas secretariales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Modulo Cuidado y Tratamiento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 $          60.00 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</a:tr>
              <a:tr h="53922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FUNDASIDA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San Salvador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3RA. Calle Oriente # 331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Pizarra acrilica de 8 x 4 pies x 3/4 de espesor 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Modulo Cuidado y Tratamiento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 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 dirty="0">
                          <a:effectLst/>
                        </a:rPr>
                        <a:t> $          84.07 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17" marR="7017" marT="701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89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547954056"/>
              </p:ext>
            </p:extLst>
          </p:nvPr>
        </p:nvGraphicFramePr>
        <p:xfrm>
          <a:off x="683568" y="260648"/>
          <a:ext cx="8229600" cy="70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es-SV" sz="2000" dirty="0"/>
              <a:t> </a:t>
            </a:r>
            <a:endParaRPr lang="es-SV" sz="1800" dirty="0"/>
          </a:p>
          <a:p>
            <a:endParaRPr lang="es-SV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877786"/>
              </p:ext>
            </p:extLst>
          </p:nvPr>
        </p:nvGraphicFramePr>
        <p:xfrm>
          <a:off x="755579" y="1412776"/>
          <a:ext cx="8085579" cy="39707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4630"/>
                <a:gridCol w="778353"/>
                <a:gridCol w="778353"/>
                <a:gridCol w="778353"/>
                <a:gridCol w="1370831"/>
                <a:gridCol w="778353"/>
                <a:gridCol w="778353"/>
                <a:gridCol w="778353"/>
              </a:tblGrid>
              <a:tr h="23762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 dirty="0">
                          <a:effectLst/>
                        </a:rPr>
                        <a:t>FUNDASIDA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SAN SALVADOR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3RA. Calle Oriente # 331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PLAN-FUNDASIDA-COMP-001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Computadora HP Pavilion Touch Smart 23" +300 All-in one</a:t>
                      </a:r>
                      <a:br>
                        <a:rPr lang="es-SV" sz="1000" u="none" strike="noStrike">
                          <a:effectLst/>
                        </a:rPr>
                      </a:br>
                      <a:r>
                        <a:rPr lang="es-SV" sz="1000" u="none" strike="noStrike">
                          <a:effectLst/>
                        </a:rPr>
                        <a:t>Computer Intel Core i5-330 2.7, 1TB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3CR43402NX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 $   1,000.00 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>
                          <a:effectLst/>
                        </a:rPr>
                        <a:t>CY T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4" marR="7094" marT="7094" marB="0" anchor="b"/>
                </a:tc>
              </a:tr>
              <a:tr h="159446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 dirty="0">
                          <a:effectLst/>
                        </a:rPr>
                        <a:t>FUNDASIDA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SAN SALVADOR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3RA. Calle Oriente # 331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PLAN-FUNDASIDA-COMP-002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Computadora HP Pavilion Touch Smart 23" +300 All-in one</a:t>
                      </a:r>
                      <a:br>
                        <a:rPr lang="es-SV" sz="1000" u="none" strike="noStrike">
                          <a:effectLst/>
                        </a:rPr>
                      </a:br>
                      <a:r>
                        <a:rPr lang="es-SV" sz="1000" u="none" strike="noStrike">
                          <a:effectLst/>
                        </a:rPr>
                        <a:t>Computer Intel Core i5-330 2.7, 1TB</a:t>
                      </a:r>
                      <a:endParaRPr lang="es-SV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MXL4140V7W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u="none" strike="noStrike">
                          <a:effectLst/>
                        </a:rPr>
                        <a:t> $   1,000.00 </a:t>
                      </a:r>
                      <a:endParaRPr lang="es-SV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u="none" strike="noStrike" dirty="0">
                          <a:effectLst/>
                        </a:rPr>
                        <a:t>CY T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4" marR="7094" marT="709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92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667625" y="333375"/>
            <a:ext cx="1225550" cy="431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 bwMode="auto">
          <a:xfrm>
            <a:off x="1476375" y="1657350"/>
            <a:ext cx="5761038" cy="431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4 CuadroTexto"/>
          <p:cNvSpPr txBox="1">
            <a:spLocks noChangeArrowheads="1"/>
          </p:cNvSpPr>
          <p:nvPr/>
        </p:nvSpPr>
        <p:spPr bwMode="auto">
          <a:xfrm>
            <a:off x="2525713" y="3917950"/>
            <a:ext cx="4768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SV" altLang="es-SV" sz="2000" b="1">
                <a:solidFill>
                  <a:srgbClr val="000000"/>
                </a:solidFill>
                <a:latin typeface="Arial" charset="0"/>
                <a:hlinkClick r:id="rId3"/>
              </a:rPr>
              <a:t>www.mcpelsalvador.com.org</a:t>
            </a:r>
            <a:r>
              <a:rPr lang="es-SV" altLang="es-SV" sz="2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9461" name="5 CuadroTexto"/>
          <p:cNvSpPr txBox="1">
            <a:spLocks noChangeArrowheads="1"/>
          </p:cNvSpPr>
          <p:nvPr/>
        </p:nvSpPr>
        <p:spPr bwMode="auto">
          <a:xfrm>
            <a:off x="3035300" y="4662488"/>
            <a:ext cx="31924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0000"/>
                </a:solidFill>
                <a:latin typeface="Arial" charset="0"/>
                <a:hlinkClick r:id="rId4"/>
              </a:rPr>
              <a:t>www.facebook.com/MCPES2002</a:t>
            </a:r>
            <a:endParaRPr lang="es-SV" altLang="es-SV" sz="16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B0F0"/>
                </a:solidFill>
                <a:latin typeface="Arial" charset="0"/>
              </a:rPr>
              <a:t>@MCPElSalvador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2" name="AutoShape 6" descr="data:image/jpeg;base64,/9j/4AAQSkZJRgABAQAAAQABAAD/2wCEAAkGBw8QDxANEA4QDQ8PDw8PDQ0PDw8ODQ0MFBEWFxQRFBUYHCggGholHRQUITEhJSkrLi4uFx8zODMsNygtLisBCgoKDg0OFxAQFywcFRwsLCwsLCwuKywsLCwsLCwsLCwsLCwsLSwsNywsLCwuLDcsLCwsLCwsLDcsNzcsLDcsLP/AABEIAMgAyAMBEQACEQEDEQH/xAAcAAACAgMBAQAAAAAAAAAAAAAAAQUHAgMGBAj/xABLEAABAgMBCAwMBAYABwAAAAABAAIDBBEhBQYSMTJRsbIHExQWM0FxcnORktEiIzVSYWJjZIGjweIkNFSCFUJEU5OhJUOzw+Hw8f/EABoBAQADAQEBAAAAAAAAAAAAAAABAgQFAwb/xAApEQEAAQMBBwUBAQEBAAAAAAAAAQIDETEEEhMUITNRBTJBQmEigVIj/9oADAMBAAIRAxEAPwC8UAgSCPn7sy8Gx8QYXmN8J3UvSi1XXpCk10wh4t+TBkwHO9LnhmgFaOTq+Zec3ohr35+7fO+xTyc+UcePA35+7/O+xOSnycePA35+7/O+xOSnycf8G/P3f532JyU+Tj/g35+7/O+xOSnycf8ABvz93+d9iclPk4/4N+fu/wA77E5KfJx/wb8/d/nfYnJT5OP+Dfn7v877E5KfJx/wb8/d/nfYnJT5OP8Ag35+7/O+xOSnycf8G/P3f532JyU+Tj/g35+7/O+xOSnycf8ABvz93+d9iclPk4/4N+fu3zvsTk58nHhshX5MOXAc0Z2vD/oFWdjq8p48JiQuzLx7GRBheY7wXdS8K7NdOsPSmumUgvNc1AFIECKDi74L5nEmDAOC0VDooNHOPGG5gt9jZoxvVM9y58QgpeUe+3JB4yLT8ONapriNHhiZe1kgwZ3cp4vgvOa5lbdiGZl4QxtaPjRRmo6Mdqg5mdpTmpPQbVBzM7SZqOg2qDmZ2kzUdBtUHMztJmo6DaoOZnaTNR0G1QczO0majoNqg5mdpM1HQbVBzM7SZqOg2qDmZ2kzUdBtUHMztJmo6DaoOZnaTNR0G1QczO0majoNqg5mdpM1HRk2XhHE1p5DVN6oxDB9z2HFVvprVTvybsPFHk3stHhAcYsI+Cvv7ymMJ69++ZzS2DHOE0mjYptc05jnCy3tnjG9S97d34l2YKwNBoEg5q/K6phwxAYaPi1LiDa2GMfX9CtOy2t6czo8bteOjl7nyooIjv2giymcrbcr+IeGMvVNTQYM7jib3qtNOUz0RUaae7GaegWBe0UxCkzlpqrYQKoCqAqgKoCqAqgKoCqAqgKoCqAqgKoCqYMt0Gae3E74G0Ku7CYqSspNh4sscMbV41UzEr5y8t0pb/mNHOHFTOr0T5Vqj5dTebdUxWGA81fCpgk2l0M931WLabW7OY0aLVeYw6VZXsxcbEFZ3fjmNNxBjo4Q2+gD/wBK6tmN2hjuTmp640QMaXcQFgzniCrEZlMziEFEiFxLjaTjWiIw85ljVSgVQFUBVAVQFUBVAVQFUBVAVRBtBJAAJJxACpKicRrKcZSUC4M2+0QHgZ3UZpXlN+3HyvFuZexl6M4eKG3lf3Lzna6IW4FTZvOms8LtHuTm6DgSxdefN+yP7z3JzlBwJQ09KvgxHQn0D20rQ1FoqveiqKo3oec04lphxC0hwxi1WnrCIlOwogiMrxOFCM2deFXSXo8l70wYU3DtxuMM8hs0gKb8b1stzipZrSuU2NUwaNKCsIds08+0iH4gldaPZDFrVLK68XJb+46O9TahFSNqvVUVQFUBVAVQFUBVAVQFUBVAVQSl79yHTcQtDsCGyhiPpU0OJo9JoV4Xr0W4/Xpbo3uqxLnXMgwG4MKGG2WuxvdynjXMruVVdZlqimIe1VWJAIBBWd9x/Gxv2aoXV2btsd33Ieq93kkrjxcpnIR9fovK5C9LA1E0zpYRHJhBKu3KY9y0pc1aCuQ2sJvJKmBWEA/ionPi6SurHbhij3S1XXPjBzRpKtb0RU8VV6qiqAqgKoCqAqgKoCqAqgKoMobXOIa0Vc4hrRncTQBVqmI6kRnota4lzWy0FsIWnHEdiw4hxlce5c36sttFO7GEgqLhAIBAIKwvwP42N+zUC6uzduGO77kNVaHm91yD4w806QvO5otS2Rj+Kh8+FrBUn2Sn7QtCVyQuS2lN5JUwKsgH8VE58XSV1Y7cMX2lruufGDmjSVa3orU8NV6oFUBVAVQOqAqgKoBA6oCqIdDeNKCJN4RFRBYX/vrQaSsu1VYox5e1mP6WQFy2s1IECJQQc3fZJw3FhiF5Fh2tpcAeVe9OzXJjOHnVdph5jfvJ5ovY/wDKvylavHpcVfBPsjzMSMyuC7BphChsbQ2LbZommnEvCuqJnKOqvZR7rkHxh5p0hedzRanVtjH8VD58LWCpPslP2hacrkBcltKbySpgVVAP4uJz42krqx24YvtLXdg+M/aNJV7eitTwVXoqKoCqB1QOqAqpBVAAoGgSDtdjZlsy7oW65XP22dIabEau4WFoCAUDmL/bouhS7YTTR0dxaSDQiG0VdpA+K17LRFVXX4eV6cQrmq6bHoKp0Cqh1FUHtuOfGHmnSF53NFqdW2MfxcPnwtYKk+yU/aFrSuQFyW4pvIPIVMIUjKzsQT8dtajbpiw22YZXXjtwx/Mtl2bptEUBwI8AWi0YyrW46K1NMOaY7E8H40K9MKt1UwCqBgqAVQFVIdUBVTOuEFhjOOsJ0TgYYzjrChDudjR1RNW1tg6Hrn7b7oadnnpLt1haQgSDgtkt9IksK/yRT/ti37FHSWa+4zDGcda3M4wxnHWpDwv/ALxKBqiTTG43DSUwN1x7pNMUhoJ8A2mwYwqXI6LUtUzORDPwG4WCNtl6gZsNuNVntyt9oXdK5AXHbSm8kpAomD5Rj9NM65XYjtwxfMvPfCPGjmDSVe3orUjKL2VbYcVzcTiOQmiD0MuhFHGHcoUYG9l1Dxs+IKYG5t0mZnDqTA2NnoXnU5QQmBsE3DP84TCJZbc3zm9YSTwuwScL+1D7De5cHeq8uhER4G44X9qH2G9yb1XlOI8NkKC1tcFrW1x4IAr1KJmZMNihIQKiDCJAY7KY11MWE0GnWpiZjRExEsNxwv7UPsN7k3qvJux4G44X9qH2G9yb1XkxClNkCy6Mw0WNBZRosaPAHEF2Nl624mWK77nN0WhRJ3vDxp5h0heV3Ral6Io/4hA6aW12qk9uU/aF6yuQFxm4pvJKQKKgj/iEfppnXK7EduGKNZee+AeNHMGkq9vRWpG0XsqEDCkOiBphBpgCnAThYkj6SC+cdGDRIQCAQCAQCBIKP2QvKczys/6YXZ2XtwxXfc5wrS80le/wp5h0heV3RanV6I3lCB00trtXnPblP2hekrkBcZuKbyT8UgUVA8oR+mmdcrsx24Yo90tF8HCjmDSVe1orUjV7KhAwgyClAQNSgAJgDhYonQfSAXzjpRoaJJA0AgEAoApCQUhsg+U5nlZqBdrZO1DFd9znCtDzSVwOFPMOkLyu6LUavRF8oQOmltdqpPblP2hecrkBcVuKbyT8UgUZA8oR+mmdcrsx24YvtLRfBwo5g0lelrRWpGL1VNEGFIaBoCilBgJgOimEQ9f8Umf1Ux/ni968uFT4Wmuryf8AFJn9VMf54vep4VHg36vKwdieaixBN7ZFiRaGXptj3PwaiJWlcWJc7b6aaZjENWz1TKwVz2gIEgrfZXm4sOLKCHFiQgYcbCEOI9gJDmUrQ2410dhoiqJyzX6piYw4T+KTX6qY/wA8XvXQ4VHhn36vI/is1+qmP88XvUTaozob8vLGiue4ve5z3HG5xLnHlJtV4pxHREzlrKCSuBwp5h0heV3RejVvjeUIHSy2u1ec9uU/aF5yuQFxW4pvJKQKMheUI/SzOuV2Y7cMP2lovg4UcwaSvS1orUjV7KmgalBgIHRA1KDQFFOA6JgFEwLG2IP6zll9ERcv1H3UtWzaSsZc1qCBIKy2X+FlOjj60NdT0/2yybTrCv10WYqKEkQgSCSuBwp5h0heV3RehvjeUIHSy2uF5z25T9oXlK5AXEbym8kpAo2D5Qj9NM65XaiP/OGH7S0XwcKOYNJXpa0VqRq9lcmiMmApGSYQKJgOiB0UwBSHRAUQWNsQ4pzll9ERcr1HWlq2bSVirmtQQCCstl3hZTo4+tDXU9P0qZNp1hX5C6WGYlGAJgIhQlI3A4U8w6QvK7ovQ3xfKEDpZbXavOe3KftC8ZXIC4jeJvJKmBRkLyhH6aZ13LtR24YftLTfBwo5g0lXtaK1I1eyjIBA1IYCIOikCBgIGAgasBBYuxH/AFnLL/8AcXJ9R1patm0lYi5rUEAgrLZd4WU6OPrQ11fTtKmTadYcCuizEgRCgJEpK4HCnmHSF5XdF6G6N5QgdLL67V5T25T9oXhK5AXElvE3klIFHQfKEfppjXK7cduGH7S0Xf4UcwaSr2tFakaF7KMkDVkGgYCBqwaBgIgUUhoLD2I8U5yy+iIuR6lrS17NpKxFzWoIEgrTZc4WU6OPrMXV9N9tTJtOsOBXTZRRQlioCIQSVweFPMOkLyu6L0at0b8/A6WX12rzq7UrfeF3yuQFwm8pvJKCj4P5+P00xrlduO3DD9paLvcKOYNJV7WitSOXsoyUoAUjIBIDU4DopDoiDU4DomAUTAsPYkxTnLL6Ii5PqWtLXs2krDXMaggSCtdlvhZTo42sxdX0321Mm06w4Ki6bKSjCWJTASgSNwOFPMOkLyu6L0at8X8/B6WX1wvOrtSt9oXdK5AXCbxN5JQUdB/Px+mmNdy7cduGGfdLTd4eNHMGkr0taKVI5eyhgIGpGQUwGpQyUgogYClB0QFESsPYlxTnLA0RFyPUtaf9a9m0lYS5jUECQVtstcLKdHG1mLq+m+2pk2nWHBLqMpUUJY0SQlUSNweFPMOkLyu6L0at0X8/B6WX1wvOrtSt9oXdK5AXCbymskpAo9hwboRQeOPGHxLiu5R24YZ6VMr4YWRE5WnSPqrWvCtcIZe6ksgpQyCBhWgMKUGEGQUhhEBSGgsLYm/q+WBoiLkep60/617NpKwVy2sIEgrbZZ4WU6ONrMXW9N9tTJtOsODK6bKSgYoEq4Sl73oWW/isaNJ+i8L3heiGAqboQ+OkxBA9ADmlRXiLUpj3rwlckci4LoHMCrSPQgpK+2AYE894swiIreIekf6XY2Wrft4Y70YqSMxBEVhbWxwBBzHiKtTOJRMZhysWE5ji1woRjWqJy8ZjBKyGQUjJTCDUhhBkFIYUgRBqRYWxR/V8sDREXH9T91P+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/VP7LO5eXJWf+U8avyW+26H6p/ZZ3JyVn/lPGr8kb7bofqn9lnco5Kz/AMo41flH3TurHmS10eKYpYCGkhooDSuIegL1t2aLfSmFaq5q6zLwlXwqxKJhvlpKJEPgts842NXnNcQtFOU9IyLYQs8Jxxu+gWau5MvSIwj7tTwoYLDXieRi5qvbpx1lFU56Q7K8G4xhtw3Dw30LvQOILlbVe4lfTSGuzRiMu/aKLK9Qg8d0ZQRGkJkVPfFe25j3RIbcZJczP6Qujs21YjdqZrlrPWEXLXViQ/BiAuFlMLwXAfVbpppq6xLwzNPSYScG6kFwy8HOHAhUm3VGi29DIiWdb4o146tBUxFaOhbRK+y7Q71OazEGIErmhdsd6n+0YhltEt7LtDvU5rOg2mW9n2h3pms/k9plvZ9od6nerP5PaZb2fab3qd6tH8stolvZdod6b1Z/J7RLez7Q703riP5IwJb2XaHem9Wn+S2mW9l2h3pvVnRjtMt7PtDvUb1aY3RtMt7LtDvUZrI3S2mW9l2h3p/Z0FJZtvihTjq0qv8AZ0YxbpwWjKwsdA0E4k4dUrb0IyaunEi1YxpaDxNqXn48Svu00RmZV3pq6Qlb3b3HPe18QYiCGY6HOVz9p2ve/mnR727PzK1rnyghtAXNaXsUgQCDxTkg2ILQg5e6V7QPEHDMRVWiuqnSUTGXPx7021yKclQtFO13Y+XnNmmWreqPMd1lTztxHApMXqjzXdZTnbhwKRvVHmu6ynO3DgUjesPNd1lTztxHBpPeuPNd1lOeunApG9j1T1lTz104FJ72PVd1lOeup4FA3s+q7rKc/dOXoPe16p6yp5+6jgUDez6p6yo5+6nl6C3seq7rKc9dOXoLex6p6ynPXUcCkb1/Vd1lOeunApLesPNd1lRztw4NI3rDzHdZU87dTwaW2BeoK5FeUkqk7Xdn5TFmnLoLmXtAUsoPQKLwm5VVPWXpERHw6iSkWwxYF5pexSBAIBAIEWoNboDTxIFuZuZAbmZmQG5mZkBuZmZAbmZmQG5mZkBuZmZAbmZmQG5mZkBuZmZAbmZmQG5mZkBuZmZAbmZmQG5m5ggYgNzBBsAogaA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3" name="AutoShape 8" descr="data:image/jpeg;base64,/9j/4AAQSkZJRgABAQAAAQABAAD/2wCEAAkGBw8QDxANEA4QDQ8PDw8PDQ0PDw8ODQ0MFBEWFxQRFBUYHCggGholHRQUITEhJSkrLi4uFx8zODMsNygtLisBCgoKDg0OFxAQFywcFRwsLCwsLCwuKywsLCwsLCwsLCwsLCwsLSwsNywsLCwuLDcsLCwsLCwsLDcsNzcsLDcsLP/AABEIAMgAyAMBEQACEQEDEQH/xAAcAAACAgMBAQAAAAAAAAAAAAAAAQUHAgMGBAj/xABLEAABAgMBCAwMBAYABwAAAAABAAIDBBEhBQYSMTJRsbIHExQWM0FxcnORktEiIzVSYWJjZIGjweIkNFSCFUJEU5OhJUOzw+Hw8f/EABoBAQADAQEBAAAAAAAAAAAAAAABAgQFAwb/xAApEQEAAQMBBwUBAQEBAAAAAAAAAQIDETEEEhMUITNRBTJBQmEigVIj/9oADAMBAAIRAxEAPwC8UAgSCPn7sy8Gx8QYXmN8J3UvSi1XXpCk10wh4t+TBkwHO9LnhmgFaOTq+Zec3ohr35+7fO+xTyc+UcePA35+7/O+xOSnycePA35+7/O+xOSnycf8G/P3f532JyU+Tj/g35+7/O+xOSnycf8ABvz93+d9iclPk4/4N+fu/wA77E5KfJx/wb8/d/nfYnJT5OP+Dfn7v877E5KfJx/wb8/d/nfYnJT5OP8Ag35+7/O+xOSnycf8G/P3f532JyU+Tj/g35+7/O+xOSnycf8ABvz93+d9iclPk4/4N+fu3zvsTk58nHhshX5MOXAc0Z2vD/oFWdjq8p48JiQuzLx7GRBheY7wXdS8K7NdOsPSmumUgvNc1AFIECKDi74L5nEmDAOC0VDooNHOPGG5gt9jZoxvVM9y58QgpeUe+3JB4yLT8ONapriNHhiZe1kgwZ3cp4vgvOa5lbdiGZl4QxtaPjRRmo6Mdqg5mdpTmpPQbVBzM7SZqOg2qDmZ2kzUdBtUHMztJmo6DaoOZnaTNR0G1QczO0majoNqg5mdpM1HQbVBzM7SZqOg2qDmZ2kzUdBtUHMztJmo6DaoOZnaTNR0G1QczO0majoNqg5mdpM1HRk2XhHE1p5DVN6oxDB9z2HFVvprVTvybsPFHk3stHhAcYsI+Cvv7ymMJ69++ZzS2DHOE0mjYptc05jnCy3tnjG9S97d34l2YKwNBoEg5q/K6phwxAYaPi1LiDa2GMfX9CtOy2t6czo8bteOjl7nyooIjv2giymcrbcr+IeGMvVNTQYM7jib3qtNOUz0RUaae7GaegWBe0UxCkzlpqrYQKoCqAqgKoCqAqgKoCqAqgKoCqAqgKoCqYMt0Gae3E74G0Ku7CYqSspNh4sscMbV41UzEr5y8t0pb/mNHOHFTOr0T5Vqj5dTebdUxWGA81fCpgk2l0M931WLabW7OY0aLVeYw6VZXsxcbEFZ3fjmNNxBjo4Q2+gD/wBK6tmN2hjuTmp640QMaXcQFgzniCrEZlMziEFEiFxLjaTjWiIw85ljVSgVQFUBVAVQFUBVAVQFUBVAVRBtBJAAJJxACpKicRrKcZSUC4M2+0QHgZ3UZpXlN+3HyvFuZexl6M4eKG3lf3Lzna6IW4FTZvOms8LtHuTm6DgSxdefN+yP7z3JzlBwJQ09KvgxHQn0D20rQ1FoqveiqKo3oec04lphxC0hwxi1WnrCIlOwogiMrxOFCM2deFXSXo8l70wYU3DtxuMM8hs0gKb8b1stzipZrSuU2NUwaNKCsIds08+0iH4gldaPZDFrVLK68XJb+46O9TahFSNqvVUVQFUBVAVQFUBVAVQFUBVAVQSl79yHTcQtDsCGyhiPpU0OJo9JoV4Xr0W4/Xpbo3uqxLnXMgwG4MKGG2WuxvdynjXMruVVdZlqimIe1VWJAIBBWd9x/Gxv2aoXV2btsd33Ieq93kkrjxcpnIR9fovK5C9LA1E0zpYRHJhBKu3KY9y0pc1aCuQ2sJvJKmBWEA/ionPi6SurHbhij3S1XXPjBzRpKtb0RU8VV6qiqAqgKoCqAqgKoCqAqgKoMobXOIa0Vc4hrRncTQBVqmI6kRnota4lzWy0FsIWnHEdiw4hxlce5c36sttFO7GEgqLhAIBAIKwvwP42N+zUC6uzduGO77kNVaHm91yD4w806QvO5otS2Rj+Kh8+FrBUn2Sn7QtCVyQuS2lN5JUwKsgH8VE58XSV1Y7cMX2lruufGDmjSVa3orU8NV6oFUBVAVQOqAqgKoBA6oCqIdDeNKCJN4RFRBYX/vrQaSsu1VYox5e1mP6WQFy2s1IECJQQc3fZJw3FhiF5Fh2tpcAeVe9OzXJjOHnVdph5jfvJ5ovY/wDKvylavHpcVfBPsjzMSMyuC7BphChsbQ2LbZommnEvCuqJnKOqvZR7rkHxh5p0hedzRanVtjH8VD58LWCpPslP2hacrkBcltKbySpgVVAP4uJz42krqx24YvtLXdg+M/aNJV7eitTwVXoqKoCqB1QOqAqpBVAAoGgSDtdjZlsy7oW65XP22dIabEau4WFoCAUDmL/bouhS7YTTR0dxaSDQiG0VdpA+K17LRFVXX4eV6cQrmq6bHoKp0Cqh1FUHtuOfGHmnSF53NFqdW2MfxcPnwtYKk+yU/aFrSuQFyW4pvIPIVMIUjKzsQT8dtajbpiw22YZXXjtwx/Mtl2bptEUBwI8AWi0YyrW46K1NMOaY7E8H40K9MKt1UwCqBgqAVQFVIdUBVTOuEFhjOOsJ0TgYYzjrChDudjR1RNW1tg6Hrn7b7oadnnpLt1haQgSDgtkt9IksK/yRT/ti37FHSWa+4zDGcda3M4wxnHWpDwv/ALxKBqiTTG43DSUwN1x7pNMUhoJ8A2mwYwqXI6LUtUzORDPwG4WCNtl6gZsNuNVntyt9oXdK5AXHbSm8kpAomD5Rj9NM65XYjtwxfMvPfCPGjmDSVe3orUjKL2VbYcVzcTiOQmiD0MuhFHGHcoUYG9l1Dxs+IKYG5t0mZnDqTA2NnoXnU5QQmBsE3DP84TCJZbc3zm9YSTwuwScL+1D7De5cHeq8uhER4G44X9qH2G9yb1XlOI8NkKC1tcFrW1x4IAr1KJmZMNihIQKiDCJAY7KY11MWE0GnWpiZjRExEsNxwv7UPsN7k3qvJux4G44X9qH2G9yb1XkxClNkCy6Mw0WNBZRosaPAHEF2Nl624mWK77nN0WhRJ3vDxp5h0heV3Ral6Io/4hA6aW12qk9uU/aF6yuQFxm4pvJKQKKgj/iEfppnXK7EduGKNZee+AeNHMGkq9vRWpG0XsqEDCkOiBphBpgCnAThYkj6SC+cdGDRIQCAQCAQCBIKP2QvKczys/6YXZ2XtwxXfc5wrS80le/wp5h0heV3RanV6I3lCB00trtXnPblP2hekrkBcZuKbyT8UgUVA8oR+mmdcrsx24Yo90tF8HCjmDSVe1orUjV7KhAwgyClAQNSgAJgDhYonQfSAXzjpRoaJJA0AgEAoApCQUhsg+U5nlZqBdrZO1DFd9znCtDzSVwOFPMOkLyu6LUavRF8oQOmltdqpPblP2hecrkBcVuKbyT8UgUZA8oR+mmdcrsx24YvtLRfBwo5g0lelrRWpGL1VNEGFIaBoCilBgJgOimEQ9f8Umf1Ux/ni968uFT4Wmuryf8AFJn9VMf54vep4VHg36vKwdieaixBN7ZFiRaGXptj3PwaiJWlcWJc7b6aaZjENWz1TKwVz2gIEgrfZXm4sOLKCHFiQgYcbCEOI9gJDmUrQ2410dhoiqJyzX6piYw4T+KTX6qY/wA8XvXQ4VHhn36vI/is1+qmP88XvUTaozob8vLGiue4ve5z3HG5xLnHlJtV4pxHREzlrKCSuBwp5h0heV3RejVvjeUIHSy2u1ec9uU/aF5yuQFxW4pvJKQKMheUI/SzOuV2Y7cMP2lovg4UcwaSvS1orUjV7KmgalBgIHRA1KDQFFOA6JgFEwLG2IP6zll9ERcv1H3UtWzaSsZc1qCBIKy2X+FlOjj60NdT0/2yybTrCv10WYqKEkQgSCSuBwp5h0heV3RehvjeUIHSy2uF5z25T9oXlK5AXEbym8kpAo2D5Qj9NM65XaiP/OGH7S0XwcKOYNJXpa0VqRq9lcmiMmApGSYQKJgOiB0UwBSHRAUQWNsQ4pzll9ERcr1HWlq2bSVirmtQQCCstl3hZTo4+tDXU9P0qZNp1hX5C6WGYlGAJgIhQlI3A4U8w6QvK7ovQ3xfKEDpZbXavOe3KftC8ZXIC4jeJvJKmBRkLyhH6aZ13LtR24YftLTfBwo5g0lXtaK1I1eyjIBA1IYCIOikCBgIGAgasBBYuxH/AFnLL/8AcXJ9R1patm0lYi5rUEAgrLZd4WU6OPrQ11fTtKmTadYcCuizEgRCgJEpK4HCnmHSF5XdF6G6N5QgdLL67V5T25T9oXhK5AXElvE3klIFHQfKEfppjXK7cduGH7S0Xf4UcwaSr2tFakaF7KMkDVkGgYCBqwaBgIgUUhoLD2I8U5yy+iIuR6lrS17NpKxFzWoIEgrTZc4WU6OPrMXV9N9tTJtOsOBXTZRRQlioCIQSVweFPMOkLyu6L0at0b8/A6WX12rzq7UrfeF3yuQFwm8pvJKCj4P5+P00xrlduO3DD9paLvcKOYNJV7WitSOXsoyUoAUjIBIDU4DopDoiDU4DomAUTAsPYkxTnLL6Ii5PqWtLXs2krDXMaggSCtdlvhZTo42sxdX0321Mm06w4Ki6bKSjCWJTASgSNwOFPMOkLyu6L0at8X8/B6WX1wvOrtSt9oXdK5AXCbxN5JQUdB/Px+mmNdy7cduGGfdLTd4eNHMGkr0taKVI5eyhgIGpGQUwGpQyUgogYClB0QFESsPYlxTnLA0RFyPUtaf9a9m0lYS5jUECQVtstcLKdHG1mLq+m+2pk2nWHBLqMpUUJY0SQlUSNweFPMOkLyu6L0at0X8/B6WX1wvOrtSt9oXdK5AXCbymskpAo9hwboRQeOPGHxLiu5R24YZ6VMr4YWRE5WnSPqrWvCtcIZe6ksgpQyCBhWgMKUGEGQUhhEBSGgsLYm/q+WBoiLkep60/617NpKwVy2sIEgrbZZ4WU6ONrMXW9N9tTJtOsODK6bKSgYoEq4Sl73oWW/isaNJ+i8L3heiGAqboQ+OkxBA9ADmlRXiLUpj3rwlckci4LoHMCrSPQgpK+2AYE894swiIreIekf6XY2Wrft4Y70YqSMxBEVhbWxwBBzHiKtTOJRMZhysWE5ji1woRjWqJy8ZjBKyGQUjJTCDUhhBkFIYUgRBqRYWxR/V8sDREXH9T91P+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/VP7LO5eXJWf+U8avyW+26H6p/ZZ3JyVn/lPGr8kb7bofqn9lnco5Kz/AMo41flH3TurHmS10eKYpYCGkhooDSuIegL1t2aLfSmFaq5q6zLwlXwqxKJhvlpKJEPgts842NXnNcQtFOU9IyLYQs8Jxxu+gWau5MvSIwj7tTwoYLDXieRi5qvbpx1lFU56Q7K8G4xhtw3Dw30LvQOILlbVe4lfTSGuzRiMu/aKLK9Qg8d0ZQRGkJkVPfFe25j3RIbcZJczP6Qujs21YjdqZrlrPWEXLXViQ/BiAuFlMLwXAfVbpppq6xLwzNPSYScG6kFwy8HOHAhUm3VGi29DIiWdb4o146tBUxFaOhbRK+y7Q71OazEGIErmhdsd6n+0YhltEt7LtDvU5rOg2mW9n2h3pms/k9plvZ9od6nerP5PaZb2fab3qd6tH8stolvZdod6b1Z/J7RLez7Q703riP5IwJb2XaHem9Wn+S2mW9l2h3pvVnRjtMt7PtDvUb1aY3RtMt7LtDvUZrI3S2mW9l2h3p/Z0FJZtvihTjq0qv8AZ0YxbpwWjKwsdA0E4k4dUrb0IyaunEi1YxpaDxNqXn48Svu00RmZV3pq6Qlb3b3HPe18QYiCGY6HOVz9p2ve/mnR727PzK1rnyghtAXNaXsUgQCDxTkg2ILQg5e6V7QPEHDMRVWiuqnSUTGXPx7021yKclQtFO13Y+XnNmmWreqPMd1lTztxHApMXqjzXdZTnbhwKRvVHmu6ynO3DgUjesPNd1lTztxHBpPeuPNd1lOeunApG9j1T1lTz104FJ72PVd1lOeup4FA3s+q7rKc/dOXoPe16p6yp5+6jgUDez6p6yo5+6nl6C3seq7rKc9dOXoLex6p6ynPXUcCkb1/Vd1lOeunApLesPNd1lRztw4NI3rDzHdZU87dTwaW2BeoK5FeUkqk7Xdn5TFmnLoLmXtAUsoPQKLwm5VVPWXpERHw6iSkWwxYF5pexSBAIBAIEWoNboDTxIFuZuZAbmZmQG5mZkBuZmZAbmZmQG5mZkBuZmZAbmZmQG5mZkBuZmZAbmZmQG5mZkBuZmZAbmZmQG5m5ggYgNzBBsAogaA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8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9464" name="8 Imagen" descr="facebbok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4579938"/>
            <a:ext cx="53181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9 Imagen" descr="twitter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713" y="5145088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6" name="1 Rectángulo"/>
          <p:cNvSpPr>
            <a:spLocks noChangeArrowheads="1"/>
          </p:cNvSpPr>
          <p:nvPr/>
        </p:nvSpPr>
        <p:spPr bwMode="auto">
          <a:xfrm>
            <a:off x="788988" y="976313"/>
            <a:ext cx="7135812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3600" b="1" dirty="0">
                <a:solidFill>
                  <a:srgbClr val="000000"/>
                </a:solidFill>
                <a:latin typeface="Arial Black" charset="0"/>
              </a:rPr>
              <a:t>MCP-ES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SV" sz="2400" b="1" dirty="0">
              <a:solidFill>
                <a:srgbClr val="000000"/>
              </a:solidFill>
              <a:latin typeface="Arial Black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2400" b="1" dirty="0">
                <a:solidFill>
                  <a:srgbClr val="000000"/>
                </a:solidFill>
                <a:latin typeface="Arial Black" charset="0"/>
              </a:rPr>
              <a:t>Contribuyendo a la reducción significativa y sostenible del VIH Sida y Tuberculosis, a través de las subvenciones del Fondo Mundial </a:t>
            </a:r>
          </a:p>
        </p:txBody>
      </p:sp>
      <p:pic>
        <p:nvPicPr>
          <p:cNvPr id="19467" name="Imagen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8" y="3916363"/>
            <a:ext cx="6524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764</Words>
  <Application>Microsoft Office PowerPoint</Application>
  <PresentationFormat>Presentación en pantalla (4:3)</PresentationFormat>
  <Paragraphs>205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Arial Hebrew</vt:lpstr>
      <vt:lpstr>Calibri</vt:lpstr>
      <vt:lpstr>Century Gothic</vt:lpstr>
      <vt:lpstr>Plan</vt:lpstr>
      <vt:lpstr>Tema de Office</vt:lpstr>
      <vt:lpstr>4_Tema de Office</vt:lpstr>
      <vt:lpstr>      Avances en la implementación del Plan de Cierre de FUNDASIDA, entrega de Activos.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ALCANCES DEL PROYECTO FINANCIADO POR EL FONDO MUNIDAL</dc:title>
  <dc:creator>Gerardo Lara</dc:creator>
  <cp:lastModifiedBy>Anabell Amaya</cp:lastModifiedBy>
  <cp:revision>112</cp:revision>
  <dcterms:created xsi:type="dcterms:W3CDTF">2015-12-08T17:31:34Z</dcterms:created>
  <dcterms:modified xsi:type="dcterms:W3CDTF">2016-11-23T18:16:50Z</dcterms:modified>
</cp:coreProperties>
</file>