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39" r:id="rId2"/>
    <p:sldId id="616" r:id="rId3"/>
    <p:sldId id="617" r:id="rId4"/>
    <p:sldId id="618" r:id="rId5"/>
    <p:sldId id="619" r:id="rId6"/>
    <p:sldId id="622" r:id="rId7"/>
    <p:sldId id="621" r:id="rId8"/>
    <p:sldId id="614" r:id="rId9"/>
    <p:sldId id="620" r:id="rId10"/>
    <p:sldId id="603" r:id="rId11"/>
    <p:sldId id="604" r:id="rId12"/>
    <p:sldId id="605" r:id="rId13"/>
    <p:sldId id="623" r:id="rId14"/>
    <p:sldId id="624" r:id="rId15"/>
    <p:sldId id="608" r:id="rId16"/>
    <p:sldId id="607" r:id="rId17"/>
    <p:sldId id="600" r:id="rId18"/>
    <p:sldId id="613" r:id="rId19"/>
    <p:sldId id="612" r:id="rId20"/>
    <p:sldId id="609" r:id="rId21"/>
    <p:sldId id="611" r:id="rId22"/>
    <p:sldId id="610" r:id="rId23"/>
    <p:sldId id="596" r:id="rId24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6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Cascadas</a:t>
            </a:r>
            <a:r>
              <a:rPr lang="en-US" baseline="0"/>
              <a:t> del continuo de atencion por Region de Salud </a:t>
            </a:r>
          </a:p>
          <a:p>
            <a:pPr>
              <a:defRPr/>
            </a:pPr>
            <a:r>
              <a:rPr lang="en-US" baseline="0"/>
              <a:t>(porcentajes)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Sheet2!$E$21</c:f>
              <c:strCache>
                <c:ptCount val="1"/>
                <c:pt idx="0">
                  <c:v>PPV Estimados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Sheet2!$D$22:$D$27</c:f>
              <c:strCache>
                <c:ptCount val="6"/>
                <c:pt idx="0">
                  <c:v>Central</c:v>
                </c:pt>
                <c:pt idx="1">
                  <c:v>Metropolitana</c:v>
                </c:pt>
                <c:pt idx="2">
                  <c:v>Occidental</c:v>
                </c:pt>
                <c:pt idx="3">
                  <c:v>Oriental</c:v>
                </c:pt>
                <c:pt idx="4">
                  <c:v>Paracentral</c:v>
                </c:pt>
                <c:pt idx="5">
                  <c:v>Nacional</c:v>
                </c:pt>
              </c:strCache>
            </c:strRef>
          </c:cat>
          <c:val>
            <c:numRef>
              <c:f>Sheet2!$E$22:$E$27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Sheet2!$F$21</c:f>
              <c:strCache>
                <c:ptCount val="1"/>
                <c:pt idx="0">
                  <c:v>Diagnosticados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Sheet2!$D$22:$D$27</c:f>
              <c:strCache>
                <c:ptCount val="6"/>
                <c:pt idx="0">
                  <c:v>Central</c:v>
                </c:pt>
                <c:pt idx="1">
                  <c:v>Metropolitana</c:v>
                </c:pt>
                <c:pt idx="2">
                  <c:v>Occidental</c:v>
                </c:pt>
                <c:pt idx="3">
                  <c:v>Oriental</c:v>
                </c:pt>
                <c:pt idx="4">
                  <c:v>Paracentral</c:v>
                </c:pt>
                <c:pt idx="5">
                  <c:v>Nacional</c:v>
                </c:pt>
              </c:strCache>
            </c:strRef>
          </c:cat>
          <c:val>
            <c:numRef>
              <c:f>Sheet2!$F$22:$F$27</c:f>
              <c:numCache>
                <c:formatCode>0%</c:formatCode>
                <c:ptCount val="6"/>
                <c:pt idx="0">
                  <c:v>0.60034435751709703</c:v>
                </c:pt>
                <c:pt idx="1">
                  <c:v>0.59791032393180044</c:v>
                </c:pt>
                <c:pt idx="2">
                  <c:v>0.57113827526362371</c:v>
                </c:pt>
                <c:pt idx="3">
                  <c:v>0.58531244542967031</c:v>
                </c:pt>
                <c:pt idx="4">
                  <c:v>0.58823106095743372</c:v>
                </c:pt>
                <c:pt idx="5">
                  <c:v>0.58924978442081055</c:v>
                </c:pt>
              </c:numCache>
            </c:numRef>
          </c:val>
        </c:ser>
        <c:ser>
          <c:idx val="2"/>
          <c:order val="2"/>
          <c:tx>
            <c:strRef>
              <c:f>Sheet2!$G$21</c:f>
              <c:strCache>
                <c:ptCount val="1"/>
                <c:pt idx="0">
                  <c:v>En TAR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Sheet2!$D$22:$D$27</c:f>
              <c:strCache>
                <c:ptCount val="6"/>
                <c:pt idx="0">
                  <c:v>Central</c:v>
                </c:pt>
                <c:pt idx="1">
                  <c:v>Metropolitana</c:v>
                </c:pt>
                <c:pt idx="2">
                  <c:v>Occidental</c:v>
                </c:pt>
                <c:pt idx="3">
                  <c:v>Oriental</c:v>
                </c:pt>
                <c:pt idx="4">
                  <c:v>Paracentral</c:v>
                </c:pt>
                <c:pt idx="5">
                  <c:v>Nacional</c:v>
                </c:pt>
              </c:strCache>
            </c:strRef>
          </c:cat>
          <c:val>
            <c:numRef>
              <c:f>Sheet2!$G$22:$G$27</c:f>
              <c:numCache>
                <c:formatCode>0%</c:formatCode>
                <c:ptCount val="6"/>
                <c:pt idx="0">
                  <c:v>0.30405459631907433</c:v>
                </c:pt>
                <c:pt idx="1">
                  <c:v>0.24558072817101267</c:v>
                </c:pt>
                <c:pt idx="2">
                  <c:v>0.31634167401455021</c:v>
                </c:pt>
                <c:pt idx="3">
                  <c:v>0.27283053702439575</c:v>
                </c:pt>
                <c:pt idx="4">
                  <c:v>0.30867570525489091</c:v>
                </c:pt>
                <c:pt idx="5">
                  <c:v>0.27929481651815657</c:v>
                </c:pt>
              </c:numCache>
            </c:numRef>
          </c:val>
        </c:ser>
        <c:ser>
          <c:idx val="3"/>
          <c:order val="3"/>
          <c:tx>
            <c:strRef>
              <c:f>Sheet2!$H$21</c:f>
              <c:strCache>
                <c:ptCount val="1"/>
                <c:pt idx="0">
                  <c:v>Supresion viral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Sheet2!$D$22:$D$27</c:f>
              <c:strCache>
                <c:ptCount val="6"/>
                <c:pt idx="0">
                  <c:v>Central</c:v>
                </c:pt>
                <c:pt idx="1">
                  <c:v>Metropolitana</c:v>
                </c:pt>
                <c:pt idx="2">
                  <c:v>Occidental</c:v>
                </c:pt>
                <c:pt idx="3">
                  <c:v>Oriental</c:v>
                </c:pt>
                <c:pt idx="4">
                  <c:v>Paracentral</c:v>
                </c:pt>
                <c:pt idx="5">
                  <c:v>Nacional</c:v>
                </c:pt>
              </c:strCache>
            </c:strRef>
          </c:cat>
          <c:val>
            <c:numRef>
              <c:f>Sheet2!$H$22:$H$27</c:f>
              <c:numCache>
                <c:formatCode>0%</c:formatCode>
                <c:ptCount val="6"/>
                <c:pt idx="0">
                  <c:v>0.17859120778418749</c:v>
                </c:pt>
                <c:pt idx="1">
                  <c:v>0.16414825868722796</c:v>
                </c:pt>
                <c:pt idx="2">
                  <c:v>0.19755968357718018</c:v>
                </c:pt>
                <c:pt idx="3">
                  <c:v>0.22081084796507761</c:v>
                </c:pt>
                <c:pt idx="4">
                  <c:v>0.20697848451053644</c:v>
                </c:pt>
                <c:pt idx="5">
                  <c:v>0.18568554182236274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49471648"/>
        <c:axId val="-1849470560"/>
      </c:barChart>
      <c:catAx>
        <c:axId val="-18494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49470560"/>
        <c:crosses val="autoZero"/>
        <c:auto val="1"/>
        <c:lblAlgn val="ctr"/>
        <c:lblOffset val="100"/>
        <c:noMultiLvlLbl val="0"/>
      </c:catAx>
      <c:valAx>
        <c:axId val="-184947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84947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E558C8-870A-4F95-A63C-83A212F8AA04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9B5CB7C-B7C6-460D-B0DF-2E61EB7A5B1D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92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AD268C-6260-45C6-B8A4-D764C27429D0}" type="slidenum">
              <a:rPr lang="es-SV"/>
              <a:pPr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249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F38899-396E-48E4-A79A-43495225081C}" type="slidenum">
              <a:rPr lang="es-SV" altLang="es-SV">
                <a:latin typeface="Arial" pitchFamily="34" charset="0"/>
              </a:rPr>
              <a:pPr/>
              <a:t>15</a:t>
            </a:fld>
            <a:endParaRPr lang="es-SV" altLang="es-SV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2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495D59-55EE-48EF-BA09-97D600E6DC40}" type="slidenum">
              <a:rPr lang="es-SV"/>
              <a:pPr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542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CB7C-B7C6-460D-B0DF-2E61EB7A5B1D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856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4E45-A1A3-4A47-823F-86A4CC79C1B7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985A3-7D66-426E-BBC4-81B759D10767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9AFA-31B1-451D-A721-29006F67ED09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8FB2D-FE05-427C-8446-F108EE360F0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08D5-E530-4937-84F9-CE0167460D10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523F-5957-4316-A860-6D3CDBD0FAA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CCBA-89E8-41EE-BCB5-E067CD3F141F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F374C-0993-40DA-9BBB-2715CDAE8B98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D112-8E22-47CF-B024-794CD6974FC1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05B8D-A76F-4A5B-9B02-B3CD3B402A7A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ED0D-72F4-43B6-97E2-A51031CC87B2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6245E-1016-4163-946F-0539B0EE972C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B426-A94A-44E6-A9F3-DD51EC4F9A57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C24A0-5991-4370-BB20-43C2CC37558C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E26E-56AA-41C1-A731-1AD6D3CC33EE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2AB10-7E64-4613-BDF1-EE9368060CFC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541B-9C4A-4923-BA0F-F150E8BFB7A8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AC496-AD5B-45DA-B2D0-638D52111356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D1B1-1CE5-4423-89FF-6566CD8DB3C7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B6697-DCC2-47CA-932F-010A46D49660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81E2-3C71-43BB-8DF7-EE9FF9BE48A2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3A94-89B0-4FE9-B280-D8426E922EE8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MX" alt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MX" alt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055F9-A6D9-4907-8200-6422121F21A5}" type="datetimeFigureOut">
              <a:rPr lang="es-MX"/>
              <a:pPr>
                <a:defRPr/>
              </a:pPr>
              <a:t>28/07/2016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576AE84-309B-42F5-9D68-FE97E0406B65}" type="slidenum">
              <a:rPr lang="es-MX"/>
              <a:pPr/>
              <a:t>‹Nº›</a:t>
            </a:fld>
            <a:endParaRPr lang="es-MX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250825" y="1484313"/>
            <a:ext cx="8569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Imagen 9" descr="ESCUNACION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813" y="0"/>
            <a:ext cx="1092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7425" y="0"/>
            <a:ext cx="18367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Título"/>
          <p:cNvSpPr>
            <a:spLocks noGrp="1"/>
          </p:cNvSpPr>
          <p:nvPr>
            <p:ph type="ctrTitle"/>
          </p:nvPr>
        </p:nvSpPr>
        <p:spPr>
          <a:xfrm>
            <a:off x="0" y="1557338"/>
            <a:ext cx="9144000" cy="1799653"/>
          </a:xfrm>
        </p:spPr>
        <p:txBody>
          <a:bodyPr/>
          <a:lstStyle/>
          <a:p>
            <a:pPr eaLnBrk="1" hangingPunct="1"/>
            <a:r>
              <a:rPr lang="es-MX" altLang="es-SV" b="1" dirty="0" smtClean="0"/>
              <a:t>CASCADA </a:t>
            </a:r>
            <a:br>
              <a:rPr lang="es-MX" altLang="es-SV" b="1" dirty="0" smtClean="0"/>
            </a:br>
            <a:r>
              <a:rPr lang="es-MX" altLang="es-SV" sz="4000" b="1" dirty="0" smtClean="0"/>
              <a:t>DEL CONTINUO DE LA ATENCION EN VIH</a:t>
            </a:r>
            <a:endParaRPr lang="es-MX" altLang="es-SV" sz="4000" b="1" dirty="0" smtClean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483768" y="5589240"/>
            <a:ext cx="6400800" cy="841723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1600" b="1" dirty="0" smtClean="0"/>
              <a:t>Dr. José Salvador </a:t>
            </a:r>
            <a:r>
              <a:rPr lang="es-MX" sz="1600" b="1" dirty="0" err="1" smtClean="0"/>
              <a:t>Sorto</a:t>
            </a:r>
            <a:r>
              <a:rPr lang="es-MX" sz="1600" b="1" dirty="0" smtClean="0"/>
              <a:t> Chacón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1600" b="1" dirty="0" smtClean="0"/>
              <a:t>Programa Nacional de ITS/VIH/Sida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1600" b="1" dirty="0" smtClean="0"/>
              <a:t>Julio, 2016</a:t>
            </a:r>
            <a:endParaRPr lang="es-MX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3916"/>
            <a:ext cx="5836872" cy="3749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687388" y="2895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SV" sz="9600" dirty="0">
                <a:solidFill>
                  <a:srgbClr val="3DBBE3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s-SV" sz="9600" b="1" u="sng" dirty="0">
                <a:solidFill>
                  <a:srgbClr val="3DBBE3"/>
                </a:solidFill>
                <a:latin typeface="+mj-lt"/>
                <a:ea typeface="+mj-ea"/>
                <a:cs typeface="+mj-cs"/>
              </a:rPr>
              <a:t>SUMEVE</a:t>
            </a:r>
            <a:r>
              <a:rPr lang="es-SV" sz="9600" dirty="0">
                <a:solidFill>
                  <a:srgbClr val="3DBBE3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grpSp>
        <p:nvGrpSpPr>
          <p:cNvPr id="9219" name="7 Grupo"/>
          <p:cNvGrpSpPr>
            <a:grpSpLocks/>
          </p:cNvGrpSpPr>
          <p:nvPr/>
        </p:nvGrpSpPr>
        <p:grpSpPr bwMode="auto">
          <a:xfrm>
            <a:off x="1403350" y="1665288"/>
            <a:ext cx="6624638" cy="1223962"/>
            <a:chOff x="1042988" y="549275"/>
            <a:chExt cx="6624637" cy="1223963"/>
          </a:xfrm>
        </p:grpSpPr>
        <p:pic>
          <p:nvPicPr>
            <p:cNvPr id="9220" name="Picture 8" descr="https://sumeve.salud.gob.sv/images/lvi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2988" y="549275"/>
              <a:ext cx="6624637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4079" t="7661"/>
            <a:stretch>
              <a:fillRect/>
            </a:stretch>
          </p:blipFill>
          <p:spPr bwMode="auto">
            <a:xfrm>
              <a:off x="6588225" y="764704"/>
              <a:ext cx="936103" cy="7920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2 Grupo"/>
          <p:cNvGrpSpPr>
            <a:grpSpLocks/>
          </p:cNvGrpSpPr>
          <p:nvPr/>
        </p:nvGrpSpPr>
        <p:grpSpPr bwMode="auto">
          <a:xfrm>
            <a:off x="398463" y="201613"/>
            <a:ext cx="1487487" cy="674687"/>
            <a:chOff x="1857356" y="1500174"/>
            <a:chExt cx="1724036" cy="1009657"/>
          </a:xfrm>
        </p:grpSpPr>
        <p:sp>
          <p:nvSpPr>
            <p:cNvPr id="33" name="32 Tarjeta"/>
            <p:cNvSpPr/>
            <p:nvPr/>
          </p:nvSpPr>
          <p:spPr>
            <a:xfrm>
              <a:off x="1857356" y="15001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FVIH-01</a:t>
              </a:r>
            </a:p>
          </p:txBody>
        </p:sp>
        <p:sp>
          <p:nvSpPr>
            <p:cNvPr id="34" name="33 Tarjeta"/>
            <p:cNvSpPr/>
            <p:nvPr/>
          </p:nvSpPr>
          <p:spPr>
            <a:xfrm>
              <a:off x="2009756" y="1652575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FVIH-01</a:t>
              </a:r>
            </a:p>
          </p:txBody>
        </p:sp>
      </p:grpSp>
      <p:grpSp>
        <p:nvGrpSpPr>
          <p:cNvPr id="10243" name="3 Grupo"/>
          <p:cNvGrpSpPr>
            <a:grpSpLocks/>
          </p:cNvGrpSpPr>
          <p:nvPr/>
        </p:nvGrpSpPr>
        <p:grpSpPr bwMode="auto">
          <a:xfrm>
            <a:off x="398463" y="1158875"/>
            <a:ext cx="1487487" cy="673100"/>
            <a:chOff x="1857356" y="1500174"/>
            <a:chExt cx="1724036" cy="1009656"/>
          </a:xfrm>
        </p:grpSpPr>
        <p:sp>
          <p:nvSpPr>
            <p:cNvPr id="31" name="30 Tarjeta"/>
            <p:cNvSpPr/>
            <p:nvPr/>
          </p:nvSpPr>
          <p:spPr>
            <a:xfrm>
              <a:off x="1857356" y="15001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FVIH-01</a:t>
              </a:r>
            </a:p>
          </p:txBody>
        </p:sp>
        <p:sp>
          <p:nvSpPr>
            <p:cNvPr id="32" name="31 Tarjeta"/>
            <p:cNvSpPr/>
            <p:nvPr/>
          </p:nvSpPr>
          <p:spPr>
            <a:xfrm>
              <a:off x="2009756" y="16525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FVIH-1B</a:t>
              </a:r>
            </a:p>
          </p:txBody>
        </p:sp>
      </p:grpSp>
      <p:grpSp>
        <p:nvGrpSpPr>
          <p:cNvPr id="10244" name="4 Grupo"/>
          <p:cNvGrpSpPr>
            <a:grpSpLocks/>
          </p:cNvGrpSpPr>
          <p:nvPr/>
        </p:nvGrpSpPr>
        <p:grpSpPr bwMode="auto">
          <a:xfrm>
            <a:off x="398463" y="2116138"/>
            <a:ext cx="1487487" cy="673100"/>
            <a:chOff x="1857356" y="1500174"/>
            <a:chExt cx="1724036" cy="1009656"/>
          </a:xfrm>
        </p:grpSpPr>
        <p:sp>
          <p:nvSpPr>
            <p:cNvPr id="29" name="28 Tarjeta"/>
            <p:cNvSpPr/>
            <p:nvPr/>
          </p:nvSpPr>
          <p:spPr>
            <a:xfrm>
              <a:off x="1857356" y="15001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FVIH-01</a:t>
              </a:r>
            </a:p>
          </p:txBody>
        </p:sp>
        <p:sp>
          <p:nvSpPr>
            <p:cNvPr id="30" name="29 Tarjeta"/>
            <p:cNvSpPr/>
            <p:nvPr/>
          </p:nvSpPr>
          <p:spPr>
            <a:xfrm>
              <a:off x="2009756" y="16525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FVIH-02</a:t>
              </a:r>
            </a:p>
          </p:txBody>
        </p:sp>
      </p:grpSp>
      <p:grpSp>
        <p:nvGrpSpPr>
          <p:cNvPr id="10245" name="5 Grupo"/>
          <p:cNvGrpSpPr>
            <a:grpSpLocks/>
          </p:cNvGrpSpPr>
          <p:nvPr/>
        </p:nvGrpSpPr>
        <p:grpSpPr bwMode="auto">
          <a:xfrm>
            <a:off x="398463" y="3073400"/>
            <a:ext cx="1487487" cy="673100"/>
            <a:chOff x="1857356" y="1500174"/>
            <a:chExt cx="1724036" cy="1009656"/>
          </a:xfrm>
        </p:grpSpPr>
        <p:sp>
          <p:nvSpPr>
            <p:cNvPr id="27" name="26 Tarjeta"/>
            <p:cNvSpPr/>
            <p:nvPr/>
          </p:nvSpPr>
          <p:spPr>
            <a:xfrm>
              <a:off x="1857356" y="15001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FVIH-01</a:t>
              </a:r>
            </a:p>
          </p:txBody>
        </p:sp>
        <p:sp>
          <p:nvSpPr>
            <p:cNvPr id="28" name="27 Tarjeta"/>
            <p:cNvSpPr/>
            <p:nvPr/>
          </p:nvSpPr>
          <p:spPr>
            <a:xfrm>
              <a:off x="2009756" y="16525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FVIH-03</a:t>
              </a:r>
            </a:p>
          </p:txBody>
        </p:sp>
      </p:grpSp>
      <p:grpSp>
        <p:nvGrpSpPr>
          <p:cNvPr id="10246" name="6 Grupo"/>
          <p:cNvGrpSpPr>
            <a:grpSpLocks/>
          </p:cNvGrpSpPr>
          <p:nvPr/>
        </p:nvGrpSpPr>
        <p:grpSpPr bwMode="auto">
          <a:xfrm>
            <a:off x="398463" y="4030663"/>
            <a:ext cx="1487487" cy="673100"/>
            <a:chOff x="1857356" y="1500174"/>
            <a:chExt cx="1724036" cy="1009656"/>
          </a:xfrm>
        </p:grpSpPr>
        <p:sp>
          <p:nvSpPr>
            <p:cNvPr id="25" name="24 Tarjeta"/>
            <p:cNvSpPr/>
            <p:nvPr/>
          </p:nvSpPr>
          <p:spPr>
            <a:xfrm>
              <a:off x="1857356" y="15001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FVIH-01</a:t>
              </a:r>
            </a:p>
          </p:txBody>
        </p:sp>
        <p:sp>
          <p:nvSpPr>
            <p:cNvPr id="26" name="25 Tarjeta"/>
            <p:cNvSpPr/>
            <p:nvPr/>
          </p:nvSpPr>
          <p:spPr>
            <a:xfrm>
              <a:off x="2009756" y="16525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FVIH-04</a:t>
              </a:r>
            </a:p>
          </p:txBody>
        </p:sp>
      </p:grpSp>
      <p:cxnSp>
        <p:nvCxnSpPr>
          <p:cNvPr id="8" name="7 Conector angular"/>
          <p:cNvCxnSpPr/>
          <p:nvPr/>
        </p:nvCxnSpPr>
        <p:spPr bwMode="auto">
          <a:xfrm>
            <a:off x="1974850" y="582613"/>
            <a:ext cx="1035050" cy="3032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48" name="8 CuadroTexto"/>
          <p:cNvSpPr txBox="1">
            <a:spLocks noChangeArrowheads="1"/>
          </p:cNvSpPr>
          <p:nvPr/>
        </p:nvSpPr>
        <p:spPr bwMode="auto">
          <a:xfrm>
            <a:off x="3138488" y="703263"/>
            <a:ext cx="496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SV" sz="1400"/>
              <a:t>A personas de Riesgo, se entrega desprendible.</a:t>
            </a:r>
          </a:p>
        </p:txBody>
      </p:sp>
      <p:cxnSp>
        <p:nvCxnSpPr>
          <p:cNvPr id="10" name="9 Conector angular"/>
          <p:cNvCxnSpPr/>
          <p:nvPr/>
        </p:nvCxnSpPr>
        <p:spPr bwMode="auto">
          <a:xfrm>
            <a:off x="1974850" y="1671638"/>
            <a:ext cx="1035050" cy="3032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50" name="10 CuadroTexto"/>
          <p:cNvSpPr txBox="1">
            <a:spLocks noChangeArrowheads="1"/>
          </p:cNvSpPr>
          <p:nvPr/>
        </p:nvSpPr>
        <p:spPr bwMode="auto">
          <a:xfrm>
            <a:off x="3138488" y="1733550"/>
            <a:ext cx="5249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SV" sz="1400"/>
              <a:t>Laboratoristas llenan el Formulario enviado a Laboratorio para el procesamiento de la muestra.</a:t>
            </a:r>
          </a:p>
        </p:txBody>
      </p:sp>
      <p:cxnSp>
        <p:nvCxnSpPr>
          <p:cNvPr id="12" name="11 Conector recto de flecha"/>
          <p:cNvCxnSpPr/>
          <p:nvPr/>
        </p:nvCxnSpPr>
        <p:spPr bwMode="auto">
          <a:xfrm>
            <a:off x="4697413" y="1044575"/>
            <a:ext cx="0" cy="549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 bwMode="auto">
          <a:xfrm>
            <a:off x="2039938" y="2524125"/>
            <a:ext cx="1033462" cy="3016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53" name="13 CuadroTexto"/>
          <p:cNvSpPr txBox="1">
            <a:spLocks noChangeArrowheads="1"/>
          </p:cNvSpPr>
          <p:nvPr/>
        </p:nvSpPr>
        <p:spPr bwMode="auto">
          <a:xfrm>
            <a:off x="3243263" y="2573338"/>
            <a:ext cx="5073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SV" sz="1400"/>
              <a:t>Se anota la pre y pos consejería dada a ese paciente.</a:t>
            </a:r>
          </a:p>
        </p:txBody>
      </p:sp>
      <p:grpSp>
        <p:nvGrpSpPr>
          <p:cNvPr id="10254" name="14 Grupo"/>
          <p:cNvGrpSpPr>
            <a:grpSpLocks/>
          </p:cNvGrpSpPr>
          <p:nvPr/>
        </p:nvGrpSpPr>
        <p:grpSpPr bwMode="auto">
          <a:xfrm>
            <a:off x="398463" y="4987925"/>
            <a:ext cx="1487487" cy="673100"/>
            <a:chOff x="1857356" y="1500174"/>
            <a:chExt cx="1724036" cy="1009656"/>
          </a:xfrm>
        </p:grpSpPr>
        <p:sp>
          <p:nvSpPr>
            <p:cNvPr id="23" name="22 Tarjeta"/>
            <p:cNvSpPr/>
            <p:nvPr/>
          </p:nvSpPr>
          <p:spPr>
            <a:xfrm>
              <a:off x="1857356" y="1500174"/>
              <a:ext cx="1571636" cy="857256"/>
            </a:xfrm>
            <a:prstGeom prst="flowChartPunchedCard">
              <a:avLst/>
            </a:prstGeom>
            <a:gradFill>
              <a:gsLst>
                <a:gs pos="0">
                  <a:srgbClr val="FFC000"/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FVIH-01</a:t>
              </a:r>
            </a:p>
          </p:txBody>
        </p:sp>
        <p:sp>
          <p:nvSpPr>
            <p:cNvPr id="24" name="23 Tarjeta"/>
            <p:cNvSpPr/>
            <p:nvPr/>
          </p:nvSpPr>
          <p:spPr>
            <a:xfrm>
              <a:off x="2009756" y="1652574"/>
              <a:ext cx="1571636" cy="857256"/>
            </a:xfrm>
            <a:prstGeom prst="flowChartPunchedCard">
              <a:avLst/>
            </a:prstGeom>
            <a:gradFill>
              <a:gsLst>
                <a:gs pos="0">
                  <a:srgbClr val="FFC000"/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RECETAS</a:t>
              </a:r>
            </a:p>
          </p:txBody>
        </p:sp>
      </p:grpSp>
      <p:cxnSp>
        <p:nvCxnSpPr>
          <p:cNvPr id="16" name="15 Conector angular"/>
          <p:cNvCxnSpPr/>
          <p:nvPr/>
        </p:nvCxnSpPr>
        <p:spPr bwMode="auto">
          <a:xfrm>
            <a:off x="2039938" y="3432175"/>
            <a:ext cx="1033462" cy="3032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56" name="16 CuadroTexto"/>
          <p:cNvSpPr txBox="1">
            <a:spLocks noChangeArrowheads="1"/>
          </p:cNvSpPr>
          <p:nvPr/>
        </p:nvSpPr>
        <p:spPr bwMode="auto">
          <a:xfrm>
            <a:off x="3178175" y="3541713"/>
            <a:ext cx="52816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SV" sz="1400"/>
              <a:t>Se anota el resultado de la prueba realizada con sus respectivos datos al libro de laboratorio en donde se genera un informe mensual.</a:t>
            </a:r>
            <a:endParaRPr lang="es-SV" sz="1600"/>
          </a:p>
        </p:txBody>
      </p:sp>
      <p:cxnSp>
        <p:nvCxnSpPr>
          <p:cNvPr id="18" name="17 Conector angular"/>
          <p:cNvCxnSpPr/>
          <p:nvPr/>
        </p:nvCxnSpPr>
        <p:spPr bwMode="auto">
          <a:xfrm>
            <a:off x="2039938" y="4400550"/>
            <a:ext cx="1033462" cy="3032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58" name="18 CuadroTexto"/>
          <p:cNvSpPr txBox="1">
            <a:spLocks noChangeArrowheads="1"/>
          </p:cNvSpPr>
          <p:nvPr/>
        </p:nvSpPr>
        <p:spPr bwMode="auto">
          <a:xfrm>
            <a:off x="3178175" y="4440238"/>
            <a:ext cx="5281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SV" sz="1400"/>
              <a:t>Si este paciente se diagnostica se le llena formulario de la carga viral y cd4/cd8.</a:t>
            </a:r>
          </a:p>
        </p:txBody>
      </p:sp>
      <p:cxnSp>
        <p:nvCxnSpPr>
          <p:cNvPr id="20" name="19 Conector angular"/>
          <p:cNvCxnSpPr/>
          <p:nvPr/>
        </p:nvCxnSpPr>
        <p:spPr bwMode="auto">
          <a:xfrm>
            <a:off x="2103438" y="5183188"/>
            <a:ext cx="1035050" cy="3032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60" name="20 CuadroTexto"/>
          <p:cNvSpPr txBox="1">
            <a:spLocks noChangeArrowheads="1"/>
          </p:cNvSpPr>
          <p:nvPr/>
        </p:nvSpPr>
        <p:spPr bwMode="auto">
          <a:xfrm>
            <a:off x="3179763" y="5322888"/>
            <a:ext cx="465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SV" sz="1400"/>
              <a:t>Se registra el despacho de medicamentos.</a:t>
            </a:r>
          </a:p>
        </p:txBody>
      </p:sp>
      <p:cxnSp>
        <p:nvCxnSpPr>
          <p:cNvPr id="22" name="21 Conector recto de flecha"/>
          <p:cNvCxnSpPr/>
          <p:nvPr/>
        </p:nvCxnSpPr>
        <p:spPr bwMode="auto">
          <a:xfrm rot="5400000">
            <a:off x="2608263" y="2905125"/>
            <a:ext cx="1271588" cy="158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62" name="14 Grupo"/>
          <p:cNvGrpSpPr>
            <a:grpSpLocks/>
          </p:cNvGrpSpPr>
          <p:nvPr/>
        </p:nvGrpSpPr>
        <p:grpSpPr bwMode="auto">
          <a:xfrm>
            <a:off x="395288" y="5922963"/>
            <a:ext cx="1487487" cy="674687"/>
            <a:chOff x="1857356" y="1500174"/>
            <a:chExt cx="1724036" cy="1009656"/>
          </a:xfrm>
        </p:grpSpPr>
        <p:sp>
          <p:nvSpPr>
            <p:cNvPr id="50" name="49 Tarjeta"/>
            <p:cNvSpPr/>
            <p:nvPr/>
          </p:nvSpPr>
          <p:spPr>
            <a:xfrm>
              <a:off x="1857356" y="15001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FVIH-01</a:t>
              </a:r>
            </a:p>
          </p:txBody>
        </p:sp>
        <p:sp>
          <p:nvSpPr>
            <p:cNvPr id="51" name="50 Tarjeta"/>
            <p:cNvSpPr/>
            <p:nvPr/>
          </p:nvSpPr>
          <p:spPr>
            <a:xfrm>
              <a:off x="2009756" y="1652574"/>
              <a:ext cx="1571636" cy="857256"/>
            </a:xfrm>
            <a:prstGeom prst="flowChartPunchedCa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FVIH-05</a:t>
              </a:r>
            </a:p>
          </p:txBody>
        </p:sp>
      </p:grpSp>
      <p:cxnSp>
        <p:nvCxnSpPr>
          <p:cNvPr id="52" name="51 Conector angular"/>
          <p:cNvCxnSpPr/>
          <p:nvPr/>
        </p:nvCxnSpPr>
        <p:spPr bwMode="auto">
          <a:xfrm>
            <a:off x="2101850" y="6119813"/>
            <a:ext cx="1033463" cy="3032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64" name="20 CuadroTexto"/>
          <p:cNvSpPr txBox="1">
            <a:spLocks noChangeArrowheads="1"/>
          </p:cNvSpPr>
          <p:nvPr/>
        </p:nvSpPr>
        <p:spPr bwMode="auto">
          <a:xfrm>
            <a:off x="3176588" y="6259513"/>
            <a:ext cx="4654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SV" sz="1400"/>
              <a:t>Se registra la evaluación clínica del paciente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1309" t="13120" r="89766" b="77640"/>
          <a:stretch>
            <a:fillRect/>
          </a:stretch>
        </p:blipFill>
        <p:spPr bwMode="auto">
          <a:xfrm>
            <a:off x="665163" y="1517650"/>
            <a:ext cx="1558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2339975" y="1868488"/>
            <a:ext cx="10080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268" name="6 CuadroTexto"/>
          <p:cNvSpPr txBox="1">
            <a:spLocks noChangeArrowheads="1"/>
          </p:cNvSpPr>
          <p:nvPr/>
        </p:nvSpPr>
        <p:spPr bwMode="auto">
          <a:xfrm>
            <a:off x="3471863" y="1568450"/>
            <a:ext cx="49688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100" b="1"/>
              <a:t>Ingreso de las pruebas de VIH correspondiente a Prueba Rápida y Elisa.</a:t>
            </a:r>
          </a:p>
          <a:p>
            <a:pPr algn="just" eaLnBrk="1" hangingPunct="1"/>
            <a:r>
              <a:rPr lang="es-ES" sz="1100" b="1"/>
              <a:t>Cuadros de salida de los informes mensuales, control de ingreso de formularios FVIH-01, estadísticas de embarazadas.</a:t>
            </a:r>
          </a:p>
          <a:p>
            <a:pPr algn="just" eaLnBrk="1" hangingPunct="1"/>
            <a:r>
              <a:rPr lang="es-ES" sz="1100" b="1"/>
              <a:t>Nota: Todas las consultas que genera este modulo son pruebas y no pacientes. (2008)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print"/>
          <a:srcRect l="11284" t="13120" r="79791" b="79320"/>
          <a:stretch>
            <a:fillRect/>
          </a:stretch>
        </p:blipFill>
        <p:spPr bwMode="auto">
          <a:xfrm>
            <a:off x="671513" y="2686050"/>
            <a:ext cx="15605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derecha"/>
          <p:cNvSpPr/>
          <p:nvPr/>
        </p:nvSpPr>
        <p:spPr>
          <a:xfrm>
            <a:off x="2382838" y="3005138"/>
            <a:ext cx="10080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271" name="9 CuadroTexto"/>
          <p:cNvSpPr txBox="1">
            <a:spLocks noChangeArrowheads="1"/>
          </p:cNvSpPr>
          <p:nvPr/>
        </p:nvSpPr>
        <p:spPr bwMode="auto">
          <a:xfrm>
            <a:off x="3563938" y="2887663"/>
            <a:ext cx="49688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100" b="1"/>
              <a:t>Cuadros estadísticos de todos los pacientes diagnosticados desglosados por diferentes parámetros determinados por el sistema.</a:t>
            </a:r>
          </a:p>
          <a:p>
            <a:pPr algn="just" eaLnBrk="1" hangingPunct="1"/>
            <a:r>
              <a:rPr lang="es-ES" sz="1100" b="1"/>
              <a:t>Nota: Todas las consultas que genera este modulo son pacientes diagnosticados. (2008 /2009)</a:t>
            </a:r>
          </a:p>
          <a:p>
            <a:pPr algn="just" eaLnBrk="1" hangingPunct="1"/>
            <a:endParaRPr lang="es-ES" sz="1100" b="1"/>
          </a:p>
        </p:txBody>
      </p:sp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5" cstate="print"/>
          <a:srcRect l="20909" t="13120" r="70341" b="77921"/>
          <a:stretch>
            <a:fillRect/>
          </a:stretch>
        </p:blipFill>
        <p:spPr bwMode="auto">
          <a:xfrm>
            <a:off x="649288" y="3851275"/>
            <a:ext cx="15748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derecha"/>
          <p:cNvSpPr/>
          <p:nvPr/>
        </p:nvSpPr>
        <p:spPr>
          <a:xfrm>
            <a:off x="2339975" y="4237038"/>
            <a:ext cx="10509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274" name="12 CuadroTexto"/>
          <p:cNvSpPr txBox="1">
            <a:spLocks noChangeArrowheads="1"/>
          </p:cNvSpPr>
          <p:nvPr/>
        </p:nvSpPr>
        <p:spPr bwMode="auto">
          <a:xfrm>
            <a:off x="3630613" y="4121150"/>
            <a:ext cx="4968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100" b="1" dirty="0"/>
              <a:t>Registro de pruebas de seguimientos de pacientes diagnosticados correspondiente a CV/CD4 como también cuadros estadísticos y monitoreo de las pruebas. (2009)</a:t>
            </a:r>
          </a:p>
        </p:txBody>
      </p:sp>
      <p:pic>
        <p:nvPicPr>
          <p:cNvPr id="11275" name="Picture 5"/>
          <p:cNvPicPr>
            <a:picLocks noChangeAspect="1" noChangeArrowheads="1"/>
          </p:cNvPicPr>
          <p:nvPr/>
        </p:nvPicPr>
        <p:blipFill>
          <a:blip r:embed="rId6" cstate="print"/>
          <a:srcRect l="30804" t="13040" r="60237" b="81447"/>
          <a:stretch>
            <a:fillRect/>
          </a:stretch>
        </p:blipFill>
        <p:spPr bwMode="auto">
          <a:xfrm>
            <a:off x="611188" y="5129213"/>
            <a:ext cx="161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derecha"/>
          <p:cNvSpPr/>
          <p:nvPr/>
        </p:nvSpPr>
        <p:spPr>
          <a:xfrm>
            <a:off x="2376488" y="5300663"/>
            <a:ext cx="10795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277" name="15 CuadroTexto"/>
          <p:cNvSpPr txBox="1">
            <a:spLocks noChangeArrowheads="1"/>
          </p:cNvSpPr>
          <p:nvPr/>
        </p:nvSpPr>
        <p:spPr bwMode="auto">
          <a:xfrm>
            <a:off x="3656013" y="5176838"/>
            <a:ext cx="4968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100" b="1" dirty="0" smtClean="0"/>
              <a:t>Registra </a:t>
            </a:r>
            <a:r>
              <a:rPr lang="es-ES" sz="1100" b="1" dirty="0"/>
              <a:t>el despacho de recetas de los pacientes diagnosticados VIH/sida según criterio de los médicos encargados de la clínicas de atención integral. (2010)</a:t>
            </a:r>
          </a:p>
        </p:txBody>
      </p:sp>
      <p:pic>
        <p:nvPicPr>
          <p:cNvPr id="11278" name="Picture 6"/>
          <p:cNvPicPr>
            <a:picLocks noChangeAspect="1" noChangeArrowheads="1"/>
          </p:cNvPicPr>
          <p:nvPr/>
        </p:nvPicPr>
        <p:blipFill>
          <a:blip r:embed="rId7" cstate="print"/>
          <a:srcRect l="40617" t="13438" r="50525" b="81323"/>
          <a:stretch>
            <a:fillRect/>
          </a:stretch>
        </p:blipFill>
        <p:spPr bwMode="auto">
          <a:xfrm>
            <a:off x="639763" y="6046788"/>
            <a:ext cx="1584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Flecha derecha"/>
          <p:cNvSpPr/>
          <p:nvPr/>
        </p:nvSpPr>
        <p:spPr>
          <a:xfrm>
            <a:off x="2390775" y="6261100"/>
            <a:ext cx="10509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280" name="18 CuadroTexto"/>
          <p:cNvSpPr txBox="1">
            <a:spLocks noChangeArrowheads="1"/>
          </p:cNvSpPr>
          <p:nvPr/>
        </p:nvSpPr>
        <p:spPr bwMode="auto">
          <a:xfrm>
            <a:off x="3635375" y="6046788"/>
            <a:ext cx="496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100" b="1" dirty="0"/>
              <a:t>Registro de la ficha de Evaluación de paciente en TAR durante su visita a la clínica de atención integral. (2011 /2012) Se inicia la captura de mortalidad a nivel nacional  donde se incluyen todas las instituciones del sector salud. (2013)</a:t>
            </a:r>
          </a:p>
        </p:txBody>
      </p:sp>
      <p:sp>
        <p:nvSpPr>
          <p:cNvPr id="11281" name="Título 1"/>
          <p:cNvSpPr>
            <a:spLocks noGrp="1"/>
          </p:cNvSpPr>
          <p:nvPr>
            <p:ph type="title"/>
          </p:nvPr>
        </p:nvSpPr>
        <p:spPr>
          <a:xfrm>
            <a:off x="406400" y="141288"/>
            <a:ext cx="8229600" cy="1143000"/>
          </a:xfrm>
        </p:spPr>
        <p:txBody>
          <a:bodyPr/>
          <a:lstStyle/>
          <a:p>
            <a:r>
              <a:rPr lang="es-SV" altLang="es-SV" smtClean="0"/>
              <a:t>Módulos del SUMEVE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es-SV" altLang="es-SV" dirty="0" smtClean="0"/>
              <a:t>¿ESTAMOS TRABAJADO?</a:t>
            </a:r>
            <a:endParaRPr lang="es-SV" altLang="es-SV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" y="1619672"/>
            <a:ext cx="4552950" cy="4857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619672"/>
            <a:ext cx="6572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es-SV" altLang="es-SV" dirty="0" smtClean="0"/>
              <a:t>¿ESTAMOS TRABAJADO?</a:t>
            </a:r>
            <a:endParaRPr lang="es-SV" altLang="es-SV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48950"/>
            <a:ext cx="6677025" cy="16573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267075"/>
            <a:ext cx="65627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22238" y="260350"/>
            <a:ext cx="9144001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es-ES" altLang="es-SV" sz="28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EVALUACION 2014</a:t>
            </a:r>
          </a:p>
        </p:txBody>
      </p:sp>
      <p:pic>
        <p:nvPicPr>
          <p:cNvPr id="13315" name="Imagen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52500"/>
            <a:ext cx="6667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derecha"/>
          <p:cNvSpPr/>
          <p:nvPr/>
        </p:nvSpPr>
        <p:spPr>
          <a:xfrm>
            <a:off x="2359025" y="1738313"/>
            <a:ext cx="10080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363" name="6 CuadroTexto"/>
          <p:cNvSpPr txBox="1">
            <a:spLocks noChangeArrowheads="1"/>
          </p:cNvSpPr>
          <p:nvPr/>
        </p:nvSpPr>
        <p:spPr bwMode="auto">
          <a:xfrm>
            <a:off x="3540125" y="1449388"/>
            <a:ext cx="4968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100" b="1"/>
              <a:t>Con el apoyo técnico de USAID/CAPACITY se desarrollaron jornadas en el año 2015 con los médicos responsables de las Clínicas de Atención Integral, para la revisión del </a:t>
            </a:r>
            <a:r>
              <a:rPr lang="es-SV" sz="1100" b="1"/>
              <a:t>Evaluación de la Adherencia al Tratamiento Antirretroviral realizado con USAID/CAPACITY – OPS/OMS</a:t>
            </a:r>
            <a:r>
              <a:rPr lang="es-ES" sz="1100" b="1"/>
              <a:t>, para establecer una base de datos consensuada que nos permitiera obtener la cascada desde el SUMEVE. (2015)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2339975" y="2725738"/>
            <a:ext cx="10080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365" name="9 CuadroTexto"/>
          <p:cNvSpPr txBox="1">
            <a:spLocks noChangeArrowheads="1"/>
          </p:cNvSpPr>
          <p:nvPr/>
        </p:nvSpPr>
        <p:spPr bwMode="auto">
          <a:xfrm>
            <a:off x="3536950" y="2643188"/>
            <a:ext cx="49688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100" b="1"/>
              <a:t>Tomando en cuenta los criterios establecidos para la Evaluación de la Adherencia al Tratamiento Antirretroviral realizado con USAID/CAPACITY – OPS/OMS, se incorpora la cascada al SUMEVE. (2015)</a:t>
            </a:r>
          </a:p>
          <a:p>
            <a:pPr algn="just" eaLnBrk="1" hangingPunct="1"/>
            <a:endParaRPr lang="es-ES" sz="1100" b="1"/>
          </a:p>
        </p:txBody>
      </p:sp>
      <p:sp>
        <p:nvSpPr>
          <p:cNvPr id="15366" name="12 CuadroTexto"/>
          <p:cNvSpPr txBox="1">
            <a:spLocks noChangeArrowheads="1"/>
          </p:cNvSpPr>
          <p:nvPr/>
        </p:nvSpPr>
        <p:spPr bwMode="auto">
          <a:xfrm>
            <a:off x="161925" y="3538538"/>
            <a:ext cx="83708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100" b="1"/>
              <a:t>Para este año podemos obtener la Cascada Nacional y Cascada por Hospital que brinda intención, con el apoyo de USAID/CAPACITY estamos en el proceso de depuración de la base de datos, de manera que podamos garantizar la calidad de los datos de las cascadas. (2015)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 cstate="print"/>
          <a:srcRect l="30804" t="13040" r="60237" b="81447"/>
          <a:stretch>
            <a:fillRect/>
          </a:stretch>
        </p:blipFill>
        <p:spPr bwMode="auto">
          <a:xfrm>
            <a:off x="611188" y="4652963"/>
            <a:ext cx="161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derecha"/>
          <p:cNvSpPr/>
          <p:nvPr/>
        </p:nvSpPr>
        <p:spPr>
          <a:xfrm>
            <a:off x="2339975" y="4768850"/>
            <a:ext cx="10795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369" name="15 CuadroTexto"/>
          <p:cNvSpPr txBox="1">
            <a:spLocks noChangeArrowheads="1"/>
          </p:cNvSpPr>
          <p:nvPr/>
        </p:nvSpPr>
        <p:spPr bwMode="auto">
          <a:xfrm>
            <a:off x="3635375" y="4700588"/>
            <a:ext cx="4968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100" b="1"/>
              <a:t>Registro el despacho de recetas de los pacientes diagnosticados VIH/sida según criterio de los médicos encargados de la clínicas de atención integral. (2010)</a:t>
            </a:r>
          </a:p>
        </p:txBody>
      </p:sp>
      <p:pic>
        <p:nvPicPr>
          <p:cNvPr id="15370" name="Imagen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1489075"/>
            <a:ext cx="1550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Imagen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2600325"/>
            <a:ext cx="20240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Imagen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62425"/>
            <a:ext cx="918051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ítulo 1"/>
          <p:cNvSpPr>
            <a:spLocks noGrp="1"/>
          </p:cNvSpPr>
          <p:nvPr>
            <p:ph type="title"/>
          </p:nvPr>
        </p:nvSpPr>
        <p:spPr>
          <a:xfrm>
            <a:off x="406400" y="141288"/>
            <a:ext cx="8229600" cy="1143000"/>
          </a:xfrm>
        </p:spPr>
        <p:txBody>
          <a:bodyPr/>
          <a:lstStyle/>
          <a:p>
            <a:r>
              <a:rPr lang="es-SV" altLang="es-SV" smtClean="0"/>
              <a:t>Incorporación Cascada </a:t>
            </a:r>
            <a:br>
              <a:rPr lang="es-SV" altLang="es-SV" smtClean="0"/>
            </a:br>
            <a:r>
              <a:rPr lang="es-SV" altLang="es-SV" smtClean="0"/>
              <a:t>a SUMEVE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es-SV" altLang="es-SV" dirty="0" smtClean="0"/>
              <a:t>CASCADA ATENCION VIH</a:t>
            </a:r>
            <a:endParaRPr lang="es-SV" altLang="es-SV" sz="28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47618"/>
            <a:ext cx="7742684" cy="577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es-SV" altLang="es-SV" dirty="0" smtClean="0"/>
              <a:t>CASCADA ATENCION VIH</a:t>
            </a:r>
            <a:endParaRPr lang="es-SV" altLang="es-SV" sz="28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09" y="1139390"/>
            <a:ext cx="8259107" cy="57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es-SV" altLang="es-SV" dirty="0" smtClean="0"/>
              <a:t>CASCADA MINSAL</a:t>
            </a:r>
            <a:endParaRPr lang="es-SV" altLang="es-SV" sz="2800" dirty="0" smtClean="0"/>
          </a:p>
        </p:txBody>
      </p:sp>
      <p:pic>
        <p:nvPicPr>
          <p:cNvPr id="4" name="1 Gráfic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242" y="1484784"/>
            <a:ext cx="9228138" cy="4748212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3199439" y="2412340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70%</a:t>
            </a:r>
            <a:endParaRPr lang="es-E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470051" y="3954231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69%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Flecha izquierda 11"/>
          <p:cNvSpPr/>
          <p:nvPr/>
        </p:nvSpPr>
        <p:spPr>
          <a:xfrm rot="1162794">
            <a:off x="4175867" y="3732021"/>
            <a:ext cx="2304433" cy="25805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Rectángulo 12"/>
          <p:cNvSpPr/>
          <p:nvPr/>
        </p:nvSpPr>
        <p:spPr>
          <a:xfrm>
            <a:off x="4912965" y="2935560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60%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Flecha izquierda 13"/>
          <p:cNvSpPr/>
          <p:nvPr/>
        </p:nvSpPr>
        <p:spPr>
          <a:xfrm rot="2196749">
            <a:off x="2834194" y="2841304"/>
            <a:ext cx="911580" cy="27054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Flecha izquierda 14"/>
          <p:cNvSpPr/>
          <p:nvPr/>
        </p:nvSpPr>
        <p:spPr>
          <a:xfrm rot="1441354">
            <a:off x="7010310" y="4309488"/>
            <a:ext cx="814167" cy="335926"/>
          </a:xfrm>
          <a:prstGeom prst="leftArrow">
            <a:avLst>
              <a:gd name="adj1" fmla="val 47789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11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5" y="1196752"/>
            <a:ext cx="4619625" cy="5772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" y="3680260"/>
            <a:ext cx="4552950" cy="2228850"/>
          </a:xfrm>
          <a:prstGeom prst="rect">
            <a:avLst/>
          </a:prstGeom>
        </p:spPr>
      </p:pic>
      <p:pic>
        <p:nvPicPr>
          <p:cNvPr id="1026" name="Picture 2" descr="https://lh5.googleusercontent.com/-jZddqFtjcd0/ULPF-ibLpeI/AAAAAAABPiM/B9KGKHk1huc/s820/DSC077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5" y="2996952"/>
            <a:ext cx="4347135" cy="29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91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es-SV" altLang="es-SV" dirty="0" smtClean="0"/>
              <a:t>CASCADA POR HOSPITAL</a:t>
            </a:r>
            <a:endParaRPr lang="es-SV" altLang="es-SV" sz="2800" dirty="0" smtClean="0"/>
          </a:p>
        </p:txBody>
      </p:sp>
      <p:pic>
        <p:nvPicPr>
          <p:cNvPr id="6" name="1 Gráfic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1627188"/>
            <a:ext cx="9229725" cy="4749800"/>
          </a:xfrm>
          <a:prstGeom prst="rect">
            <a:avLst/>
          </a:prstGeom>
          <a:noFill/>
        </p:spPr>
      </p:pic>
      <p:sp>
        <p:nvSpPr>
          <p:cNvPr id="2" name="Estrella de 5 puntas 1"/>
          <p:cNvSpPr/>
          <p:nvPr/>
        </p:nvSpPr>
        <p:spPr>
          <a:xfrm>
            <a:off x="1187450" y="2276475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3" name="Estrella de 5 puntas 2"/>
          <p:cNvSpPr/>
          <p:nvPr/>
        </p:nvSpPr>
        <p:spPr>
          <a:xfrm>
            <a:off x="395288" y="6524625"/>
            <a:ext cx="144462" cy="144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18438" name="CuadroTexto 6"/>
          <p:cNvSpPr txBox="1">
            <a:spLocks noChangeArrowheads="1"/>
          </p:cNvSpPr>
          <p:nvPr/>
        </p:nvSpPr>
        <p:spPr bwMode="auto">
          <a:xfrm>
            <a:off x="539750" y="6454775"/>
            <a:ext cx="860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/>
              <a:t>Población de responsabilidad estimada, debe definirse bien.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377779" y="1438018"/>
          <a:ext cx="6382265" cy="405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53975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SV" altLang="es-SV" dirty="0" smtClean="0"/>
              <a:t>CASCADA POR REGION</a:t>
            </a:r>
            <a:endParaRPr lang="es-SV" altLang="es-SV" sz="2800" dirty="0" smtClean="0"/>
          </a:p>
        </p:txBody>
      </p:sp>
    </p:spTree>
    <p:extLst>
      <p:ext uri="{BB962C8B-B14F-4D97-AF65-F5344CB8AC3E}">
        <p14:creationId xmlns:p14="http://schemas.microsoft.com/office/powerpoint/2010/main" val="10257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smtClean="0"/>
          </a:p>
        </p:txBody>
      </p:sp>
      <p:pic>
        <p:nvPicPr>
          <p:cNvPr id="20483" name="Picture 5" descr="E:\Frase 4 Pasa la b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49488"/>
            <a:ext cx="682466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r>
              <a:rPr lang="es-SV" altLang="es-SV" dirty="0" smtClean="0"/>
              <a:t>¿PREGUNTAS O COMENTARIOS?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Título"/>
          <p:cNvSpPr>
            <a:spLocks noGrp="1"/>
          </p:cNvSpPr>
          <p:nvPr>
            <p:ph type="ctrTitle"/>
          </p:nvPr>
        </p:nvSpPr>
        <p:spPr>
          <a:xfrm>
            <a:off x="0" y="1557338"/>
            <a:ext cx="9144000" cy="4535958"/>
          </a:xfrm>
        </p:spPr>
        <p:txBody>
          <a:bodyPr/>
          <a:lstStyle/>
          <a:p>
            <a:pPr algn="l" eaLnBrk="1" hangingPunct="1"/>
            <a:r>
              <a:rPr lang="es-SV" altLang="es-SV" sz="2000" dirty="0" smtClean="0">
                <a:latin typeface="Arial Narrow" panose="020B0606020202030204" pitchFamily="34" charset="0"/>
              </a:rPr>
              <a:t>En  </a:t>
            </a:r>
            <a:r>
              <a:rPr lang="es-SV" altLang="es-SV" sz="2000" dirty="0">
                <a:latin typeface="Arial Narrow" panose="020B0606020202030204" pitchFamily="34" charset="0"/>
              </a:rPr>
              <a:t>la  reunión  se  presentó  una  propuesta  de  </a:t>
            </a:r>
            <a:r>
              <a:rPr lang="es-SV" altLang="es-S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marco  de  monitoreo  para  los  Programas  de  </a:t>
            </a:r>
            <a:r>
              <a:rPr lang="es-SV" altLang="es-SV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VIH  </a:t>
            </a:r>
            <a:r>
              <a:rPr lang="es-SV" altLang="es-S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basado  en  el  concepto  de  “continuo  de  la  atención”  </a:t>
            </a:r>
            <a:r>
              <a:rPr lang="es-SV" altLang="es-SV" sz="2000" dirty="0">
                <a:latin typeface="Arial Narrow" panose="020B0606020202030204" pitchFamily="34" charset="0"/>
              </a:rPr>
              <a:t>que  se  realiza  en  forma  de cascada   a   partir   </a:t>
            </a:r>
            <a:r>
              <a:rPr lang="es-SV" altLang="es-SV" sz="2000" dirty="0" smtClean="0">
                <a:latin typeface="Arial Narrow" panose="020B0606020202030204" pitchFamily="34" charset="0"/>
              </a:rPr>
              <a:t>del:</a:t>
            </a:r>
            <a:br>
              <a:rPr lang="es-SV" altLang="es-SV" sz="2000" dirty="0" smtClean="0">
                <a:latin typeface="Arial Narrow" panose="020B0606020202030204" pitchFamily="34" charset="0"/>
              </a:rPr>
            </a:br>
            <a:r>
              <a:rPr lang="es-SV" altLang="es-SV" sz="2000" dirty="0">
                <a:latin typeface="Arial Narrow" panose="020B0606020202030204" pitchFamily="34" charset="0"/>
              </a:rPr>
              <a:t>	</a:t>
            </a:r>
            <a:r>
              <a:rPr lang="es-SV" altLang="es-SV" sz="2000" dirty="0" smtClean="0">
                <a:latin typeface="Arial Narrow" panose="020B0606020202030204" pitchFamily="34" charset="0"/>
              </a:rPr>
              <a:t>+</a:t>
            </a:r>
            <a: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diagnostico</a:t>
            </a:r>
            <a:r>
              <a:rPr lang="es-SV" altLang="es-SV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  </a:t>
            </a:r>
            <a: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SV" altLang="es-SV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</a:t>
            </a:r>
            <a: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+vinculación   </a:t>
            </a:r>
            <a:r>
              <a:rPr lang="es-SV" altLang="es-SV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  la   red   de   atención,   </a:t>
            </a:r>
            <a: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SV" altLang="es-SV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</a:t>
            </a:r>
            <a: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+tratamiento, </a:t>
            </a:r>
            <a:b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SV" altLang="es-SV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</a:t>
            </a:r>
            <a: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+permanencia  </a:t>
            </a:r>
            <a:r>
              <a:rPr lang="es-SV" altLang="es-SV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  atención  y  tratamiento,  y  </a:t>
            </a:r>
            <a: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SV" altLang="es-SV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</a:t>
            </a:r>
            <a: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+supresión  </a:t>
            </a:r>
            <a:r>
              <a:rPr lang="es-SV" altLang="es-SV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  la  carga  viral.  </a:t>
            </a:r>
            <a: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s-SV" altLang="es-SV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SV" altLang="es-SV" sz="2000" dirty="0">
                <a:latin typeface="Arial Narrow" panose="020B0606020202030204" pitchFamily="34" charset="0"/>
              </a:rPr>
              <a:t>Es</a:t>
            </a:r>
            <a:r>
              <a:rPr lang="es-SV" altLang="es-SV" sz="2000" dirty="0" smtClean="0">
                <a:latin typeface="Arial Narrow" panose="020B0606020202030204" pitchFamily="34" charset="0"/>
              </a:rPr>
              <a:t>  una medida  </a:t>
            </a:r>
            <a:r>
              <a:rPr lang="es-SV" altLang="es-SV" sz="2000" dirty="0">
                <a:latin typeface="Arial Narrow" panose="020B0606020202030204" pitchFamily="34" charset="0"/>
              </a:rPr>
              <a:t>de  apoyo  a  la  implementación  de  la  Iniciativa  de  Tratamiento  2.0  en  la  región  </a:t>
            </a:r>
            <a:r>
              <a:rPr lang="es-SV" altLang="es-SV" sz="2000" dirty="0" smtClean="0">
                <a:latin typeface="Arial Narrow" panose="020B0606020202030204" pitchFamily="34" charset="0"/>
              </a:rPr>
              <a:t>de América  </a:t>
            </a:r>
            <a:r>
              <a:rPr lang="es-SV" altLang="es-SV" sz="2000" dirty="0">
                <a:latin typeface="Arial Narrow" panose="020B0606020202030204" pitchFamily="34" charset="0"/>
              </a:rPr>
              <a:t>Latina  y  Caribe.  </a:t>
            </a:r>
            <a:r>
              <a:rPr lang="es-SV" altLang="es-SV" sz="2000" dirty="0" smtClean="0">
                <a:latin typeface="Arial Narrow" panose="020B0606020202030204" pitchFamily="34" charset="0"/>
              </a:rPr>
              <a:t/>
            </a:r>
            <a:br>
              <a:rPr lang="es-SV" altLang="es-SV" sz="2000" dirty="0" smtClean="0">
                <a:latin typeface="Arial Narrow" panose="020B0606020202030204" pitchFamily="34" charset="0"/>
              </a:rPr>
            </a:br>
            <a:r>
              <a:rPr lang="es-SV" altLang="es-SV" sz="2000" dirty="0" smtClean="0">
                <a:latin typeface="Arial Narrow" panose="020B0606020202030204" pitchFamily="34" charset="0"/>
              </a:rPr>
              <a:t>Representa  </a:t>
            </a:r>
            <a:r>
              <a:rPr lang="es-SV" altLang="es-SV" sz="2000" dirty="0">
                <a:latin typeface="Arial Narrow" panose="020B0606020202030204" pitchFamily="34" charset="0"/>
              </a:rPr>
              <a:t>una  herramienta  para  el  </a:t>
            </a:r>
            <a:r>
              <a:rPr lang="es-SV" altLang="es-SV" sz="2000" dirty="0" smtClean="0">
                <a:latin typeface="Arial Narrow" panose="020B0606020202030204" pitchFamily="34" charset="0"/>
              </a:rPr>
              <a:t>monitoreo programático </a:t>
            </a:r>
            <a:r>
              <a:rPr lang="es-SV" altLang="es-SV" sz="2000" dirty="0">
                <a:latin typeface="Arial Narrow" panose="020B0606020202030204" pitchFamily="34" charset="0"/>
              </a:rPr>
              <a:t>y se basa en una reorganización de indicadores ya existentes. </a:t>
            </a:r>
            <a:r>
              <a:rPr lang="es-SV" altLang="es-SV" sz="2000" dirty="0" smtClean="0">
                <a:latin typeface="Arial Narrow" panose="020B0606020202030204" pitchFamily="34" charset="0"/>
              </a:rPr>
              <a:t/>
            </a:r>
            <a:br>
              <a:rPr lang="es-SV" altLang="es-SV" sz="2000" dirty="0" smtClean="0">
                <a:latin typeface="Arial Narrow" panose="020B0606020202030204" pitchFamily="34" charset="0"/>
              </a:rPr>
            </a:br>
            <a:r>
              <a:rPr lang="es-SV" altLang="es-SV" sz="2000" dirty="0" smtClean="0">
                <a:latin typeface="Arial Narrow" panose="020B0606020202030204" pitchFamily="34" charset="0"/>
              </a:rPr>
              <a:t>El monitoreo con </a:t>
            </a:r>
            <a:r>
              <a:rPr lang="es-SV" altLang="es-SV" sz="2000" dirty="0">
                <a:latin typeface="Arial Narrow" panose="020B0606020202030204" pitchFamily="34" charset="0"/>
              </a:rPr>
              <a:t>los indicadores de la cascada del continuo de atención permite analizar las brechas en </a:t>
            </a:r>
            <a:r>
              <a:rPr lang="es-SV" altLang="es-SV" sz="2000" dirty="0" smtClean="0">
                <a:latin typeface="Arial Narrow" panose="020B0606020202030204" pitchFamily="34" charset="0"/>
              </a:rPr>
              <a:t> los  </a:t>
            </a:r>
            <a:r>
              <a:rPr lang="es-SV" altLang="es-SV" sz="2000" dirty="0">
                <a:latin typeface="Arial Narrow" panose="020B0606020202030204" pitchFamily="34" charset="0"/>
              </a:rPr>
              <a:t>servicios  de  atención  a  nivel  individual  así  como  el  impacto  a  nivel  poblacional </a:t>
            </a:r>
            <a:endParaRPr lang="es-MX" altLang="es-SV" sz="2000" dirty="0" smtClean="0">
              <a:latin typeface="Arial Narrow" panose="020B0606020202030204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50825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SV" altLang="es-SV" dirty="0" smtClean="0"/>
              <a:t>ACUERDOS</a:t>
            </a:r>
            <a:endParaRPr lang="es-SV" altLang="es-SV" sz="2800" dirty="0" smtClean="0"/>
          </a:p>
        </p:txBody>
      </p:sp>
    </p:spTree>
    <p:extLst>
      <p:ext uri="{BB962C8B-B14F-4D97-AF65-F5344CB8AC3E}">
        <p14:creationId xmlns:p14="http://schemas.microsoft.com/office/powerpoint/2010/main" val="3793258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85887"/>
            <a:ext cx="88963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3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/>
          <a:lstStyle/>
          <a:p>
            <a:r>
              <a:rPr lang="es-SV" altLang="es-SV" dirty="0" smtClean="0"/>
              <a:t>Marco de Monitoreo</a:t>
            </a:r>
            <a:endParaRPr lang="es-SV" altLang="es-SV" sz="28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47813"/>
            <a:ext cx="7705725" cy="5314950"/>
          </a:xfrm>
          <a:prstGeom prst="rect">
            <a:avLst/>
          </a:prstGeom>
        </p:spPr>
      </p:pic>
      <p:sp>
        <p:nvSpPr>
          <p:cNvPr id="4" name="Abrir llave 3"/>
          <p:cNvSpPr/>
          <p:nvPr/>
        </p:nvSpPr>
        <p:spPr>
          <a:xfrm>
            <a:off x="250825" y="3429000"/>
            <a:ext cx="216719" cy="3168352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cxnSp>
        <p:nvCxnSpPr>
          <p:cNvPr id="6" name="Conector recto 5"/>
          <p:cNvCxnSpPr/>
          <p:nvPr/>
        </p:nvCxnSpPr>
        <p:spPr>
          <a:xfrm>
            <a:off x="3275856" y="357301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11560" y="378904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611560" y="4005064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2" idx="1"/>
          </p:cNvCxnSpPr>
          <p:nvPr/>
        </p:nvCxnSpPr>
        <p:spPr>
          <a:xfrm>
            <a:off x="611560" y="4205288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611560" y="4365104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0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s-SV" altLang="es-SV" dirty="0" smtClean="0"/>
              <a:t>GUIAS CONSOLIDADES DE INFORMACÍON ESTRATÉGICA </a:t>
            </a:r>
            <a:endParaRPr lang="es-SV" altLang="es-SV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18068"/>
            <a:ext cx="4093468" cy="53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r>
              <a:rPr lang="es-SV" altLang="es-SV" dirty="0" smtClean="0"/>
              <a:t>¿PREGUNTAS O COMENTARIOS?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157287"/>
            <a:ext cx="71437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55925"/>
            <a:ext cx="27749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052888"/>
            <a:ext cx="36290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ítulo 3"/>
          <p:cNvSpPr>
            <a:spLocks noGrp="1"/>
          </p:cNvSpPr>
          <p:nvPr>
            <p:ph type="title"/>
          </p:nvPr>
        </p:nvSpPr>
        <p:spPr>
          <a:xfrm>
            <a:off x="0" y="635000"/>
            <a:ext cx="9144000" cy="857250"/>
          </a:xfrm>
        </p:spPr>
        <p:txBody>
          <a:bodyPr/>
          <a:lstStyle/>
          <a:p>
            <a:r>
              <a:rPr lang="es-SV" dirty="0" smtClean="0"/>
              <a:t>SITUACION GLOBAAL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550988"/>
            <a:ext cx="6034087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63638"/>
            <a:ext cx="13906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13"/>
            <a:ext cx="42545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1335088" y="1457325"/>
            <a:ext cx="3821112" cy="931863"/>
          </a:xfrm>
        </p:spPr>
        <p:txBody>
          <a:bodyPr/>
          <a:lstStyle/>
          <a:p>
            <a:r>
              <a:rPr lang="es-SV" sz="160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Crisis financiera nacional</a:t>
            </a:r>
          </a:p>
          <a:p>
            <a:r>
              <a:rPr lang="es-SV" sz="160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Disminución de recursos de</a:t>
            </a:r>
          </a:p>
          <a:p>
            <a:r>
              <a:rPr lang="es-SV" sz="160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Buenos resultados</a:t>
            </a:r>
          </a:p>
        </p:txBody>
      </p:sp>
    </p:spTree>
    <p:extLst>
      <p:ext uri="{BB962C8B-B14F-4D97-AF65-F5344CB8AC3E}">
        <p14:creationId xmlns:p14="http://schemas.microsoft.com/office/powerpoint/2010/main" val="18778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/>
          <a:lstStyle/>
          <a:p>
            <a:r>
              <a:rPr lang="es-SV" altLang="es-SV" smtClean="0"/>
              <a:t>Sistema Único de Información</a:t>
            </a:r>
            <a:endParaRPr lang="es-SV" altLang="es-SV" sz="280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Imagen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76338"/>
            <a:ext cx="9050338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7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5997</TotalTime>
  <Words>601</Words>
  <Application>Microsoft Office PowerPoint</Application>
  <PresentationFormat>Presentación en pantalla (4:3)</PresentationFormat>
  <Paragraphs>69</Paragraphs>
  <Slides>23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Arial Rounded MT Bold</vt:lpstr>
      <vt:lpstr>Calibri</vt:lpstr>
      <vt:lpstr>Tema de Office</vt:lpstr>
      <vt:lpstr>CASCADA  DEL CONTINUO DE LA ATENCION EN VIH</vt:lpstr>
      <vt:lpstr>Presentación de PowerPoint</vt:lpstr>
      <vt:lpstr>En  la  reunión  se  presentó  una  propuesta  de  marco  de  monitoreo  para  los  Programas  de  VIH  basado  en  el  concepto  de  “continuo  de  la  atención”  que  se  realiza  en  forma  de cascada   a   partir   del:  +diagnostico,     +vinculación   a   la   red   de   atención,     +tratamiento,   +permanencia  en  atención  y  tratamiento,  y    +supresión  de  la  carga  viral.   Es  una medida  de  apoyo  a  la  implementación  de  la  Iniciativa  de  Tratamiento  2.0  en  la  región  de América  Latina  y  Caribe.   Representa  una  herramienta  para  el  monitoreo programático y se basa en una reorganización de indicadores ya existentes.  El monitoreo con los indicadores de la cascada del continuo de atención permite analizar las brechas en  los  servicios  de  atención  a  nivel  individual  así  como  el  impacto  a  nivel  poblacional </vt:lpstr>
      <vt:lpstr>Presentación de PowerPoint</vt:lpstr>
      <vt:lpstr>Marco de Monitoreo</vt:lpstr>
      <vt:lpstr>GUIAS CONSOLIDADES DE INFORMACÍON ESTRATÉGICA </vt:lpstr>
      <vt:lpstr>¿PREGUNTAS O COMENTARIOS?</vt:lpstr>
      <vt:lpstr>SITUACION GLOBAAL</vt:lpstr>
      <vt:lpstr>Sistema Único de Información</vt:lpstr>
      <vt:lpstr>Presentación de PowerPoint</vt:lpstr>
      <vt:lpstr>Presentación de PowerPoint</vt:lpstr>
      <vt:lpstr>Módulos del SUMEVE</vt:lpstr>
      <vt:lpstr>¿ESTAMOS TRABAJADO?</vt:lpstr>
      <vt:lpstr>¿ESTAMOS TRABAJADO?</vt:lpstr>
      <vt:lpstr>Presentación de PowerPoint</vt:lpstr>
      <vt:lpstr>Incorporación Cascada  a SUMEVE</vt:lpstr>
      <vt:lpstr>CASCADA ATENCION VIH</vt:lpstr>
      <vt:lpstr>CASCADA ATENCION VIH</vt:lpstr>
      <vt:lpstr>CASCADA MINSAL</vt:lpstr>
      <vt:lpstr>CASCADA POR HOSPITAL</vt:lpstr>
      <vt:lpstr>Presentación de PowerPoint</vt:lpstr>
      <vt:lpstr>Presentación de PowerPoint</vt:lpstr>
      <vt:lpstr>¿PREGUNTAS O COMENTARIOS?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</dc:creator>
  <cp:lastModifiedBy>MYE</cp:lastModifiedBy>
  <cp:revision>434</cp:revision>
  <dcterms:created xsi:type="dcterms:W3CDTF">2014-10-02T21:59:23Z</dcterms:created>
  <dcterms:modified xsi:type="dcterms:W3CDTF">2016-07-28T17:02:44Z</dcterms:modified>
</cp:coreProperties>
</file>