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318" r:id="rId4"/>
    <p:sldId id="319" r:id="rId5"/>
    <p:sldId id="320" r:id="rId6"/>
    <p:sldId id="316" r:id="rId7"/>
    <p:sldId id="326" r:id="rId8"/>
    <p:sldId id="327" r:id="rId9"/>
    <p:sldId id="328" r:id="rId10"/>
    <p:sldId id="321" r:id="rId11"/>
    <p:sldId id="324" r:id="rId12"/>
    <p:sldId id="323" r:id="rId13"/>
    <p:sldId id="322" r:id="rId14"/>
    <p:sldId id="329" r:id="rId15"/>
    <p:sldId id="325" r:id="rId16"/>
    <p:sldId id="258" r:id="rId17"/>
  </p:sldIdLst>
  <p:sldSz cx="9144000" cy="6858000" type="screen4x3"/>
  <p:notesSz cx="6858000" cy="9144000"/>
  <p:defaultTextStyle>
    <a:defPPr>
      <a:defRPr lang="es-SV"/>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89" autoAdjust="0"/>
    <p:restoredTop sz="88004" autoAdjust="0"/>
  </p:normalViewPr>
  <p:slideViewPr>
    <p:cSldViewPr>
      <p:cViewPr varScale="1">
        <p:scale>
          <a:sx n="65" d="100"/>
          <a:sy n="65" d="100"/>
        </p:scale>
        <p:origin x="18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admin\Desktop\Documentos%20Fondo%20mundial\Analisis%20de%20segmentac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admin\Desktop\Documentos%20Fondo%20mundial\Analisis%20de%20segment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Users\admin\Desktop\Documentos%20Fondo%20mundial\Analisis%20de%20segmenta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localhost\Users\admin\Desktop\Documentos%20Fondo%20mundial\Analisis%20de%20segmentac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localhost\Users\admin\Desktop\Documentos%20Fondo%20mundial\Analisis%20de%20segmentac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localhost\Users\admin\Desktop\Documentos%20Fondo%20mundial\Analisis%20de%20segmentac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localhost\Users\admin\Desktop\Documentos%20Fondo%20mundial\Analisis%20de%20segmentac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localhost\Users\admin\Desktop\Documentos%20Fondo%20mundial\Analisis%20de%20segmentacio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Auto</a:t>
            </a:r>
            <a:r>
              <a:rPr lang="en-US" b="1" baseline="0" dirty="0"/>
              <a:t> </a:t>
            </a:r>
            <a:r>
              <a:rPr lang="en-US" b="1" baseline="0" dirty="0" err="1"/>
              <a:t>Identificaci</a:t>
            </a:r>
            <a:r>
              <a:rPr lang="es-ES" b="1" baseline="0" dirty="0" err="1" smtClean="0"/>
              <a:t>ón</a:t>
            </a:r>
            <a:endParaRPr lang="en-US" b="1" dirty="0"/>
          </a:p>
        </c:rich>
      </c:tx>
      <c:layout>
        <c:manualLayout>
          <c:xMode val="edge"/>
          <c:yMode val="edge"/>
          <c:x val="0.60013561718146402"/>
          <c:y val="3.832752613240419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27136685680469502"/>
          <c:y val="0.144920299596697"/>
          <c:w val="0.44265267206943598"/>
          <c:h val="0.73878268265247304"/>
        </c:manualLayout>
      </c:layout>
      <c:pieChart>
        <c:varyColors val="1"/>
        <c:ser>
          <c:idx val="0"/>
          <c:order val="0"/>
          <c:tx>
            <c:strRef>
              <c:f>Graficas!$D$5</c:f>
              <c:strCache>
                <c:ptCount val="1"/>
                <c:pt idx="0">
                  <c:v>Numero</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Graficas!$B$6:$B$9</c:f>
              <c:strCache>
                <c:ptCount val="4"/>
                <c:pt idx="0">
                  <c:v>Gay/Homosexual</c:v>
                </c:pt>
                <c:pt idx="1">
                  <c:v>Bisexual </c:v>
                </c:pt>
                <c:pt idx="2">
                  <c:v>Heterosexuales</c:v>
                </c:pt>
                <c:pt idx="3">
                  <c:v>Trans</c:v>
                </c:pt>
              </c:strCache>
            </c:strRef>
          </c:cat>
          <c:val>
            <c:numRef>
              <c:f>Graficas!$D$6:$D$9</c:f>
              <c:numCache>
                <c:formatCode>_-* #,##0_-;\-* #,##0_-;_-* "-"??_-;_-@_-</c:formatCode>
                <c:ptCount val="4"/>
                <c:pt idx="0">
                  <c:v>26853.439999999999</c:v>
                </c:pt>
                <c:pt idx="1">
                  <c:v>18353.46</c:v>
                </c:pt>
                <c:pt idx="2">
                  <c:v>8527.0499999999993</c:v>
                </c:pt>
                <c:pt idx="3">
                  <c:v>406.05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Distribuci</a:t>
            </a:r>
            <a:r>
              <a:rPr lang="es-ES" b="1"/>
              <a:t>ón de HSH por grupo etareo</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pieChart>
        <c:varyColors val="1"/>
        <c:ser>
          <c:idx val="0"/>
          <c:order val="0"/>
          <c:tx>
            <c:strRef>
              <c:f>Graficas!$E$32</c:f>
              <c:strCache>
                <c:ptCount val="1"/>
                <c:pt idx="0">
                  <c:v>Aplicado a población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Graficas!$B$33:$B$35</c:f>
              <c:strCache>
                <c:ptCount val="3"/>
                <c:pt idx="0">
                  <c:v>18 a 20 años </c:v>
                </c:pt>
                <c:pt idx="1">
                  <c:v>21 a 24 años</c:v>
                </c:pt>
                <c:pt idx="2">
                  <c:v>25 o mas años</c:v>
                </c:pt>
              </c:strCache>
            </c:strRef>
          </c:cat>
          <c:val>
            <c:numRef>
              <c:f>Graficas!$E$33:$E$35</c:f>
              <c:numCache>
                <c:formatCode>_-* #,##0_-;\-* #,##0_-;_-* "-"??_-;_-@_-</c:formatCode>
                <c:ptCount val="3"/>
                <c:pt idx="0">
                  <c:v>14095.961742826779</c:v>
                </c:pt>
                <c:pt idx="1">
                  <c:v>16109.670563230609</c:v>
                </c:pt>
                <c:pt idx="2">
                  <c:v>23934.367693942611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Nivel Educativo en poblaci</a:t>
            </a:r>
            <a:r>
              <a:rPr lang="es-ES" b="1"/>
              <a:t>ón HSH</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pieChart>
        <c:varyColors val="1"/>
        <c:ser>
          <c:idx val="0"/>
          <c:order val="0"/>
          <c:tx>
            <c:strRef>
              <c:f>Graficas!$E$60</c:f>
              <c:strCache>
                <c:ptCount val="1"/>
                <c:pt idx="0">
                  <c:v>Aplicado a población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Graficas!$B$61:$B$64</c:f>
              <c:strCache>
                <c:ptCount val="4"/>
                <c:pt idx="0">
                  <c:v>0 a primaria completa</c:v>
                </c:pt>
                <c:pt idx="1">
                  <c:v>Secundaria - &lt; Bachiller</c:v>
                </c:pt>
                <c:pt idx="2">
                  <c:v>Bach. Completo</c:v>
                </c:pt>
                <c:pt idx="3">
                  <c:v>Bach. - Universitario completo</c:v>
                </c:pt>
              </c:strCache>
            </c:strRef>
          </c:cat>
          <c:val>
            <c:numRef>
              <c:f>Graficas!$E$61:$E$64</c:f>
              <c:numCache>
                <c:formatCode>_-* #,##0_-;\-* #,##0_-;_-* "-"??_-;_-@_-</c:formatCode>
                <c:ptCount val="4"/>
                <c:pt idx="0">
                  <c:v>3912.3485653560042</c:v>
                </c:pt>
                <c:pt idx="1">
                  <c:v>11161.700318809781</c:v>
                </c:pt>
                <c:pt idx="2">
                  <c:v>20252.1572794899</c:v>
                </c:pt>
                <c:pt idx="3">
                  <c:v>18813.793836344321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Ingresos</a:t>
            </a:r>
            <a:r>
              <a:rPr lang="en-US" b="1" baseline="0"/>
              <a:t> Mensuales HSH</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pieChart>
        <c:varyColors val="1"/>
        <c:ser>
          <c:idx val="0"/>
          <c:order val="0"/>
          <c:tx>
            <c:strRef>
              <c:f>Graficas!$E$89</c:f>
              <c:strCache>
                <c:ptCount val="1"/>
                <c:pt idx="0">
                  <c:v>Aplicado a población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Graficas!$B$90:$B$92</c:f>
              <c:strCache>
                <c:ptCount val="3"/>
                <c:pt idx="0">
                  <c:v>&lt; Salario mínimo ($225.00)</c:v>
                </c:pt>
                <c:pt idx="1">
                  <c:v>$225 a $449.00</c:v>
                </c:pt>
                <c:pt idx="2">
                  <c:v>Igual o mayor a $450.00</c:v>
                </c:pt>
              </c:strCache>
            </c:strRef>
          </c:cat>
          <c:val>
            <c:numRef>
              <c:f>Graficas!$E$90:$E$92</c:f>
              <c:numCache>
                <c:formatCode>_-* #,##0_-;\-* #,##0_-;_-* "-"??_-;_-@_-</c:formatCode>
                <c:ptCount val="3"/>
                <c:pt idx="0">
                  <c:v>26221.318918918922</c:v>
                </c:pt>
                <c:pt idx="1">
                  <c:v>20192.75675675676</c:v>
                </c:pt>
                <c:pt idx="2">
                  <c:v>7725.9243243243254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_tradnl" b="1"/>
              <a:t>Ingresos Mensuales Gay/Homosexuales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206609934754724"/>
          <c:y val="0.20534524013259101"/>
          <c:w val="0.59078852349738897"/>
          <c:h val="0.59103289441693496"/>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Graficas!$B$90:$B$92</c:f>
              <c:strCache>
                <c:ptCount val="3"/>
                <c:pt idx="0">
                  <c:v>&lt; Salario mínimo ($225.00)</c:v>
                </c:pt>
                <c:pt idx="1">
                  <c:v>$225 a $449.00</c:v>
                </c:pt>
                <c:pt idx="2">
                  <c:v>Igual o mayor a $450.00</c:v>
                </c:pt>
              </c:strCache>
            </c:strRef>
          </c:cat>
          <c:val>
            <c:numRef>
              <c:f>Graficas!$H$90:$H$92</c:f>
              <c:numCache>
                <c:formatCode>_-* #,##0_-;\-* #,##0_-;_-* "-"??_-;_-@_-</c:formatCode>
                <c:ptCount val="3"/>
                <c:pt idx="0">
                  <c:v>12125.708176196569</c:v>
                </c:pt>
                <c:pt idx="1">
                  <c:v>9959.1089135550501</c:v>
                </c:pt>
                <c:pt idx="2">
                  <c:v>4768.6229102483803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8731840215730797"/>
          <c:w val="1"/>
          <c:h val="0.179072889217624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_tradnl" b="1"/>
              <a:t>Ingresos Mensuales Bisexuales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248307244407378"/>
          <c:y val="0.15737679354044401"/>
          <c:w val="0.51472930351157697"/>
          <c:h val="0.626937422596479"/>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Graficas!$B$90:$B$92</c:f>
              <c:strCache>
                <c:ptCount val="3"/>
                <c:pt idx="0">
                  <c:v>&lt; Salario mínimo ($225.00)</c:v>
                </c:pt>
                <c:pt idx="1">
                  <c:v>$225 a $449.00</c:v>
                </c:pt>
                <c:pt idx="2">
                  <c:v>Igual o mayor a $450.00</c:v>
                </c:pt>
              </c:strCache>
            </c:strRef>
          </c:cat>
          <c:val>
            <c:numRef>
              <c:f>Graficas!$M$90:$M$92</c:f>
              <c:numCache>
                <c:formatCode>_-* #,##0_-;\-* #,##0_-;_-* "-"??_-;_-@_-</c:formatCode>
                <c:ptCount val="3"/>
                <c:pt idx="0">
                  <c:v>9505.9713237820906</c:v>
                </c:pt>
                <c:pt idx="1">
                  <c:v>6673.3353591936602</c:v>
                </c:pt>
                <c:pt idx="2">
                  <c:v>2174.1533170242528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_tradnl" b="1"/>
              <a:t>Ingreso</a:t>
            </a:r>
            <a:r>
              <a:rPr lang="es-ES_tradnl" b="1" baseline="0"/>
              <a:t> Mensuales Heterosexuales</a:t>
            </a:r>
            <a:endParaRPr lang="es-ES_tradnl"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Graficas!$B$90:$B$92</c:f>
              <c:strCache>
                <c:ptCount val="3"/>
                <c:pt idx="0">
                  <c:v>&lt; Salario mínimo ($225.00)</c:v>
                </c:pt>
                <c:pt idx="1">
                  <c:v>$225 a $449.00</c:v>
                </c:pt>
                <c:pt idx="2">
                  <c:v>Igual o mayor a $450.00</c:v>
                </c:pt>
              </c:strCache>
            </c:strRef>
          </c:cat>
          <c:val>
            <c:numRef>
              <c:f>Graficas!$R$90:$R$92</c:f>
              <c:numCache>
                <c:formatCode>_-* #,##0_-;\-* #,##0_-;_-* "-"??_-;_-@_-</c:formatCode>
                <c:ptCount val="3"/>
                <c:pt idx="0">
                  <c:v>4449.4636826265387</c:v>
                </c:pt>
                <c:pt idx="1">
                  <c:v>3426.4843091655271</c:v>
                </c:pt>
                <c:pt idx="2">
                  <c:v>651.10200820793443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_tradnl" b="1"/>
              <a:t>Ingresos Mensuales Trans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Graficas!$B$90:$B$92</c:f>
              <c:strCache>
                <c:ptCount val="3"/>
                <c:pt idx="0">
                  <c:v>&lt; Salario mínimo ($225.00)</c:v>
                </c:pt>
                <c:pt idx="1">
                  <c:v>$225 a $449.00</c:v>
                </c:pt>
                <c:pt idx="2">
                  <c:v>Igual o mayor a $450.00</c:v>
                </c:pt>
              </c:strCache>
            </c:strRef>
          </c:cat>
          <c:val>
            <c:numRef>
              <c:f>Graficas!$W$90:$W$92</c:f>
              <c:numCache>
                <c:formatCode>_-* #,##0_-;\-* #,##0_-;_-* "-"??_-;_-@_-</c:formatCode>
                <c:ptCount val="3"/>
                <c:pt idx="0">
                  <c:v>215.91738872403559</c:v>
                </c:pt>
                <c:pt idx="1">
                  <c:v>166.27566765578629</c:v>
                </c:pt>
                <c:pt idx="2">
                  <c:v>23.85694362017805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POSICION DE PEPFAR FRENTE AL CUMPLIMIENTO DE METAS DE ABORDAJE Y PRUEBAS DE VIH 2017 Y 2018.</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custLinFactNeighborX="-1066" custLinFactNeighborY="-10040">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837AE009-8CCD-4DBA-A2F3-7B9A91523ECB}" type="presOf" srcId="{FF78C341-EEFD-4A31-934C-712D9B0F8A80}" destId="{133E05A9-52DA-4A2A-98D4-3371A32BF267}" srcOrd="0" destOrd="0" presId="urn:microsoft.com/office/officeart/2005/8/layout/vList2"/>
    <dgm:cxn modelId="{08943984-6FF4-4E6B-9035-5EC6D9696D04}" type="presOf" srcId="{0A3483A4-C8D9-46E6-BEE9-7BF9161462B1}" destId="{42F5909F-0492-4BA5-BC00-7156D3A582A1}" srcOrd="0" destOrd="0" presId="urn:microsoft.com/office/officeart/2005/8/layout/vList2"/>
    <dgm:cxn modelId="{A4DDA25A-178E-4862-8201-F48509872257}"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CUADRO COMPARATIVO  DE METAS DE ABORDAJE ENVIADAS POR EL FONDO MUNDIAL VERSUS METAS PLANTEADAS POR AMOS RP-MINSAL Y PLAN (Correo 5 de Septiembre 2016)</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31F48966-562E-4C5A-9DC7-BE2F3C91B8A1}" type="presOf" srcId="{0A3483A4-C8D9-46E6-BEE9-7BF9161462B1}" destId="{42F5909F-0492-4BA5-BC00-7156D3A582A1}" srcOrd="0" destOrd="0" presId="urn:microsoft.com/office/officeart/2005/8/layout/vList2"/>
    <dgm:cxn modelId="{942C767B-527F-47FC-B1BB-BEFAC9E907BA}" type="presOf" srcId="{FF78C341-EEFD-4A31-934C-712D9B0F8A80}" destId="{133E05A9-52DA-4A2A-98D4-3371A32BF267}" srcOrd="0" destOrd="0" presId="urn:microsoft.com/office/officeart/2005/8/layout/vList2"/>
    <dgm:cxn modelId="{C01089E7-22FB-457F-A74D-FCC03B59D05E}"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CUADRO COMPARATIVO  DE METAS DE TESTEO ENVIADAS POR EL FONDO MUNDIAL VERSUS METAS PLANTEADAS POR AMBOS RP-MINSAL Y PLAN (Correo 5 de Septiembre 2016)</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219DB233-51DA-4C8E-81DC-DF2C49A80075}" type="presOf" srcId="{FF78C341-EEFD-4A31-934C-712D9B0F8A80}" destId="{133E05A9-52DA-4A2A-98D4-3371A32BF267}" srcOrd="0" destOrd="0" presId="urn:microsoft.com/office/officeart/2005/8/layout/vList2"/>
    <dgm:cxn modelId="{DC677141-8913-42BF-8241-C6D4AC2DD753}" type="presOf" srcId="{0A3483A4-C8D9-46E6-BEE9-7BF9161462B1}" destId="{42F5909F-0492-4BA5-BC00-7156D3A582A1}" srcOrd="0" destOrd="0" presId="urn:microsoft.com/office/officeart/2005/8/layout/vList2"/>
    <dgm:cxn modelId="{E8EA9F10-5940-4789-8CB7-B1EBA36BBADC}"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CUADRO COMPARATIVO  DE METAS DE TESTEO ENVIADAS POR EL FONDO MUNDIAL VERSUS METAS PLANTEADAS POR AMBOS RP-MINSAL Y PLAN (Correo 5 de Septiembre 2016)</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29D055E3-292D-4BE2-AD0F-FEB0698CA55D}" type="presOf" srcId="{FF78C341-EEFD-4A31-934C-712D9B0F8A80}" destId="{133E05A9-52DA-4A2A-98D4-3371A32BF267}" srcOrd="0" destOrd="0" presId="urn:microsoft.com/office/officeart/2005/8/layout/vList2"/>
    <dgm:cxn modelId="{BB207BCD-2CF9-4F68-AC42-2C184641CEBD}" type="presOf" srcId="{0A3483A4-C8D9-46E6-BEE9-7BF9161462B1}" destId="{42F5909F-0492-4BA5-BC00-7156D3A582A1}" srcOrd="0" destOrd="0" presId="urn:microsoft.com/office/officeart/2005/8/layout/vList2"/>
    <dgm:cxn modelId="{9C136B0C-D714-4523-884C-DE864CBFAC00}"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CUADRO COMPARATIVO  DE METAS DE TESTEO ENVIADAS POR EL FONDO MUNDIAL VERSUS METAS PLANTEADAS POR AMBOS RP-MINSAL Y PLAN (Correo 5 de Septiembre 2016)</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D8126747-0733-3B4A-A3DA-37D7F0F93EA4}" type="presOf" srcId="{FF78C341-EEFD-4A31-934C-712D9B0F8A80}" destId="{133E05A9-52DA-4A2A-98D4-3371A32BF267}" srcOrd="0" destOrd="0" presId="urn:microsoft.com/office/officeart/2005/8/layout/vList2"/>
    <dgm:cxn modelId="{7445799F-8D97-43C0-8DAE-A10FF1883129}" srcId="{0A3483A4-C8D9-46E6-BEE9-7BF9161462B1}" destId="{FF78C341-EEFD-4A31-934C-712D9B0F8A80}" srcOrd="0" destOrd="0" parTransId="{5EB3F49C-927A-4B46-871D-D16A5DA8CFE9}" sibTransId="{DCC5C2F3-6C6F-4BD3-ACEC-8EA7BFDF9FFB}"/>
    <dgm:cxn modelId="{186DA2A3-0E03-C940-97AC-FCAF09C71A9E}" type="presOf" srcId="{0A3483A4-C8D9-46E6-BEE9-7BF9161462B1}" destId="{42F5909F-0492-4BA5-BC00-7156D3A582A1}" srcOrd="0" destOrd="0" presId="urn:microsoft.com/office/officeart/2005/8/layout/vList2"/>
    <dgm:cxn modelId="{E2C95D4B-A2A4-5D42-8B31-7CCC278D0E97}"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Recomendaciones de ambos RP </a:t>
          </a:r>
          <a:endParaRPr lang="es-SV" dirty="0"/>
        </a:p>
      </dgm:t>
    </dgm:pt>
    <dgm:pt modelId="{DCC5C2F3-6C6F-4BD3-ACEC-8EA7BFDF9FFB}" type="sibTrans" cxnId="{7445799F-8D97-43C0-8DAE-A10FF1883129}">
      <dgm:prSet/>
      <dgm:spPr/>
      <dgm:t>
        <a:bodyPr/>
        <a:lstStyle/>
        <a:p>
          <a:endParaRPr lang="es-SV"/>
        </a:p>
      </dgm:t>
    </dgm:pt>
    <dgm:pt modelId="{5EB3F49C-927A-4B46-871D-D16A5DA8CFE9}" type="par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EE8DA1A2-0CF6-4079-BEC9-8D1A33CB17E1}" type="presOf" srcId="{FF78C341-EEFD-4A31-934C-712D9B0F8A80}" destId="{133E05A9-52DA-4A2A-98D4-3371A32BF267}" srcOrd="0" destOrd="0" presId="urn:microsoft.com/office/officeart/2005/8/layout/vList2"/>
    <dgm:cxn modelId="{9BDA3427-9B5B-4CC8-A3F5-92AEB27F3480}" type="presOf" srcId="{0A3483A4-C8D9-46E6-BEE9-7BF9161462B1}" destId="{42F5909F-0492-4BA5-BC00-7156D3A582A1}" srcOrd="0" destOrd="0" presId="urn:microsoft.com/office/officeart/2005/8/layout/vList2"/>
    <dgm:cxn modelId="{77AD16CA-9B87-45AB-B27F-495F8188F34C}"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Lst>
  <dgm:cxnLst>
    <dgm:cxn modelId="{12F935DC-75C4-425A-A4C2-DE13BB7359C5}" type="presOf" srcId="{0A3483A4-C8D9-46E6-BEE9-7BF9161462B1}" destId="{42F5909F-0492-4BA5-BC00-7156D3A582A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POSICION DE PEPFAR FRENTE AL CUMPLIMIENTO DE METAS DE ABORDAJE Y PRUEBAS DE VIH 2017 Y 2018.</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custLinFactNeighborX="-1066" custLinFactNeighborY="-10040">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5CF9C8D0-9DE5-49F4-B4B5-D5C5E870C3FD}" type="presOf" srcId="{FF78C341-EEFD-4A31-934C-712D9B0F8A80}" destId="{133E05A9-52DA-4A2A-98D4-3371A32BF267}" srcOrd="0" destOrd="0" presId="urn:microsoft.com/office/officeart/2005/8/layout/vList2"/>
    <dgm:cxn modelId="{96E1EAAE-C038-4078-8424-C0BC06848353}" type="presOf" srcId="{0A3483A4-C8D9-46E6-BEE9-7BF9161462B1}" destId="{42F5909F-0492-4BA5-BC00-7156D3A582A1}" srcOrd="0" destOrd="0" presId="urn:microsoft.com/office/officeart/2005/8/layout/vList2"/>
    <dgm:cxn modelId="{D20716DA-668E-4E79-8EA1-9DC61B532102}"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PROPUESTA DE METAS  A CUMPLIR POR AMBOS RP NOTA SIMPLIFICADA VIH 2017-2018.</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custLinFactNeighborX="-1066" custLinFactNeighborY="-10040">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00FFDB5D-7B2B-40DB-BF57-8E867BC699CE}" type="presOf" srcId="{FF78C341-EEFD-4A31-934C-712D9B0F8A80}" destId="{133E05A9-52DA-4A2A-98D4-3371A32BF267}" srcOrd="0" destOrd="0" presId="urn:microsoft.com/office/officeart/2005/8/layout/vList2"/>
    <dgm:cxn modelId="{8B732E72-5EDF-44DD-9092-40D2C3E32488}" type="presOf" srcId="{0A3483A4-C8D9-46E6-BEE9-7BF9161462B1}" destId="{42F5909F-0492-4BA5-BC00-7156D3A582A1}" srcOrd="0" destOrd="0" presId="urn:microsoft.com/office/officeart/2005/8/layout/vList2"/>
    <dgm:cxn modelId="{541B2FC8-E681-40C3-9563-06931A08A057}"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Resultados de la Segmentación Estudio de Estimación de Talla HSH</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A8E92153-9878-4D15-B43A-C5C493BBF480}" type="presOf" srcId="{0A3483A4-C8D9-46E6-BEE9-7BF9161462B1}" destId="{42F5909F-0492-4BA5-BC00-7156D3A582A1}" srcOrd="0" destOrd="0" presId="urn:microsoft.com/office/officeart/2005/8/layout/vList2"/>
    <dgm:cxn modelId="{DE41FB1D-720E-4F93-8180-23B38DCD5312}" type="presOf" srcId="{FF78C341-EEFD-4A31-934C-712D9B0F8A80}" destId="{133E05A9-52DA-4A2A-98D4-3371A32BF267}" srcOrd="0" destOrd="0" presId="urn:microsoft.com/office/officeart/2005/8/layout/vList2"/>
    <dgm:cxn modelId="{6C5AC285-8468-42C3-9410-1C7AF241A0E4}"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Resultados de la Segmentación Estudio de Estimación de Talla HSH</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EAED890E-C960-7345-8855-603611B278BB}" type="presOf" srcId="{0A3483A4-C8D9-46E6-BEE9-7BF9161462B1}" destId="{42F5909F-0492-4BA5-BC00-7156D3A582A1}" srcOrd="0" destOrd="0" presId="urn:microsoft.com/office/officeart/2005/8/layout/vList2"/>
    <dgm:cxn modelId="{E95E1B62-B781-844A-890E-F186EDEDB51F}" type="presOf" srcId="{FF78C341-EEFD-4A31-934C-712D9B0F8A80}" destId="{133E05A9-52DA-4A2A-98D4-3371A32BF267}" srcOrd="0" destOrd="0" presId="urn:microsoft.com/office/officeart/2005/8/layout/vList2"/>
    <dgm:cxn modelId="{313695A1-C7F2-0548-95FF-45360E364639}"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Resultados de la Segmentación Estudio de Estimación de Talla HSH</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3903218D-2CA3-0844-B36F-A9A4FB35D795}" type="presOf" srcId="{FF78C341-EEFD-4A31-934C-712D9B0F8A80}" destId="{133E05A9-52DA-4A2A-98D4-3371A32BF267}" srcOrd="0" destOrd="0" presId="urn:microsoft.com/office/officeart/2005/8/layout/vList2"/>
    <dgm:cxn modelId="{7445799F-8D97-43C0-8DAE-A10FF1883129}" srcId="{0A3483A4-C8D9-46E6-BEE9-7BF9161462B1}" destId="{FF78C341-EEFD-4A31-934C-712D9B0F8A80}" srcOrd="0" destOrd="0" parTransId="{5EB3F49C-927A-4B46-871D-D16A5DA8CFE9}" sibTransId="{DCC5C2F3-6C6F-4BD3-ACEC-8EA7BFDF9FFB}"/>
    <dgm:cxn modelId="{51D3A042-6CA9-5B4B-8B43-1669FC116C85}" type="presOf" srcId="{0A3483A4-C8D9-46E6-BEE9-7BF9161462B1}" destId="{42F5909F-0492-4BA5-BC00-7156D3A582A1}" srcOrd="0" destOrd="0" presId="urn:microsoft.com/office/officeart/2005/8/layout/vList2"/>
    <dgm:cxn modelId="{036D1B9A-DAF1-684D-95EC-7CF46E063536}"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Resultados de la Segmentación Estudio de Estimación de Talla HSH</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2162ABEC-E5E2-664F-8A12-AAABC5B84638}" type="presOf" srcId="{FF78C341-EEFD-4A31-934C-712D9B0F8A80}" destId="{133E05A9-52DA-4A2A-98D4-3371A32BF267}" srcOrd="0" destOrd="0" presId="urn:microsoft.com/office/officeart/2005/8/layout/vList2"/>
    <dgm:cxn modelId="{D76764A2-71E7-7743-BDD9-C9CB628921B2}" type="presOf" srcId="{0A3483A4-C8D9-46E6-BEE9-7BF9161462B1}" destId="{42F5909F-0492-4BA5-BC00-7156D3A582A1}" srcOrd="0" destOrd="0" presId="urn:microsoft.com/office/officeart/2005/8/layout/vList2"/>
    <dgm:cxn modelId="{1E5735EC-402F-7345-92C7-09D0FCE80D47}"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3483A4-C8D9-46E6-BEE9-7BF916146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SV"/>
        </a:p>
      </dgm:t>
    </dgm:pt>
    <dgm:pt modelId="{FF78C341-EEFD-4A31-934C-712D9B0F8A80}">
      <dgm:prSet/>
      <dgm:spPr/>
      <dgm:t>
        <a:bodyPr/>
        <a:lstStyle/>
        <a:p>
          <a:pPr algn="ctr" rtl="0"/>
          <a:r>
            <a:rPr lang="es-SV" dirty="0" smtClean="0"/>
            <a:t>CUADRO COMPARATIVO  DE METAS DE ABORDAJE ENVIADAS POR EL FONDO MUNDIAL VERSUS METAS PLANTEADAS POR AMOS RP-MINSAL Y PLAN (Correo 5 de Septiembre 2016)</a:t>
          </a:r>
          <a:endParaRPr lang="es-SV" dirty="0"/>
        </a:p>
      </dgm:t>
    </dgm:pt>
    <dgm:pt modelId="{5EB3F49C-927A-4B46-871D-D16A5DA8CFE9}" type="parTrans" cxnId="{7445799F-8D97-43C0-8DAE-A10FF1883129}">
      <dgm:prSet/>
      <dgm:spPr/>
      <dgm:t>
        <a:bodyPr/>
        <a:lstStyle/>
        <a:p>
          <a:endParaRPr lang="es-SV"/>
        </a:p>
      </dgm:t>
    </dgm:pt>
    <dgm:pt modelId="{DCC5C2F3-6C6F-4BD3-ACEC-8EA7BFDF9FFB}" type="sibTrans" cxnId="{7445799F-8D97-43C0-8DAE-A10FF1883129}">
      <dgm:prSet/>
      <dgm:spPr/>
      <dgm:t>
        <a:bodyPr/>
        <a:lstStyle/>
        <a:p>
          <a:endParaRPr lang="es-SV"/>
        </a:p>
      </dgm:t>
    </dgm:pt>
    <dgm:pt modelId="{42F5909F-0492-4BA5-BC00-7156D3A582A1}" type="pres">
      <dgm:prSet presAssocID="{0A3483A4-C8D9-46E6-BEE9-7BF9161462B1}" presName="linear" presStyleCnt="0">
        <dgm:presLayoutVars>
          <dgm:animLvl val="lvl"/>
          <dgm:resizeHandles val="exact"/>
        </dgm:presLayoutVars>
      </dgm:prSet>
      <dgm:spPr/>
      <dgm:t>
        <a:bodyPr/>
        <a:lstStyle/>
        <a:p>
          <a:endParaRPr lang="es-SV"/>
        </a:p>
      </dgm:t>
    </dgm:pt>
    <dgm:pt modelId="{133E05A9-52DA-4A2A-98D4-3371A32BF267}" type="pres">
      <dgm:prSet presAssocID="{FF78C341-EEFD-4A31-934C-712D9B0F8A80}" presName="parentText" presStyleLbl="node1" presStyleIdx="0" presStyleCnt="1">
        <dgm:presLayoutVars>
          <dgm:chMax val="0"/>
          <dgm:bulletEnabled val="1"/>
        </dgm:presLayoutVars>
      </dgm:prSet>
      <dgm:spPr/>
      <dgm:t>
        <a:bodyPr/>
        <a:lstStyle/>
        <a:p>
          <a:endParaRPr lang="es-SV"/>
        </a:p>
      </dgm:t>
    </dgm:pt>
  </dgm:ptLst>
  <dgm:cxnLst>
    <dgm:cxn modelId="{7445799F-8D97-43C0-8DAE-A10FF1883129}" srcId="{0A3483A4-C8D9-46E6-BEE9-7BF9161462B1}" destId="{FF78C341-EEFD-4A31-934C-712D9B0F8A80}" srcOrd="0" destOrd="0" parTransId="{5EB3F49C-927A-4B46-871D-D16A5DA8CFE9}" sibTransId="{DCC5C2F3-6C6F-4BD3-ACEC-8EA7BFDF9FFB}"/>
    <dgm:cxn modelId="{FC1C1BC4-0FB4-483F-ABF5-A81EE858DB01}" type="presOf" srcId="{FF78C341-EEFD-4A31-934C-712D9B0F8A80}" destId="{133E05A9-52DA-4A2A-98D4-3371A32BF267}" srcOrd="0" destOrd="0" presId="urn:microsoft.com/office/officeart/2005/8/layout/vList2"/>
    <dgm:cxn modelId="{AF591906-C0BE-4141-BA52-6FDB567949C6}" type="presOf" srcId="{0A3483A4-C8D9-46E6-BEE9-7BF9161462B1}" destId="{42F5909F-0492-4BA5-BC00-7156D3A582A1}" srcOrd="0" destOrd="0" presId="urn:microsoft.com/office/officeart/2005/8/layout/vList2"/>
    <dgm:cxn modelId="{F16730B1-B702-4CED-9C00-99CC9D8843B1}" type="presParOf" srcId="{42F5909F-0492-4BA5-BC00-7156D3A582A1}" destId="{133E05A9-52DA-4A2A-98D4-3371A32BF2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0"/>
          <a:ext cx="864096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dirty="0" smtClean="0"/>
            <a:t>POSICION DE PEPFAR FRENTE AL CUMPLIMIENTO DE METAS DE ABORDAJE Y PRUEBAS DE VIH 2017 Y 2018.</a:t>
          </a:r>
          <a:endParaRPr lang="es-SV" sz="2100" kern="1200" dirty="0"/>
        </a:p>
      </dsp:txBody>
      <dsp:txXfrm>
        <a:off x="40780" y="40780"/>
        <a:ext cx="8559400" cy="7538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2019"/>
          <a:ext cx="8928991"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SV" sz="1800" kern="1200" dirty="0" smtClean="0"/>
            <a:t>CUADRO COMPARATIVO  DE METAS DE ABORDAJE ENVIADAS POR EL FONDO MUNDIAL VERSUS METAS PLANTEADAS POR AMOS RP-MINSAL Y PLAN (Correo 5 de Septiembre 2016)</a:t>
          </a:r>
          <a:endParaRPr lang="es-SV" sz="1800" kern="1200" dirty="0"/>
        </a:p>
      </dsp:txBody>
      <dsp:txXfrm>
        <a:off x="34954" y="36973"/>
        <a:ext cx="8859083" cy="6461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2019"/>
          <a:ext cx="8928991"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SV" sz="1800" kern="1200" dirty="0" smtClean="0"/>
            <a:t>CUADRO COMPARATIVO  DE METAS DE TESTEO ENVIADAS POR EL FONDO MUNDIAL VERSUS METAS PLANTEADAS POR AMBOS RP-MINSAL Y PLAN (Correo 5 de Septiembre 2016)</a:t>
          </a:r>
          <a:endParaRPr lang="es-SV" sz="1800" kern="1200" dirty="0"/>
        </a:p>
      </dsp:txBody>
      <dsp:txXfrm>
        <a:off x="34954" y="36973"/>
        <a:ext cx="8859083" cy="6461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2019"/>
          <a:ext cx="8928991"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SV" sz="1800" kern="1200" dirty="0" smtClean="0"/>
            <a:t>CUADRO COMPARATIVO  DE METAS DE TESTEO ENVIADAS POR EL FONDO MUNDIAL VERSUS METAS PLANTEADAS POR AMBOS RP-MINSAL Y PLAN (Correo 5 de Septiembre 2016)</a:t>
          </a:r>
          <a:endParaRPr lang="es-SV" sz="1800" kern="1200" dirty="0"/>
        </a:p>
      </dsp:txBody>
      <dsp:txXfrm>
        <a:off x="34954" y="36973"/>
        <a:ext cx="8859083" cy="6461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2019"/>
          <a:ext cx="8928991"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SV" sz="1800" kern="1200" dirty="0" smtClean="0"/>
            <a:t>CUADRO COMPARATIVO  DE METAS DE TESTEO ENVIADAS POR EL FONDO MUNDIAL VERSUS METAS PLANTEADAS POR AMBOS RP-MINSAL Y PLAN (Correo 5 de Septiembre 2016)</a:t>
          </a:r>
          <a:endParaRPr lang="es-SV" sz="1800" kern="1200" dirty="0"/>
        </a:p>
      </dsp:txBody>
      <dsp:txXfrm>
        <a:off x="34954" y="36973"/>
        <a:ext cx="8859083" cy="6461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265"/>
          <a:ext cx="8928991"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s-SV" sz="3000" kern="1200" dirty="0" smtClean="0"/>
            <a:t>Recomendaciones de ambos RP </a:t>
          </a:r>
          <a:endParaRPr lang="es-SV" sz="3000" kern="1200" dirty="0"/>
        </a:p>
      </dsp:txBody>
      <dsp:txXfrm>
        <a:off x="35125" y="35390"/>
        <a:ext cx="8858741"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0"/>
          <a:ext cx="864096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dirty="0" smtClean="0"/>
            <a:t>POSICION DE PEPFAR FRENTE AL CUMPLIMIENTO DE METAS DE ABORDAJE Y PRUEBAS DE VIH 2017 Y 2018.</a:t>
          </a:r>
          <a:endParaRPr lang="es-SV" sz="2100" kern="1200" dirty="0"/>
        </a:p>
      </dsp:txBody>
      <dsp:txXfrm>
        <a:off x="40780" y="40780"/>
        <a:ext cx="8559400" cy="753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0"/>
          <a:ext cx="8002466"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dirty="0" smtClean="0"/>
            <a:t>PROPUESTA DE METAS  A CUMPLIR POR AMBOS RP NOTA SIMPLIFICADA VIH 2017-2018.</a:t>
          </a:r>
          <a:endParaRPr lang="es-SV" sz="2100" kern="1200" dirty="0"/>
        </a:p>
      </dsp:txBody>
      <dsp:txXfrm>
        <a:off x="40780" y="40780"/>
        <a:ext cx="7920906" cy="753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60227"/>
          <a:ext cx="8928991"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SV" sz="2500" kern="1200" dirty="0" smtClean="0"/>
            <a:t>Resultados de la Segmentación Estudio de Estimación de Talla HSH</a:t>
          </a:r>
          <a:endParaRPr lang="es-SV" sz="2500" kern="1200" dirty="0"/>
        </a:p>
      </dsp:txBody>
      <dsp:txXfrm>
        <a:off x="29271" y="89498"/>
        <a:ext cx="8870449" cy="541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60227"/>
          <a:ext cx="8928991"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SV" sz="2500" kern="1200" dirty="0" smtClean="0"/>
            <a:t>Resultados de la Segmentación Estudio de Estimación de Talla HSH</a:t>
          </a:r>
          <a:endParaRPr lang="es-SV" sz="2500" kern="1200" dirty="0"/>
        </a:p>
      </dsp:txBody>
      <dsp:txXfrm>
        <a:off x="29271" y="89498"/>
        <a:ext cx="8870449" cy="541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60227"/>
          <a:ext cx="8928991"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SV" sz="2500" kern="1200" dirty="0" smtClean="0"/>
            <a:t>Resultados de la Segmentación Estudio de Estimación de Talla HSH</a:t>
          </a:r>
          <a:endParaRPr lang="es-SV" sz="2500" kern="1200" dirty="0"/>
        </a:p>
      </dsp:txBody>
      <dsp:txXfrm>
        <a:off x="29271" y="89498"/>
        <a:ext cx="8870449" cy="541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60227"/>
          <a:ext cx="8928991"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SV" sz="2500" kern="1200" dirty="0" smtClean="0"/>
            <a:t>Resultados de la Segmentación Estudio de Estimación de Talla HSH</a:t>
          </a:r>
          <a:endParaRPr lang="es-SV" sz="2500" kern="1200" dirty="0"/>
        </a:p>
      </dsp:txBody>
      <dsp:txXfrm>
        <a:off x="29271" y="89498"/>
        <a:ext cx="8870449" cy="5410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E05A9-52DA-4A2A-98D4-3371A32BF267}">
      <dsp:nvSpPr>
        <dsp:cNvPr id="0" name=""/>
        <dsp:cNvSpPr/>
      </dsp:nvSpPr>
      <dsp:spPr>
        <a:xfrm>
          <a:off x="0" y="2019"/>
          <a:ext cx="8928991"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SV" sz="1800" kern="1200" dirty="0" smtClean="0"/>
            <a:t>CUADRO COMPARATIVO  DE METAS DE ABORDAJE ENVIADAS POR EL FONDO MUNDIAL VERSUS METAS PLANTEADAS POR AMOS RP-MINSAL Y PLAN (Correo 5 de Septiembre 2016)</a:t>
          </a:r>
          <a:endParaRPr lang="es-SV" sz="1800" kern="1200" dirty="0"/>
        </a:p>
      </dsp:txBody>
      <dsp:txXfrm>
        <a:off x="34954" y="36973"/>
        <a:ext cx="8859083"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Arial" pitchFamily="34" charset="0"/>
              </a:defRPr>
            </a:lvl1pPr>
          </a:lstStyle>
          <a:p>
            <a:pPr>
              <a:defRPr/>
            </a:pPr>
            <a:endParaRPr lang="es-SV"/>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ea typeface="+mn-ea"/>
                <a:cs typeface="Arial" pitchFamily="34" charset="0"/>
              </a:defRPr>
            </a:lvl1pPr>
          </a:lstStyle>
          <a:p>
            <a:pPr>
              <a:defRPr/>
            </a:pPr>
            <a:fld id="{E249EAC6-1996-0346-A0C6-6AFDA7D00B93}" type="datetimeFigureOut">
              <a:rPr lang="es-SV"/>
              <a:pPr>
                <a:defRPr/>
              </a:pPr>
              <a:t>07/09/2016</a:t>
            </a:fld>
            <a:endParaRPr lang="es-SV"/>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Arial" pitchFamily="34" charset="0"/>
              </a:defRPr>
            </a:lvl1pPr>
          </a:lstStyle>
          <a:p>
            <a:pPr>
              <a:defRPr/>
            </a:pPr>
            <a:endParaRPr lang="es-SV"/>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2C893C3E-B77D-B04F-8B0E-3FF84DDC0A83}" type="slidenum">
              <a:rPr lang="es-SV" altLang="es-SV"/>
              <a:pPr>
                <a:defRPr/>
              </a:pPr>
              <a:t>‹Nº›</a:t>
            </a:fld>
            <a:endParaRPr lang="es-SV" altLang="es-SV"/>
          </a:p>
        </p:txBody>
      </p:sp>
    </p:spTree>
    <p:extLst>
      <p:ext uri="{BB962C8B-B14F-4D97-AF65-F5344CB8AC3E}">
        <p14:creationId xmlns:p14="http://schemas.microsoft.com/office/powerpoint/2010/main" val="58533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mn-ea"/>
                <a:cs typeface="Arial" charset="0"/>
              </a:defRPr>
            </a:lvl1pPr>
          </a:lstStyle>
          <a:p>
            <a:pPr>
              <a:defRPr/>
            </a:pPr>
            <a:fld id="{785DEF12-5B39-864B-96BE-B14C30892728}" type="datetimeFigureOut">
              <a:rPr lang="es-SV"/>
              <a:pPr>
                <a:defRPr/>
              </a:pPr>
              <a:t>07/09/2016</a:t>
            </a:fld>
            <a:endParaRPr lang="es-SV"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SV"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77C6B326-15EA-1140-A3EB-8F7F7FC709D5}" type="slidenum">
              <a:rPr lang="es-SV" altLang="es-SV"/>
              <a:pPr>
                <a:defRPr/>
              </a:pPr>
              <a:t>‹Nº›</a:t>
            </a:fld>
            <a:endParaRPr lang="es-SV" altLang="es-SV"/>
          </a:p>
        </p:txBody>
      </p:sp>
    </p:spTree>
    <p:extLst>
      <p:ext uri="{BB962C8B-B14F-4D97-AF65-F5344CB8AC3E}">
        <p14:creationId xmlns:p14="http://schemas.microsoft.com/office/powerpoint/2010/main" val="719621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2</a:t>
            </a:fld>
            <a:endParaRPr lang="en-US" altLang="es-SV" sz="1200">
              <a:solidFill>
                <a:srgbClr val="000000"/>
              </a:solidFill>
            </a:endParaRPr>
          </a:p>
        </p:txBody>
      </p:sp>
    </p:spTree>
    <p:extLst>
      <p:ext uri="{BB962C8B-B14F-4D97-AF65-F5344CB8AC3E}">
        <p14:creationId xmlns:p14="http://schemas.microsoft.com/office/powerpoint/2010/main" val="236036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dirty="0"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11</a:t>
            </a:fld>
            <a:endParaRPr lang="en-US" altLang="es-SV" sz="1200">
              <a:solidFill>
                <a:srgbClr val="000000"/>
              </a:solidFill>
            </a:endParaRPr>
          </a:p>
        </p:txBody>
      </p:sp>
    </p:spTree>
    <p:extLst>
      <p:ext uri="{BB962C8B-B14F-4D97-AF65-F5344CB8AC3E}">
        <p14:creationId xmlns:p14="http://schemas.microsoft.com/office/powerpoint/2010/main" val="300273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12</a:t>
            </a:fld>
            <a:endParaRPr lang="en-US" altLang="es-SV" sz="1200">
              <a:solidFill>
                <a:srgbClr val="000000"/>
              </a:solidFill>
            </a:endParaRPr>
          </a:p>
        </p:txBody>
      </p:sp>
    </p:spTree>
    <p:extLst>
      <p:ext uri="{BB962C8B-B14F-4D97-AF65-F5344CB8AC3E}">
        <p14:creationId xmlns:p14="http://schemas.microsoft.com/office/powerpoint/2010/main" val="322437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13</a:t>
            </a:fld>
            <a:endParaRPr lang="en-US" altLang="es-SV" sz="1200">
              <a:solidFill>
                <a:srgbClr val="000000"/>
              </a:solidFill>
            </a:endParaRPr>
          </a:p>
        </p:txBody>
      </p:sp>
    </p:spTree>
    <p:extLst>
      <p:ext uri="{BB962C8B-B14F-4D97-AF65-F5344CB8AC3E}">
        <p14:creationId xmlns:p14="http://schemas.microsoft.com/office/powerpoint/2010/main" val="168787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14</a:t>
            </a:fld>
            <a:endParaRPr lang="en-US" altLang="es-SV" sz="1200">
              <a:solidFill>
                <a:srgbClr val="000000"/>
              </a:solidFill>
            </a:endParaRPr>
          </a:p>
        </p:txBody>
      </p:sp>
    </p:spTree>
    <p:extLst>
      <p:ext uri="{BB962C8B-B14F-4D97-AF65-F5344CB8AC3E}">
        <p14:creationId xmlns:p14="http://schemas.microsoft.com/office/powerpoint/2010/main" val="321577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3</a:t>
            </a:fld>
            <a:endParaRPr lang="en-US" altLang="es-SV" sz="1200">
              <a:solidFill>
                <a:srgbClr val="000000"/>
              </a:solidFill>
            </a:endParaRPr>
          </a:p>
        </p:txBody>
      </p:sp>
    </p:spTree>
    <p:extLst>
      <p:ext uri="{BB962C8B-B14F-4D97-AF65-F5344CB8AC3E}">
        <p14:creationId xmlns:p14="http://schemas.microsoft.com/office/powerpoint/2010/main" val="332591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4</a:t>
            </a:fld>
            <a:endParaRPr lang="en-US" altLang="es-SV" sz="1200">
              <a:solidFill>
                <a:srgbClr val="000000"/>
              </a:solidFill>
            </a:endParaRPr>
          </a:p>
        </p:txBody>
      </p:sp>
    </p:spTree>
    <p:extLst>
      <p:ext uri="{BB962C8B-B14F-4D97-AF65-F5344CB8AC3E}">
        <p14:creationId xmlns:p14="http://schemas.microsoft.com/office/powerpoint/2010/main" val="383612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5</a:t>
            </a:fld>
            <a:endParaRPr lang="en-US" altLang="es-SV" sz="1200">
              <a:solidFill>
                <a:srgbClr val="000000"/>
              </a:solidFill>
            </a:endParaRPr>
          </a:p>
        </p:txBody>
      </p:sp>
    </p:spTree>
    <p:extLst>
      <p:ext uri="{BB962C8B-B14F-4D97-AF65-F5344CB8AC3E}">
        <p14:creationId xmlns:p14="http://schemas.microsoft.com/office/powerpoint/2010/main" val="338775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6</a:t>
            </a:fld>
            <a:endParaRPr lang="en-US" altLang="es-SV" sz="1200">
              <a:solidFill>
                <a:srgbClr val="000000"/>
              </a:solidFill>
            </a:endParaRPr>
          </a:p>
        </p:txBody>
      </p:sp>
    </p:spTree>
    <p:extLst>
      <p:ext uri="{BB962C8B-B14F-4D97-AF65-F5344CB8AC3E}">
        <p14:creationId xmlns:p14="http://schemas.microsoft.com/office/powerpoint/2010/main" val="63679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7</a:t>
            </a:fld>
            <a:endParaRPr lang="en-US" altLang="es-SV" sz="1200">
              <a:solidFill>
                <a:srgbClr val="000000"/>
              </a:solidFill>
            </a:endParaRPr>
          </a:p>
        </p:txBody>
      </p:sp>
    </p:spTree>
    <p:extLst>
      <p:ext uri="{BB962C8B-B14F-4D97-AF65-F5344CB8AC3E}">
        <p14:creationId xmlns:p14="http://schemas.microsoft.com/office/powerpoint/2010/main" val="132657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8</a:t>
            </a:fld>
            <a:endParaRPr lang="en-US" altLang="es-SV" sz="1200">
              <a:solidFill>
                <a:srgbClr val="000000"/>
              </a:solidFill>
            </a:endParaRPr>
          </a:p>
        </p:txBody>
      </p:sp>
    </p:spTree>
    <p:extLst>
      <p:ext uri="{BB962C8B-B14F-4D97-AF65-F5344CB8AC3E}">
        <p14:creationId xmlns:p14="http://schemas.microsoft.com/office/powerpoint/2010/main" val="181315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9</a:t>
            </a:fld>
            <a:endParaRPr lang="en-US" altLang="es-SV" sz="1200">
              <a:solidFill>
                <a:srgbClr val="000000"/>
              </a:solidFill>
            </a:endParaRPr>
          </a:p>
        </p:txBody>
      </p:sp>
    </p:spTree>
    <p:extLst>
      <p:ext uri="{BB962C8B-B14F-4D97-AF65-F5344CB8AC3E}">
        <p14:creationId xmlns:p14="http://schemas.microsoft.com/office/powerpoint/2010/main" val="421270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SV" smtClean="0"/>
              <a:t>To view this presentation, first, turn up your volume and second, launch the self-running slide show.</a:t>
            </a:r>
          </a:p>
        </p:txBody>
      </p:sp>
      <p:sp>
        <p:nvSpPr>
          <p:cNvPr id="358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943C93AD-5C68-4B7E-93B8-E0F9236864B8}" type="slidenum">
              <a:rPr lang="en-US" altLang="es-SV" sz="1200">
                <a:solidFill>
                  <a:srgbClr val="000000"/>
                </a:solidFill>
              </a:rPr>
              <a:pPr algn="r"/>
              <a:t>10</a:t>
            </a:fld>
            <a:endParaRPr lang="en-US" altLang="es-SV" sz="1200">
              <a:solidFill>
                <a:srgbClr val="000000"/>
              </a:solidFill>
            </a:endParaRPr>
          </a:p>
        </p:txBody>
      </p:sp>
    </p:spTree>
    <p:extLst>
      <p:ext uri="{BB962C8B-B14F-4D97-AF65-F5344CB8AC3E}">
        <p14:creationId xmlns:p14="http://schemas.microsoft.com/office/powerpoint/2010/main" val="49452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4AF250E7-9F30-554A-A784-D1D20233220C}"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00C28359-3441-8641-8829-3A4F7A108C98}" type="slidenum">
              <a:rPr lang="es-SV" altLang="es-SV"/>
              <a:pPr>
                <a:defRPr/>
              </a:pPr>
              <a:t>‹Nº›</a:t>
            </a:fld>
            <a:endParaRPr lang="es-SV" altLang="es-SV"/>
          </a:p>
        </p:txBody>
      </p:sp>
    </p:spTree>
    <p:extLst>
      <p:ext uri="{BB962C8B-B14F-4D97-AF65-F5344CB8AC3E}">
        <p14:creationId xmlns:p14="http://schemas.microsoft.com/office/powerpoint/2010/main" val="159959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5922A37B-2F93-A847-929F-F7067BDC0291}"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10E36B6C-B98F-4A4A-B787-98B559718DAF}" type="slidenum">
              <a:rPr lang="es-SV" altLang="es-SV"/>
              <a:pPr>
                <a:defRPr/>
              </a:pPr>
              <a:t>‹Nº›</a:t>
            </a:fld>
            <a:endParaRPr lang="es-SV" altLang="es-SV"/>
          </a:p>
        </p:txBody>
      </p:sp>
    </p:spTree>
    <p:extLst>
      <p:ext uri="{BB962C8B-B14F-4D97-AF65-F5344CB8AC3E}">
        <p14:creationId xmlns:p14="http://schemas.microsoft.com/office/powerpoint/2010/main" val="85551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B6602ED8-AA91-FC4F-92D0-647073E5C42E}"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F570931-5853-584B-92F6-CDFE78DCE848}" type="slidenum">
              <a:rPr lang="es-SV" altLang="es-SV"/>
              <a:pPr>
                <a:defRPr/>
              </a:pPr>
              <a:t>‹Nº›</a:t>
            </a:fld>
            <a:endParaRPr lang="es-SV" altLang="es-SV"/>
          </a:p>
        </p:txBody>
      </p:sp>
    </p:spTree>
    <p:extLst>
      <p:ext uri="{BB962C8B-B14F-4D97-AF65-F5344CB8AC3E}">
        <p14:creationId xmlns:p14="http://schemas.microsoft.com/office/powerpoint/2010/main" val="115995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1EDB8776-09A6-2C4E-A18C-144018D397D7}"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0CEB0D5-CFFC-A745-B4A8-FE15861CF3D1}" type="slidenum">
              <a:rPr lang="es-SV" altLang="es-SV"/>
              <a:pPr>
                <a:defRPr/>
              </a:pPr>
              <a:t>‹Nº›</a:t>
            </a:fld>
            <a:endParaRPr lang="es-SV" altLang="es-SV"/>
          </a:p>
        </p:txBody>
      </p:sp>
    </p:spTree>
    <p:extLst>
      <p:ext uri="{BB962C8B-B14F-4D97-AF65-F5344CB8AC3E}">
        <p14:creationId xmlns:p14="http://schemas.microsoft.com/office/powerpoint/2010/main" val="53742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F798315C-302E-8E44-9E23-96F088AF724B}"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1DA02040-3E06-814E-9172-F87A2E84B2D3}" type="slidenum">
              <a:rPr lang="es-SV" altLang="es-SV"/>
              <a:pPr>
                <a:defRPr/>
              </a:pPr>
              <a:t>‹Nº›</a:t>
            </a:fld>
            <a:endParaRPr lang="es-SV" altLang="es-SV"/>
          </a:p>
        </p:txBody>
      </p:sp>
    </p:spTree>
    <p:extLst>
      <p:ext uri="{BB962C8B-B14F-4D97-AF65-F5344CB8AC3E}">
        <p14:creationId xmlns:p14="http://schemas.microsoft.com/office/powerpoint/2010/main" val="164713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DABB9FA-02F3-5942-A588-2BF84FA97FBF}"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48A8B836-3CF2-9240-AA01-21EEFCED3EF5}" type="slidenum">
              <a:rPr lang="es-SV" altLang="es-SV"/>
              <a:pPr>
                <a:defRPr/>
              </a:pPr>
              <a:t>‹Nº›</a:t>
            </a:fld>
            <a:endParaRPr lang="es-SV" altLang="es-SV"/>
          </a:p>
        </p:txBody>
      </p:sp>
    </p:spTree>
    <p:extLst>
      <p:ext uri="{BB962C8B-B14F-4D97-AF65-F5344CB8AC3E}">
        <p14:creationId xmlns:p14="http://schemas.microsoft.com/office/powerpoint/2010/main" val="23091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43C82B72-4210-5848-863A-4D30E0A1EC49}" type="datetimeFigureOut">
              <a:rPr lang="es-SV"/>
              <a:pPr>
                <a:defRPr/>
              </a:pPr>
              <a:t>07/09/2016</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23748C7B-67C3-AB47-A5DB-97F2166D1B13}" type="slidenum">
              <a:rPr lang="es-SV" altLang="es-SV"/>
              <a:pPr>
                <a:defRPr/>
              </a:pPr>
              <a:t>‹Nº›</a:t>
            </a:fld>
            <a:endParaRPr lang="es-SV" altLang="es-SV"/>
          </a:p>
        </p:txBody>
      </p:sp>
    </p:spTree>
    <p:extLst>
      <p:ext uri="{BB962C8B-B14F-4D97-AF65-F5344CB8AC3E}">
        <p14:creationId xmlns:p14="http://schemas.microsoft.com/office/powerpoint/2010/main" val="56436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16F9FD99-2B24-BC4F-A16F-43BA2DEC96D7}" type="datetimeFigureOut">
              <a:rPr lang="es-SV"/>
              <a:pPr>
                <a:defRPr/>
              </a:pPr>
              <a:t>07/09/2016</a:t>
            </a:fld>
            <a:endParaRPr lang="es-SV" dirty="0"/>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3DB0EEEC-703B-EB49-9C66-A3189BA74300}" type="slidenum">
              <a:rPr lang="es-SV" altLang="es-SV"/>
              <a:pPr>
                <a:defRPr/>
              </a:pPr>
              <a:t>‹Nº›</a:t>
            </a:fld>
            <a:endParaRPr lang="es-SV" altLang="es-SV"/>
          </a:p>
        </p:txBody>
      </p:sp>
    </p:spTree>
    <p:extLst>
      <p:ext uri="{BB962C8B-B14F-4D97-AF65-F5344CB8AC3E}">
        <p14:creationId xmlns:p14="http://schemas.microsoft.com/office/powerpoint/2010/main" val="1973525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2D741C85-E215-BF49-853B-9C736914559B}" type="datetimeFigureOut">
              <a:rPr lang="es-SV"/>
              <a:pPr>
                <a:defRPr/>
              </a:pPr>
              <a:t>07/09/2016</a:t>
            </a:fld>
            <a:endParaRPr lang="es-SV" dirty="0"/>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D44AFF5B-F6F6-494E-9D34-8E11992C8232}" type="slidenum">
              <a:rPr lang="es-SV" altLang="es-SV"/>
              <a:pPr>
                <a:defRPr/>
              </a:pPr>
              <a:t>‹Nº›</a:t>
            </a:fld>
            <a:endParaRPr lang="es-SV" altLang="es-SV"/>
          </a:p>
        </p:txBody>
      </p:sp>
    </p:spTree>
    <p:extLst>
      <p:ext uri="{BB962C8B-B14F-4D97-AF65-F5344CB8AC3E}">
        <p14:creationId xmlns:p14="http://schemas.microsoft.com/office/powerpoint/2010/main" val="116319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4D12E42-4335-DF43-8144-A966667539A2}" type="datetimeFigureOut">
              <a:rPr lang="es-SV"/>
              <a:pPr>
                <a:defRPr/>
              </a:pPr>
              <a:t>07/09/2016</a:t>
            </a:fld>
            <a:endParaRPr lang="es-SV" dirty="0"/>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04EB5EF8-20C3-E14A-8E0D-19A5C832CAFF}" type="slidenum">
              <a:rPr lang="es-SV" altLang="es-SV"/>
              <a:pPr>
                <a:defRPr/>
              </a:pPr>
              <a:t>‹Nº›</a:t>
            </a:fld>
            <a:endParaRPr lang="es-SV" altLang="es-SV"/>
          </a:p>
        </p:txBody>
      </p:sp>
    </p:spTree>
    <p:extLst>
      <p:ext uri="{BB962C8B-B14F-4D97-AF65-F5344CB8AC3E}">
        <p14:creationId xmlns:p14="http://schemas.microsoft.com/office/powerpoint/2010/main" val="1235818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6E1A36D-E1A4-3F4F-B804-CC5C5E8ABD16}" type="datetimeFigureOut">
              <a:rPr lang="es-SV"/>
              <a:pPr>
                <a:defRPr/>
              </a:pPr>
              <a:t>07/09/2016</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860FE8D5-FD26-AE45-AE0D-095D7CCEDBB0}" type="slidenum">
              <a:rPr lang="es-SV" altLang="es-SV"/>
              <a:pPr>
                <a:defRPr/>
              </a:pPr>
              <a:t>‹Nº›</a:t>
            </a:fld>
            <a:endParaRPr lang="es-SV" altLang="es-SV"/>
          </a:p>
        </p:txBody>
      </p:sp>
    </p:spTree>
    <p:extLst>
      <p:ext uri="{BB962C8B-B14F-4D97-AF65-F5344CB8AC3E}">
        <p14:creationId xmlns:p14="http://schemas.microsoft.com/office/powerpoint/2010/main" val="20813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489C7A4F-7552-0A40-83B3-4DFB0FB7F2F2}"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DD877E2F-C0BC-5D4A-9827-380CF0FA4E7D}" type="slidenum">
              <a:rPr lang="es-SV" altLang="es-SV"/>
              <a:pPr>
                <a:defRPr/>
              </a:pPr>
              <a:t>‹Nº›</a:t>
            </a:fld>
            <a:endParaRPr lang="es-SV" altLang="es-SV"/>
          </a:p>
        </p:txBody>
      </p:sp>
    </p:spTree>
    <p:extLst>
      <p:ext uri="{BB962C8B-B14F-4D97-AF65-F5344CB8AC3E}">
        <p14:creationId xmlns:p14="http://schemas.microsoft.com/office/powerpoint/2010/main" val="36211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B0BBDD8-BE10-3046-9E99-80672E5A6676}" type="datetimeFigureOut">
              <a:rPr lang="es-SV"/>
              <a:pPr>
                <a:defRPr/>
              </a:pPr>
              <a:t>07/09/2016</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FDF2AC84-AA20-C944-9BBE-757003321717}" type="slidenum">
              <a:rPr lang="es-SV" altLang="es-SV"/>
              <a:pPr>
                <a:defRPr/>
              </a:pPr>
              <a:t>‹Nº›</a:t>
            </a:fld>
            <a:endParaRPr lang="es-SV" altLang="es-SV"/>
          </a:p>
        </p:txBody>
      </p:sp>
    </p:spTree>
    <p:extLst>
      <p:ext uri="{BB962C8B-B14F-4D97-AF65-F5344CB8AC3E}">
        <p14:creationId xmlns:p14="http://schemas.microsoft.com/office/powerpoint/2010/main" val="1125991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8F1558FC-530B-0F43-8BF2-78285FB5B496}"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9522CBB6-DD4E-9D42-B2AB-F0EDDB3D9684}" type="slidenum">
              <a:rPr lang="es-SV" altLang="es-SV"/>
              <a:pPr>
                <a:defRPr/>
              </a:pPr>
              <a:t>‹Nº›</a:t>
            </a:fld>
            <a:endParaRPr lang="es-SV" altLang="es-SV"/>
          </a:p>
        </p:txBody>
      </p:sp>
    </p:spTree>
    <p:extLst>
      <p:ext uri="{BB962C8B-B14F-4D97-AF65-F5344CB8AC3E}">
        <p14:creationId xmlns:p14="http://schemas.microsoft.com/office/powerpoint/2010/main" val="918352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65DB7D21-8D9D-4A49-B8E7-DBDDA67DA4BF}"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4C52542D-47D8-7742-A08B-7642ECA12CB0}" type="slidenum">
              <a:rPr lang="es-SV" altLang="es-SV"/>
              <a:pPr>
                <a:defRPr/>
              </a:pPr>
              <a:t>‹Nº›</a:t>
            </a:fld>
            <a:endParaRPr lang="es-SV" altLang="es-SV"/>
          </a:p>
        </p:txBody>
      </p:sp>
    </p:spTree>
    <p:extLst>
      <p:ext uri="{BB962C8B-B14F-4D97-AF65-F5344CB8AC3E}">
        <p14:creationId xmlns:p14="http://schemas.microsoft.com/office/powerpoint/2010/main" val="78489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3B1D08F-4456-B14B-B94C-80BCEE42EB1E}" type="datetimeFigureOut">
              <a:rPr lang="es-SV"/>
              <a:pPr>
                <a:defRPr/>
              </a:pPr>
              <a:t>07/09/2016</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1864DBB-B07E-2545-BC9C-615F0FDDBFDA}" type="slidenum">
              <a:rPr lang="es-SV" altLang="es-SV"/>
              <a:pPr>
                <a:defRPr/>
              </a:pPr>
              <a:t>‹Nº›</a:t>
            </a:fld>
            <a:endParaRPr lang="es-SV" altLang="es-SV"/>
          </a:p>
        </p:txBody>
      </p:sp>
    </p:spTree>
    <p:extLst>
      <p:ext uri="{BB962C8B-B14F-4D97-AF65-F5344CB8AC3E}">
        <p14:creationId xmlns:p14="http://schemas.microsoft.com/office/powerpoint/2010/main" val="87023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1BB82026-9CDB-BD48-83D4-F0AB61B461B2}" type="datetimeFigureOut">
              <a:rPr lang="es-SV"/>
              <a:pPr>
                <a:defRPr/>
              </a:pPr>
              <a:t>07/09/2016</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689AC66-55A0-A644-8B2B-C175CBCF30F8}" type="slidenum">
              <a:rPr lang="es-SV" altLang="es-SV"/>
              <a:pPr>
                <a:defRPr/>
              </a:pPr>
              <a:t>‹Nº›</a:t>
            </a:fld>
            <a:endParaRPr lang="es-SV" altLang="es-SV"/>
          </a:p>
        </p:txBody>
      </p:sp>
    </p:spTree>
    <p:extLst>
      <p:ext uri="{BB962C8B-B14F-4D97-AF65-F5344CB8AC3E}">
        <p14:creationId xmlns:p14="http://schemas.microsoft.com/office/powerpoint/2010/main" val="17095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7F63725A-9C78-1D44-B190-2D3EBDCC6125}" type="datetimeFigureOut">
              <a:rPr lang="es-SV"/>
              <a:pPr>
                <a:defRPr/>
              </a:pPr>
              <a:t>07/09/2016</a:t>
            </a:fld>
            <a:endParaRPr lang="es-SV" dirty="0"/>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68EFCDEC-5A02-954F-9673-8BA899E3A782}" type="slidenum">
              <a:rPr lang="es-SV" altLang="es-SV"/>
              <a:pPr>
                <a:defRPr/>
              </a:pPr>
              <a:t>‹Nº›</a:t>
            </a:fld>
            <a:endParaRPr lang="es-SV" altLang="es-SV"/>
          </a:p>
        </p:txBody>
      </p:sp>
    </p:spTree>
    <p:extLst>
      <p:ext uri="{BB962C8B-B14F-4D97-AF65-F5344CB8AC3E}">
        <p14:creationId xmlns:p14="http://schemas.microsoft.com/office/powerpoint/2010/main" val="75401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B2D1E825-66EE-634F-9A6A-3DE4B61786B1}" type="datetimeFigureOut">
              <a:rPr lang="es-SV"/>
              <a:pPr>
                <a:defRPr/>
              </a:pPr>
              <a:t>07/09/2016</a:t>
            </a:fld>
            <a:endParaRPr lang="es-SV" dirty="0"/>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3FE7EF62-4A2A-5648-BB41-EF65FDBD8FFB}" type="slidenum">
              <a:rPr lang="es-SV" altLang="es-SV"/>
              <a:pPr>
                <a:defRPr/>
              </a:pPr>
              <a:t>‹Nº›</a:t>
            </a:fld>
            <a:endParaRPr lang="es-SV" altLang="es-SV"/>
          </a:p>
        </p:txBody>
      </p:sp>
    </p:spTree>
    <p:extLst>
      <p:ext uri="{BB962C8B-B14F-4D97-AF65-F5344CB8AC3E}">
        <p14:creationId xmlns:p14="http://schemas.microsoft.com/office/powerpoint/2010/main" val="5098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5EA3C2B-6548-2740-98F4-326B046405DC}" type="datetimeFigureOut">
              <a:rPr lang="es-SV"/>
              <a:pPr>
                <a:defRPr/>
              </a:pPr>
              <a:t>07/09/2016</a:t>
            </a:fld>
            <a:endParaRPr lang="es-SV" dirty="0"/>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AEFCB590-B870-314A-9B28-F078AFE16ADF}" type="slidenum">
              <a:rPr lang="es-SV" altLang="es-SV"/>
              <a:pPr>
                <a:defRPr/>
              </a:pPr>
              <a:t>‹Nº›</a:t>
            </a:fld>
            <a:endParaRPr lang="es-SV" altLang="es-SV"/>
          </a:p>
        </p:txBody>
      </p:sp>
    </p:spTree>
    <p:extLst>
      <p:ext uri="{BB962C8B-B14F-4D97-AF65-F5344CB8AC3E}">
        <p14:creationId xmlns:p14="http://schemas.microsoft.com/office/powerpoint/2010/main" val="22068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3645A7E-E473-D540-9CFB-62475842F36C}" type="datetimeFigureOut">
              <a:rPr lang="es-SV"/>
              <a:pPr>
                <a:defRPr/>
              </a:pPr>
              <a:t>07/09/2016</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3CCDE9C-7522-9F4C-8345-4FD97ECD7CC4}" type="slidenum">
              <a:rPr lang="es-SV" altLang="es-SV"/>
              <a:pPr>
                <a:defRPr/>
              </a:pPr>
              <a:t>‹Nº›</a:t>
            </a:fld>
            <a:endParaRPr lang="es-SV" altLang="es-SV"/>
          </a:p>
        </p:txBody>
      </p:sp>
    </p:spTree>
    <p:extLst>
      <p:ext uri="{BB962C8B-B14F-4D97-AF65-F5344CB8AC3E}">
        <p14:creationId xmlns:p14="http://schemas.microsoft.com/office/powerpoint/2010/main" val="40211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112CD0E-4CFA-8641-A673-3008BC635F5C}" type="datetimeFigureOut">
              <a:rPr lang="es-SV"/>
              <a:pPr>
                <a:defRPr/>
              </a:pPr>
              <a:t>07/09/2016</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0032DF07-5EDA-1F48-A5B6-72643055C5A2}" type="slidenum">
              <a:rPr lang="es-SV" altLang="es-SV"/>
              <a:pPr>
                <a:defRPr/>
              </a:pPr>
              <a:t>‹Nº›</a:t>
            </a:fld>
            <a:endParaRPr lang="es-SV" altLang="es-SV"/>
          </a:p>
        </p:txBody>
      </p:sp>
    </p:spTree>
    <p:extLst>
      <p:ext uri="{BB962C8B-B14F-4D97-AF65-F5344CB8AC3E}">
        <p14:creationId xmlns:p14="http://schemas.microsoft.com/office/powerpoint/2010/main" val="25521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9610AE85-159A-C748-A0E8-432C32377AD2}" type="datetimeFigureOut">
              <a:rPr lang="es-SV"/>
              <a:pPr>
                <a:defRPr/>
              </a:pPr>
              <a:t>07/09/2016</a:t>
            </a:fld>
            <a:endParaRPr lang="es-SV"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n-ea"/>
                <a:cs typeface="Arial" panose="020B0604020202020204" pitchFamily="34" charset="0"/>
              </a:defRPr>
            </a:lvl1pPr>
          </a:lstStyle>
          <a:p>
            <a:pPr>
              <a:defRPr/>
            </a:pPr>
            <a:fld id="{A51C11BF-C7AF-6240-B6E5-D8A657F61876}"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B5921896-B076-944E-B22A-B09BD5748265}" type="datetimeFigureOut">
              <a:rPr lang="es-SV"/>
              <a:pPr>
                <a:defRPr/>
              </a:pPr>
              <a:t>07/09/2016</a:t>
            </a:fld>
            <a:endParaRPr lang="es-SV"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n-ea"/>
                <a:cs typeface="Arial" panose="020B0604020202020204" pitchFamily="34" charset="0"/>
              </a:defRPr>
            </a:lvl1pPr>
          </a:lstStyle>
          <a:p>
            <a:pPr>
              <a:defRPr/>
            </a:pPr>
            <a:fld id="{80208C5D-554B-B445-BC80-CEAE52487F7B}"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1.xml"/><Relationship Id="rId7" Type="http://schemas.openxmlformats.org/officeDocument/2006/relationships/diagramColors" Target="../diagrams/colors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2.emf"/><Relationship Id="rId4" Type="http://schemas.openxmlformats.org/officeDocument/2006/relationships/diagramData" Target="../diagrams/data12.xml"/><Relationship Id="rId9" Type="http://schemas.openxmlformats.org/officeDocument/2006/relationships/package" Target="../embeddings/Hoja_de_c_lculo_de_Microsoft_Excel1.xlsx"/></Relationships>
</file>

<file path=ppt/slides/_rels/slide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mcpelsalvador.com.org/" TargetMode="External"/><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facebook.com/MCPES2002"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chart" Target="../charts/chart6.xml"/><Relationship Id="rId4" Type="http://schemas.openxmlformats.org/officeDocument/2006/relationships/diagramLayout" Target="../diagrams/layout7.xml"/><Relationship Id="rId9"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70731" y="307049"/>
            <a:ext cx="5327650" cy="1200329"/>
          </a:xfrm>
          <a:prstGeom prst="rect">
            <a:avLst/>
          </a:prstGeom>
          <a:noFill/>
        </p:spPr>
        <p:txBody>
          <a:bodyPr>
            <a:spAutoFit/>
          </a:bodyPr>
          <a:lstStyle/>
          <a:p>
            <a:pPr eaLnBrk="1" hangingPunct="1">
              <a:defRPr/>
            </a:pPr>
            <a:r>
              <a:rPr lang="es-MX" sz="2400" dirty="0">
                <a:solidFill>
                  <a:schemeClr val="accent6">
                    <a:lumMod val="50000"/>
                  </a:schemeClr>
                </a:solidFill>
                <a:latin typeface="Arial" panose="020B0604020202020204" pitchFamily="34" charset="0"/>
                <a:ea typeface="+mn-ea"/>
                <a:cs typeface="Arial" panose="020B0604020202020204" pitchFamily="34" charset="0"/>
              </a:rPr>
              <a:t>Mecanismo</a:t>
            </a:r>
          </a:p>
          <a:p>
            <a:pPr eaLnBrk="1" hangingPunct="1">
              <a:defRPr/>
            </a:pPr>
            <a:r>
              <a:rPr lang="es-MX" sz="2400" dirty="0">
                <a:solidFill>
                  <a:schemeClr val="accent6">
                    <a:lumMod val="50000"/>
                  </a:schemeClr>
                </a:solidFill>
                <a:latin typeface="Arial" panose="020B0604020202020204" pitchFamily="34" charset="0"/>
                <a:ea typeface="+mn-ea"/>
                <a:cs typeface="Arial" panose="020B0604020202020204" pitchFamily="34" charset="0"/>
              </a:rPr>
              <a:t>Coordinador de País</a:t>
            </a:r>
          </a:p>
          <a:p>
            <a:pPr eaLnBrk="1" hangingPunct="1">
              <a:defRPr/>
            </a:pPr>
            <a:r>
              <a:rPr lang="es-MX" sz="2400" dirty="0">
                <a:solidFill>
                  <a:schemeClr val="accent6">
                    <a:lumMod val="50000"/>
                  </a:schemeClr>
                </a:solidFill>
                <a:latin typeface="Arial" panose="020B0604020202020204" pitchFamily="34" charset="0"/>
                <a:ea typeface="+mn-ea"/>
                <a:cs typeface="Arial" panose="020B0604020202020204" pitchFamily="34" charset="0"/>
              </a:rPr>
              <a:t>El Salvador</a:t>
            </a:r>
            <a:endParaRPr lang="es-SV" sz="2400" dirty="0">
              <a:solidFill>
                <a:schemeClr val="accent6">
                  <a:lumMod val="50000"/>
                </a:schemeClr>
              </a:solidFill>
              <a:latin typeface="Arial" panose="020B0604020202020204" pitchFamily="34" charset="0"/>
              <a:ea typeface="+mn-ea"/>
              <a:cs typeface="Arial" panose="020B0604020202020204" pitchFamily="34" charset="0"/>
            </a:endParaRPr>
          </a:p>
        </p:txBody>
      </p:sp>
      <p:sp>
        <p:nvSpPr>
          <p:cNvPr id="5123" name="CuadroTexto 3"/>
          <p:cNvSpPr txBox="1">
            <a:spLocks noChangeArrowheads="1"/>
          </p:cNvSpPr>
          <p:nvPr/>
        </p:nvSpPr>
        <p:spPr bwMode="auto">
          <a:xfrm>
            <a:off x="5973763" y="4437063"/>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s-SV" altLang="es-SV" sz="1800">
                <a:latin typeface="Arial" charset="0"/>
              </a:rPr>
              <a:t> </a:t>
            </a:r>
          </a:p>
        </p:txBody>
      </p:sp>
      <p:sp>
        <p:nvSpPr>
          <p:cNvPr id="5124" name="CuadroTexto 4"/>
          <p:cNvSpPr txBox="1">
            <a:spLocks noChangeArrowheads="1"/>
          </p:cNvSpPr>
          <p:nvPr/>
        </p:nvSpPr>
        <p:spPr bwMode="auto">
          <a:xfrm>
            <a:off x="7596188" y="179388"/>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s-SV" altLang="es-SV" sz="1600" dirty="0">
              <a:latin typeface="Arial" charset="0"/>
            </a:endParaRPr>
          </a:p>
        </p:txBody>
      </p:sp>
      <p:sp>
        <p:nvSpPr>
          <p:cNvPr id="5" name="1 Título"/>
          <p:cNvSpPr>
            <a:spLocks noGrp="1"/>
          </p:cNvSpPr>
          <p:nvPr>
            <p:ph type="ctrTitle"/>
          </p:nvPr>
        </p:nvSpPr>
        <p:spPr>
          <a:xfrm>
            <a:off x="414984" y="189762"/>
            <a:ext cx="7273925" cy="1317615"/>
          </a:xfrm>
        </p:spPr>
        <p:txBody>
          <a:bodyPr>
            <a:normAutofit fontScale="90000"/>
          </a:bodyPr>
          <a:lstStyle/>
          <a:p>
            <a:pPr algn="l">
              <a:defRPr/>
            </a:pP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sz="3600" b="1" dirty="0" smtClean="0">
                <a:solidFill>
                  <a:schemeClr val="accent2">
                    <a:lumMod val="75000"/>
                  </a:schemeClr>
                </a:solidFill>
                <a:latin typeface="Plan" panose="020B0503030404020204" pitchFamily="34" charset="0"/>
                <a:cs typeface="Arial Hebrew" charset="-79"/>
              </a:rPr>
              <a:t>ANALISIS Y PROPUESTA DE METAS A CUMPLIR A TRAVES DE LA NOTA SIMPLIFICADA DE VIH-FM 2017-2018</a:t>
            </a:r>
            <a:r>
              <a:rPr lang="es-SV" sz="3600" b="1" dirty="0" smtClean="0">
                <a:solidFill>
                  <a:schemeClr val="accent2">
                    <a:lumMod val="75000"/>
                  </a:schemeClr>
                </a:solidFill>
                <a:latin typeface="Arial Hebrew" charset="-79"/>
                <a:ea typeface="Arial Hebrew" charset="-79"/>
                <a:cs typeface="Arial Hebrew" charset="-79"/>
              </a:rPr>
              <a:t>.  </a:t>
            </a:r>
            <a:endParaRPr lang="es-SV" sz="3600" b="1" dirty="0">
              <a:solidFill>
                <a:schemeClr val="accent2">
                  <a:lumMod val="75000"/>
                </a:schemeClr>
              </a:solidFill>
              <a:latin typeface="Arial Hebrew" charset="-79"/>
              <a:ea typeface="Arial Hebrew" charset="-79"/>
              <a:cs typeface="Arial Hebrew" charset="-79"/>
            </a:endParaRPr>
          </a:p>
        </p:txBody>
      </p:sp>
      <p:sp>
        <p:nvSpPr>
          <p:cNvPr id="6" name="2 Subtítulo"/>
          <p:cNvSpPr>
            <a:spLocks noGrp="1"/>
          </p:cNvSpPr>
          <p:nvPr>
            <p:ph type="subTitle" idx="1"/>
          </p:nvPr>
        </p:nvSpPr>
        <p:spPr>
          <a:xfrm>
            <a:off x="2123728" y="4014787"/>
            <a:ext cx="6461125" cy="1584325"/>
          </a:xfrm>
        </p:spPr>
        <p:txBody>
          <a:bodyPr>
            <a:normAutofit fontScale="40000" lnSpcReduction="20000"/>
          </a:bodyPr>
          <a:lstStyle/>
          <a:p>
            <a:pPr>
              <a:buFont typeface="Arial" panose="020B0604020202020204" pitchFamily="34" charset="0"/>
              <a:buNone/>
              <a:defRPr/>
            </a:pPr>
            <a:endParaRPr lang="es-SV" dirty="0" smtClean="0">
              <a:solidFill>
                <a:schemeClr val="tx1"/>
              </a:solidFill>
            </a:endParaRPr>
          </a:p>
          <a:p>
            <a:pPr>
              <a:buFont typeface="Arial" panose="020B0604020202020204" pitchFamily="34" charset="0"/>
              <a:buNone/>
              <a:defRPr/>
            </a:pPr>
            <a:r>
              <a:rPr lang="es-SV" sz="5100" b="1" dirty="0" smtClean="0">
                <a:solidFill>
                  <a:schemeClr val="tx1"/>
                </a:solidFill>
              </a:rPr>
              <a:t>Realizado por RP MINSAL y RP PLAN proyecto: “Innovando servicios, reduciendo riesgos y renovando vidas en El Salvador”.</a:t>
            </a:r>
          </a:p>
          <a:p>
            <a:pPr>
              <a:buFont typeface="Arial" panose="020B0604020202020204" pitchFamily="34" charset="0"/>
              <a:buNone/>
              <a:defRPr/>
            </a:pPr>
            <a:endParaRPr lang="es-SV" dirty="0">
              <a:solidFill>
                <a:schemeClr val="tx1"/>
              </a:solidFill>
            </a:endParaRPr>
          </a:p>
          <a:p>
            <a:pPr algn="r">
              <a:buFont typeface="Arial" panose="020B0604020202020204" pitchFamily="34" charset="0"/>
              <a:buNone/>
              <a:defRPr/>
            </a:pPr>
            <a:r>
              <a:rPr lang="es-SV" dirty="0" smtClean="0">
                <a:solidFill>
                  <a:schemeClr val="tx1"/>
                </a:solidFill>
              </a:rPr>
              <a:t>Septiembre 2016</a:t>
            </a:r>
          </a:p>
          <a:p>
            <a:pPr>
              <a:buFont typeface="Arial" panose="020B0604020202020204" pitchFamily="34" charset="0"/>
              <a:buNone/>
              <a:defRPr/>
            </a:pPr>
            <a:endParaRPr lang="es-SV"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043074544"/>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028723046"/>
              </p:ext>
            </p:extLst>
          </p:nvPr>
        </p:nvGraphicFramePr>
        <p:xfrm>
          <a:off x="611560" y="1556792"/>
          <a:ext cx="8229599" cy="1565676"/>
        </p:xfrm>
        <a:graphic>
          <a:graphicData uri="http://schemas.openxmlformats.org/drawingml/2006/table">
            <a:tbl>
              <a:tblPr/>
              <a:tblGrid>
                <a:gridCol w="362139"/>
                <a:gridCol w="679010"/>
                <a:gridCol w="534154"/>
                <a:gridCol w="497940"/>
                <a:gridCol w="398353"/>
                <a:gridCol w="986828"/>
                <a:gridCol w="552261"/>
                <a:gridCol w="624689"/>
                <a:gridCol w="362139"/>
                <a:gridCol w="497940"/>
                <a:gridCol w="316871"/>
                <a:gridCol w="986828"/>
                <a:gridCol w="516047"/>
                <a:gridCol w="552261"/>
                <a:gridCol w="362139"/>
              </a:tblGrid>
              <a:tr h="298655">
                <a:tc>
                  <a:txBody>
                    <a:bodyPr/>
                    <a:lstStyle/>
                    <a:p>
                      <a:pPr algn="l" fontAlgn="b"/>
                      <a:r>
                        <a:rPr lang="sk-SK" sz="1000" b="0"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000" b="0"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000" b="0"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S_tradnl" sz="1000" b="1" i="0" u="none" strike="noStrike">
                          <a:solidFill>
                            <a:srgbClr val="000000"/>
                          </a:solidFill>
                          <a:effectLst/>
                          <a:latin typeface="Calibri" charset="0"/>
                        </a:rPr>
                        <a:t>Año 1: 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gridSpan="6">
                  <a:txBody>
                    <a:bodyPr/>
                    <a:lstStyle/>
                    <a:p>
                      <a:pPr algn="ctr" fontAlgn="b"/>
                      <a:r>
                        <a:rPr lang="es-ES_tradnl" sz="1000" b="0" i="0" u="none" strike="noStrike">
                          <a:solidFill>
                            <a:srgbClr val="000000"/>
                          </a:solidFill>
                          <a:effectLst/>
                          <a:latin typeface="Calibri" charset="0"/>
                        </a:rPr>
                        <a:t>Año 2: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181003">
                <a:tc>
                  <a:txBody>
                    <a:bodyPr/>
                    <a:lstStyle/>
                    <a:p>
                      <a:pPr algn="ctr" fontAlgn="b"/>
                      <a:r>
                        <a:rPr lang="sk-SK" sz="1000" b="1"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000" b="1"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Tamaño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PEPFAR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Fondo Mundial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Nacional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PEPFAR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Fondo Mundial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Nacional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000" b="1" i="0" u="none" strike="noStrike">
                          <a:solidFill>
                            <a:srgbClr val="000000"/>
                          </a:solidFill>
                          <a:effectLst/>
                          <a:latin typeface="Calibri"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003">
                <a:tc rowSpan="2">
                  <a:txBody>
                    <a:bodyPr/>
                    <a:lstStyle/>
                    <a:p>
                      <a:pPr algn="ctr" fontAlgn="ctr"/>
                      <a:r>
                        <a:rPr lang="es-ES_tradnl" sz="1000" b="0" i="0" u="none" strike="noStrike">
                          <a:solidFill>
                            <a:srgbClr val="000000"/>
                          </a:solidFill>
                          <a:effectLst/>
                          <a:latin typeface="Calibri" charset="0"/>
                        </a:rPr>
                        <a:t>MSM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00" b="0" i="0" u="none" strike="noStrike">
                          <a:solidFill>
                            <a:srgbClr val="000000"/>
                          </a:solidFill>
                          <a:effectLst/>
                          <a:latin typeface="Calibri" charset="0"/>
                        </a:rPr>
                        <a:t>Prevención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_tradnl" sz="1000" b="0" i="0" u="none" strike="noStrike">
                          <a:solidFill>
                            <a:srgbClr val="000000"/>
                          </a:solidFill>
                          <a:effectLst/>
                          <a:latin typeface="Calibri" charset="0"/>
                        </a:rPr>
                        <a:t>54140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000" b="0" i="0" u="none" strike="noStrike">
                          <a:solidFill>
                            <a:srgbClr val="000000"/>
                          </a:solidFill>
                          <a:effectLst/>
                          <a:latin typeface="Calibri" charset="0"/>
                        </a:rPr>
                        <a:t> 4,496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effectLst/>
                          <a:latin typeface="Calibri" charset="0"/>
                        </a:rPr>
                        <a:t> 14,182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18,678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a:solidFill>
                            <a:srgbClr val="000000"/>
                          </a:solidFill>
                          <a:effectLst/>
                          <a:latin typeface="Calibri"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1000" b="0" i="0" u="none" strike="noStrike">
                          <a:solidFill>
                            <a:srgbClr val="000000"/>
                          </a:solidFill>
                          <a:effectLst/>
                          <a:latin typeface="Calibri" charset="0"/>
                        </a:rPr>
                        <a:t> 8,992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23,492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32,484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S_tradnl" sz="1000" b="0" i="0" u="none" strike="noStrike">
                          <a:solidFill>
                            <a:srgbClr val="000000"/>
                          </a:solidFill>
                          <a:effectLst/>
                          <a:latin typeface="Calibri"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1003">
                <a:tc vMerge="1">
                  <a:txBody>
                    <a:bodyPr/>
                    <a:lstStyle/>
                    <a:p>
                      <a:endParaRPr lang="es-ES_tradnl"/>
                    </a:p>
                  </a:txBody>
                  <a:tcPr/>
                </a:tc>
                <a:tc>
                  <a:txBody>
                    <a:bodyPr/>
                    <a:lstStyle/>
                    <a:p>
                      <a:pPr algn="l" fontAlgn="b"/>
                      <a:r>
                        <a:rPr lang="es-ES_tradnl" sz="1000" b="0" i="0" u="none" strike="noStrike">
                          <a:solidFill>
                            <a:srgbClr val="000000"/>
                          </a:solidFill>
                          <a:effectLst/>
                          <a:latin typeface="Calibri" charset="0"/>
                        </a:rPr>
                        <a:t>Testeo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_tradnl" sz="1000" b="0" i="0" u="none" strike="noStrike">
                          <a:solidFill>
                            <a:srgbClr val="000000"/>
                          </a:solidFill>
                          <a:effectLst/>
                          <a:latin typeface="Calibri" charset="0"/>
                        </a:rPr>
                        <a:t>54140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2,249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effectLst/>
                          <a:latin typeface="Calibri" charset="0"/>
                        </a:rPr>
                        <a:t> 14,561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000" b="0" i="0" u="none" strike="noStrike">
                          <a:solidFill>
                            <a:srgbClr val="000000"/>
                          </a:solidFill>
                          <a:effectLst/>
                          <a:latin typeface="Calibri"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charset="0"/>
                        </a:rPr>
                        <a:t> 16,810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pt-BR" sz="1000" b="0" i="0" u="none" strike="noStrike">
                          <a:solidFill>
                            <a:srgbClr val="000000"/>
                          </a:solidFill>
                          <a:effectLst/>
                          <a:latin typeface="Calibri"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cs-CZ" sz="1000" b="0" i="0" u="none" strike="noStrike">
                          <a:solidFill>
                            <a:srgbClr val="000000"/>
                          </a:solidFill>
                          <a:effectLst/>
                          <a:latin typeface="Calibri" charset="0"/>
                        </a:rPr>
                        <a:t> 4,498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24,738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29,236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a:solidFill>
                            <a:srgbClr val="000000"/>
                          </a:solidFill>
                          <a:effectLst/>
                          <a:latin typeface="Calibri"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1003">
                <a:tc rowSpan="2">
                  <a:txBody>
                    <a:bodyPr/>
                    <a:lstStyle/>
                    <a:p>
                      <a:pPr algn="ctr" fontAlgn="ctr"/>
                      <a:r>
                        <a:rPr lang="es-ES_tradnl" sz="1000" b="0" i="0" u="none" strike="noStrike">
                          <a:solidFill>
                            <a:srgbClr val="000000"/>
                          </a:solidFill>
                          <a:effectLst/>
                          <a:latin typeface="Calibri" charset="0"/>
                        </a:rPr>
                        <a:t>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00" b="0" i="0" u="none" strike="noStrike">
                          <a:solidFill>
                            <a:srgbClr val="000000"/>
                          </a:solidFill>
                          <a:effectLst/>
                          <a:latin typeface="Calibri" charset="0"/>
                        </a:rPr>
                        <a:t>Prevención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_tradnl" sz="1000" b="0" i="0" u="none" strike="noStrike">
                          <a:solidFill>
                            <a:srgbClr val="000000"/>
                          </a:solidFill>
                          <a:effectLst/>
                          <a:latin typeface="Calibri" charset="0"/>
                        </a:rPr>
                        <a:t> 315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1,408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S_tradnl" sz="1000" b="0" i="0" u="none" strike="noStrike">
                          <a:solidFill>
                            <a:srgbClr val="000000"/>
                          </a:solidFill>
                          <a:effectLst/>
                          <a:latin typeface="Calibri"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s-IS" sz="1000" b="0" i="0" u="none" strike="noStrike">
                          <a:solidFill>
                            <a:srgbClr val="000000"/>
                          </a:solidFill>
                          <a:effectLst/>
                          <a:latin typeface="Calibri" charset="0"/>
                        </a:rPr>
                        <a:t> 1,093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000" b="0" i="0" u="none" strike="noStrike">
                          <a:solidFill>
                            <a:srgbClr val="000000"/>
                          </a:solidFill>
                          <a:effectLst/>
                          <a:latin typeface="Calibri" charset="0"/>
                        </a:rPr>
                        <a:t> 516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S_tradnl" sz="1000" b="0" i="0" u="none" strike="noStrike">
                          <a:solidFill>
                            <a:srgbClr val="000000"/>
                          </a:solidFill>
                          <a:effectLst/>
                          <a:latin typeface="Calibri"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1003">
                <a:tc vMerge="1">
                  <a:txBody>
                    <a:bodyPr/>
                    <a:lstStyle/>
                    <a:p>
                      <a:endParaRPr lang="es-ES_tradnl"/>
                    </a:p>
                  </a:txBody>
                  <a:tcPr/>
                </a:tc>
                <a:tc>
                  <a:txBody>
                    <a:bodyPr/>
                    <a:lstStyle/>
                    <a:p>
                      <a:pPr algn="l" fontAlgn="b"/>
                      <a:r>
                        <a:rPr lang="es-ES_tradnl" sz="1000" b="0" i="0" u="none" strike="noStrike">
                          <a:solidFill>
                            <a:srgbClr val="000000"/>
                          </a:solidFill>
                          <a:effectLst/>
                          <a:latin typeface="Calibri" charset="0"/>
                        </a:rPr>
                        <a:t>Testeo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_tradnl" sz="1000" b="0" i="0" u="none" strike="noStrike">
                          <a:solidFill>
                            <a:srgbClr val="000000"/>
                          </a:solidFill>
                          <a:effectLst/>
                          <a:latin typeface="Calibri" charset="0"/>
                        </a:rPr>
                        <a:t>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000" b="0" i="0" u="none" strike="noStrike">
                          <a:solidFill>
                            <a:srgbClr val="000000"/>
                          </a:solidFill>
                          <a:effectLst/>
                          <a:latin typeface="Calibri" charset="0"/>
                        </a:rPr>
                        <a:t> 722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1,267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s-IS" sz="1000" b="0" i="0" u="none" strike="noStrike">
                          <a:solidFill>
                            <a:srgbClr val="000000"/>
                          </a:solidFill>
                          <a:effectLst/>
                          <a:latin typeface="Calibri"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S_tradnl" sz="1000" b="0" i="0" u="none" strike="noStrike">
                          <a:solidFill>
                            <a:srgbClr val="000000"/>
                          </a:solidFill>
                          <a:effectLst/>
                          <a:latin typeface="Calibri" charset="0"/>
                        </a:rPr>
                        <a:t> 545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_tradnl" sz="1000" b="0" i="0" u="none" strike="noStrike">
                          <a:solidFill>
                            <a:srgbClr val="000000"/>
                          </a:solidFill>
                          <a:effectLst/>
                          <a:latin typeface="Calibri" charset="0"/>
                        </a:rPr>
                        <a:t> 903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s-IS" sz="1000" b="0" i="0" u="none" strike="noStrike">
                          <a:solidFill>
                            <a:srgbClr val="000000"/>
                          </a:solidFill>
                          <a:effectLst/>
                          <a:latin typeface="Calibri"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1003">
                <a:tc rowSpan="2">
                  <a:txBody>
                    <a:bodyPr/>
                    <a:lstStyle/>
                    <a:p>
                      <a:pPr algn="ctr" fontAlgn="ctr"/>
                      <a:r>
                        <a:rPr lang="es-ES_tradnl" sz="1000" b="0" i="0" u="none" strike="noStrike">
                          <a:solidFill>
                            <a:srgbClr val="000000"/>
                          </a:solidFill>
                          <a:effectLst/>
                          <a:latin typeface="Calibri" charset="0"/>
                        </a:rPr>
                        <a:t>FSW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000" b="0" i="0" u="none" strike="noStrike">
                          <a:solidFill>
                            <a:srgbClr val="000000"/>
                          </a:solidFill>
                          <a:effectLst/>
                          <a:latin typeface="Calibri" charset="0"/>
                        </a:rPr>
                        <a:t>Prevención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932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3,060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000" b="0" i="0" u="none" strike="noStrike">
                          <a:solidFill>
                            <a:srgbClr val="000000"/>
                          </a:solidFill>
                          <a:effectLst/>
                          <a:latin typeface="Calibri"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000" b="0" i="0" u="none" strike="noStrike">
                          <a:solidFill>
                            <a:srgbClr val="000000"/>
                          </a:solidFill>
                          <a:effectLst/>
                          <a:latin typeface="Calibri" charset="0"/>
                        </a:rPr>
                        <a:t> 3,992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pt-BR" sz="1000" b="0" i="0" u="none" strike="noStrike">
                          <a:solidFill>
                            <a:srgbClr val="000000"/>
                          </a:solidFill>
                          <a:effectLst/>
                          <a:latin typeface="Calibri"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cs-CZ" sz="1000" b="0" i="0" u="none" strike="noStrike">
                          <a:solidFill>
                            <a:srgbClr val="000000"/>
                          </a:solidFill>
                          <a:effectLst/>
                          <a:latin typeface="Calibri" charset="0"/>
                        </a:rPr>
                        <a:t> 1,864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000" b="0" i="0" u="none" strike="noStrike">
                          <a:solidFill>
                            <a:srgbClr val="000000"/>
                          </a:solidFill>
                          <a:effectLst/>
                          <a:latin typeface="Calibri" charset="0"/>
                        </a:rPr>
                        <a:t> 4,789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000" b="0" i="0" u="none" strike="noStrike">
                          <a:solidFill>
                            <a:srgbClr val="000000"/>
                          </a:solidFill>
                          <a:effectLst/>
                          <a:latin typeface="Calibri" charset="0"/>
                        </a:rPr>
                        <a:t> 6,653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S_tradnl" sz="1000" b="0" i="0" u="none" strike="noStrike">
                          <a:solidFill>
                            <a:srgbClr val="000000"/>
                          </a:solidFill>
                          <a:effectLst/>
                          <a:latin typeface="Calibri"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1003">
                <a:tc vMerge="1">
                  <a:txBody>
                    <a:bodyPr/>
                    <a:lstStyle/>
                    <a:p>
                      <a:endParaRPr lang="es-ES_tradnl"/>
                    </a:p>
                  </a:txBody>
                  <a:tcPr/>
                </a:tc>
                <a:tc>
                  <a:txBody>
                    <a:bodyPr/>
                    <a:lstStyle/>
                    <a:p>
                      <a:pPr algn="l" fontAlgn="b"/>
                      <a:r>
                        <a:rPr lang="es-ES_tradnl" sz="1000" b="0" i="0" u="none" strike="noStrike">
                          <a:solidFill>
                            <a:srgbClr val="000000"/>
                          </a:solidFill>
                          <a:effectLst/>
                          <a:latin typeface="Calibri" charset="0"/>
                        </a:rPr>
                        <a:t>Testeo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a:solidFill>
                            <a:srgbClr val="000000"/>
                          </a:solidFill>
                          <a:effectLst/>
                          <a:latin typeface="Calibri" charset="0"/>
                        </a:rPr>
                        <a:t> 3,126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000" b="0" i="0" u="none" strike="noStrike">
                          <a:solidFill>
                            <a:srgbClr val="000000"/>
                          </a:solidFill>
                          <a:effectLst/>
                          <a:latin typeface="Calibri"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3,592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s-IS" sz="1000" b="0" i="0" u="none" strike="noStrike">
                          <a:solidFill>
                            <a:srgbClr val="000000"/>
                          </a:solidFill>
                          <a:effectLst/>
                          <a:latin typeface="Calibri"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s-IS" sz="1000" b="0" i="0" u="none" strike="noStrike">
                          <a:solidFill>
                            <a:srgbClr val="000000"/>
                          </a:solidFill>
                          <a:effectLst/>
                          <a:latin typeface="Calibri" charset="0"/>
                        </a:rPr>
                        <a:t> 932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Calibri"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 5,055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000" b="0" i="0" u="none" strike="noStrike">
                          <a:solidFill>
                            <a:srgbClr val="000000"/>
                          </a:solidFill>
                          <a:effectLst/>
                          <a:latin typeface="Calibri" charset="0"/>
                        </a:rPr>
                        <a:t> 5,987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000" b="0" i="0" u="none" strike="noStrike" dirty="0">
                          <a:solidFill>
                            <a:srgbClr val="000000"/>
                          </a:solidFill>
                          <a:effectLst/>
                          <a:latin typeface="Calibri"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3751449"/>
              </p:ext>
            </p:extLst>
          </p:nvPr>
        </p:nvGraphicFramePr>
        <p:xfrm>
          <a:off x="2381249" y="3789040"/>
          <a:ext cx="4381500" cy="2028825"/>
        </p:xfrm>
        <a:graphic>
          <a:graphicData uri="http://schemas.openxmlformats.org/drawingml/2006/table">
            <a:tbl>
              <a:tblPr/>
              <a:tblGrid>
                <a:gridCol w="876300"/>
                <a:gridCol w="876300"/>
                <a:gridCol w="876300"/>
                <a:gridCol w="876300"/>
                <a:gridCol w="876300"/>
              </a:tblGrid>
              <a:tr h="190500">
                <a:tc gridSpan="5">
                  <a:txBody>
                    <a:bodyPr/>
                    <a:lstStyle/>
                    <a:p>
                      <a:pPr algn="ctr" fontAlgn="b"/>
                      <a:r>
                        <a:rPr lang="es-ES_tradnl" sz="1100" b="1" i="0" u="none" strike="noStrike">
                          <a:solidFill>
                            <a:srgbClr val="000000"/>
                          </a:solidFill>
                          <a:effectLst/>
                          <a:latin typeface="Calibri" charset="0"/>
                        </a:rPr>
                        <a:t>Diferencia entre solicitud original Vs propuesta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314325">
                <a:tc gridSpan="2">
                  <a:txBody>
                    <a:bodyPr/>
                    <a:lstStyle/>
                    <a:p>
                      <a:pPr algn="ctr" fontAlgn="b"/>
                      <a:r>
                        <a:rPr lang="es-ES_tradnl" sz="1000" b="1" i="0" u="none" strike="noStrike">
                          <a:solidFill>
                            <a:srgbClr val="000000"/>
                          </a:solidFill>
                          <a:effectLst/>
                          <a:latin typeface="Calibri" charset="0"/>
                        </a:rPr>
                        <a:t>Aporte original solicitado a FM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_tradnl"/>
                    </a:p>
                  </a:txBody>
                  <a:tcPr/>
                </a:tc>
                <a:tc gridSpan="2">
                  <a:txBody>
                    <a:bodyPr/>
                    <a:lstStyle/>
                    <a:p>
                      <a:pPr algn="ctr" fontAlgn="b"/>
                      <a:r>
                        <a:rPr lang="es-ES_tradnl" sz="1100" b="1" i="0" u="none" strike="noStrike">
                          <a:solidFill>
                            <a:srgbClr val="000000"/>
                          </a:solidFill>
                          <a:effectLst/>
                          <a:latin typeface="Calibri" charset="0"/>
                        </a:rPr>
                        <a:t>Diferencia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_tradnl"/>
                    </a:p>
                  </a:txBody>
                  <a:tcPr/>
                </a:tc>
                <a:tc>
                  <a:txBody>
                    <a:bodyPr/>
                    <a:lstStyle/>
                    <a:p>
                      <a:pPr algn="l" fontAlgn="b"/>
                      <a:r>
                        <a:rPr lang="sk-SK" sz="1100" b="0"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s-IS" sz="1100" b="1" i="0" u="none" strike="noStrike">
                          <a:solidFill>
                            <a:srgbClr val="000000"/>
                          </a:solidFill>
                          <a:effectLst/>
                          <a:latin typeface="Calibri"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100" b="1" i="0" u="none" strike="noStrike">
                          <a:solidFill>
                            <a:srgbClr val="000000"/>
                          </a:solidFill>
                          <a:effectLst/>
                          <a:latin typeface="Calibri"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100" b="1"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is-IS" sz="1100" b="0" i="0" u="none" strike="noStrike">
                          <a:solidFill>
                            <a:srgbClr val="000000"/>
                          </a:solidFill>
                          <a:effectLst/>
                          <a:latin typeface="Calibri" charset="0"/>
                        </a:rPr>
                        <a:t>13546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13546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(9,946)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(10,582)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cs-CZ" sz="1100" b="0" i="0" u="none" strike="noStrike">
                          <a:solidFill>
                            <a:srgbClr val="000000"/>
                          </a:solidFill>
                          <a:effectLst/>
                          <a:latin typeface="Calibri" charset="0"/>
                        </a:rPr>
                        <a:t>12191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charset="0"/>
                        </a:rPr>
                        <a:t>12191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(2,370)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(12,547)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(14,917)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is-IS" sz="1100" b="0" i="0" u="none" strike="noStrike">
                          <a:solidFill>
                            <a:srgbClr val="000000"/>
                          </a:solidFill>
                          <a:effectLst/>
                          <a:latin typeface="Calibri" charset="0"/>
                        </a:rPr>
                        <a:t>1408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1609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1,093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1,093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Calibri" charset="0"/>
                        </a:rPr>
                        <a:t> 2,187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is-IS" sz="1100" b="0" i="0" u="none" strike="noStrike">
                          <a:solidFill>
                            <a:srgbClr val="000000"/>
                          </a:solidFill>
                          <a:effectLst/>
                          <a:latin typeface="Calibri" charset="0"/>
                        </a:rPr>
                        <a:t>1267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1448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_tradnl" sz="1100" b="0" i="0" u="none" strike="noStrike">
                          <a:solidFill>
                            <a:srgbClr val="000000"/>
                          </a:solidFill>
                          <a:effectLst/>
                          <a:latin typeface="Calibri" charset="0"/>
                        </a:rPr>
                        <a:t> 545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_tradnl" sz="1100" b="0" i="0" u="none" strike="noStrike">
                          <a:solidFill>
                            <a:srgbClr val="000000"/>
                          </a:solidFill>
                          <a:effectLst/>
                          <a:latin typeface="Calibri" charset="0"/>
                        </a:rPr>
                        <a:t> 545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1,090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is-IS" sz="1100" b="0" i="0" u="none" strike="noStrike">
                          <a:solidFill>
                            <a:srgbClr val="000000"/>
                          </a:solidFill>
                          <a:effectLst/>
                          <a:latin typeface="Calibri" charset="0"/>
                        </a:rPr>
                        <a:t>9314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10644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charset="0"/>
                        </a:rPr>
                        <a:t> 6,255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a:solidFill>
                            <a:srgbClr val="000000"/>
                          </a:solidFill>
                          <a:effectLst/>
                          <a:latin typeface="Calibri" charset="0"/>
                        </a:rPr>
                        <a:t> 5,856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12,110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cs-CZ" sz="1100" b="0" i="0" u="none" strike="noStrike">
                          <a:solidFill>
                            <a:srgbClr val="000000"/>
                          </a:solidFill>
                          <a:effectLst/>
                          <a:latin typeface="Calibri" charset="0"/>
                        </a:rPr>
                        <a:t>8382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charset="0"/>
                        </a:rPr>
                        <a:t>9580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5,256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4,525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0" i="0" u="none" strike="noStrike">
                          <a:solidFill>
                            <a:srgbClr val="000000"/>
                          </a:solidFill>
                          <a:effectLst/>
                          <a:latin typeface="Calibri" charset="0"/>
                        </a:rPr>
                        <a:t> 9,780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sk-SK" sz="1100" b="0"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100" b="0" i="0"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solidFill>
                            <a:srgbClr val="000000"/>
                          </a:solidFill>
                          <a:effectLst/>
                          <a:latin typeface="Calibri" charset="0"/>
                        </a:rPr>
                        <a:t> 10,142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0" i="0" u="none" strike="noStrike">
                          <a:solidFill>
                            <a:srgbClr val="000000"/>
                          </a:solidFill>
                          <a:effectLst/>
                          <a:latin typeface="Calibri" charset="0"/>
                        </a:rPr>
                        <a:t> (10,474)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100" b="1" i="0" u="none" strike="noStrike" dirty="0">
                          <a:solidFill>
                            <a:srgbClr val="000000"/>
                          </a:solidFill>
                          <a:effectLst/>
                          <a:latin typeface="Calibri" charset="0"/>
                        </a:rPr>
                        <a:t> (332)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66157806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27142529"/>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017747022"/>
              </p:ext>
            </p:extLst>
          </p:nvPr>
        </p:nvGraphicFramePr>
        <p:xfrm>
          <a:off x="755576" y="1628800"/>
          <a:ext cx="6480718" cy="1656183"/>
        </p:xfrm>
        <a:graphic>
          <a:graphicData uri="http://schemas.openxmlformats.org/drawingml/2006/table">
            <a:tbl>
              <a:tblPr>
                <a:tableStyleId>{5C22544A-7EE6-4342-B048-85BDC9FD1C3A}</a:tableStyleId>
              </a:tblPr>
              <a:tblGrid>
                <a:gridCol w="793348"/>
                <a:gridCol w="947895"/>
                <a:gridCol w="947895"/>
                <a:gridCol w="947895"/>
                <a:gridCol w="947895"/>
                <a:gridCol w="947895"/>
                <a:gridCol w="947895"/>
              </a:tblGrid>
              <a:tr h="272997">
                <a:tc>
                  <a:txBody>
                    <a:bodyPr/>
                    <a:lstStyle/>
                    <a:p>
                      <a:pPr algn="l" fontAlgn="b"/>
                      <a:r>
                        <a:rPr lang="sk-SK" sz="1100" u="none" strike="noStrike">
                          <a:effectLst/>
                        </a:rPr>
                        <a:t> </a:t>
                      </a:r>
                      <a:endParaRPr lang="sk-SK" sz="1100" b="0" i="0" u="none" strike="noStrike">
                        <a:solidFill>
                          <a:srgbClr val="000000"/>
                        </a:solidFill>
                        <a:effectLst/>
                        <a:latin typeface="Calibri" charset="0"/>
                      </a:endParaRPr>
                    </a:p>
                  </a:txBody>
                  <a:tcPr marL="0" marR="0" marT="0" marB="0" anchor="b"/>
                </a:tc>
                <a:tc gridSpan="6">
                  <a:txBody>
                    <a:bodyPr/>
                    <a:lstStyle/>
                    <a:p>
                      <a:pPr algn="ctr" fontAlgn="b"/>
                      <a:r>
                        <a:rPr lang="is-IS" sz="1200" b="1" u="none" strike="noStrike" dirty="0">
                          <a:effectLst/>
                        </a:rPr>
                        <a:t>2017</a:t>
                      </a:r>
                      <a:endParaRPr lang="is-IS" sz="1200" b="1" i="0" u="none" strike="noStrike" dirty="0">
                        <a:solidFill>
                          <a:srgbClr val="000000"/>
                        </a:solidFill>
                        <a:effectLst/>
                        <a:latin typeface="Calibri" charset="0"/>
                      </a:endParaRPr>
                    </a:p>
                  </a:txBody>
                  <a:tcPr marL="0" marR="0" marT="0" marB="0" anchor="b"/>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545995">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Meta país</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Cobertura original</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Meta FM</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Cobertura propuesta</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 reducción o aumento</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Diferencia</a:t>
                      </a:r>
                      <a:endParaRPr lang="es-ES_tradnl" sz="1200" b="1" i="0" u="none" strike="noStrike" dirty="0">
                        <a:solidFill>
                          <a:srgbClr val="000000"/>
                        </a:solidFill>
                        <a:effectLst/>
                        <a:latin typeface="Calibri" charset="0"/>
                      </a:endParaRPr>
                    </a:p>
                  </a:txBody>
                  <a:tcPr marL="0" marR="0" marT="0" marB="0" anchor="b"/>
                </a:tc>
              </a:tr>
              <a:tr h="272997">
                <a:tc>
                  <a:txBody>
                    <a:bodyPr/>
                    <a:lstStyle/>
                    <a:p>
                      <a:pPr algn="l" fontAlgn="b"/>
                      <a:r>
                        <a:rPr lang="es-ES_tradnl" sz="1200" b="1" u="none" strike="noStrike" dirty="0">
                          <a:effectLst/>
                        </a:rPr>
                        <a:t>HSH</a:t>
                      </a:r>
                      <a:endParaRPr lang="es-ES_tradnl" sz="1200" b="1"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dirty="0">
                          <a:effectLst/>
                        </a:rPr>
                        <a:t>13546</a:t>
                      </a:r>
                      <a:endParaRPr lang="is-IS" sz="1200" b="0" i="0" u="none" strike="noStrike" dirty="0">
                        <a:solidFill>
                          <a:srgbClr val="000000"/>
                        </a:solidFill>
                        <a:effectLst/>
                        <a:latin typeface="Calibri" charset="0"/>
                      </a:endParaRPr>
                    </a:p>
                  </a:txBody>
                  <a:tcPr marL="0" marR="0" marT="0" marB="0" anchor="b"/>
                </a:tc>
                <a:tc>
                  <a:txBody>
                    <a:bodyPr/>
                    <a:lstStyle/>
                    <a:p>
                      <a:pPr algn="r" fontAlgn="b"/>
                      <a:r>
                        <a:rPr lang="it-IT" sz="1200" u="none" strike="noStrike" dirty="0">
                          <a:effectLst/>
                        </a:rPr>
                        <a:t>25%</a:t>
                      </a:r>
                      <a:endParaRPr lang="it-IT" sz="1200" b="0" i="0" u="none" strike="noStrike" dirty="0">
                        <a:solidFill>
                          <a:srgbClr val="000000"/>
                        </a:solidFill>
                        <a:effectLst/>
                        <a:latin typeface="Calibri" charset="0"/>
                      </a:endParaRPr>
                    </a:p>
                  </a:txBody>
                  <a:tcPr marL="0" marR="0" marT="0" marB="0" anchor="b"/>
                </a:tc>
                <a:tc>
                  <a:txBody>
                    <a:bodyPr/>
                    <a:lstStyle/>
                    <a:p>
                      <a:pPr algn="r" fontAlgn="b"/>
                      <a:r>
                        <a:rPr lang="fi-FI" sz="1200" u="none" strike="noStrike">
                          <a:effectLst/>
                        </a:rPr>
                        <a:t>14182</a:t>
                      </a:r>
                      <a:endParaRPr lang="fi-FI" sz="1200" b="0" i="0" u="none" strike="noStrike">
                        <a:solidFill>
                          <a:srgbClr val="000000"/>
                        </a:solidFill>
                        <a:effectLst/>
                        <a:latin typeface="Calibri" charset="0"/>
                      </a:endParaRPr>
                    </a:p>
                  </a:txBody>
                  <a:tcPr marL="0" marR="0" marT="0" marB="0" anchor="b"/>
                </a:tc>
                <a:tc>
                  <a:txBody>
                    <a:bodyPr/>
                    <a:lstStyle/>
                    <a:p>
                      <a:pPr algn="r" fontAlgn="b"/>
                      <a:r>
                        <a:rPr lang="is-IS" sz="1200" u="none" strike="noStrike">
                          <a:effectLst/>
                        </a:rPr>
                        <a:t>26%</a:t>
                      </a:r>
                      <a:endParaRPr lang="is-IS" sz="1200" b="0" i="0" u="none" strike="noStrike">
                        <a:solidFill>
                          <a:srgbClr val="000000"/>
                        </a:solidFill>
                        <a:effectLst/>
                        <a:latin typeface="Calibri" charset="0"/>
                      </a:endParaRPr>
                    </a:p>
                  </a:txBody>
                  <a:tcPr marL="0" marR="0" marT="0" marB="0" anchor="b"/>
                </a:tc>
                <a:tc>
                  <a:txBody>
                    <a:bodyPr/>
                    <a:lstStyle/>
                    <a:p>
                      <a:pPr algn="r" fontAlgn="b"/>
                      <a:r>
                        <a:rPr lang="it-IT" sz="1200" u="none" strike="noStrike">
                          <a:effectLst/>
                        </a:rPr>
                        <a:t>-5%</a:t>
                      </a:r>
                      <a:endParaRPr lang="it-IT" sz="1200" b="0" i="0" u="none" strike="noStrike">
                        <a:solidFill>
                          <a:srgbClr val="000000"/>
                        </a:solidFill>
                        <a:effectLst/>
                        <a:latin typeface="Calibri" charset="0"/>
                      </a:endParaRPr>
                    </a:p>
                  </a:txBody>
                  <a:tcPr marL="0" marR="0" marT="0" marB="0" anchor="b"/>
                </a:tc>
                <a:tc>
                  <a:txBody>
                    <a:bodyPr/>
                    <a:lstStyle/>
                    <a:p>
                      <a:pPr algn="r" fontAlgn="b"/>
                      <a:r>
                        <a:rPr lang="is-IS" sz="1200" u="none" strike="noStrike">
                          <a:effectLst/>
                        </a:rPr>
                        <a:t>-636</a:t>
                      </a:r>
                      <a:endParaRPr lang="is-IS" sz="1200" b="0" i="0" u="none" strike="noStrike">
                        <a:solidFill>
                          <a:srgbClr val="000000"/>
                        </a:solidFill>
                        <a:effectLst/>
                        <a:latin typeface="Calibri" charset="0"/>
                      </a:endParaRPr>
                    </a:p>
                  </a:txBody>
                  <a:tcPr marL="0" marR="0" marT="0" marB="0" anchor="b"/>
                </a:tc>
              </a:tr>
              <a:tr h="272997">
                <a:tc>
                  <a:txBody>
                    <a:bodyPr/>
                    <a:lstStyle/>
                    <a:p>
                      <a:pPr algn="l" fontAlgn="b"/>
                      <a:r>
                        <a:rPr lang="es-ES_tradnl" sz="1200" b="1" u="none" strike="noStrike" dirty="0">
                          <a:effectLst/>
                        </a:rPr>
                        <a:t>Trans</a:t>
                      </a:r>
                      <a:endParaRPr lang="es-ES_tradnl" sz="1200" b="1"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a:effectLst/>
                        </a:rPr>
                        <a:t>1609</a:t>
                      </a:r>
                      <a:endParaRPr lang="is-IS" sz="1200" b="0" i="0" u="none" strike="noStrike">
                        <a:solidFill>
                          <a:srgbClr val="000000"/>
                        </a:solidFill>
                        <a:effectLst/>
                        <a:latin typeface="Calibri" charset="0"/>
                      </a:endParaRPr>
                    </a:p>
                  </a:txBody>
                  <a:tcPr marL="0" marR="0" marT="0" marB="0" anchor="b"/>
                </a:tc>
                <a:tc>
                  <a:txBody>
                    <a:bodyPr/>
                    <a:lstStyle/>
                    <a:p>
                      <a:pPr algn="r" fontAlgn="b"/>
                      <a:r>
                        <a:rPr lang="es-ES_tradnl" sz="1200" u="none" strike="noStrike" dirty="0">
                          <a:effectLst/>
                        </a:rPr>
                        <a:t>80%</a:t>
                      </a:r>
                      <a:endParaRPr lang="es-ES_tradnl" sz="1200" b="0" i="0" u="none" strike="noStrike" dirty="0">
                        <a:solidFill>
                          <a:srgbClr val="000000"/>
                        </a:solidFill>
                        <a:effectLst/>
                        <a:latin typeface="Calibri" charset="0"/>
                      </a:endParaRPr>
                    </a:p>
                  </a:txBody>
                  <a:tcPr marL="0" marR="0" marT="0" marB="0" anchor="b"/>
                </a:tc>
                <a:tc>
                  <a:txBody>
                    <a:bodyPr/>
                    <a:lstStyle/>
                    <a:p>
                      <a:pPr algn="r" fontAlgn="b"/>
                      <a:r>
                        <a:rPr lang="es-ES_tradnl" sz="1200" u="none" strike="noStrike" dirty="0">
                          <a:effectLst/>
                        </a:rPr>
                        <a:t>315</a:t>
                      </a:r>
                      <a:endParaRPr lang="es-ES_tradnl" sz="1200" b="0" i="0" u="none" strike="noStrike" dirty="0">
                        <a:solidFill>
                          <a:srgbClr val="000000"/>
                        </a:solidFill>
                        <a:effectLst/>
                        <a:latin typeface="Calibri" charset="0"/>
                      </a:endParaRPr>
                    </a:p>
                  </a:txBody>
                  <a:tcPr marL="0" marR="0" marT="0" marB="0" anchor="b"/>
                </a:tc>
                <a:tc>
                  <a:txBody>
                    <a:bodyPr/>
                    <a:lstStyle/>
                    <a:p>
                      <a:pPr algn="r" fontAlgn="b"/>
                      <a:r>
                        <a:rPr lang="pt-BR" sz="1200" u="none" strike="noStrike">
                          <a:effectLst/>
                        </a:rPr>
                        <a:t>16%</a:t>
                      </a:r>
                      <a:endParaRPr lang="pt-BR" sz="1200" b="0" i="0" u="none" strike="noStrike">
                        <a:solidFill>
                          <a:srgbClr val="000000"/>
                        </a:solidFill>
                        <a:effectLst/>
                        <a:latin typeface="Calibri" charset="0"/>
                      </a:endParaRPr>
                    </a:p>
                  </a:txBody>
                  <a:tcPr marL="0" marR="0" marT="0" marB="0" anchor="b"/>
                </a:tc>
                <a:tc>
                  <a:txBody>
                    <a:bodyPr/>
                    <a:lstStyle/>
                    <a:p>
                      <a:pPr algn="r" fontAlgn="b"/>
                      <a:r>
                        <a:rPr lang="es-ES_tradnl" sz="1200" u="none" strike="noStrike">
                          <a:effectLst/>
                        </a:rPr>
                        <a:t>80%</a:t>
                      </a:r>
                      <a:endParaRPr lang="es-ES_tradnl" sz="1200" b="0" i="0" u="none" strike="noStrike">
                        <a:solidFill>
                          <a:srgbClr val="000000"/>
                        </a:solidFill>
                        <a:effectLst/>
                        <a:latin typeface="Calibri" charset="0"/>
                      </a:endParaRPr>
                    </a:p>
                  </a:txBody>
                  <a:tcPr marL="0" marR="0" marT="0" marB="0" anchor="b"/>
                </a:tc>
                <a:tc>
                  <a:txBody>
                    <a:bodyPr/>
                    <a:lstStyle/>
                    <a:p>
                      <a:pPr algn="r" fontAlgn="b"/>
                      <a:r>
                        <a:rPr lang="cs-CZ" sz="1200" u="none" strike="noStrike">
                          <a:effectLst/>
                        </a:rPr>
                        <a:t>1294</a:t>
                      </a:r>
                      <a:endParaRPr lang="cs-CZ" sz="1200" b="0" i="0" u="none" strike="noStrike">
                        <a:solidFill>
                          <a:srgbClr val="000000"/>
                        </a:solidFill>
                        <a:effectLst/>
                        <a:latin typeface="Calibri" charset="0"/>
                      </a:endParaRPr>
                    </a:p>
                  </a:txBody>
                  <a:tcPr marL="0" marR="0" marT="0" marB="0" anchor="b"/>
                </a:tc>
              </a:tr>
              <a:tr h="291197">
                <a:tc>
                  <a:txBody>
                    <a:bodyPr/>
                    <a:lstStyle/>
                    <a:p>
                      <a:pPr algn="l" fontAlgn="b"/>
                      <a:r>
                        <a:rPr lang="es-ES_tradnl" sz="1200" b="1" u="none" strike="noStrike" dirty="0">
                          <a:effectLst/>
                        </a:rPr>
                        <a:t>TS</a:t>
                      </a:r>
                      <a:endParaRPr lang="es-ES_tradnl" sz="1200" b="1"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a:effectLst/>
                        </a:rPr>
                        <a:t>10644</a:t>
                      </a:r>
                      <a:endParaRPr lang="is-IS" sz="1200" b="0" i="0" u="none" strike="noStrike">
                        <a:solidFill>
                          <a:srgbClr val="000000"/>
                        </a:solidFill>
                        <a:effectLst/>
                        <a:latin typeface="Calibri" charset="0"/>
                      </a:endParaRPr>
                    </a:p>
                  </a:txBody>
                  <a:tcPr marL="0" marR="0" marT="0" marB="0" anchor="b"/>
                </a:tc>
                <a:tc>
                  <a:txBody>
                    <a:bodyPr/>
                    <a:lstStyle/>
                    <a:p>
                      <a:pPr algn="r" fontAlgn="b"/>
                      <a:r>
                        <a:rPr lang="es-ES_tradnl" sz="1200" u="none" strike="noStrike">
                          <a:effectLst/>
                        </a:rPr>
                        <a:t>80%</a:t>
                      </a:r>
                      <a:endParaRPr lang="es-ES_tradnl" sz="1200" b="0" i="0" u="none" strike="noStrike">
                        <a:solidFill>
                          <a:srgbClr val="000000"/>
                        </a:solidFill>
                        <a:effectLst/>
                        <a:latin typeface="Calibri" charset="0"/>
                      </a:endParaRPr>
                    </a:p>
                  </a:txBody>
                  <a:tcPr marL="0" marR="0" marT="0" marB="0" anchor="b"/>
                </a:tc>
                <a:tc>
                  <a:txBody>
                    <a:bodyPr/>
                    <a:lstStyle/>
                    <a:p>
                      <a:pPr algn="r" fontAlgn="b"/>
                      <a:r>
                        <a:rPr lang="is-IS" sz="1200" u="none" strike="noStrike" dirty="0">
                          <a:effectLst/>
                        </a:rPr>
                        <a:t>3060</a:t>
                      </a:r>
                      <a:endParaRPr lang="is-IS" sz="1200" b="0"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dirty="0">
                          <a:effectLst/>
                        </a:rPr>
                        <a:t>23%</a:t>
                      </a:r>
                      <a:endParaRPr lang="is-IS" sz="1200" b="0" i="0" u="none" strike="noStrike" dirty="0">
                        <a:solidFill>
                          <a:srgbClr val="000000"/>
                        </a:solidFill>
                        <a:effectLst/>
                        <a:latin typeface="Calibri" charset="0"/>
                      </a:endParaRPr>
                    </a:p>
                  </a:txBody>
                  <a:tcPr marL="0" marR="0" marT="0" marB="0" anchor="b"/>
                </a:tc>
                <a:tc>
                  <a:txBody>
                    <a:bodyPr/>
                    <a:lstStyle/>
                    <a:p>
                      <a:pPr algn="r" fontAlgn="b"/>
                      <a:r>
                        <a:rPr lang="pt-BR" sz="1200" u="none" strike="noStrike" dirty="0">
                          <a:effectLst/>
                        </a:rPr>
                        <a:t>71%</a:t>
                      </a:r>
                      <a:endParaRPr lang="pt-BR" sz="1200" b="0" i="0" u="none" strike="noStrike" dirty="0">
                        <a:solidFill>
                          <a:srgbClr val="000000"/>
                        </a:solidFill>
                        <a:effectLst/>
                        <a:latin typeface="Calibri" charset="0"/>
                      </a:endParaRPr>
                    </a:p>
                  </a:txBody>
                  <a:tcPr marL="0" marR="0" marT="0" marB="0" anchor="b"/>
                </a:tc>
                <a:tc>
                  <a:txBody>
                    <a:bodyPr/>
                    <a:lstStyle/>
                    <a:p>
                      <a:pPr algn="r" fontAlgn="b"/>
                      <a:r>
                        <a:rPr lang="ru-RU" sz="1200" u="none" strike="noStrike" dirty="0">
                          <a:effectLst/>
                        </a:rPr>
                        <a:t>7585</a:t>
                      </a:r>
                      <a:endParaRPr lang="ru-RU" sz="1200" b="0" i="0" u="none" strike="noStrike" dirty="0">
                        <a:solidFill>
                          <a:srgbClr val="000000"/>
                        </a:solidFill>
                        <a:effectLst/>
                        <a:latin typeface="Calibri" charset="0"/>
                      </a:endParaRPr>
                    </a:p>
                  </a:txBody>
                  <a:tcPr marL="0" marR="0" marT="0" marB="0" anchor="b"/>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792176345"/>
              </p:ext>
            </p:extLst>
          </p:nvPr>
        </p:nvGraphicFramePr>
        <p:xfrm>
          <a:off x="738191" y="3645024"/>
          <a:ext cx="7434208" cy="1656183"/>
        </p:xfrm>
        <a:graphic>
          <a:graphicData uri="http://schemas.openxmlformats.org/drawingml/2006/table">
            <a:tbl>
              <a:tblPr>
                <a:tableStyleId>{5C22544A-7EE6-4342-B048-85BDC9FD1C3A}</a:tableStyleId>
              </a:tblPr>
              <a:tblGrid>
                <a:gridCol w="929276"/>
                <a:gridCol w="929276"/>
                <a:gridCol w="929276"/>
                <a:gridCol w="929276"/>
                <a:gridCol w="929276"/>
                <a:gridCol w="929276"/>
                <a:gridCol w="929276"/>
                <a:gridCol w="929276"/>
              </a:tblGrid>
              <a:tr h="272997">
                <a:tc>
                  <a:txBody>
                    <a:bodyPr/>
                    <a:lstStyle/>
                    <a:p>
                      <a:pPr algn="l" fontAlgn="b"/>
                      <a:r>
                        <a:rPr lang="sk-SK" sz="1100" u="none" strike="noStrike">
                          <a:effectLst/>
                        </a:rPr>
                        <a:t> </a:t>
                      </a:r>
                      <a:endParaRPr lang="sk-SK" sz="1100" b="0" i="0" u="none" strike="noStrike">
                        <a:solidFill>
                          <a:srgbClr val="000000"/>
                        </a:solidFill>
                        <a:effectLst/>
                        <a:latin typeface="Calibri" charset="0"/>
                      </a:endParaRPr>
                    </a:p>
                  </a:txBody>
                  <a:tcPr marL="0" marR="0" marT="0" marB="0" anchor="b"/>
                </a:tc>
                <a:tc gridSpan="6">
                  <a:txBody>
                    <a:bodyPr/>
                    <a:lstStyle/>
                    <a:p>
                      <a:pPr algn="ctr" fontAlgn="b"/>
                      <a:r>
                        <a:rPr lang="is-IS" sz="1100" b="1" u="none" strike="noStrike" dirty="0">
                          <a:effectLst/>
                        </a:rPr>
                        <a:t>2018</a:t>
                      </a:r>
                      <a:endParaRPr lang="is-IS" sz="1100" b="1" i="0" u="none" strike="noStrike" dirty="0">
                        <a:solidFill>
                          <a:srgbClr val="000000"/>
                        </a:solidFill>
                        <a:effectLst/>
                        <a:latin typeface="Calibri" charset="0"/>
                      </a:endParaRPr>
                    </a:p>
                  </a:txBody>
                  <a:tcPr marL="0" marR="0" marT="0" marB="0" anchor="b"/>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l" fontAlgn="b"/>
                      <a:r>
                        <a:rPr lang="sk-SK" sz="1100" u="none" strike="noStrike">
                          <a:effectLst/>
                        </a:rPr>
                        <a:t> </a:t>
                      </a:r>
                      <a:endParaRPr lang="sk-SK" sz="1100" b="0" i="0" u="none" strike="noStrike">
                        <a:solidFill>
                          <a:srgbClr val="000000"/>
                        </a:solidFill>
                        <a:effectLst/>
                        <a:latin typeface="Calibri" charset="0"/>
                      </a:endParaRPr>
                    </a:p>
                  </a:txBody>
                  <a:tcPr marL="0" marR="0" marT="0" marB="0" anchor="b"/>
                </a:tc>
              </a:tr>
              <a:tr h="545995">
                <a:tc>
                  <a:txBody>
                    <a:bodyPr/>
                    <a:lstStyle/>
                    <a:p>
                      <a:pPr algn="l" fontAlgn="b"/>
                      <a:r>
                        <a:rPr lang="sk-SK" sz="1200" u="none" strike="noStrike" dirty="0">
                          <a:effectLst/>
                        </a:rPr>
                        <a:t> </a:t>
                      </a:r>
                      <a:endParaRPr lang="sk-SK" sz="1200" b="0"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Meta país </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Cobertura original</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Meta Fm</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Cobertura </a:t>
                      </a:r>
                      <a:r>
                        <a:rPr lang="es-ES_tradnl" sz="1200" b="1" u="none" strike="noStrike" dirty="0" smtClean="0">
                          <a:effectLst/>
                        </a:rPr>
                        <a:t>propuesta </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dirty="0">
                          <a:effectLst/>
                        </a:rPr>
                        <a:t>% reducción o aumento</a:t>
                      </a:r>
                      <a:endParaRPr lang="es-ES_tradnl" sz="1200" b="1" i="0" u="none" strike="noStrike" dirty="0">
                        <a:solidFill>
                          <a:srgbClr val="000000"/>
                        </a:solidFill>
                        <a:effectLst/>
                        <a:latin typeface="Calibri" charset="0"/>
                      </a:endParaRPr>
                    </a:p>
                  </a:txBody>
                  <a:tcPr marL="0" marR="0" marT="0" marB="0" anchor="b"/>
                </a:tc>
                <a:tc>
                  <a:txBody>
                    <a:bodyPr/>
                    <a:lstStyle/>
                    <a:p>
                      <a:pPr algn="l" fontAlgn="b"/>
                      <a:r>
                        <a:rPr lang="es-ES_tradnl" sz="1200" b="1" u="none" strike="noStrike">
                          <a:effectLst/>
                        </a:rPr>
                        <a:t>Diferencia</a:t>
                      </a:r>
                      <a:endParaRPr lang="es-ES_tradnl" sz="1200" b="1" i="0" u="none" strike="noStrike">
                        <a:solidFill>
                          <a:srgbClr val="000000"/>
                        </a:solidFill>
                        <a:effectLst/>
                        <a:latin typeface="Calibri" charset="0"/>
                      </a:endParaRPr>
                    </a:p>
                  </a:txBody>
                  <a:tcPr marL="0" marR="0" marT="0" marB="0" anchor="b"/>
                </a:tc>
                <a:tc>
                  <a:txBody>
                    <a:bodyPr/>
                    <a:lstStyle/>
                    <a:p>
                      <a:pPr algn="ctr" fontAlgn="b"/>
                      <a:r>
                        <a:rPr lang="es-ES_tradnl" sz="1200" b="1" u="none" strike="noStrike" dirty="0">
                          <a:effectLst/>
                        </a:rPr>
                        <a:t>sumatoria</a:t>
                      </a:r>
                      <a:endParaRPr lang="es-ES_tradnl" sz="1200" b="1" i="0" u="none" strike="noStrike" dirty="0">
                        <a:solidFill>
                          <a:srgbClr val="000000"/>
                        </a:solidFill>
                        <a:effectLst/>
                        <a:latin typeface="Calibri" charset="0"/>
                      </a:endParaRPr>
                    </a:p>
                  </a:txBody>
                  <a:tcPr marL="0" marR="0" marT="0" marB="0" anchor="b"/>
                </a:tc>
              </a:tr>
              <a:tr h="272997">
                <a:tc>
                  <a:txBody>
                    <a:bodyPr/>
                    <a:lstStyle/>
                    <a:p>
                      <a:pPr algn="l" fontAlgn="b"/>
                      <a:r>
                        <a:rPr lang="es-ES_tradnl" sz="1200" b="1" u="none" strike="noStrike" dirty="0">
                          <a:effectLst/>
                        </a:rPr>
                        <a:t>HSH</a:t>
                      </a:r>
                      <a:endParaRPr lang="es-ES_tradnl" sz="1200" b="1"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dirty="0">
                          <a:effectLst/>
                        </a:rPr>
                        <a:t>13546</a:t>
                      </a:r>
                      <a:endParaRPr lang="is-IS" sz="1200" b="0" i="0" u="none" strike="noStrike" dirty="0">
                        <a:solidFill>
                          <a:srgbClr val="000000"/>
                        </a:solidFill>
                        <a:effectLst/>
                        <a:latin typeface="Calibri" charset="0"/>
                      </a:endParaRPr>
                    </a:p>
                  </a:txBody>
                  <a:tcPr marL="0" marR="0" marT="0" marB="0" anchor="b"/>
                </a:tc>
                <a:tc>
                  <a:txBody>
                    <a:bodyPr/>
                    <a:lstStyle/>
                    <a:p>
                      <a:pPr algn="r" fontAlgn="b"/>
                      <a:r>
                        <a:rPr lang="it-IT" sz="1200" u="none" strike="noStrike" dirty="0">
                          <a:effectLst/>
                        </a:rPr>
                        <a:t>25%</a:t>
                      </a:r>
                      <a:endParaRPr lang="it-IT" sz="1200" b="0" i="0" u="none" strike="noStrike" dirty="0">
                        <a:solidFill>
                          <a:srgbClr val="000000"/>
                        </a:solidFill>
                        <a:effectLst/>
                        <a:latin typeface="Calibri" charset="0"/>
                      </a:endParaRPr>
                    </a:p>
                  </a:txBody>
                  <a:tcPr marL="0" marR="0" marT="0" marB="0" anchor="b"/>
                </a:tc>
                <a:tc>
                  <a:txBody>
                    <a:bodyPr/>
                    <a:lstStyle/>
                    <a:p>
                      <a:pPr algn="r" fontAlgn="b"/>
                      <a:r>
                        <a:rPr lang="cs-CZ" sz="1200" u="none" strike="noStrike" dirty="0">
                          <a:effectLst/>
                        </a:rPr>
                        <a:t>23492</a:t>
                      </a:r>
                      <a:endParaRPr lang="cs-CZ" sz="1200" b="0" i="0" u="none" strike="noStrike" dirty="0">
                        <a:solidFill>
                          <a:srgbClr val="000000"/>
                        </a:solidFill>
                        <a:effectLst/>
                        <a:latin typeface="Calibri" charset="0"/>
                      </a:endParaRPr>
                    </a:p>
                  </a:txBody>
                  <a:tcPr marL="0" marR="0" marT="0" marB="0" anchor="b"/>
                </a:tc>
                <a:tc>
                  <a:txBody>
                    <a:bodyPr/>
                    <a:lstStyle/>
                    <a:p>
                      <a:pPr algn="r" fontAlgn="b"/>
                      <a:r>
                        <a:rPr lang="pt-BR" sz="1200" u="none" strike="noStrike">
                          <a:effectLst/>
                        </a:rPr>
                        <a:t>43%</a:t>
                      </a:r>
                      <a:endParaRPr lang="pt-BR" sz="1200" b="0" i="0" u="none" strike="noStrike">
                        <a:solidFill>
                          <a:srgbClr val="000000"/>
                        </a:solidFill>
                        <a:effectLst/>
                        <a:latin typeface="Calibri" charset="0"/>
                      </a:endParaRPr>
                    </a:p>
                  </a:txBody>
                  <a:tcPr marL="0" marR="0" marT="0" marB="0" anchor="b"/>
                </a:tc>
                <a:tc>
                  <a:txBody>
                    <a:bodyPr/>
                    <a:lstStyle/>
                    <a:p>
                      <a:pPr algn="r" fontAlgn="b"/>
                      <a:r>
                        <a:rPr lang="is-IS" sz="1200" u="none" strike="noStrike" dirty="0">
                          <a:effectLst/>
                        </a:rPr>
                        <a:t>-73%</a:t>
                      </a:r>
                      <a:endParaRPr lang="is-IS" sz="1200" b="0" i="0" u="none" strike="noStrike" dirty="0">
                        <a:solidFill>
                          <a:srgbClr val="000000"/>
                        </a:solidFill>
                        <a:effectLst/>
                        <a:latin typeface="Calibri" charset="0"/>
                      </a:endParaRPr>
                    </a:p>
                  </a:txBody>
                  <a:tcPr marL="0" marR="0" marT="0" marB="0" anchor="b"/>
                </a:tc>
                <a:tc>
                  <a:txBody>
                    <a:bodyPr/>
                    <a:lstStyle/>
                    <a:p>
                      <a:pPr algn="r" fontAlgn="b"/>
                      <a:r>
                        <a:rPr lang="cs-CZ" sz="1200" u="none" strike="noStrike" dirty="0">
                          <a:effectLst/>
                        </a:rPr>
                        <a:t>-9946</a:t>
                      </a:r>
                      <a:endParaRPr lang="cs-CZ" sz="1200" b="0" i="0" u="none" strike="noStrike" dirty="0">
                        <a:solidFill>
                          <a:srgbClr val="000000"/>
                        </a:solidFill>
                        <a:effectLst/>
                        <a:latin typeface="Calibri" charset="0"/>
                      </a:endParaRPr>
                    </a:p>
                  </a:txBody>
                  <a:tcPr marL="0" marR="0" marT="0" marB="0" anchor="b"/>
                </a:tc>
                <a:tc>
                  <a:txBody>
                    <a:bodyPr/>
                    <a:lstStyle/>
                    <a:p>
                      <a:pPr algn="ctr" fontAlgn="b"/>
                      <a:r>
                        <a:rPr lang="is-IS" sz="1200" u="none" strike="noStrike" dirty="0">
                          <a:effectLst/>
                        </a:rPr>
                        <a:t>-10582</a:t>
                      </a:r>
                      <a:endParaRPr lang="is-IS" sz="1200" b="0" i="0" u="none" strike="noStrike" dirty="0">
                        <a:solidFill>
                          <a:srgbClr val="000000"/>
                        </a:solidFill>
                        <a:effectLst/>
                        <a:latin typeface="Calibri" charset="0"/>
                      </a:endParaRPr>
                    </a:p>
                  </a:txBody>
                  <a:tcPr marL="0" marR="0" marT="0" marB="0" anchor="b"/>
                </a:tc>
              </a:tr>
              <a:tr h="272997">
                <a:tc>
                  <a:txBody>
                    <a:bodyPr/>
                    <a:lstStyle/>
                    <a:p>
                      <a:pPr algn="l" fontAlgn="b"/>
                      <a:r>
                        <a:rPr lang="es-ES_tradnl" sz="1200" b="1" u="none" strike="noStrike" dirty="0">
                          <a:effectLst/>
                        </a:rPr>
                        <a:t>Trans</a:t>
                      </a:r>
                      <a:endParaRPr lang="es-ES_tradnl" sz="1200" b="1"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a:effectLst/>
                        </a:rPr>
                        <a:t>1609</a:t>
                      </a:r>
                      <a:endParaRPr lang="is-IS" sz="1200" b="0" i="0" u="none" strike="noStrike">
                        <a:solidFill>
                          <a:srgbClr val="000000"/>
                        </a:solidFill>
                        <a:effectLst/>
                        <a:latin typeface="Calibri" charset="0"/>
                      </a:endParaRPr>
                    </a:p>
                  </a:txBody>
                  <a:tcPr marL="0" marR="0" marT="0" marB="0" anchor="b"/>
                </a:tc>
                <a:tc>
                  <a:txBody>
                    <a:bodyPr/>
                    <a:lstStyle/>
                    <a:p>
                      <a:pPr algn="r" fontAlgn="b"/>
                      <a:r>
                        <a:rPr lang="es-ES_tradnl" sz="1200" u="none" strike="noStrike">
                          <a:effectLst/>
                        </a:rPr>
                        <a:t>80%</a:t>
                      </a:r>
                      <a:endParaRPr lang="es-ES_tradnl" sz="1200" b="0" i="0" u="none" strike="noStrike">
                        <a:solidFill>
                          <a:srgbClr val="000000"/>
                        </a:solidFill>
                        <a:effectLst/>
                        <a:latin typeface="Calibri" charset="0"/>
                      </a:endParaRPr>
                    </a:p>
                  </a:txBody>
                  <a:tcPr marL="0" marR="0" marT="0" marB="0" anchor="b"/>
                </a:tc>
                <a:tc>
                  <a:txBody>
                    <a:bodyPr/>
                    <a:lstStyle/>
                    <a:p>
                      <a:pPr algn="r" fontAlgn="b"/>
                      <a:r>
                        <a:rPr lang="uk-UA" sz="1200" u="none" strike="noStrike" dirty="0">
                          <a:effectLst/>
                        </a:rPr>
                        <a:t>516</a:t>
                      </a:r>
                      <a:endParaRPr lang="uk-UA" sz="1200" b="0"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dirty="0">
                          <a:effectLst/>
                        </a:rPr>
                        <a:t>26%</a:t>
                      </a:r>
                      <a:endParaRPr lang="is-IS" sz="1200" b="0"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dirty="0">
                          <a:effectLst/>
                        </a:rPr>
                        <a:t>68%</a:t>
                      </a:r>
                      <a:endParaRPr lang="is-IS" sz="1200" b="0"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dirty="0">
                          <a:effectLst/>
                        </a:rPr>
                        <a:t>1093</a:t>
                      </a:r>
                      <a:endParaRPr lang="is-IS" sz="1200" b="0" i="0" u="none" strike="noStrike" dirty="0">
                        <a:solidFill>
                          <a:srgbClr val="000000"/>
                        </a:solidFill>
                        <a:effectLst/>
                        <a:latin typeface="Calibri" charset="0"/>
                      </a:endParaRPr>
                    </a:p>
                  </a:txBody>
                  <a:tcPr marL="0" marR="0" marT="0" marB="0" anchor="b"/>
                </a:tc>
                <a:tc>
                  <a:txBody>
                    <a:bodyPr/>
                    <a:lstStyle/>
                    <a:p>
                      <a:pPr algn="ctr" fontAlgn="b"/>
                      <a:r>
                        <a:rPr lang="is-IS" sz="1200" u="none" strike="noStrike">
                          <a:effectLst/>
                        </a:rPr>
                        <a:t>2388</a:t>
                      </a:r>
                      <a:endParaRPr lang="is-IS" sz="1200" b="0" i="0" u="none" strike="noStrike">
                        <a:solidFill>
                          <a:srgbClr val="000000"/>
                        </a:solidFill>
                        <a:effectLst/>
                        <a:latin typeface="Calibri" charset="0"/>
                      </a:endParaRPr>
                    </a:p>
                  </a:txBody>
                  <a:tcPr marL="0" marR="0" marT="0" marB="0" anchor="b"/>
                </a:tc>
              </a:tr>
              <a:tr h="291197">
                <a:tc>
                  <a:txBody>
                    <a:bodyPr/>
                    <a:lstStyle/>
                    <a:p>
                      <a:pPr algn="l" fontAlgn="b"/>
                      <a:r>
                        <a:rPr lang="es-ES_tradnl" sz="1200" b="1" u="none" strike="noStrike" dirty="0">
                          <a:effectLst/>
                        </a:rPr>
                        <a:t>TS</a:t>
                      </a:r>
                      <a:endParaRPr lang="es-ES_tradnl" sz="1200" b="1" i="0" u="none" strike="noStrike" dirty="0">
                        <a:solidFill>
                          <a:srgbClr val="000000"/>
                        </a:solidFill>
                        <a:effectLst/>
                        <a:latin typeface="Calibri" charset="0"/>
                      </a:endParaRPr>
                    </a:p>
                  </a:txBody>
                  <a:tcPr marL="0" marR="0" marT="0" marB="0" anchor="b"/>
                </a:tc>
                <a:tc>
                  <a:txBody>
                    <a:bodyPr/>
                    <a:lstStyle/>
                    <a:p>
                      <a:pPr algn="r" fontAlgn="b"/>
                      <a:r>
                        <a:rPr lang="is-IS" sz="1200" u="none" strike="noStrike">
                          <a:effectLst/>
                        </a:rPr>
                        <a:t>10644</a:t>
                      </a:r>
                      <a:endParaRPr lang="is-IS" sz="1200" b="0" i="0" u="none" strike="noStrike">
                        <a:solidFill>
                          <a:srgbClr val="000000"/>
                        </a:solidFill>
                        <a:effectLst/>
                        <a:latin typeface="Calibri" charset="0"/>
                      </a:endParaRPr>
                    </a:p>
                  </a:txBody>
                  <a:tcPr marL="0" marR="0" marT="0" marB="0" anchor="b"/>
                </a:tc>
                <a:tc>
                  <a:txBody>
                    <a:bodyPr/>
                    <a:lstStyle/>
                    <a:p>
                      <a:pPr algn="r" fontAlgn="b"/>
                      <a:r>
                        <a:rPr lang="es-ES_tradnl" sz="1200" u="none" strike="noStrike">
                          <a:effectLst/>
                        </a:rPr>
                        <a:t>80%</a:t>
                      </a:r>
                      <a:endParaRPr lang="es-ES_tradnl" sz="1200" b="0" i="0" u="none" strike="noStrike">
                        <a:solidFill>
                          <a:srgbClr val="000000"/>
                        </a:solidFill>
                        <a:effectLst/>
                        <a:latin typeface="Calibri" charset="0"/>
                      </a:endParaRPr>
                    </a:p>
                  </a:txBody>
                  <a:tcPr marL="0" marR="0" marT="0" marB="0" anchor="b"/>
                </a:tc>
                <a:tc>
                  <a:txBody>
                    <a:bodyPr/>
                    <a:lstStyle/>
                    <a:p>
                      <a:pPr algn="r" fontAlgn="b"/>
                      <a:r>
                        <a:rPr lang="cs-CZ" sz="1200" u="none" strike="noStrike">
                          <a:effectLst/>
                        </a:rPr>
                        <a:t>4789</a:t>
                      </a:r>
                      <a:endParaRPr lang="cs-CZ" sz="1200" b="0" i="0" u="none" strike="noStrike">
                        <a:solidFill>
                          <a:srgbClr val="000000"/>
                        </a:solidFill>
                        <a:effectLst/>
                        <a:latin typeface="Calibri" charset="0"/>
                      </a:endParaRPr>
                    </a:p>
                  </a:txBody>
                  <a:tcPr marL="0" marR="0" marT="0" marB="0" anchor="b"/>
                </a:tc>
                <a:tc>
                  <a:txBody>
                    <a:bodyPr/>
                    <a:lstStyle/>
                    <a:p>
                      <a:pPr algn="r" fontAlgn="b"/>
                      <a:r>
                        <a:rPr lang="pt-BR" sz="1200" u="none" strike="noStrike">
                          <a:effectLst/>
                        </a:rPr>
                        <a:t>36%</a:t>
                      </a:r>
                      <a:endParaRPr lang="pt-BR" sz="1200" b="0" i="0" u="none" strike="noStrike">
                        <a:solidFill>
                          <a:srgbClr val="000000"/>
                        </a:solidFill>
                        <a:effectLst/>
                        <a:latin typeface="Calibri" charset="0"/>
                      </a:endParaRPr>
                    </a:p>
                  </a:txBody>
                  <a:tcPr marL="0" marR="0" marT="0" marB="0" anchor="b"/>
                </a:tc>
                <a:tc>
                  <a:txBody>
                    <a:bodyPr/>
                    <a:lstStyle/>
                    <a:p>
                      <a:pPr algn="r" fontAlgn="b"/>
                      <a:r>
                        <a:rPr lang="it-IT" sz="1200" u="none" strike="noStrike">
                          <a:effectLst/>
                        </a:rPr>
                        <a:t>55%</a:t>
                      </a:r>
                      <a:endParaRPr lang="it-IT" sz="1200" b="0" i="0" u="none" strike="noStrike">
                        <a:solidFill>
                          <a:srgbClr val="000000"/>
                        </a:solidFill>
                        <a:effectLst/>
                        <a:latin typeface="Calibri" charset="0"/>
                      </a:endParaRPr>
                    </a:p>
                  </a:txBody>
                  <a:tcPr marL="0" marR="0" marT="0" marB="0" anchor="b"/>
                </a:tc>
                <a:tc>
                  <a:txBody>
                    <a:bodyPr/>
                    <a:lstStyle/>
                    <a:p>
                      <a:pPr algn="r" fontAlgn="b"/>
                      <a:r>
                        <a:rPr lang="ru-RU" sz="1200" u="none" strike="noStrike" dirty="0">
                          <a:effectLst/>
                        </a:rPr>
                        <a:t>5856</a:t>
                      </a:r>
                      <a:endParaRPr lang="ru-RU" sz="1200" b="0" i="0" u="none" strike="noStrike" dirty="0">
                        <a:solidFill>
                          <a:srgbClr val="000000"/>
                        </a:solidFill>
                        <a:effectLst/>
                        <a:latin typeface="Calibri" charset="0"/>
                      </a:endParaRPr>
                    </a:p>
                  </a:txBody>
                  <a:tcPr marL="0" marR="0" marT="0" marB="0" anchor="b"/>
                </a:tc>
                <a:tc>
                  <a:txBody>
                    <a:bodyPr/>
                    <a:lstStyle/>
                    <a:p>
                      <a:pPr algn="ctr" fontAlgn="b"/>
                      <a:r>
                        <a:rPr lang="is-IS" sz="1200" u="none" strike="noStrike" dirty="0">
                          <a:effectLst/>
                        </a:rPr>
                        <a:t>13440</a:t>
                      </a:r>
                      <a:endParaRPr lang="is-IS" sz="1200" b="0" i="0" u="none" strike="noStrike" dirty="0">
                        <a:solidFill>
                          <a:srgbClr val="000000"/>
                        </a:solidFill>
                        <a:effectLst/>
                        <a:latin typeface="Calibri" charset="0"/>
                      </a:endParaRPr>
                    </a:p>
                  </a:txBody>
                  <a:tcPr marL="0" marR="0" marT="0" marB="0" anchor="b"/>
                </a:tc>
              </a:tr>
            </a:tbl>
          </a:graphicData>
        </a:graphic>
      </p:graphicFrame>
    </p:spTree>
    <p:extLst>
      <p:ext uri="{BB962C8B-B14F-4D97-AF65-F5344CB8AC3E}">
        <p14:creationId xmlns:p14="http://schemas.microsoft.com/office/powerpoint/2010/main" val="35030232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27142529"/>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11288722"/>
              </p:ext>
            </p:extLst>
          </p:nvPr>
        </p:nvGraphicFramePr>
        <p:xfrm>
          <a:off x="1475655" y="1412776"/>
          <a:ext cx="6178669" cy="3456384"/>
        </p:xfrm>
        <a:graphic>
          <a:graphicData uri="http://schemas.openxmlformats.org/presentationml/2006/ole">
            <mc:AlternateContent xmlns:mc="http://schemas.openxmlformats.org/markup-compatibility/2006">
              <mc:Choice xmlns:v="urn:schemas-microsoft-com:vml" Requires="v">
                <p:oleObj spid="_x0000_s5124" name="Hoja de cálculo" r:id="rId9" imgW="5130800" imgH="2870200" progId="Excel.Sheet.12">
                  <p:embed/>
                </p:oleObj>
              </mc:Choice>
              <mc:Fallback>
                <p:oleObj name="Hoja de cálculo" r:id="rId9" imgW="5130800" imgH="2870200" progId="Excel.Sheet.12">
                  <p:embed/>
                  <p:pic>
                    <p:nvPicPr>
                      <p:cNvPr id="0" name=""/>
                      <p:cNvPicPr/>
                      <p:nvPr/>
                    </p:nvPicPr>
                    <p:blipFill>
                      <a:blip r:embed="rId10"/>
                      <a:stretch>
                        <a:fillRect/>
                      </a:stretch>
                    </p:blipFill>
                    <p:spPr>
                      <a:xfrm>
                        <a:off x="1475655" y="1412776"/>
                        <a:ext cx="6178669" cy="3456384"/>
                      </a:xfrm>
                      <a:prstGeom prst="rect">
                        <a:avLst/>
                      </a:prstGeom>
                    </p:spPr>
                  </p:pic>
                </p:oleObj>
              </mc:Fallback>
            </mc:AlternateContent>
          </a:graphicData>
        </a:graphic>
      </p:graphicFrame>
    </p:spTree>
    <p:extLst>
      <p:ext uri="{BB962C8B-B14F-4D97-AF65-F5344CB8AC3E}">
        <p14:creationId xmlns:p14="http://schemas.microsoft.com/office/powerpoint/2010/main" val="145167548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27142529"/>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75377" y="2179865"/>
            <a:ext cx="4176464" cy="2990244"/>
          </a:xfrm>
          <a:prstGeom prst="rect">
            <a:avLst/>
          </a:prstGeom>
        </p:spPr>
      </p:pic>
      <p:pic>
        <p:nvPicPr>
          <p:cNvPr id="4" name="Imagen 3"/>
          <p:cNvPicPr>
            <a:picLocks noChangeAspect="1"/>
          </p:cNvPicPr>
          <p:nvPr/>
        </p:nvPicPr>
        <p:blipFill>
          <a:blip r:embed="rId9"/>
          <a:stretch>
            <a:fillRect/>
          </a:stretch>
        </p:blipFill>
        <p:spPr>
          <a:xfrm>
            <a:off x="4732614" y="2179865"/>
            <a:ext cx="4283094" cy="2990242"/>
          </a:xfrm>
          <a:prstGeom prst="rect">
            <a:avLst/>
          </a:prstGeom>
        </p:spPr>
      </p:pic>
    </p:spTree>
    <p:extLst>
      <p:ext uri="{BB962C8B-B14F-4D97-AF65-F5344CB8AC3E}">
        <p14:creationId xmlns:p14="http://schemas.microsoft.com/office/powerpoint/2010/main" val="57801846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911590315"/>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p:cNvSpPr>
            <a:spLocks noGrp="1"/>
          </p:cNvSpPr>
          <p:nvPr>
            <p:ph idx="1"/>
          </p:nvPr>
        </p:nvSpPr>
        <p:spPr/>
        <p:txBody>
          <a:bodyPr/>
          <a:lstStyle/>
          <a:p>
            <a:r>
              <a:rPr lang="es-SV" sz="2000" dirty="0" smtClean="0"/>
              <a:t>Evitar reducir la cobertura de las intervenciones en poblaciones MTS y Mujeres TRANS.</a:t>
            </a:r>
          </a:p>
          <a:p>
            <a:r>
              <a:rPr lang="es-SV" sz="2000" dirty="0" smtClean="0"/>
              <a:t>Negociar con el FM, que el % de efectividad de pruebas a realizar a la población HSH abordada, se realice gradualmente y no comprometer al País en un 100% durante en el periodo puente, ya que la evidencia del estudio de HSH nos indica que solo </a:t>
            </a:r>
            <a:r>
              <a:rPr lang="es-SV" sz="2000" smtClean="0"/>
              <a:t>el 57% </a:t>
            </a:r>
            <a:r>
              <a:rPr lang="es-SV" sz="2000" dirty="0" smtClean="0"/>
              <a:t>de los HSH abordados se hacen la prueba de VIH.</a:t>
            </a:r>
          </a:p>
          <a:p>
            <a:r>
              <a:rPr lang="es-SV" sz="2000" dirty="0" smtClean="0"/>
              <a:t>Por lo que el aumento significativo proyectado en este periodo (2017-2018) sirva de ejercicio de aprendizaje para la propuesta a presentar posterior al 2018.</a:t>
            </a:r>
          </a:p>
          <a:p>
            <a:r>
              <a:rPr lang="es-SV" sz="2000" dirty="0" smtClean="0"/>
              <a:t>Mantener la propuesta de Metas inicial, acordada entre los dos RP y consensuada con Sociedad Civil.</a:t>
            </a:r>
            <a:endParaRPr lang="es-SV" sz="2000" dirty="0"/>
          </a:p>
        </p:txBody>
      </p:sp>
    </p:spTree>
    <p:extLst>
      <p:ext uri="{BB962C8B-B14F-4D97-AF65-F5344CB8AC3E}">
        <p14:creationId xmlns:p14="http://schemas.microsoft.com/office/powerpoint/2010/main" val="28466296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667625" y="333375"/>
            <a:ext cx="1225550" cy="431800"/>
          </a:xfrm>
        </p:spPr>
        <p:txBody>
          <a:bodyPr rtlCol="0">
            <a:normAutofit lnSpcReduction="10000"/>
          </a:bodyPr>
          <a:lstStyle/>
          <a:p>
            <a:pPr eaLnBrk="1" fontAlgn="auto" hangingPunct="1">
              <a:spcAft>
                <a:spcPts val="0"/>
              </a:spcAft>
              <a:buFont typeface="Arial" panose="020B0604020202020204" pitchFamily="34" charset="0"/>
              <a:buNone/>
              <a:defRPr/>
            </a:pPr>
            <a:endParaRPr lang="es-SV" sz="2400" b="1" dirty="0" smtClean="0">
              <a:solidFill>
                <a:srgbClr val="002060"/>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s-SV" b="1" dirty="0" smtClean="0">
              <a:solidFill>
                <a:srgbClr val="002060"/>
              </a:solidFill>
              <a:latin typeface="Arial" pitchFamily="34" charset="0"/>
              <a:cs typeface="Arial" pitchFamily="34" charset="0"/>
            </a:endParaRPr>
          </a:p>
        </p:txBody>
      </p:sp>
      <p:sp>
        <p:nvSpPr>
          <p:cNvPr id="4" name="2 Subtítulo"/>
          <p:cNvSpPr txBox="1">
            <a:spLocks/>
          </p:cNvSpPr>
          <p:nvPr/>
        </p:nvSpPr>
        <p:spPr bwMode="auto">
          <a:xfrm>
            <a:off x="1476375" y="1657350"/>
            <a:ext cx="5761038" cy="431800"/>
          </a:xfrm>
          <a:prstGeom prst="rect">
            <a:avLst/>
          </a:prstGeom>
          <a:noFill/>
          <a:ln>
            <a:noFill/>
          </a:ln>
          <a:extLst/>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smtClean="0">
              <a:solidFill>
                <a:srgbClr val="002060"/>
              </a:solidFill>
              <a:latin typeface="Arial" pitchFamily="34" charset="0"/>
              <a:cs typeface="Arial" pitchFamily="34" charset="0"/>
            </a:endParaRPr>
          </a:p>
        </p:txBody>
      </p:sp>
      <p:sp>
        <p:nvSpPr>
          <p:cNvPr id="19460" name="4 CuadroTexto"/>
          <p:cNvSpPr txBox="1">
            <a:spLocks noChangeArrowheads="1"/>
          </p:cNvSpPr>
          <p:nvPr/>
        </p:nvSpPr>
        <p:spPr bwMode="auto">
          <a:xfrm>
            <a:off x="2525713" y="3917950"/>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s-SV" altLang="es-SV" sz="2000" b="1">
                <a:solidFill>
                  <a:srgbClr val="000000"/>
                </a:solidFill>
                <a:latin typeface="Arial" charset="0"/>
                <a:hlinkClick r:id="rId3"/>
              </a:rPr>
              <a:t>www.mcpelsalvador.com.org</a:t>
            </a:r>
            <a:r>
              <a:rPr lang="es-SV" altLang="es-SV" sz="2800">
                <a:solidFill>
                  <a:srgbClr val="000000"/>
                </a:solidFill>
                <a:latin typeface="Arial" charset="0"/>
              </a:rPr>
              <a:t> </a:t>
            </a:r>
          </a:p>
        </p:txBody>
      </p:sp>
      <p:sp>
        <p:nvSpPr>
          <p:cNvPr id="19461" name="5 CuadroTexto"/>
          <p:cNvSpPr txBox="1">
            <a:spLocks noChangeArrowheads="1"/>
          </p:cNvSpPr>
          <p:nvPr/>
        </p:nvSpPr>
        <p:spPr bwMode="auto">
          <a:xfrm>
            <a:off x="3035300" y="4662488"/>
            <a:ext cx="31924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s-SV" altLang="es-SV" sz="1600">
                <a:solidFill>
                  <a:srgbClr val="000000"/>
                </a:solidFill>
                <a:latin typeface="Arial" charset="0"/>
                <a:hlinkClick r:id="rId4"/>
              </a:rPr>
              <a:t>www.facebook.com/MCPES2002</a:t>
            </a:r>
            <a:endParaRPr lang="es-SV" altLang="es-SV" sz="1600">
              <a:solidFill>
                <a:srgbClr val="000000"/>
              </a:solidFill>
              <a:latin typeface="Arial" charset="0"/>
            </a:endParaRPr>
          </a:p>
          <a:p>
            <a:pPr eaLnBrk="1" hangingPunct="1">
              <a:spcBef>
                <a:spcPct val="0"/>
              </a:spcBef>
              <a:buFontTx/>
              <a:buNone/>
            </a:pPr>
            <a:endParaRPr lang="es-SV" altLang="es-SV" sz="1600">
              <a:solidFill>
                <a:srgbClr val="000000"/>
              </a:solidFill>
              <a:latin typeface="Arial" charset="0"/>
            </a:endParaRPr>
          </a:p>
          <a:p>
            <a:pPr eaLnBrk="1" hangingPunct="1">
              <a:spcBef>
                <a:spcPct val="0"/>
              </a:spcBef>
              <a:buFontTx/>
              <a:buNone/>
            </a:pPr>
            <a:r>
              <a:rPr lang="es-SV" altLang="es-SV" sz="1600">
                <a:solidFill>
                  <a:srgbClr val="00B0F0"/>
                </a:solidFill>
                <a:latin typeface="Arial" charset="0"/>
              </a:rPr>
              <a:t>@MCPElSalvador </a:t>
            </a:r>
          </a:p>
          <a:p>
            <a:pPr eaLnBrk="1" hangingPunct="1">
              <a:spcBef>
                <a:spcPct val="0"/>
              </a:spcBef>
              <a:buFontTx/>
              <a:buNone/>
            </a:pPr>
            <a:endParaRPr lang="es-SV" altLang="es-SV" sz="1600">
              <a:solidFill>
                <a:srgbClr val="000000"/>
              </a:solidFill>
              <a:latin typeface="Arial" charset="0"/>
            </a:endParaRPr>
          </a:p>
        </p:txBody>
      </p:sp>
      <p:sp>
        <p:nvSpPr>
          <p:cNvPr id="19462" name="AutoShape 6"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s-SV" altLang="es-SV" sz="1800">
              <a:solidFill>
                <a:srgbClr val="000000"/>
              </a:solidFill>
              <a:latin typeface="Arial" charset="0"/>
            </a:endParaRPr>
          </a:p>
        </p:txBody>
      </p:sp>
      <p:sp>
        <p:nvSpPr>
          <p:cNvPr id="19463" name="AutoShape 8"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s-SV" altLang="es-SV" sz="1800">
              <a:solidFill>
                <a:srgbClr val="000000"/>
              </a:solidFill>
              <a:latin typeface="Arial" charset="0"/>
            </a:endParaRPr>
          </a:p>
        </p:txBody>
      </p:sp>
      <p:pic>
        <p:nvPicPr>
          <p:cNvPr id="19464" name="8 Imagen" descr="facebbo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0150" y="45799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9 Imagen" descr="twitt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5713" y="51450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1 Rectángulo"/>
          <p:cNvSpPr>
            <a:spLocks noChangeArrowheads="1"/>
          </p:cNvSpPr>
          <p:nvPr/>
        </p:nvSpPr>
        <p:spPr bwMode="auto">
          <a:xfrm>
            <a:off x="788988" y="976313"/>
            <a:ext cx="7135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s-ES" altLang="es-SV" sz="3600" b="1" dirty="0">
                <a:solidFill>
                  <a:srgbClr val="000000"/>
                </a:solidFill>
                <a:latin typeface="Arial Black" charset="0"/>
              </a:rPr>
              <a:t>MCP-ES</a:t>
            </a:r>
          </a:p>
          <a:p>
            <a:pPr algn="ctr" eaLnBrk="1" hangingPunct="1">
              <a:spcBef>
                <a:spcPct val="0"/>
              </a:spcBef>
              <a:buFontTx/>
              <a:buNone/>
            </a:pPr>
            <a:endParaRPr lang="es-ES" altLang="es-SV" sz="2400" b="1" dirty="0">
              <a:solidFill>
                <a:srgbClr val="000000"/>
              </a:solidFill>
              <a:latin typeface="Arial Black" charset="0"/>
            </a:endParaRPr>
          </a:p>
          <a:p>
            <a:pPr algn="ctr" eaLnBrk="1" hangingPunct="1">
              <a:spcBef>
                <a:spcPct val="0"/>
              </a:spcBef>
              <a:buFontTx/>
              <a:buNone/>
            </a:pPr>
            <a:r>
              <a:rPr lang="es-ES" altLang="es-SV" sz="2400" b="1" dirty="0">
                <a:solidFill>
                  <a:srgbClr val="000000"/>
                </a:solidFill>
                <a:latin typeface="Arial Black" charset="0"/>
              </a:rPr>
              <a:t>Contribuyendo a la reducción significativa y sostenible del VIH Sida y Tuberculosis, a través de las subvenciones del Fondo Mundial </a:t>
            </a:r>
          </a:p>
        </p:txBody>
      </p:sp>
      <p:pic>
        <p:nvPicPr>
          <p:cNvPr id="19467" name="Imagen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2838" y="3916363"/>
            <a:ext cx="6524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907690850"/>
              </p:ext>
            </p:extLst>
          </p:nvPr>
        </p:nvGraphicFramePr>
        <p:xfrm>
          <a:off x="323528" y="116632"/>
          <a:ext cx="8640960"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p:cNvSpPr>
            <a:spLocks noGrp="1"/>
          </p:cNvSpPr>
          <p:nvPr>
            <p:ph idx="1"/>
          </p:nvPr>
        </p:nvSpPr>
        <p:spPr>
          <a:xfrm>
            <a:off x="179512" y="1196752"/>
            <a:ext cx="8424936" cy="5400600"/>
          </a:xfrm>
        </p:spPr>
        <p:txBody>
          <a:bodyPr/>
          <a:lstStyle/>
          <a:p>
            <a:pPr lvl="0" algn="just"/>
            <a:r>
              <a:rPr lang="es-SV" sz="1800" dirty="0" smtClean="0"/>
              <a:t>Expresan que tienen </a:t>
            </a:r>
            <a:r>
              <a:rPr lang="es-SV" sz="1800" dirty="0"/>
              <a:t>anuencia  para poder aportar a la </a:t>
            </a:r>
            <a:r>
              <a:rPr lang="es-SV" sz="1800" dirty="0" smtClean="0"/>
              <a:t>meta de Abordaje y Testeo </a:t>
            </a:r>
            <a:r>
              <a:rPr lang="es-SV" sz="1800" dirty="0"/>
              <a:t>de </a:t>
            </a:r>
            <a:r>
              <a:rPr lang="es-SV" sz="1800" dirty="0" smtClean="0"/>
              <a:t>país, confirmaron que la Meta para </a:t>
            </a:r>
            <a:r>
              <a:rPr lang="es-SV" sz="1800" dirty="0"/>
              <a:t>el 2017 </a:t>
            </a:r>
            <a:r>
              <a:rPr lang="es-SV" sz="1800" dirty="0" smtClean="0"/>
              <a:t> ya esta definida. Para el caso de las Metas de Abordaje y testeo para el 2018, refieren que </a:t>
            </a:r>
            <a:r>
              <a:rPr lang="es-SV" sz="1800" dirty="0"/>
              <a:t>a mediados del 2017 podrían compartir la propuesta de aporte de metas para </a:t>
            </a:r>
            <a:r>
              <a:rPr lang="es-SV" sz="1800" dirty="0" smtClean="0"/>
              <a:t>el país.</a:t>
            </a:r>
          </a:p>
          <a:p>
            <a:pPr marL="0" lvl="0" indent="0" algn="just">
              <a:buNone/>
            </a:pPr>
            <a:endParaRPr lang="es-SV" sz="1800" dirty="0"/>
          </a:p>
          <a:p>
            <a:pPr lvl="0" algn="just"/>
            <a:r>
              <a:rPr lang="es-SV" sz="1800" dirty="0"/>
              <a:t>Se acordó estar en los mismos municipios ya que el porcentaje de duplicidad es bajo para lo que se dará un monitoreo constante  de las Intervenciones del equipo de PEPFAR y Plan  a través de sus intervenciones Online y trabajo de campo, si en algún momento este porcentaje de duplicidad aumenta se revisaran las estrategias</a:t>
            </a:r>
            <a:r>
              <a:rPr lang="es-SV" sz="1800" dirty="0" smtClean="0"/>
              <a:t>.</a:t>
            </a:r>
          </a:p>
          <a:p>
            <a:pPr marL="0" lvl="0" indent="0" algn="just">
              <a:buNone/>
            </a:pPr>
            <a:endParaRPr lang="es-SV" sz="1800" dirty="0"/>
          </a:p>
          <a:p>
            <a:pPr lvl="0" algn="just"/>
            <a:r>
              <a:rPr lang="es-SV" sz="1800" dirty="0" smtClean="0"/>
              <a:t>Refieren </a:t>
            </a:r>
            <a:r>
              <a:rPr lang="es-SV" sz="1800" dirty="0"/>
              <a:t>que el periodo de aporte </a:t>
            </a:r>
            <a:r>
              <a:rPr lang="es-SV" sz="1800" dirty="0" smtClean="0"/>
              <a:t>de meta es </a:t>
            </a:r>
            <a:r>
              <a:rPr lang="es-SV" sz="1800" dirty="0"/>
              <a:t>de acuerdo a su año fiscal ( Octubre 2016- Septiembre 2017) por lo que contribuirá únicamente con 9 meses(Enero a </a:t>
            </a:r>
            <a:r>
              <a:rPr lang="es-SV" sz="1800" dirty="0" smtClean="0"/>
              <a:t>Septiembre 2017</a:t>
            </a:r>
            <a:r>
              <a:rPr lang="es-SV" sz="1800" dirty="0"/>
              <a:t>), y para el año 2018 su aporte estará definido </a:t>
            </a:r>
            <a:r>
              <a:rPr lang="es-SV" sz="1800" dirty="0" smtClean="0"/>
              <a:t>de Octubre </a:t>
            </a:r>
            <a:r>
              <a:rPr lang="es-SV" sz="1800" dirty="0"/>
              <a:t>2017 a Septiembre 2018</a:t>
            </a:r>
            <a:r>
              <a:rPr lang="es-SV" sz="1800" dirty="0" smtClean="0"/>
              <a:t>.</a:t>
            </a:r>
          </a:p>
          <a:p>
            <a:pPr marL="0" lvl="0" indent="0" algn="just">
              <a:buNone/>
            </a:pPr>
            <a:endParaRPr lang="es-SV" sz="1800" dirty="0"/>
          </a:p>
          <a:p>
            <a:pPr lvl="0" algn="just"/>
            <a:r>
              <a:rPr lang="es-SV" sz="1800" dirty="0" smtClean="0"/>
              <a:t>Expresan que </a:t>
            </a:r>
            <a:r>
              <a:rPr lang="es-SV" sz="1800" dirty="0"/>
              <a:t>la toma de pruebas para VIH </a:t>
            </a:r>
            <a:r>
              <a:rPr lang="es-SV" sz="1800" dirty="0" smtClean="0"/>
              <a:t>la realizarán a través </a:t>
            </a:r>
            <a:r>
              <a:rPr lang="es-SV" sz="1800" dirty="0"/>
              <a:t> la red de Pro-familia y laboratorios privados, por lo que </a:t>
            </a:r>
            <a:r>
              <a:rPr lang="es-SV" sz="1800" dirty="0" smtClean="0"/>
              <a:t>estarán </a:t>
            </a:r>
            <a:r>
              <a:rPr lang="es-SV" sz="1800" dirty="0"/>
              <a:t>coordinando con MINSAL para el ingreso de la información al SUMEVE.  </a:t>
            </a:r>
          </a:p>
          <a:p>
            <a:pPr marL="0" lvl="0" indent="0">
              <a:buNone/>
            </a:pPr>
            <a:r>
              <a:rPr lang="es-SV" sz="1800" dirty="0" smtClean="0"/>
              <a:t> </a:t>
            </a:r>
            <a:endParaRPr lang="es-SV" dirty="0"/>
          </a:p>
        </p:txBody>
      </p:sp>
    </p:spTree>
    <p:extLst>
      <p:ext uri="{BB962C8B-B14F-4D97-AF65-F5344CB8AC3E}">
        <p14:creationId xmlns:p14="http://schemas.microsoft.com/office/powerpoint/2010/main" val="219457007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90036472"/>
              </p:ext>
            </p:extLst>
          </p:nvPr>
        </p:nvGraphicFramePr>
        <p:xfrm>
          <a:off x="323529" y="260648"/>
          <a:ext cx="8002466"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251520" y="1340768"/>
            <a:ext cx="7992888" cy="5078313"/>
          </a:xfrm>
          <a:prstGeom prst="rect">
            <a:avLst/>
          </a:prstGeom>
        </p:spPr>
        <p:txBody>
          <a:bodyPr wrap="square">
            <a:spAutoFit/>
          </a:bodyPr>
          <a:lstStyle/>
          <a:p>
            <a:pPr marL="285750" lvl="0" indent="-285750">
              <a:buFont typeface="Arial" panose="020B0604020202020204" pitchFamily="34" charset="0"/>
              <a:buChar char="•"/>
            </a:pPr>
            <a:endParaRPr lang="es-SV" dirty="0" smtClean="0">
              <a:latin typeface="+mj-lt"/>
            </a:endParaRPr>
          </a:p>
          <a:p>
            <a:pPr marL="285750" indent="-285750" algn="just">
              <a:buFont typeface="Arial" panose="020B0604020202020204" pitchFamily="34" charset="0"/>
              <a:buChar char="•"/>
            </a:pPr>
            <a:r>
              <a:rPr lang="es-SV" dirty="0">
                <a:latin typeface="+mj-lt"/>
              </a:rPr>
              <a:t>En relación a las metas para la población TRANS, no estarán contribuyendo a la meta nacional, debido a que la estimación de tamaño de población TRANS es menor  y podría aumentar la duplicidad de las intervenciones  con ambas estrategias.</a:t>
            </a:r>
          </a:p>
          <a:p>
            <a:pPr marL="285750" lvl="0" indent="-285750" algn="just">
              <a:buFont typeface="Arial" panose="020B0604020202020204" pitchFamily="34" charset="0"/>
              <a:buChar char="•"/>
            </a:pPr>
            <a:endParaRPr lang="es-SV" dirty="0">
              <a:latin typeface="+mj-lt"/>
            </a:endParaRPr>
          </a:p>
          <a:p>
            <a:pPr marL="285750" lvl="0" indent="-285750" algn="just">
              <a:buFont typeface="Arial" panose="020B0604020202020204" pitchFamily="34" charset="0"/>
              <a:buChar char="•"/>
            </a:pPr>
            <a:endParaRPr lang="es-SV" dirty="0" smtClean="0">
              <a:latin typeface="+mj-lt"/>
            </a:endParaRPr>
          </a:p>
          <a:p>
            <a:pPr marL="285750" lvl="0" indent="-285750" algn="just">
              <a:buFont typeface="Arial" panose="020B0604020202020204" pitchFamily="34" charset="0"/>
              <a:buChar char="•"/>
            </a:pPr>
            <a:r>
              <a:rPr lang="es-SV" dirty="0" smtClean="0">
                <a:latin typeface="+mj-lt"/>
              </a:rPr>
              <a:t>Para el </a:t>
            </a:r>
            <a:r>
              <a:rPr lang="es-SV" dirty="0">
                <a:latin typeface="+mj-lt"/>
              </a:rPr>
              <a:t>caso de la población de MTS </a:t>
            </a:r>
            <a:r>
              <a:rPr lang="es-SV" dirty="0" smtClean="0">
                <a:latin typeface="+mj-lt"/>
              </a:rPr>
              <a:t>PEPFAR, </a:t>
            </a:r>
            <a:r>
              <a:rPr lang="es-SV" dirty="0">
                <a:latin typeface="+mj-lt"/>
              </a:rPr>
              <a:t>buscara una estrategia para poder llegar a aquellas mujeres en lugares no tradicionales de nivel económico más alto, por lo que se coordinara con  Plan para evitar la </a:t>
            </a:r>
            <a:r>
              <a:rPr lang="es-SV" dirty="0" smtClean="0">
                <a:latin typeface="+mj-lt"/>
              </a:rPr>
              <a:t>duplicidad.</a:t>
            </a:r>
          </a:p>
          <a:p>
            <a:pPr marL="285750" lvl="0" indent="-285750" algn="just">
              <a:buFont typeface="Arial" panose="020B0604020202020204" pitchFamily="34" charset="0"/>
              <a:buChar char="•"/>
            </a:pPr>
            <a:endParaRPr lang="es-SV" dirty="0">
              <a:latin typeface="+mj-lt"/>
            </a:endParaRPr>
          </a:p>
          <a:p>
            <a:pPr lvl="0" algn="just"/>
            <a:endParaRPr lang="es-SV" dirty="0">
              <a:latin typeface="+mj-lt"/>
            </a:endParaRPr>
          </a:p>
          <a:p>
            <a:pPr marL="285750" lvl="0" indent="-285750" algn="just">
              <a:buFont typeface="Arial" panose="020B0604020202020204" pitchFamily="34" charset="0"/>
              <a:buChar char="•"/>
            </a:pPr>
            <a:r>
              <a:rPr lang="es-SV" dirty="0">
                <a:latin typeface="+mj-lt"/>
              </a:rPr>
              <a:t>Se realizaran reuniones trimestrales entre los equipo de PEPFAR y PLAN para la revisión del avance de las metas, reportes a ser presentados al Fondo Mundial</a:t>
            </a:r>
            <a:r>
              <a:rPr lang="es-SV" dirty="0" smtClean="0">
                <a:latin typeface="+mj-lt"/>
              </a:rPr>
              <a:t>.</a:t>
            </a:r>
          </a:p>
          <a:p>
            <a:pPr lvl="0" algn="just"/>
            <a:endParaRPr lang="es-SV" dirty="0" smtClean="0">
              <a:latin typeface="+mj-lt"/>
            </a:endParaRPr>
          </a:p>
          <a:p>
            <a:pPr lvl="0" algn="just"/>
            <a:endParaRPr lang="es-SV" dirty="0">
              <a:latin typeface="+mj-lt"/>
            </a:endParaRPr>
          </a:p>
          <a:p>
            <a:pPr marL="285750" lvl="0" indent="-285750" algn="just">
              <a:buFont typeface="Arial" panose="020B0604020202020204" pitchFamily="34" charset="0"/>
              <a:buChar char="•"/>
            </a:pPr>
            <a:r>
              <a:rPr lang="es-SV" dirty="0">
                <a:latin typeface="+mj-lt"/>
              </a:rPr>
              <a:t>Se realizara reunión Viernes 23 de Septiembre para estandarización del CUI, a las 2:00 p.m. PASMO, PLAN, MINSAL.</a:t>
            </a:r>
          </a:p>
        </p:txBody>
      </p:sp>
      <p:graphicFrame>
        <p:nvGraphicFramePr>
          <p:cNvPr id="4" name="Diagrama 3"/>
          <p:cNvGraphicFramePr/>
          <p:nvPr>
            <p:extLst>
              <p:ext uri="{D42A27DB-BD31-4B8C-83A1-F6EECF244321}">
                <p14:modId xmlns:p14="http://schemas.microsoft.com/office/powerpoint/2010/main" val="2087981706"/>
              </p:ext>
            </p:extLst>
          </p:nvPr>
        </p:nvGraphicFramePr>
        <p:xfrm>
          <a:off x="323528" y="116632"/>
          <a:ext cx="8640960"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302942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371185873"/>
              </p:ext>
            </p:extLst>
          </p:nvPr>
        </p:nvGraphicFramePr>
        <p:xfrm>
          <a:off x="323529" y="260648"/>
          <a:ext cx="8002466"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467544" y="2204864"/>
            <a:ext cx="7992888" cy="2585323"/>
          </a:xfrm>
          <a:prstGeom prst="rect">
            <a:avLst/>
          </a:prstGeom>
        </p:spPr>
        <p:txBody>
          <a:bodyPr wrap="square">
            <a:spAutoFit/>
          </a:bodyPr>
          <a:lstStyle/>
          <a:p>
            <a:pPr marL="285750" lvl="0" indent="-285750">
              <a:buFont typeface="Arial" panose="020B0604020202020204" pitchFamily="34" charset="0"/>
              <a:buChar char="•"/>
            </a:pPr>
            <a:endParaRPr lang="es-SV" dirty="0" smtClean="0">
              <a:latin typeface="+mj-lt"/>
            </a:endParaRPr>
          </a:p>
          <a:p>
            <a:pPr marL="285750" indent="-285750" algn="just">
              <a:buFont typeface="Arial" panose="020B0604020202020204" pitchFamily="34" charset="0"/>
              <a:buChar char="•"/>
            </a:pPr>
            <a:r>
              <a:rPr lang="es-SV" dirty="0" smtClean="0">
                <a:latin typeface="+mj-lt"/>
              </a:rPr>
              <a:t>Primeramente importante mencionar los resultados del Estudio de Estimación de Tamaño de Población de HSH. El cual dio como resultado una estimación Nacional de 54, 140 HSH, siendo la estimación anterior de 16,862.</a:t>
            </a:r>
          </a:p>
          <a:p>
            <a:pPr algn="just"/>
            <a:endParaRPr lang="es-SV" dirty="0" smtClean="0">
              <a:latin typeface="+mj-lt"/>
            </a:endParaRPr>
          </a:p>
          <a:p>
            <a:pPr marL="285750" indent="-285750" algn="just">
              <a:buFont typeface="Arial" panose="020B0604020202020204" pitchFamily="34" charset="0"/>
              <a:buChar char="•"/>
            </a:pPr>
            <a:r>
              <a:rPr lang="es-SV" dirty="0" smtClean="0">
                <a:latin typeface="+mj-lt"/>
              </a:rPr>
              <a:t>Uno de los datos mas importantes del estudio es la segmentación de la Población HSH por Auto identificación, estrato socioeconómico y nivel educativo. </a:t>
            </a:r>
          </a:p>
          <a:p>
            <a:pPr algn="just"/>
            <a:endParaRPr lang="es-SV" dirty="0">
              <a:latin typeface="+mj-lt"/>
            </a:endParaRPr>
          </a:p>
          <a:p>
            <a:pPr marL="285750" lvl="0" indent="-285750" algn="just">
              <a:buFont typeface="Arial" panose="020B0604020202020204" pitchFamily="34" charset="0"/>
              <a:buChar char="•"/>
            </a:pPr>
            <a:endParaRPr lang="es-SV" dirty="0">
              <a:latin typeface="+mj-lt"/>
            </a:endParaRPr>
          </a:p>
        </p:txBody>
      </p:sp>
    </p:spTree>
    <p:extLst>
      <p:ext uri="{BB962C8B-B14F-4D97-AF65-F5344CB8AC3E}">
        <p14:creationId xmlns:p14="http://schemas.microsoft.com/office/powerpoint/2010/main" val="248828368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259407487"/>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Gráfico 3"/>
          <p:cNvGraphicFramePr/>
          <p:nvPr>
            <p:extLst>
              <p:ext uri="{D42A27DB-BD31-4B8C-83A1-F6EECF244321}">
                <p14:modId xmlns:p14="http://schemas.microsoft.com/office/powerpoint/2010/main" val="682256177"/>
              </p:ext>
            </p:extLst>
          </p:nvPr>
        </p:nvGraphicFramePr>
        <p:xfrm>
          <a:off x="1259632" y="1412776"/>
          <a:ext cx="7056784" cy="446449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1671376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259407487"/>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Gráfico 4"/>
          <p:cNvGraphicFramePr/>
          <p:nvPr>
            <p:extLst>
              <p:ext uri="{D42A27DB-BD31-4B8C-83A1-F6EECF244321}">
                <p14:modId xmlns:p14="http://schemas.microsoft.com/office/powerpoint/2010/main" val="864169904"/>
              </p:ext>
            </p:extLst>
          </p:nvPr>
        </p:nvGraphicFramePr>
        <p:xfrm>
          <a:off x="-180528" y="1700808"/>
          <a:ext cx="4622800" cy="3676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Gráfico 5"/>
          <p:cNvGraphicFramePr/>
          <p:nvPr>
            <p:extLst>
              <p:ext uri="{D42A27DB-BD31-4B8C-83A1-F6EECF244321}">
                <p14:modId xmlns:p14="http://schemas.microsoft.com/office/powerpoint/2010/main" val="517807380"/>
              </p:ext>
            </p:extLst>
          </p:nvPr>
        </p:nvGraphicFramePr>
        <p:xfrm>
          <a:off x="4491350" y="1700808"/>
          <a:ext cx="4572000" cy="41021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75274962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259407487"/>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Gráfico 4"/>
          <p:cNvGraphicFramePr/>
          <p:nvPr>
            <p:extLst>
              <p:ext uri="{D42A27DB-BD31-4B8C-83A1-F6EECF244321}">
                <p14:modId xmlns:p14="http://schemas.microsoft.com/office/powerpoint/2010/main" val="1333037394"/>
              </p:ext>
            </p:extLst>
          </p:nvPr>
        </p:nvGraphicFramePr>
        <p:xfrm>
          <a:off x="-108520" y="1268760"/>
          <a:ext cx="5156200" cy="4267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Gráfico 5"/>
          <p:cNvGraphicFramePr/>
          <p:nvPr>
            <p:extLst>
              <p:ext uri="{D42A27DB-BD31-4B8C-83A1-F6EECF244321}">
                <p14:modId xmlns:p14="http://schemas.microsoft.com/office/powerpoint/2010/main" val="587835004"/>
              </p:ext>
            </p:extLst>
          </p:nvPr>
        </p:nvGraphicFramePr>
        <p:xfrm>
          <a:off x="5677916" y="982038"/>
          <a:ext cx="3070547" cy="302302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Gráfico 6"/>
          <p:cNvGraphicFramePr/>
          <p:nvPr>
            <p:extLst>
              <p:ext uri="{D42A27DB-BD31-4B8C-83A1-F6EECF244321}">
                <p14:modId xmlns:p14="http://schemas.microsoft.com/office/powerpoint/2010/main" val="602534355"/>
              </p:ext>
            </p:extLst>
          </p:nvPr>
        </p:nvGraphicFramePr>
        <p:xfrm>
          <a:off x="5677917" y="4005064"/>
          <a:ext cx="3358577" cy="275746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51840749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259407487"/>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Gráfico 4"/>
          <p:cNvGraphicFramePr/>
          <p:nvPr>
            <p:extLst>
              <p:ext uri="{D42A27DB-BD31-4B8C-83A1-F6EECF244321}">
                <p14:modId xmlns:p14="http://schemas.microsoft.com/office/powerpoint/2010/main" val="1723268269"/>
              </p:ext>
            </p:extLst>
          </p:nvPr>
        </p:nvGraphicFramePr>
        <p:xfrm>
          <a:off x="-180528" y="1484784"/>
          <a:ext cx="5005062" cy="424847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Gráfico 5"/>
          <p:cNvGraphicFramePr/>
          <p:nvPr>
            <p:extLst>
              <p:ext uri="{D42A27DB-BD31-4B8C-83A1-F6EECF244321}">
                <p14:modId xmlns:p14="http://schemas.microsoft.com/office/powerpoint/2010/main" val="1723268269"/>
              </p:ext>
            </p:extLst>
          </p:nvPr>
        </p:nvGraphicFramePr>
        <p:xfrm>
          <a:off x="4824534" y="2492896"/>
          <a:ext cx="4211961" cy="383939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93770739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043074544"/>
              </p:ext>
            </p:extLst>
          </p:nvPr>
        </p:nvGraphicFramePr>
        <p:xfrm>
          <a:off x="107504" y="260648"/>
          <a:ext cx="8928991"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84054759"/>
              </p:ext>
            </p:extLst>
          </p:nvPr>
        </p:nvGraphicFramePr>
        <p:xfrm>
          <a:off x="1043609" y="1988840"/>
          <a:ext cx="7128792" cy="3816423"/>
        </p:xfrm>
        <a:graphic>
          <a:graphicData uri="http://schemas.openxmlformats.org/drawingml/2006/table">
            <a:tbl>
              <a:tblPr/>
              <a:tblGrid>
                <a:gridCol w="1115477"/>
                <a:gridCol w="1602696"/>
                <a:gridCol w="1089834"/>
                <a:gridCol w="807758"/>
                <a:gridCol w="1072866"/>
                <a:gridCol w="1440161"/>
              </a:tblGrid>
              <a:tr h="1287751">
                <a:tc>
                  <a:txBody>
                    <a:bodyPr/>
                    <a:lstStyle/>
                    <a:p>
                      <a:pPr algn="l" fontAlgn="b"/>
                      <a:r>
                        <a:rPr lang="es-ES_tradnl" sz="1200" b="1" i="1" u="none" strike="noStrike" dirty="0">
                          <a:solidFill>
                            <a:srgbClr val="000000"/>
                          </a:solidFill>
                          <a:effectLst/>
                          <a:latin typeface="Calibri" charset="0"/>
                        </a:rPr>
                        <a:t>Salario Mensual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200" b="1" i="1" u="none" strike="noStrike">
                          <a:solidFill>
                            <a:srgbClr val="000000"/>
                          </a:solidFill>
                          <a:effectLst/>
                          <a:latin typeface="Calibri" charset="0"/>
                        </a:rPr>
                        <a:t>Gay/Homosexual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sk-SK" sz="1200" b="1" i="1" u="none" strike="noStrike" dirty="0">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200" b="1" i="1" u="none" strike="noStrike">
                          <a:solidFill>
                            <a:srgbClr val="000000"/>
                          </a:solidFill>
                          <a:effectLst/>
                          <a:latin typeface="Calibri" charset="0"/>
                        </a:rPr>
                        <a:t>Bisexual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1" i="1" u="none" strike="noStrike">
                          <a:solidFill>
                            <a:srgbClr val="000000"/>
                          </a:solidFill>
                          <a:effectLst/>
                          <a:latin typeface="Calibri"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_tradnl" sz="1200" b="1" i="1" u="none" strike="noStrike">
                          <a:solidFill>
                            <a:srgbClr val="000000"/>
                          </a:solidFill>
                          <a:effectLst/>
                          <a:latin typeface="Calibri" charset="0"/>
                        </a:rPr>
                        <a:t>Heterosexual</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1928">
                <a:tc>
                  <a:txBody>
                    <a:bodyPr/>
                    <a:lstStyle/>
                    <a:p>
                      <a:pPr algn="l" fontAlgn="b"/>
                      <a:r>
                        <a:rPr lang="es-ES_tradnl" sz="1200" b="1" i="0" u="none" strike="noStrike" dirty="0">
                          <a:solidFill>
                            <a:srgbClr val="000000"/>
                          </a:solidFill>
                          <a:effectLst/>
                          <a:latin typeface="Calibri" charset="0"/>
                        </a:rPr>
                        <a:t>&lt; Salario mínimo ($225.00)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charset="0"/>
                        </a:rPr>
                        <a:t>12126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l" fontAlgn="b"/>
                      <a:r>
                        <a:rPr lang="sk-SK" sz="1200" b="1" i="0" u="none" strike="noStrike">
                          <a:solidFill>
                            <a:srgbClr val="000000"/>
                          </a:solidFill>
                          <a:effectLst/>
                          <a:latin typeface="Calibri" charset="0"/>
                        </a:rPr>
                        <a:t> </a:t>
                      </a:r>
                      <a:endParaRPr lang="sk-SK" sz="1200" b="0" i="0" u="none" strike="noStrike">
                        <a:solidFill>
                          <a:srgbClr val="000000"/>
                        </a:solidFill>
                        <a:effectLst/>
                        <a:latin typeface="Calibri"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200" b="1" i="0" u="none" strike="noStrike" dirty="0">
                          <a:solidFill>
                            <a:srgbClr val="000000"/>
                          </a:solidFill>
                          <a:effectLst/>
                          <a:latin typeface="Calibri" charset="0"/>
                        </a:rPr>
                        <a:t>9506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rowSpan="2">
                  <a:txBody>
                    <a:bodyPr/>
                    <a:lstStyle/>
                    <a:p>
                      <a:pPr algn="ctr" fontAlgn="ctr"/>
                      <a:endParaRPr lang="es-ES_tradnl" sz="1200" b="1" i="0" u="none" strike="noStrike" dirty="0">
                        <a:solidFill>
                          <a:srgbClr val="000000"/>
                        </a:solidFill>
                        <a:effectLst/>
                        <a:latin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charset="0"/>
                        </a:rPr>
                        <a:t>4449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468272">
                <a:tc>
                  <a:txBody>
                    <a:bodyPr/>
                    <a:lstStyle/>
                    <a:p>
                      <a:pPr algn="l" fontAlgn="b"/>
                      <a:r>
                        <a:rPr lang="sk-SK" sz="1200" b="1" i="0" u="none" strike="noStrike">
                          <a:solidFill>
                            <a:srgbClr val="000000"/>
                          </a:solidFill>
                          <a:effectLst/>
                          <a:latin typeface="Calibri"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1" i="0" u="none" strike="noStrike" dirty="0">
                          <a:solidFill>
                            <a:srgbClr val="000000"/>
                          </a:solidFill>
                          <a:effectLst/>
                          <a:latin typeface="Calibri" charset="0"/>
                        </a:rPr>
                        <a:t> </a:t>
                      </a:r>
                      <a:endParaRPr lang="sk-SK" sz="1200" b="0" i="0" u="none" strike="noStrike" dirty="0">
                        <a:solidFill>
                          <a:srgbClr val="000000"/>
                        </a:solidFill>
                        <a:effectLst/>
                        <a:latin typeface="Calibri"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dirty="0">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_tradnl"/>
                    </a:p>
                  </a:txBody>
                  <a:tcPr/>
                </a:tc>
                <a:tc>
                  <a:txBody>
                    <a:bodyPr/>
                    <a:lstStyle/>
                    <a:p>
                      <a:pPr algn="ctr" fontAlgn="ctr"/>
                      <a:r>
                        <a:rPr lang="sk-SK" sz="1200" b="1" i="0" u="none" strike="noStrike">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272">
                <a:tc>
                  <a:txBody>
                    <a:bodyPr/>
                    <a:lstStyle/>
                    <a:p>
                      <a:pPr algn="l" fontAlgn="b"/>
                      <a:r>
                        <a:rPr lang="en-US" sz="1200" b="1" i="0" u="none" strike="noStrike">
                          <a:solidFill>
                            <a:srgbClr val="000000"/>
                          </a:solidFill>
                          <a:effectLst/>
                          <a:latin typeface="Calibri" charset="0"/>
                        </a:rPr>
                        <a:t>$225 a $449.00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1200" b="1" i="0" u="none" strike="noStrike">
                          <a:solidFill>
                            <a:srgbClr val="000000"/>
                          </a:solidFill>
                          <a:effectLst/>
                          <a:latin typeface="Calibri" charset="0"/>
                        </a:rPr>
                        <a:t>9959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sk-SK" sz="1200" b="1" i="0" u="none" strike="noStrike" dirty="0">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200" b="1" i="0" u="none" strike="noStrike" dirty="0">
                          <a:solidFill>
                            <a:srgbClr val="000000"/>
                          </a:solidFill>
                          <a:effectLst/>
                          <a:latin typeface="Calibri" charset="0"/>
                        </a:rPr>
                        <a:t>6673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dirty="0">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200" b="1" i="0" u="none" strike="noStrike">
                          <a:solidFill>
                            <a:srgbClr val="000000"/>
                          </a:solidFill>
                          <a:effectLst/>
                          <a:latin typeface="Calibri" charset="0"/>
                        </a:rPr>
                        <a:t>3426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272">
                <a:tc>
                  <a:txBody>
                    <a:bodyPr/>
                    <a:lstStyle/>
                    <a:p>
                      <a:pPr algn="l" fontAlgn="b"/>
                      <a:r>
                        <a:rPr lang="sk-SK" sz="1200" b="1" i="0" u="none" strike="noStrike">
                          <a:solidFill>
                            <a:srgbClr val="000000"/>
                          </a:solidFill>
                          <a:effectLst/>
                          <a:latin typeface="Calibri"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dirty="0">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dirty="0">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1928">
                <a:tc>
                  <a:txBody>
                    <a:bodyPr/>
                    <a:lstStyle/>
                    <a:p>
                      <a:pPr algn="l" fontAlgn="b"/>
                      <a:r>
                        <a:rPr lang="en-US" sz="1200" b="1" i="0" u="none" strike="noStrike">
                          <a:solidFill>
                            <a:srgbClr val="000000"/>
                          </a:solidFill>
                          <a:effectLst/>
                          <a:latin typeface="Calibri" charset="0"/>
                        </a:rPr>
                        <a:t>Igual o mayor a $450.00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_tradnl" sz="1200" b="1" i="0" u="none" strike="noStrike">
                          <a:solidFill>
                            <a:srgbClr val="000000"/>
                          </a:solidFill>
                          <a:effectLst/>
                          <a:latin typeface="Calibri" charset="0"/>
                        </a:rPr>
                        <a:t>4769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k-SK" sz="1200" b="1" i="0" u="none" strike="noStrike">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s-IS" sz="1200" b="1" i="0" u="none" strike="noStrike">
                          <a:solidFill>
                            <a:srgbClr val="000000"/>
                          </a:solidFill>
                          <a:effectLst/>
                          <a:latin typeface="Calibri" charset="0"/>
                        </a:rPr>
                        <a:t>2174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k-SK" sz="1200" b="1" i="0" u="none" strike="noStrike" dirty="0">
                          <a:solidFill>
                            <a:srgbClr val="000000"/>
                          </a:solidFill>
                          <a:effectLst/>
                          <a:latin typeface="Calibri"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1" i="0" u="none" strike="noStrike" dirty="0">
                          <a:solidFill>
                            <a:srgbClr val="000000"/>
                          </a:solidFill>
                          <a:effectLst/>
                          <a:latin typeface="Calibri" charset="0"/>
                        </a:rPr>
                        <a:t>651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Flecha derecha 15"/>
          <p:cNvSpPr/>
          <p:nvPr/>
        </p:nvSpPr>
        <p:spPr>
          <a:xfrm>
            <a:off x="3875036" y="3426044"/>
            <a:ext cx="696963" cy="21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ES_tradnl" sz="1100"/>
          </a:p>
        </p:txBody>
      </p:sp>
      <p:sp>
        <p:nvSpPr>
          <p:cNvPr id="17" name="Flecha abajo 16"/>
          <p:cNvSpPr/>
          <p:nvPr/>
        </p:nvSpPr>
        <p:spPr>
          <a:xfrm>
            <a:off x="2843808" y="3789040"/>
            <a:ext cx="21590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ES_tradnl" sz="1100"/>
          </a:p>
        </p:txBody>
      </p:sp>
      <p:sp>
        <p:nvSpPr>
          <p:cNvPr id="18" name="Flecha derecha 17"/>
          <p:cNvSpPr/>
          <p:nvPr/>
        </p:nvSpPr>
        <p:spPr>
          <a:xfrm>
            <a:off x="5868144" y="3426044"/>
            <a:ext cx="720080" cy="218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ES_tradnl" sz="1100"/>
          </a:p>
        </p:txBody>
      </p:sp>
      <p:sp>
        <p:nvSpPr>
          <p:cNvPr id="19" name="CuadroTexto 18"/>
          <p:cNvSpPr txBox="1"/>
          <p:nvPr/>
        </p:nvSpPr>
        <p:spPr>
          <a:xfrm>
            <a:off x="1454046" y="1364105"/>
            <a:ext cx="3095719" cy="369332"/>
          </a:xfrm>
          <a:prstGeom prst="rect">
            <a:avLst/>
          </a:prstGeom>
          <a:noFill/>
        </p:spPr>
        <p:txBody>
          <a:bodyPr wrap="none" rtlCol="0">
            <a:spAutoFit/>
          </a:bodyPr>
          <a:lstStyle/>
          <a:p>
            <a:r>
              <a:rPr lang="es-ES_tradnl" dirty="0" smtClean="0"/>
              <a:t>Población HSH por Ingresos</a:t>
            </a:r>
            <a:endParaRPr lang="es-ES_tradnl" dirty="0"/>
          </a:p>
        </p:txBody>
      </p:sp>
    </p:spTree>
    <p:extLst>
      <p:ext uri="{BB962C8B-B14F-4D97-AF65-F5344CB8AC3E}">
        <p14:creationId xmlns:p14="http://schemas.microsoft.com/office/powerpoint/2010/main" val="300637905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TotalTime>
  <Words>1197</Words>
  <Application>Microsoft Office PowerPoint</Application>
  <PresentationFormat>Presentación en pantalla (4:3)</PresentationFormat>
  <Paragraphs>341</Paragraphs>
  <Slides>15</Slides>
  <Notes>13</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15</vt:i4>
      </vt:variant>
    </vt:vector>
  </HeadingPairs>
  <TitlesOfParts>
    <vt:vector size="23" baseType="lpstr">
      <vt:lpstr>Arial</vt:lpstr>
      <vt:lpstr>Arial Black</vt:lpstr>
      <vt:lpstr>Arial Hebrew</vt:lpstr>
      <vt:lpstr>Calibri</vt:lpstr>
      <vt:lpstr>Plan</vt:lpstr>
      <vt:lpstr>Tema de Office</vt:lpstr>
      <vt:lpstr>4_Tema de Office</vt:lpstr>
      <vt:lpstr>Hoja de cálculo</vt:lpstr>
      <vt:lpstr>      ANALISIS Y PROPUESTA DE METAS A CUMPLIR A TRAVES DE LA NOTA SIMPLIFICADA DE VIH-FM 2017-2018.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ALCANCES DEL PROYECTO FINANCIADO POR EL FONDO MUNIDAL</dc:title>
  <dc:creator>Gerardo Lara</dc:creator>
  <cp:lastModifiedBy>Carlos Alberto Gomez</cp:lastModifiedBy>
  <cp:revision>114</cp:revision>
  <dcterms:created xsi:type="dcterms:W3CDTF">2015-12-08T17:31:34Z</dcterms:created>
  <dcterms:modified xsi:type="dcterms:W3CDTF">2016-09-08T01:10:32Z</dcterms:modified>
</cp:coreProperties>
</file>