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7"/>
  </p:notesMasterIdLst>
  <p:sldIdLst>
    <p:sldId id="270" r:id="rId3"/>
    <p:sldId id="256" r:id="rId4"/>
    <p:sldId id="260" r:id="rId5"/>
    <p:sldId id="261" r:id="rId6"/>
    <p:sldId id="262" r:id="rId7"/>
    <p:sldId id="263" r:id="rId8"/>
    <p:sldId id="276" r:id="rId9"/>
    <p:sldId id="264" r:id="rId10"/>
    <p:sldId id="268" r:id="rId11"/>
    <p:sldId id="269" r:id="rId12"/>
    <p:sldId id="272" r:id="rId13"/>
    <p:sldId id="275" r:id="rId14"/>
    <p:sldId id="25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 autoAdjust="0"/>
  </p:normalViewPr>
  <p:slideViewPr>
    <p:cSldViewPr>
      <p:cViewPr varScale="1">
        <p:scale>
          <a:sx n="68" d="100"/>
          <a:sy n="68" d="100"/>
        </p:scale>
        <p:origin x="130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73531-13B8-468D-9ED5-FB73895F9867}" type="datetimeFigureOut">
              <a:rPr lang="es-SV" smtClean="0"/>
              <a:pPr/>
              <a:t>27/10/2016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34734-0A0F-4FFA-9340-9BBD6C57AF8B}" type="slidenum">
              <a:rPr lang="es-SV" smtClean="0"/>
              <a:pPr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8266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34734-0A0F-4FFA-9340-9BBD6C57AF8B}" type="slidenum">
              <a:rPr lang="es-SV" smtClean="0"/>
              <a:pPr/>
              <a:t>5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145471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BF9E-B7E5-458B-B8DC-45F667D9FA84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07D5-0921-4E42-A9AD-5C1D0A931F19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11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228600"/>
            <a:ext cx="1371600" cy="50546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BF9E-B7E5-458B-B8DC-45F667D9FA84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07D5-0921-4E42-A9AD-5C1D0A931F1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BF9E-B7E5-458B-B8DC-45F667D9FA84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07D5-0921-4E42-A9AD-5C1D0A931F1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BF9E-B7E5-458B-B8DC-45F667D9FA84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07D5-0921-4E42-A9AD-5C1D0A931F1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BF9E-B7E5-458B-B8DC-45F667D9FA84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07D5-0921-4E42-A9AD-5C1D0A931F1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BCF4-EA26-434F-8F1A-FE5612FB5314}" type="datetimeFigureOut">
              <a:rPr lang="es-ES" smtClean="0"/>
              <a:pPr/>
              <a:t>27/10/2016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80C-B102-4067-BE08-7F1738CCE4FB}" type="slidenum">
              <a:rPr lang="es-ES" smtClean="0"/>
              <a:pPr/>
              <a:t>‹Nº›</a:t>
            </a:fld>
            <a:endParaRPr lang="es-ES" dirty="0"/>
          </a:p>
        </p:txBody>
      </p:sp>
      <p:cxnSp>
        <p:nvCxnSpPr>
          <p:cNvPr id="7" name="Straight Connector 14"/>
          <p:cNvCxnSpPr/>
          <p:nvPr userDrawn="1"/>
        </p:nvCxnSpPr>
        <p:spPr>
          <a:xfrm>
            <a:off x="152400" y="838200"/>
            <a:ext cx="86868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  <a:effectLst>
            <a:outerShdw blurRad="50800" dist="50800" dir="5400000" algn="ctr" rotWithShape="0">
              <a:srgbClr val="00206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1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3048000" cy="88646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BCF4-EA26-434F-8F1A-FE5612FB5314}" type="datetimeFigureOut">
              <a:rPr lang="es-ES" smtClean="0"/>
              <a:pPr/>
              <a:t>27/10/2016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80C-B102-4067-BE08-7F1738CCE4FB}" type="slidenum">
              <a:rPr lang="es-ES" smtClean="0"/>
              <a:pPr/>
              <a:t>‹Nº›</a:t>
            </a:fld>
            <a:endParaRPr lang="es-ES" dirty="0"/>
          </a:p>
        </p:txBody>
      </p:sp>
      <p:cxnSp>
        <p:nvCxnSpPr>
          <p:cNvPr id="7" name="Straight Connector 14"/>
          <p:cNvCxnSpPr/>
          <p:nvPr userDrawn="1"/>
        </p:nvCxnSpPr>
        <p:spPr>
          <a:xfrm>
            <a:off x="152400" y="838200"/>
            <a:ext cx="86868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  <a:effectLst>
            <a:outerShdw blurRad="50800" dist="50800" dir="5400000" algn="ctr" rotWithShape="0">
              <a:srgbClr val="00206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1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81000"/>
            <a:ext cx="1143000" cy="42926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BCF4-EA26-434F-8F1A-FE5612FB5314}" type="datetimeFigureOut">
              <a:rPr lang="es-ES" smtClean="0"/>
              <a:pPr/>
              <a:t>27/10/2016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80C-B102-4067-BE08-7F1738CCE4F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BCF4-EA26-434F-8F1A-FE5612FB5314}" type="datetimeFigureOut">
              <a:rPr lang="es-ES" smtClean="0"/>
              <a:pPr/>
              <a:t>27/10/2016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80C-B102-4067-BE08-7F1738CCE4F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BCF4-EA26-434F-8F1A-FE5612FB5314}" type="datetimeFigureOut">
              <a:rPr lang="es-ES" smtClean="0"/>
              <a:pPr/>
              <a:t>27/10/2016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80C-B102-4067-BE08-7F1738CCE4F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BCF4-EA26-434F-8F1A-FE5612FB5314}" type="datetimeFigureOut">
              <a:rPr lang="es-ES" smtClean="0"/>
              <a:pPr/>
              <a:t>27/10/2016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80C-B102-4067-BE08-7F1738CCE4F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BF9E-B7E5-458B-B8DC-45F667D9FA84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07D5-0921-4E42-A9AD-5C1D0A931F1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BCF4-EA26-434F-8F1A-FE5612FB5314}" type="datetimeFigureOut">
              <a:rPr lang="es-ES" smtClean="0"/>
              <a:pPr/>
              <a:t>27/10/2016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80C-B102-4067-BE08-7F1738CCE4F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BCF4-EA26-434F-8F1A-FE5612FB5314}" type="datetimeFigureOut">
              <a:rPr lang="es-ES" smtClean="0"/>
              <a:pPr/>
              <a:t>27/10/2016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80C-B102-4067-BE08-7F1738CCE4F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BCF4-EA26-434F-8F1A-FE5612FB5314}" type="datetimeFigureOut">
              <a:rPr lang="es-ES" smtClean="0"/>
              <a:pPr/>
              <a:t>27/10/2016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80C-B102-4067-BE08-7F1738CCE4F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BCF4-EA26-434F-8F1A-FE5612FB5314}" type="datetimeFigureOut">
              <a:rPr lang="es-ES" smtClean="0"/>
              <a:pPr/>
              <a:t>27/10/2016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80C-B102-4067-BE08-7F1738CCE4F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BCF4-EA26-434F-8F1A-FE5612FB5314}" type="datetimeFigureOut">
              <a:rPr lang="es-ES" smtClean="0"/>
              <a:pPr/>
              <a:t>27/10/2016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80C-B102-4067-BE08-7F1738CCE4F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upo Jaco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BCF4-EA26-434F-8F1A-FE5612FB5314}" type="datetimeFigureOut">
              <a:rPr lang="es-ES" smtClean="0"/>
              <a:pPr/>
              <a:t>27/10/2016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80C-B102-4067-BE08-7F1738CCE4F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BF9E-B7E5-458B-B8DC-45F667D9FA84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07D5-0921-4E42-A9AD-5C1D0A931F1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BF9E-B7E5-458B-B8DC-45F667D9FA84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07D5-0921-4E42-A9AD-5C1D0A931F1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BF9E-B7E5-458B-B8DC-45F667D9FA84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07D5-0921-4E42-A9AD-5C1D0A931F1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BF9E-B7E5-458B-B8DC-45F667D9FA84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07D5-0921-4E42-A9AD-5C1D0A931F1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BF9E-B7E5-458B-B8DC-45F667D9FA84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07D5-0921-4E42-A9AD-5C1D0A931F1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BF9E-B7E5-458B-B8DC-45F667D9FA84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07D5-0921-4E42-A9AD-5C1D0A931F1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BF9E-B7E5-458B-B8DC-45F667D9FA84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07D5-0921-4E42-A9AD-5C1D0A931F1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0BF9E-B7E5-458B-B8DC-45F667D9FA84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107D5-0921-4E42-A9AD-5C1D0A931F1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0BCF4-EA26-434F-8F1A-FE5612FB5314}" type="datetimeFigureOut">
              <a:rPr lang="es-ES" smtClean="0"/>
              <a:pPr/>
              <a:t>27/10/2016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F180C-B102-4067-BE08-7F1738CCE4F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8.png"/><Relationship Id="rId11" Type="http://schemas.openxmlformats.org/officeDocument/2006/relationships/hyperlink" Target="http://upload.wikimedia.org/wikipedia/commons/f/f3/Flag_of_Switzerland.svg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hyperlink" Target="http://upload.wikimedia.org/wikipedia/commons/f/f3/Flag_of_Switzerland.svg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heglobalfund.org/es/lfa/selection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00000">
            <a:off x="1460516" y="2738088"/>
            <a:ext cx="6623248" cy="1410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14 Conector recto"/>
          <p:cNvCxnSpPr/>
          <p:nvPr/>
        </p:nvCxnSpPr>
        <p:spPr>
          <a:xfrm>
            <a:off x="467544" y="6858000"/>
            <a:ext cx="143692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22 Grupo"/>
          <p:cNvGrpSpPr/>
          <p:nvPr/>
        </p:nvGrpSpPr>
        <p:grpSpPr>
          <a:xfrm>
            <a:off x="179512" y="5877272"/>
            <a:ext cx="8638903" cy="648072"/>
            <a:chOff x="179512" y="5229200"/>
            <a:chExt cx="8638903" cy="648072"/>
          </a:xfrm>
        </p:grpSpPr>
        <p:pic>
          <p:nvPicPr>
            <p:cNvPr id="5" name="4 Imagen" descr="800px-Flag_of_El_Salvador_svg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19601" y="5229200"/>
              <a:ext cx="1004821" cy="6480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6" name="5 Imagen" descr="800px-Flag_of_Nicaragua_svg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32040" y="5229200"/>
              <a:ext cx="980553" cy="6480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7" name="6 Imagen" descr="Flag_of_Belize_svg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69108" y="5229200"/>
              <a:ext cx="1050493" cy="6480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8" name="7 Imagen" descr="800px-Flag_of_Bolivia_svg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82311" y="5229200"/>
              <a:ext cx="936104" cy="6480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9" name="8 Imagen" descr="800px-Civil_Ensign_of_Guatemala_svg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9512" y="5229200"/>
              <a:ext cx="986542" cy="6480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0" name="9 Imagen" descr="800px-Flag_of_Costa_Rica_svg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921636" y="5229200"/>
              <a:ext cx="1004821" cy="6480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1" name="10 Imagen" descr="800px-Flag_of_Honduras_svg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224422" y="5229200"/>
              <a:ext cx="989596" cy="6480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2" name="11 Imagen" descr="Flag_of_Panama_svg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946207" y="5229200"/>
              <a:ext cx="971079" cy="6480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2290" name="Picture 2" descr="File:Flag of Switzerland.svg">
              <a:hlinkClick r:id="rId11"/>
            </p:cNvPr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211960" y="5229200"/>
              <a:ext cx="751520" cy="6480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cxnSp>
        <p:nvCxnSpPr>
          <p:cNvPr id="14" name="Straight Connector 14"/>
          <p:cNvCxnSpPr/>
          <p:nvPr/>
        </p:nvCxnSpPr>
        <p:spPr>
          <a:xfrm>
            <a:off x="152400" y="838200"/>
            <a:ext cx="86868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  <a:effectLst>
            <a:outerShdw blurRad="50800" dist="50800" dir="5400000" algn="ctr" rotWithShape="0">
              <a:srgbClr val="00206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Llamada ovalada"/>
          <p:cNvSpPr/>
          <p:nvPr/>
        </p:nvSpPr>
        <p:spPr>
          <a:xfrm>
            <a:off x="6210300" y="1073150"/>
            <a:ext cx="2286000" cy="2057400"/>
          </a:xfrm>
          <a:prstGeom prst="wedgeEllipseCallout">
            <a:avLst>
              <a:gd name="adj1" fmla="val -158453"/>
              <a:gd name="adj2" fmla="val 5270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10" name="9 Señal de prohibido"/>
          <p:cNvSpPr/>
          <p:nvPr/>
        </p:nvSpPr>
        <p:spPr>
          <a:xfrm>
            <a:off x="6477000" y="1301750"/>
            <a:ext cx="1752600" cy="1600200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>
              <a:solidFill>
                <a:schemeClr val="tx1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62000" y="3282950"/>
            <a:ext cx="4725988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81000"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  <a:defRPr/>
            </a:pPr>
            <a:r>
              <a:rPr lang="es-ES" sz="3200" kern="0" dirty="0">
                <a:latin typeface="+mn-lt"/>
              </a:rPr>
              <a:t>De ahí la frase que los ALFs, son los </a:t>
            </a:r>
            <a:r>
              <a:rPr lang="es-ES" sz="3200" b="1" kern="0" dirty="0" smtClean="0">
                <a:latin typeface="+mn-lt"/>
              </a:rPr>
              <a:t>Ojos, los </a:t>
            </a:r>
            <a:r>
              <a:rPr lang="es-ES" sz="3200" b="1" kern="0" dirty="0">
                <a:latin typeface="+mn-lt"/>
              </a:rPr>
              <a:t>Oídos </a:t>
            </a:r>
            <a:r>
              <a:rPr lang="es-ES" sz="3200" b="1" kern="0" dirty="0" smtClean="0">
                <a:latin typeface="+mn-lt"/>
              </a:rPr>
              <a:t>y la Nariz </a:t>
            </a:r>
            <a:r>
              <a:rPr lang="es-ES" sz="3200" kern="0" dirty="0" smtClean="0">
                <a:latin typeface="+mn-lt"/>
              </a:rPr>
              <a:t>del Fondo Mundial </a:t>
            </a:r>
            <a:r>
              <a:rPr lang="es-ES" sz="3200" kern="0" dirty="0">
                <a:latin typeface="+mn-lt"/>
              </a:rPr>
              <a:t>pero </a:t>
            </a:r>
            <a:r>
              <a:rPr lang="es-ES" sz="3200" b="1" u="sng" kern="0" dirty="0">
                <a:solidFill>
                  <a:srgbClr val="FF0000"/>
                </a:solidFill>
                <a:latin typeface="+mn-lt"/>
              </a:rPr>
              <a:t>nunca su boca</a:t>
            </a:r>
            <a:r>
              <a:rPr lang="es-ES" sz="3200" kern="0" dirty="0">
                <a:latin typeface="+mn-lt"/>
              </a:rPr>
              <a:t>…..</a:t>
            </a:r>
          </a:p>
        </p:txBody>
      </p:sp>
      <p:cxnSp>
        <p:nvCxnSpPr>
          <p:cNvPr id="13" name="Straight Connector 14"/>
          <p:cNvCxnSpPr/>
          <p:nvPr/>
        </p:nvCxnSpPr>
        <p:spPr>
          <a:xfrm>
            <a:off x="152400" y="838200"/>
            <a:ext cx="86868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  <a:effectLst>
            <a:outerShdw blurRad="50800" dist="50800" dir="5400000" algn="ctr" rotWithShape="0">
              <a:srgbClr val="00206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152400"/>
            <a:ext cx="1219200" cy="533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bf2_lf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1743673488"/>
            <a:ext cx="5238750" cy="67627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827584" y="116632"/>
            <a:ext cx="6840760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es-ES" b="1" dirty="0" smtClean="0"/>
              <a:t>Modelo de Trabajo-Flujo de Comunicación e información</a:t>
            </a:r>
          </a:p>
          <a:p>
            <a:endParaRPr lang="es-ES" dirty="0"/>
          </a:p>
        </p:txBody>
      </p:sp>
      <p:sp>
        <p:nvSpPr>
          <p:cNvPr id="31" name="Right Arrow 30"/>
          <p:cNvSpPr/>
          <p:nvPr/>
        </p:nvSpPr>
        <p:spPr>
          <a:xfrm>
            <a:off x="2555776" y="1988840"/>
            <a:ext cx="115212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ight Arrow 33"/>
          <p:cNvSpPr/>
          <p:nvPr/>
        </p:nvSpPr>
        <p:spPr>
          <a:xfrm>
            <a:off x="3779912" y="1988840"/>
            <a:ext cx="115212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5004048" y="1988840"/>
            <a:ext cx="115212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8 CuadroTexto"/>
          <p:cNvSpPr txBox="1"/>
          <p:nvPr/>
        </p:nvSpPr>
        <p:spPr>
          <a:xfrm>
            <a:off x="2555776" y="2113111"/>
            <a:ext cx="853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MCP - PR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8" name="8 CuadroTexto"/>
          <p:cNvSpPr txBox="1"/>
          <p:nvPr/>
        </p:nvSpPr>
        <p:spPr>
          <a:xfrm>
            <a:off x="4071542" y="2113111"/>
            <a:ext cx="435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LFA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004048" y="2113111"/>
            <a:ext cx="8595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FPM - OP</a:t>
            </a:r>
            <a:endParaRPr lang="es-ES" sz="1400" dirty="0">
              <a:solidFill>
                <a:schemeClr val="bg1"/>
              </a:solidFill>
            </a:endParaRPr>
          </a:p>
        </p:txBody>
      </p:sp>
      <p:pic>
        <p:nvPicPr>
          <p:cNvPr id="10" name="Picture 4" descr="http://t1.gstatic.com/images?q=tbn:ANd9GcQeRj0XJ5ZiAc_Z9FXF-vAVw2Bqnqru_48WQOvMyJt_-Ou8ZeH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628800"/>
            <a:ext cx="2248248" cy="1440160"/>
          </a:xfrm>
          <a:prstGeom prst="rect">
            <a:avLst/>
          </a:prstGeom>
          <a:noFill/>
        </p:spPr>
      </p:pic>
      <p:sp>
        <p:nvSpPr>
          <p:cNvPr id="11" name="15 CuadroTexto"/>
          <p:cNvSpPr txBox="1"/>
          <p:nvPr/>
        </p:nvSpPr>
        <p:spPr>
          <a:xfrm>
            <a:off x="6856759" y="2060848"/>
            <a:ext cx="1104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Secretariado</a:t>
            </a:r>
            <a:endParaRPr lang="es-ES" sz="1200" dirty="0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775" y="2348880"/>
            <a:ext cx="720080" cy="40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Right Arrow 26"/>
          <p:cNvSpPr/>
          <p:nvPr/>
        </p:nvSpPr>
        <p:spPr>
          <a:xfrm>
            <a:off x="2539776" y="4869160"/>
            <a:ext cx="361640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6" name="Picture 4" descr="http://t1.gstatic.com/images?q=tbn:ANd9GcQeRj0XJ5ZiAc_Z9FXF-vAVw2Bqnqru_48WQOvMyJt_-Ou8ZeH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2184" y="4437112"/>
            <a:ext cx="2248248" cy="1440160"/>
          </a:xfrm>
          <a:prstGeom prst="rect">
            <a:avLst/>
          </a:prstGeom>
          <a:noFill/>
        </p:spPr>
      </p:pic>
      <p:sp>
        <p:nvSpPr>
          <p:cNvPr id="37" name="15 CuadroTexto"/>
          <p:cNvSpPr txBox="1"/>
          <p:nvPr/>
        </p:nvSpPr>
        <p:spPr>
          <a:xfrm>
            <a:off x="6840759" y="4869160"/>
            <a:ext cx="1104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Secretariado</a:t>
            </a:r>
            <a:endParaRPr lang="es-ES" sz="1200" dirty="0"/>
          </a:p>
        </p:txBody>
      </p:sp>
      <p:pic>
        <p:nvPicPr>
          <p:cNvPr id="3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4775" y="5157192"/>
            <a:ext cx="720080" cy="40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" name="8 CuadroTexto"/>
          <p:cNvSpPr txBox="1"/>
          <p:nvPr/>
        </p:nvSpPr>
        <p:spPr>
          <a:xfrm>
            <a:off x="3203848" y="4993431"/>
            <a:ext cx="1917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MCP-PR  / LFA /FPM-OP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43" name="16 Elipse"/>
          <p:cNvSpPr/>
          <p:nvPr/>
        </p:nvSpPr>
        <p:spPr>
          <a:xfrm>
            <a:off x="2267744" y="4005064"/>
            <a:ext cx="3960440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8" name="Rectangle 47"/>
          <p:cNvSpPr/>
          <p:nvPr/>
        </p:nvSpPr>
        <p:spPr>
          <a:xfrm>
            <a:off x="979388" y="1052736"/>
            <a:ext cx="164301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Antes</a:t>
            </a:r>
            <a:endParaRPr lang="en-US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99592" y="3369766"/>
            <a:ext cx="181492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Actual</a:t>
            </a:r>
            <a:endParaRPr lang="en-US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47864" y="1124744"/>
            <a:ext cx="837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/>
              <a:t>Deadline</a:t>
            </a:r>
            <a:endParaRPr lang="en-US" sz="1200" dirty="0"/>
          </a:p>
        </p:txBody>
      </p:sp>
      <p:sp>
        <p:nvSpPr>
          <p:cNvPr id="33" name="Oval 32"/>
          <p:cNvSpPr/>
          <p:nvPr/>
        </p:nvSpPr>
        <p:spPr>
          <a:xfrm>
            <a:off x="3275856" y="1052736"/>
            <a:ext cx="936104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499992" y="1124744"/>
            <a:ext cx="837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/>
              <a:t>Deadline</a:t>
            </a:r>
            <a:endParaRPr lang="en-US" sz="1200" dirty="0"/>
          </a:p>
        </p:txBody>
      </p:sp>
      <p:sp>
        <p:nvSpPr>
          <p:cNvPr id="50" name="Oval 49"/>
          <p:cNvSpPr/>
          <p:nvPr/>
        </p:nvSpPr>
        <p:spPr>
          <a:xfrm>
            <a:off x="4427984" y="1052736"/>
            <a:ext cx="936104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796136" y="1196752"/>
            <a:ext cx="837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/>
              <a:t>Deadline</a:t>
            </a:r>
            <a:endParaRPr lang="en-US" sz="1200" dirty="0"/>
          </a:p>
        </p:txBody>
      </p:sp>
      <p:sp>
        <p:nvSpPr>
          <p:cNvPr id="52" name="Oval 51"/>
          <p:cNvSpPr/>
          <p:nvPr/>
        </p:nvSpPr>
        <p:spPr>
          <a:xfrm>
            <a:off x="5724128" y="1052736"/>
            <a:ext cx="936104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Curved Down Arrow 52"/>
          <p:cNvSpPr/>
          <p:nvPr/>
        </p:nvSpPr>
        <p:spPr>
          <a:xfrm>
            <a:off x="2555776" y="1628800"/>
            <a:ext cx="1296144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Curved Down Arrow 53"/>
          <p:cNvSpPr/>
          <p:nvPr/>
        </p:nvSpPr>
        <p:spPr>
          <a:xfrm>
            <a:off x="3851920" y="1628800"/>
            <a:ext cx="1224136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Curved Down Arrow 54"/>
          <p:cNvSpPr/>
          <p:nvPr/>
        </p:nvSpPr>
        <p:spPr>
          <a:xfrm>
            <a:off x="5148064" y="1628800"/>
            <a:ext cx="1296144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Curved Up Arrow 56"/>
          <p:cNvSpPr/>
          <p:nvPr/>
        </p:nvSpPr>
        <p:spPr>
          <a:xfrm rot="10800000" flipV="1">
            <a:off x="5148064" y="2420889"/>
            <a:ext cx="1276456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Curved Up Arrow 57"/>
          <p:cNvSpPr/>
          <p:nvPr/>
        </p:nvSpPr>
        <p:spPr>
          <a:xfrm rot="10800000" flipV="1">
            <a:off x="2915816" y="2420887"/>
            <a:ext cx="2088232" cy="5040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Curved Up Arrow 58"/>
          <p:cNvSpPr/>
          <p:nvPr/>
        </p:nvSpPr>
        <p:spPr>
          <a:xfrm rot="10800000" flipV="1">
            <a:off x="2627784" y="5301208"/>
            <a:ext cx="3096344" cy="720079"/>
          </a:xfrm>
          <a:prstGeom prst="curvedUpArrow">
            <a:avLst>
              <a:gd name="adj1" fmla="val 25000"/>
              <a:gd name="adj2" fmla="val 5554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Curved Down Arrow 38"/>
          <p:cNvSpPr/>
          <p:nvPr/>
        </p:nvSpPr>
        <p:spPr>
          <a:xfrm>
            <a:off x="2708176" y="4221088"/>
            <a:ext cx="3087960" cy="72008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Connector 39"/>
          <p:cNvCxnSpPr>
            <a:stCxn id="33" idx="4"/>
          </p:cNvCxnSpPr>
          <p:nvPr/>
        </p:nvCxnSpPr>
        <p:spPr>
          <a:xfrm>
            <a:off x="3743908" y="1484784"/>
            <a:ext cx="36004" cy="4464496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932040" y="1484784"/>
            <a:ext cx="72008" cy="4536504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52" idx="4"/>
          </p:cNvCxnSpPr>
          <p:nvPr/>
        </p:nvCxnSpPr>
        <p:spPr>
          <a:xfrm>
            <a:off x="6192180" y="1484784"/>
            <a:ext cx="36004" cy="4320480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urved Up Arrow 69"/>
          <p:cNvSpPr/>
          <p:nvPr/>
        </p:nvSpPr>
        <p:spPr>
          <a:xfrm rot="10800000" flipV="1">
            <a:off x="5527792" y="5805263"/>
            <a:ext cx="1276456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14"/>
          <p:cNvCxnSpPr/>
          <p:nvPr/>
        </p:nvCxnSpPr>
        <p:spPr>
          <a:xfrm>
            <a:off x="152400" y="838200"/>
            <a:ext cx="86868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  <a:effectLst>
            <a:outerShdw blurRad="50800" dist="50800" dir="5400000" algn="ctr" rotWithShape="0">
              <a:srgbClr val="00206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228600"/>
            <a:ext cx="1143000" cy="50546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 animBg="1"/>
      <p:bldP spid="35" grpId="0" animBg="1"/>
      <p:bldP spid="7" grpId="0"/>
      <p:bldP spid="8" grpId="0"/>
      <p:bldP spid="9" grpId="0"/>
      <p:bldP spid="11" grpId="0"/>
      <p:bldP spid="27" grpId="0" animBg="1"/>
      <p:bldP spid="37" grpId="0"/>
      <p:bldP spid="42" grpId="0"/>
      <p:bldP spid="43" grpId="0" animBg="1"/>
      <p:bldP spid="53" grpId="0" animBg="1"/>
      <p:bldP spid="54" grpId="0" animBg="1"/>
      <p:bldP spid="55" grpId="0" animBg="1"/>
      <p:bldP spid="57" grpId="0" animBg="1"/>
      <p:bldP spid="58" grpId="0" animBg="1"/>
      <p:bldP spid="59" grpId="0" animBg="1"/>
      <p:bldP spid="39" grpId="0" animBg="1"/>
      <p:bldP spid="7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data:image/jpeg;base64,/9j/4AAQSkZJRgABAQAAAQABAAD/2wBDAAkGBwgHBgkIBwgKCgkLDRYPDQwMDRsUFRAWIB0iIiAdHx8kKDQsJCYxJx8fLT0tMTU3Ojo6Iys/RD84QzQ5Ojf/2wBDAQoKCg0MDRoPDxo3JR8lNzc3Nzc3Nzc3Nzc3Nzc3Nzc3Nzc3Nzc3Nzc3Nzc3Nzc3Nzc3Nzc3Nzc3Nzc3Nzc3Nzf/wAARCACeAHsDASIAAhEBAxEB/8QAHAAAAQQDAQAAAAAAAAAAAAAAAAMEBQcBBggC/8QAQRAAAgECBQIDBQUFBgUFAAAAAQIDBBEABRIhMQZBE1FhBxQicYEjMpGhsRVCksHRJFJicuHwFjNTgtJDg6LC8f/EABoBAAIDAQEAAAAAAAAAAAAAAAADAQIEBQb/xAAmEQACAgEEAgEEAwAAAAAAAAABAgADEQQSITEFQRMUUWFxIkLw/9oADAMBAAIRAxEAPwC8cGDBghDBgwYIQxi4wHjFe+1XrOt6bipaHK0RaurR38dxcRKpAuB3N2/I4sqljgSCQBkx71z7QaPpiojo6WBK/MG3eATaBEvmzWNr9hb9MVXn/tDz/NKh6yOsmy+AKAlNTyfCg7ktYEnvxt5eer11XLUVU9RVzyy1kmp2kYXL+pAAGEAshCxGTZyVYaNxtewN+P646dWmRRyMmIawmWj0T7U6iiiNJ1TrqE/9KqiXU/8AlcC177bjjv543jpL2hZN1NUtSQiakqwTphqQoMg/wlSQT6XvjnpYp5KV5x9pEqoGZRY7m1reu/4HHuneRJ4KujdIngkWWJgL/ErBlPyuBiraRHzs7gLCO51iMZxqXs86uHVWWStPEsNbTOFlRDdWB+66+h3FuxB+eNtHGOaylSQY8HPIhgwYMRJhgwYMEIYMGDBCGDBgwQmG44vilfa/lWe1XUiVS01RNQiAJTyKLxRf39ZvZLmxLGwNhvti6m4xQ1Z1LmGd+8VU0kbK8iCmWQsyL4kxSI6L6dlAN7X+WD5zSdwGTIK7uJHjpCjrKOmfKapppnP9oq20inci/wDy1HxbXAuSAQON74ZVPReYUkLTGtpGSKMkkgoO5B78XOJqHqemkaeeoAhifxnjmg3ZYkYIurszFtZA8sT0WYxljGkizSxsUdYyFcNYE2F97BgTYnGF/IaxGyIz4qzKsqoKqkkMEiW1DVHv8JQC2oHg+hHGrCUaErbWBCu5LLYedh/hxv8An70tfVtlc8qJ4saiMy/D4cjEhWCtyQ2ngjYm/AxuvQ3QnTi5dQZs1PNWTzxrMrVpDaCQDsgAXY8G18dfS+RDpl15md6eeIx9jHT1ZQRVmc1cZgirURIImFmKgk6z5XvsPT1xaA4xhQALeWPWE2OXYsYwDAxDBgwYpJhgwYMEIYMGMXwQmb4hc16t6eyeo93zPOaKmn7xySjUPmO2I32j9Uv0t0/7zSxrJW1Eghpke4Gogkk/IAn6WxzbPLqqGmUrNK9i8ko1NITuWYnj1PrhtdRcZlS2J1rR11JmNIlVQ1EVRTyC6SROGVh8xik8+6arumc1rhDAJ6C6TUMMY+0dUcuEBsb6dTKF502tja/YrlJy7pg5i+YSNHXHUaQrpjp2UkNa+9zbc8bcYnc86o6LqRJlubZzlz7i6Gb7jcghh90jzvcYTYhYFRLAyn4cq8XXQUUCyBI3SNiDp06zLExsNhyp8mHG+HlVl1HAameeY+E0tR4kNOmsgzoisGPAYEGxO1tsSmYZrQU3UU2WRZi2ZULU4mpmp7Ts+onWreGCdtgLgE974XqonzDLmpKehaGFxZXltGF8iFFzzY2IHzxyrGdHw0eoBkRN0f8A8cyZbHDrpjDCl3tq0wE8u3AYgHSBvzfjF7UVNHSUsVPALRRIEQegFhik+nczzrpytqaYTPUVfhKVEUQaKRFvpDDkHkX1Dnjbeyck6xp6n3eDNqdsurJiqhWcPEXNrKHG1yTYA2JONtDqAFzzKWKQczabgcnCK1tI0xgWphMw5jEg1fhzir/bb1XPl4pcio53gNXC0lSyH4njJKhB33Oq5G4t64pKjMQrHkTXTSI+qNovgMenuCNwfwxvSksM5iSwE7DvjOKg9mHtCqpq85P1NVLKZW/sdbKyoWJAtGeASe3rt3GLeDAnbC2RkOGkggjImcGDBismaj151FmmWfs/KunKRKjOMzd1gMuyRIgBeRvlcbev0NK1PX3WcOZz0ldn09PNHKY2jjijABHkCLgG3JHl54f59m3UHTPVFXW165jFUmqqY6WqqZW8EwOQQsYZSgNlBurehU2xpuZ108sKzSVIr2mvHMxYsz2AAOo3PO2/+HzxZCA3IzIIyJs/U/XNf1Zk2X0dVRws9FLreoSU6p/hZCdNgBcG/J/PGoQe6tG7TMEdUEbBmH3fPbY3wrTU1V4bSVNQEUpdFIvp9Oww1zSkSGhTQZG8NityB8INtiQP1/njZXYADtXgRbD7mTGf9W/tTIsp6fR54Mvy6IrMEa4qHv8ACfkANr+ZxBpmX2LU0SARqNmLaWI7jYWvibaKMneNP4RjzJTQyrpeNbc7C3y3w/6OxQdpHMp8q55Ed5RXyZI/vxio4pJo/DTxQxCAkk8b79997YkF67oftFzY1VTJchDS2WIqeNtQNxuOTiCnpUqUAqZJpbEkgtYE+ew9ceoqeKKIRpGoUb/d74wjxLWEl+Jos1Sf1EdVfXxhj8LJKIU6yb1E0zFpZW7/ABX+lySePLEFm8uV1uYRzx+9Ra7Go11Hjk776WYA3C/3u/cDEr4Uf/TX+EYDFGeY1/hGNNfiwnRiDqMx51j1RRZ4mWe6RyIcrpzAlTVziWepUgffAFgb3/ePJxASTUrUoAkDVBU6SpsQTc/rtiT8KO//AC18/ujEZPHqzYpEEVzGCCzaQBbf57YY1RoX8GQGDmK5iGjy0RjYjTck2046G6P61OfZz+ysuoXloaSkQz5iz7GSwsoW2999yb7Ha1iaIWkhv4RQyNGTfb4WN77+e9+/+r/pnrHOOh5Ks0hppYKiVHdZo2bxLDhW1XBsTzjLqGNj9dCMQYE6gBuMZxo3T3tQ6fzdoop3ky6aUgKtWAqsTwA4JX88bwNxcYykFexGSiva5RM+fSVtfnME1RDKi0mWXuY6d03cKOW1g35+EXOKyr5oKjMYnUSIadS0x8Ox0i1gAbb887b42jqjqOXqTqOqzFQiRF/AjQqbrHGWAPPJvc7eQ7Y1yGGGrzDxAhaFkbU5v8TX8+SO2HjTNgOeJX5B1GRkSVbzveUKAhAJN7dr+ZP5Yd5v7uuXyIAol1AkMTrFyNjffjz9PW5NRU8dQaiCaOOWNgxSe+jy27ne2Es0SpamqJKmaIWdbRxA2Jvbvvx5+QxdwwBBkDB5kucGDGDxtju5wJi7Mzgw/TK2JOuojWwuPhY3HnhI0Mi1cVPIyBZDZXB/PGEeS0rEgN1NB0lwGSI1wHYXN7edsS1TRUNKTA0szSPYALoZ/oDuL/LDWKjjcsDUBDe1iupVN+GfYX9BhFfl6HBYggfruNfQWqcDkxnhgWhOayw1CKVkiWzn923ke18StbTtTTiJmLHQG1djfyxC1Mng18st4y0caSKrsBcqbgDz37De1+MNvuW2gWL1EojI5Vu4vPRShmkhqWRtVwDYlV4I1dx6fLDSKCWSTRUlXkS5UuSbMLfCfQi2JBK20z+82K+DaO/dhz69x89/LDWpCRsppnQq0ikBGJYHg2B9MKArZt6jqX5AwYuPD0BwllFo5Y2PHz+V+fLG8ZH7X6jJcrgy2ZPeWptSCWS5YrqOkG3kLD6Y0IoI5WkqZrGp1JouBYW2v6jFxezjobLa3orK6vM6UPUzo0rNq5DOxX/4kYpq3GACIIPcqCqrDPSPUVLgT1euVm4BYnU23qWx5gMpT3HREp3QqTfSNrn8Sf6YedTZPP011BUZTUQ6xTSFoQ66xLCT8LfMC1/UYRlipZXaaV1EkYAJD8W8jfa+/wCHzxcMbFBHWMQxgxOKmiraIGUMgBJFiLxgEE23+lj2F+4OI6tQz0jzwRokcVtZtYvc2DWttf59sLzCnWEMwm1yEK0TRm8m3w82Oxt3798YnqFgyFaWRLSyHTcG+6sL38ubfQ4w2sS35jlAxJg87C+MXDKQrb2tx/XGbXdQ1gNW45FsTQoYswSMwPGvh6heMhhYng27i3646Ws140zqrjg+/tE6fTG4EjuOVSWliWMFFjUd1J07fdvffe/5Yb11DUVMK1K7VCjZOL73AF+CL/ph3CZKONIpAZBp2IHJJO3zPP0x5kqqfxmeplRUVSQQxF/i2779+PPHjarbEs3V8n9dzvvWrJteQlXU1RkZaj7OXTpLBArW/DCcNRMrLHDYmwVFCXKjyUcD6C/rjZ9NNXxKzIkq9iRuPriPkpKmEPoRIY12Huqfatf1N8deryWnNexqgGH36mB9HaG3ByRIzMLrNEjvrkjiVX3vY7m354hJqf3vNXhIZgY1uFIFgO588SksbxSukiMjA8MN/rYkfhiMbw1zotKmoCNdPnqvtbyN++OtaoTRrtOZz8lriTHdWgaTwaXwEkQfCFazKCOduRffjt9cIT00ks9MJQrNGxZ2RrW225+hwnAKeaVpXg1sSZCzhWuPI9r2tZfPm+2PT06yxvDEZllHwKjuR8TWsOed7YTp+CV9Yl39R/0x0/J1X1fR5ZGG90Ylp5k+IiIbubng8KPU46mpaSCmpooII1SKNAiKBwALDGv9CdHUPSeVpFAGlrJEHvFRIBqY+Xoo7D+ZJxs44xntfexMsowMTT/aP05lWb5FPWZk4pZqGJ5IqxdjHtex81NhcfhvvjntKiWCmaarVUWwJUbXuBf58gf736rzOgpszy+ooa6MS01QhjlQkjUp53GOXfaDk6dO55Nk8VUa6OmhNmFwYFO6I9jYkD/8wym1k4BlWUGIOpq0hmgkUxEBviG4IN7G+1vXn8seIKekzSqgyxS0aVdbFFE4QgqzPpZjfvY38t+NsMIaytihR5KVzCoawj2FxYb9xbfnz+WH3TUUo6xyKRTJJTNX0jkk3AJkXny3v5Yta4dRBRgxaJzJEkh2LoG/EX/nhVJJIx9nK0f+VtsSPU2Vvkuf1+XtGUWOZjENOkeGTddPa1iBt5YjMdnYlyDcMgzJlq24OJKZOk8leks4mdCrEGXi4/TCOayGozFgGuoIjAtcDi/64xDmDxUhgQFWC2jZT3/0t+GGiSukvjKV8S+q5XYm/wDv88cOjS3fUPcUAIGB6nRtur+Ja92c8mTOUU09Kk7VF4kCqVswFz6X28hv3x5hzl5a4BLvSudNzGbr2vcdvniOqK6Wa/hkqrLpcMD8R7n9N/TBQVbUcpZASCACtvXc/hjOfHWuj32qCxHA/wB7jhq0VlrRsAe4tnETR5g7FUCtwVU7n1/xf6YgJI1fNZdcBkIgFgdjf0vwfXEnO4kmkmtYMxO54F74aZ3QTZVnNMswYVM9PBKIpDoID/u+m3nxjpbPj0lddkxMwa5mURtUURkVZUkIZ1+FFgKLzy3pvh1k+YvlOc0+bQJT5g1HKJCKg/A9hb033JB7WHyxjMXAiPjrJDMy6jqDaTbYrcWv5beeI6X7CppliPiqzC0LgAqTx8sLIXPEOcczq/pLqCl6myClzaj2SZfiQ8xuPvKfkcTOKs9gDoenM0SIEJ7/AOIP+6JP6YtPGVl2nEuORPEwkMLiEqJdJ0Fxdb9r27Y5r69yusyvqivhzuSKWWuQVHi06kJIxFiLEkrxtc+dvIdLHjENnfTGS57PBPm+XQVckAIjaUXsCb29RtwdsVBI5Emcw1NWKdJHlVfEZ2VVINkk/eBN97XAPz+uPFPXyUVelXSxWFJKtUWdGBaVWDWNzwSMWH7Y85ppsyXIYKakWhyvROZIkOuOSxuluLW09j+YxXxszpE7M1OsJlm8SwZgPum9+T/TGgOD2O5TbLv6+yCLrDIKXqDIV8aoSEOiId54jvb/ADDe31GKb/kbH0PljcPZZ1xLktLD06CKqSfMY1heVhHHDE5UvyRvu1h3PHYGwOs/ZvRZ9M9fl0goswbeTa8c582HY+o+t7Cz9JqxX/F+ouyrdyO5R2M4m846Sz/J5WWsyyoKAi00KeIjX4sVvb62/niFCkjZW/hOOqtqNyCJnKsPUx+eC1z2w6osur6+Qx0FBV1L2JtDCzceoFvpjfOl/ZXXVh8fqJnoIr2FPG6tKw9WF1X6XPywuzUV1jkyVrJ6Eh/Zx0nJ1Jmi1NTGRldM4aRyLLK4NxGPMf3vw748e2SahrOsmSgCrVUdMgmkjN9bXvpI8lAX+I4sjq7qODoAZLT0tPActfXA9JEQJVAA0utzwLEG/wDfHfnnyuMlTXzLNI8VS1RI6ysQS/xm/wD3Fhe3f8Mcp7/lcsw/QmpU2jiK1jhKjxNXjklfsYyEUE/jfbf6DHqQGUU8cETS1VUAsIQamLHsNuf6YUy/IxLNDlkMwjavmWKKSV9IDNsNQAO17D5nHRXR/RGT9MU8fu9Ms1aF+OsmAeUkgXAa2y3HAsPzxRbtgwBJK59xD2WdLt0t0pFS1ClKuof3ioQm/hsQAEvvwFA+d8bhjA2xnGfuXhjB44vjOMN2wQlJdM9NZfN171BW58wkraPMmkMEx1RmBwWSQ8D4QOTsPK9sSmceyWjzHJMtbp402W1K0oSdWQus2oA3JvfUDfc32NsbPnkGSZhncTS5eslT7uS07N4QlivYANcarMLgEHa5GIb2h9WDpvp9qvK8rlkqWkEfvDsSsLG9mLA3I227Hb5YgNg5EJp+b+yWryzKszWKR6j3eKIUDRRXed2YmRWUX+QJsBf0vi8crSaPL6VKq/jrAgkBN/isL7998OT/ADxkbYmEDhMU8P8A0Y/4RhS+C+CE8pGseyIFF+FFsejgvgwQlT9cdGVfUXW1Y83iokmWqMul0sYvHXV8LsAdIBN9/PbEZmvsjq6jpmjr6BpI+pVVZaqKonDI7lfiUEfCDfg8evfF1fLGkdddTy5F1J05QmgatgzJ5Y2jUnUrAxgMANjbUb3/AJYAcQlZ9IdMZxQdaZTBnFEYZY6hamVVPiJCgUaSxF13bSAATY3PbHQg88ajmNZSU1PJVe7zxR041ujzEyBVN2Cx3JJ2sB8sbPR1KVcQlRXW/IcWI2B/QjEly3cgDEcYMGDESYYweMZwYITUvdM6pc6nENTK+XBFSmo/BTTDa3xCQgnt908fliXoqCKWnrYaz+1xzSsJBOqtqFgLEAAHjyxK2GI+s8WiaWppwjK1jJExIBI2uDvY2t+HbEYhFWyykYDTG0Z84ZGjP4qRjC5ZAvElX9ayY/8A2wxps8kndkNKqkeUx/8AHCr5vIjW92U/+6f/ABxMIlXeFBUe7wJUzTLF4zK1dIgCXtyWte/+pGEzXZOtStNJV1Uc7BToaefYtawve19+L4QrpTWyrIqPBIV8N2ilX40v906kO1+4sR2OGIoKZWUmFzEq7wtKrK1k8M3vHfddrXt6YjMJMTz5dT1EsMtRU3iUFgtTOzXPYKDc/T18jhsM0yhKY1FRVVEcZfSNNTO5O17/AAk9t78W74bRU0SPGIlnSZUCrN7wGb7xOo6kIJux5GEqiigSmtEs4IfdzOrsbrpN9aMDcDm1/XfAOYTY48tpZFWRZap1YAj+2yspH8ViMLR5dRxzrOlNEJVBVX0C4B5APbEJTZ49NTxwLS3WNAqlp97AbfuYc0+b1FdMKeKJIGcE+IX16R8rDfEwjTNVzaajk/Z88yvMjhJ/DjlNO1yBZNPxAf7OJTp2GugyqBM0qHqay32szqF1ni+kbLsBsOMP4oxHGqXvbueThTEYhDBgwYmE/9k="/>
          <p:cNvSpPr>
            <a:spLocks noChangeAspect="1" noChangeArrowheads="1"/>
          </p:cNvSpPr>
          <p:nvPr/>
        </p:nvSpPr>
        <p:spPr bwMode="auto">
          <a:xfrm>
            <a:off x="63500" y="-719138"/>
            <a:ext cx="1152525" cy="1485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68" name="AutoShape 4" descr="data:image/jpeg;base64,/9j/4AAQSkZJRgABAQAAAQABAAD/2wBDAAkGBwgHBgkIBwgKCgkLDRYPDQwMDRsUFRAWIB0iIiAdHx8kKDQsJCYxJx8fLT0tMTU3Ojo6Iys/RD84QzQ5Ojf/2wBDAQoKCg0MDRoPDxo3JR8lNzc3Nzc3Nzc3Nzc3Nzc3Nzc3Nzc3Nzc3Nzc3Nzc3Nzc3Nzc3Nzc3Nzc3Nzc3Nzc3Nzf/wAARCACeAHsDASIAAhEBAxEB/8QAHAAAAQQDAQAAAAAAAAAAAAAAAAMEBQcBBggC/8QAQRAAAgECBQIDBQUFBgUFAAAAAQIDBBEABRIhMQZBE1FhBxQicYEjMpGhsRVCksHRJFJicuHwFjNTgtJDg6LC8f/EABoBAAIDAQEAAAAAAAAAAAAAAAADAQIEBQb/xAAmEQACAgEEAgEEAwAAAAAAAAABAgADEQQSITEFQRMUUWFxIkLw/9oADAMBAAIRAxEAPwC8cGDBghDBgwYIQxi4wHjFe+1XrOt6bipaHK0RaurR38dxcRKpAuB3N2/I4sqljgSCQBkx71z7QaPpiojo6WBK/MG3eATaBEvmzWNr9hb9MVXn/tDz/NKh6yOsmy+AKAlNTyfCg7ktYEnvxt5eer11XLUVU9RVzyy1kmp2kYXL+pAAGEAshCxGTZyVYaNxtewN+P646dWmRRyMmIawmWj0T7U6iiiNJ1TrqE/9KqiXU/8AlcC177bjjv543jpL2hZN1NUtSQiakqwTphqQoMg/wlSQT6XvjnpYp5KV5x9pEqoGZRY7m1reu/4HHuneRJ4KujdIngkWWJgL/ErBlPyuBiraRHzs7gLCO51iMZxqXs86uHVWWStPEsNbTOFlRDdWB+66+h3FuxB+eNtHGOaylSQY8HPIhgwYMRJhgwYMEIYMGDBCGDBgwQmG44vilfa/lWe1XUiVS01RNQiAJTyKLxRf39ZvZLmxLGwNhvti6m4xQ1Z1LmGd+8VU0kbK8iCmWQsyL4kxSI6L6dlAN7X+WD5zSdwGTIK7uJHjpCjrKOmfKapppnP9oq20inci/wDy1HxbXAuSAQON74ZVPReYUkLTGtpGSKMkkgoO5B78XOJqHqemkaeeoAhifxnjmg3ZYkYIurszFtZA8sT0WYxljGkizSxsUdYyFcNYE2F97BgTYnGF/IaxGyIz4qzKsqoKqkkMEiW1DVHv8JQC2oHg+hHGrCUaErbWBCu5LLYedh/hxv8An70tfVtlc8qJ4saiMy/D4cjEhWCtyQ2ngjYm/AxuvQ3QnTi5dQZs1PNWTzxrMrVpDaCQDsgAXY8G18dfS+RDpl15md6eeIx9jHT1ZQRVmc1cZgirURIImFmKgk6z5XvsPT1xaA4xhQALeWPWE2OXYsYwDAxDBgwYpJhgwYMEIYMGMXwQmb4hc16t6eyeo93zPOaKmn7xySjUPmO2I32j9Uv0t0/7zSxrJW1Eghpke4Gogkk/IAn6WxzbPLqqGmUrNK9i8ko1NITuWYnj1PrhtdRcZlS2J1rR11JmNIlVQ1EVRTyC6SROGVh8xik8+6arumc1rhDAJ6C6TUMMY+0dUcuEBsb6dTKF502tja/YrlJy7pg5i+YSNHXHUaQrpjp2UkNa+9zbc8bcYnc86o6LqRJlubZzlz7i6Gb7jcghh90jzvcYTYhYFRLAyn4cq8XXQUUCyBI3SNiDp06zLExsNhyp8mHG+HlVl1HAameeY+E0tR4kNOmsgzoisGPAYEGxO1tsSmYZrQU3UU2WRZi2ZULU4mpmp7Ts+onWreGCdtgLgE974XqonzDLmpKehaGFxZXltGF8iFFzzY2IHzxyrGdHw0eoBkRN0f8A8cyZbHDrpjDCl3tq0wE8u3AYgHSBvzfjF7UVNHSUsVPALRRIEQegFhik+nczzrpytqaYTPUVfhKVEUQaKRFvpDDkHkX1Dnjbeyck6xp6n3eDNqdsurJiqhWcPEXNrKHG1yTYA2JONtDqAFzzKWKQczabgcnCK1tI0xgWphMw5jEg1fhzir/bb1XPl4pcio53gNXC0lSyH4njJKhB33Oq5G4t64pKjMQrHkTXTSI+qNovgMenuCNwfwxvSksM5iSwE7DvjOKg9mHtCqpq85P1NVLKZW/sdbKyoWJAtGeASe3rt3GLeDAnbC2RkOGkggjImcGDBismaj151FmmWfs/KunKRKjOMzd1gMuyRIgBeRvlcbev0NK1PX3WcOZz0ldn09PNHKY2jjijABHkCLgG3JHl54f59m3UHTPVFXW165jFUmqqY6WqqZW8EwOQQsYZSgNlBurehU2xpuZ108sKzSVIr2mvHMxYsz2AAOo3PO2/+HzxZCA3IzIIyJs/U/XNf1Zk2X0dVRws9FLreoSU6p/hZCdNgBcG/J/PGoQe6tG7TMEdUEbBmH3fPbY3wrTU1V4bSVNQEUpdFIvp9Oww1zSkSGhTQZG8NityB8INtiQP1/njZXYADtXgRbD7mTGf9W/tTIsp6fR54Mvy6IrMEa4qHv8ACfkANr+ZxBpmX2LU0SARqNmLaWI7jYWvibaKMneNP4RjzJTQyrpeNbc7C3y3w/6OxQdpHMp8q55Ed5RXyZI/vxio4pJo/DTxQxCAkk8b79997YkF67oftFzY1VTJchDS2WIqeNtQNxuOTiCnpUqUAqZJpbEkgtYE+ew9ceoqeKKIRpGoUb/d74wjxLWEl+Jos1Sf1EdVfXxhj8LJKIU6yb1E0zFpZW7/ABX+lySePLEFm8uV1uYRzx+9Ra7Go11Hjk776WYA3C/3u/cDEr4Uf/TX+EYDFGeY1/hGNNfiwnRiDqMx51j1RRZ4mWe6RyIcrpzAlTVziWepUgffAFgb3/ePJxASTUrUoAkDVBU6SpsQTc/rtiT8KO//AC18/ujEZPHqzYpEEVzGCCzaQBbf57YY1RoX8GQGDmK5iGjy0RjYjTck2046G6P61OfZz+ysuoXloaSkQz5iz7GSwsoW2999yb7Ha1iaIWkhv4RQyNGTfb4WN77+e9+/+r/pnrHOOh5Ks0hppYKiVHdZo2bxLDhW1XBsTzjLqGNj9dCMQYE6gBuMZxo3T3tQ6fzdoop3ky6aUgKtWAqsTwA4JX88bwNxcYykFexGSiva5RM+fSVtfnME1RDKi0mWXuY6d03cKOW1g35+EXOKyr5oKjMYnUSIadS0x8Ox0i1gAbb887b42jqjqOXqTqOqzFQiRF/AjQqbrHGWAPPJvc7eQ7Y1yGGGrzDxAhaFkbU5v8TX8+SO2HjTNgOeJX5B1GRkSVbzveUKAhAJN7dr+ZP5Yd5v7uuXyIAol1AkMTrFyNjffjz9PW5NRU8dQaiCaOOWNgxSe+jy27ne2Es0SpamqJKmaIWdbRxA2Jvbvvx5+QxdwwBBkDB5kucGDGDxtju5wJi7Mzgw/TK2JOuojWwuPhY3HnhI0Mi1cVPIyBZDZXB/PGEeS0rEgN1NB0lwGSI1wHYXN7edsS1TRUNKTA0szSPYALoZ/oDuL/LDWKjjcsDUBDe1iupVN+GfYX9BhFfl6HBYggfruNfQWqcDkxnhgWhOayw1CKVkiWzn923ke18StbTtTTiJmLHQG1djfyxC1Mng18st4y0caSKrsBcqbgDz37De1+MNvuW2gWL1EojI5Vu4vPRShmkhqWRtVwDYlV4I1dx6fLDSKCWSTRUlXkS5UuSbMLfCfQi2JBK20z+82K+DaO/dhz69x89/LDWpCRsppnQq0ikBGJYHg2B9MKArZt6jqX5AwYuPD0BwllFo5Y2PHz+V+fLG8ZH7X6jJcrgy2ZPeWptSCWS5YrqOkG3kLD6Y0IoI5WkqZrGp1JouBYW2v6jFxezjobLa3orK6vM6UPUzo0rNq5DOxX/4kYpq3GACIIPcqCqrDPSPUVLgT1euVm4BYnU23qWx5gMpT3HREp3QqTfSNrn8Sf6YedTZPP011BUZTUQ6xTSFoQ66xLCT8LfMC1/UYRlipZXaaV1EkYAJD8W8jfa+/wCHzxcMbFBHWMQxgxOKmiraIGUMgBJFiLxgEE23+lj2F+4OI6tQz0jzwRokcVtZtYvc2DWttf59sLzCnWEMwm1yEK0TRm8m3w82Oxt3798YnqFgyFaWRLSyHTcG+6sL38ubfQ4w2sS35jlAxJg87C+MXDKQrb2tx/XGbXdQ1gNW45FsTQoYswSMwPGvh6heMhhYng27i3646Ws140zqrjg+/tE6fTG4EjuOVSWliWMFFjUd1J07fdvffe/5Yb11DUVMK1K7VCjZOL73AF+CL/ph3CZKONIpAZBp2IHJJO3zPP0x5kqqfxmeplRUVSQQxF/i2779+PPHjarbEs3V8n9dzvvWrJteQlXU1RkZaj7OXTpLBArW/DCcNRMrLHDYmwVFCXKjyUcD6C/rjZ9NNXxKzIkq9iRuPriPkpKmEPoRIY12Huqfatf1N8deryWnNexqgGH36mB9HaG3ByRIzMLrNEjvrkjiVX3vY7m354hJqf3vNXhIZgY1uFIFgO588SksbxSukiMjA8MN/rYkfhiMbw1zotKmoCNdPnqvtbyN++OtaoTRrtOZz8lriTHdWgaTwaXwEkQfCFazKCOduRffjt9cIT00ks9MJQrNGxZ2RrW225+hwnAKeaVpXg1sSZCzhWuPI9r2tZfPm+2PT06yxvDEZllHwKjuR8TWsOed7YTp+CV9Yl39R/0x0/J1X1fR5ZGG90Ylp5k+IiIbubng8KPU46mpaSCmpooII1SKNAiKBwALDGv9CdHUPSeVpFAGlrJEHvFRIBqY+Xoo7D+ZJxs44xntfexMsowMTT/aP05lWb5FPWZk4pZqGJ5IqxdjHtex81NhcfhvvjntKiWCmaarVUWwJUbXuBf58gf736rzOgpszy+ooa6MS01QhjlQkjUp53GOXfaDk6dO55Nk8VUa6OmhNmFwYFO6I9jYkD/8wym1k4BlWUGIOpq0hmgkUxEBviG4IN7G+1vXn8seIKekzSqgyxS0aVdbFFE4QgqzPpZjfvY38t+NsMIaytihR5KVzCoawj2FxYb9xbfnz+WH3TUUo6xyKRTJJTNX0jkk3AJkXny3v5Yta4dRBRgxaJzJEkh2LoG/EX/nhVJJIx9nK0f+VtsSPU2Vvkuf1+XtGUWOZjENOkeGTddPa1iBt5YjMdnYlyDcMgzJlq24OJKZOk8leks4mdCrEGXi4/TCOayGozFgGuoIjAtcDi/64xDmDxUhgQFWC2jZT3/0t+GGiSukvjKV8S+q5XYm/wDv88cOjS3fUPcUAIGB6nRtur+Ja92c8mTOUU09Kk7VF4kCqVswFz6X28hv3x5hzl5a4BLvSudNzGbr2vcdvniOqK6Wa/hkqrLpcMD8R7n9N/TBQVbUcpZASCACtvXc/hjOfHWuj32qCxHA/wB7jhq0VlrRsAe4tnETR5g7FUCtwVU7n1/xf6YgJI1fNZdcBkIgFgdjf0vwfXEnO4kmkmtYMxO54F74aZ3QTZVnNMswYVM9PBKIpDoID/u+m3nxjpbPj0lddkxMwa5mURtUURkVZUkIZ1+FFgKLzy3pvh1k+YvlOc0+bQJT5g1HKJCKg/A9hb033JB7WHyxjMXAiPjrJDMy6jqDaTbYrcWv5beeI6X7CppliPiqzC0LgAqTx8sLIXPEOcczq/pLqCl6myClzaj2SZfiQ8xuPvKfkcTOKs9gDoenM0SIEJ7/AOIP+6JP6YtPGVl2nEuORPEwkMLiEqJdJ0Fxdb9r27Y5r69yusyvqivhzuSKWWuQVHi06kJIxFiLEkrxtc+dvIdLHjENnfTGS57PBPm+XQVckAIjaUXsCb29RtwdsVBI5Emcw1NWKdJHlVfEZ2VVINkk/eBN97XAPz+uPFPXyUVelXSxWFJKtUWdGBaVWDWNzwSMWH7Y85ppsyXIYKakWhyvROZIkOuOSxuluLW09j+YxXxszpE7M1OsJlm8SwZgPum9+T/TGgOD2O5TbLv6+yCLrDIKXqDIV8aoSEOiId54jvb/ADDe31GKb/kbH0PljcPZZ1xLktLD06CKqSfMY1heVhHHDE5UvyRvu1h3PHYGwOs/ZvRZ9M9fl0goswbeTa8c582HY+o+t7Cz9JqxX/F+ouyrdyO5R2M4m846Sz/J5WWsyyoKAi00KeIjX4sVvb62/niFCkjZW/hOOqtqNyCJnKsPUx+eC1z2w6osur6+Qx0FBV1L2JtDCzceoFvpjfOl/ZXXVh8fqJnoIr2FPG6tKw9WF1X6XPywuzUV1jkyVrJ6Eh/Zx0nJ1Jmi1NTGRldM4aRyLLK4NxGPMf3vw748e2SahrOsmSgCrVUdMgmkjN9bXvpI8lAX+I4sjq7qODoAZLT0tPActfXA9JEQJVAA0utzwLEG/wDfHfnnyuMlTXzLNI8VS1RI6ysQS/xm/wD3Fhe3f8Mcp7/lcsw/QmpU2jiK1jhKjxNXjklfsYyEUE/jfbf6DHqQGUU8cETS1VUAsIQamLHsNuf6YUy/IxLNDlkMwjavmWKKSV9IDNsNQAO17D5nHRXR/RGT9MU8fu9Ms1aF+OsmAeUkgXAa2y3HAsPzxRbtgwBJK59xD2WdLt0t0pFS1ClKuof3ioQm/hsQAEvvwFA+d8bhjA2xnGfuXhjB44vjOMN2wQlJdM9NZfN171BW58wkraPMmkMEx1RmBwWSQ8D4QOTsPK9sSmceyWjzHJMtbp402W1K0oSdWQus2oA3JvfUDfc32NsbPnkGSZhncTS5eslT7uS07N4QlivYANcarMLgEHa5GIb2h9WDpvp9qvK8rlkqWkEfvDsSsLG9mLA3I227Hb5YgNg5EJp+b+yWryzKszWKR6j3eKIUDRRXed2YmRWUX+QJsBf0vi8crSaPL6VKq/jrAgkBN/isL7998OT/ADxkbYmEDhMU8P8A0Y/4RhS+C+CE8pGseyIFF+FFsejgvgwQlT9cdGVfUXW1Y83iokmWqMul0sYvHXV8LsAdIBN9/PbEZmvsjq6jpmjr6BpI+pVVZaqKonDI7lfiUEfCDfg8evfF1fLGkdddTy5F1J05QmgatgzJ5Y2jUnUrAxgMANjbUb3/AJYAcQlZ9IdMZxQdaZTBnFEYZY6hamVVPiJCgUaSxF13bSAATY3PbHQg88ajmNZSU1PJVe7zxR041ujzEyBVN2Cx3JJ2sB8sbPR1KVcQlRXW/IcWI2B/QjEly3cgDEcYMGDESYYweMZwYITUvdM6pc6nENTK+XBFSmo/BTTDa3xCQgnt908fliXoqCKWnrYaz+1xzSsJBOqtqFgLEAAHjyxK2GI+s8WiaWppwjK1jJExIBI2uDvY2t+HbEYhFWyykYDTG0Z84ZGjP4qRjC5ZAvElX9ayY/8A2wxps8kndkNKqkeUx/8AHCr5vIjW92U/+6f/ABxMIlXeFBUe7wJUzTLF4zK1dIgCXtyWte/+pGEzXZOtStNJV1Uc7BToaefYtawve19+L4QrpTWyrIqPBIV8N2ilX40v906kO1+4sR2OGIoKZWUmFzEq7wtKrK1k8M3vHfddrXt6YjMJMTz5dT1EsMtRU3iUFgtTOzXPYKDc/T18jhsM0yhKY1FRVVEcZfSNNTO5O17/AAk9t78W74bRU0SPGIlnSZUCrN7wGb7xOo6kIJux5GEqiigSmtEs4IfdzOrsbrpN9aMDcDm1/XfAOYTY48tpZFWRZap1YAj+2yspH8ViMLR5dRxzrOlNEJVBVX0C4B5APbEJTZ49NTxwLS3WNAqlp97AbfuYc0+b1FdMKeKJIGcE+IX16R8rDfEwjTNVzaajk/Z88yvMjhJ/DjlNO1yBZNPxAf7OJTp2GugyqBM0qHqay32szqF1ni+kbLsBsOMP4oxHGqXvbueThTEYhDBgwYmE/9k="/>
          <p:cNvSpPr>
            <a:spLocks noChangeAspect="1" noChangeArrowheads="1"/>
          </p:cNvSpPr>
          <p:nvPr/>
        </p:nvSpPr>
        <p:spPr bwMode="auto">
          <a:xfrm>
            <a:off x="63500" y="-719138"/>
            <a:ext cx="1152525" cy="1485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838200"/>
            <a:ext cx="86868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  <a:effectLst>
            <a:outerShdw blurRad="50800" dist="50800" dir="5400000" algn="ctr" rotWithShape="0">
              <a:srgbClr val="00206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"/>
          <p:cNvSpPr txBox="1">
            <a:spLocks/>
          </p:cNvSpPr>
          <p:nvPr/>
        </p:nvSpPr>
        <p:spPr>
          <a:xfrm>
            <a:off x="457200" y="1295400"/>
            <a:ext cx="81534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CH" sz="3200" b="1" dirty="0" smtClean="0">
                <a:solidFill>
                  <a:schemeClr val="accent1"/>
                </a:solidFill>
              </a:rPr>
              <a:t>                      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C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</a:t>
            </a:r>
            <a:r>
              <a:rPr kumimoji="0" lang="de-CH" sz="4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de-C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de-CH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una organización producto de una alianza estratégica  de un grupo de consultores, con experencia en el manejo de las subvenciones del Fondo Mundial en </a:t>
            </a:r>
            <a:r>
              <a:rPr kumimoji="0" lang="de-C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América Latina </a:t>
            </a:r>
            <a:r>
              <a:rPr kumimoji="0" lang="de-C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expertos internacionales en las areas de: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CH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C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Salud Pública,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CH" sz="3200" b="1" dirty="0" smtClean="0">
                <a:solidFill>
                  <a:schemeClr val="accent1"/>
                </a:solidFill>
              </a:rPr>
              <a:t>Farmaceutica (PHPM)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CH" sz="3200" b="1" dirty="0" smtClean="0">
                <a:solidFill>
                  <a:schemeClr val="accent1"/>
                </a:solidFill>
              </a:rPr>
              <a:t>Finan</a:t>
            </a:r>
            <a:r>
              <a:rPr kumimoji="0" lang="de-C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zas y administración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CH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C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 más de veinticinco años de experiencia en el sector Salud y de Servicios profesionales en empresas </a:t>
            </a:r>
            <a:r>
              <a:rPr lang="de-CH" sz="3200" dirty="0" smtClean="0">
                <a:solidFill>
                  <a:schemeClr val="tx1">
                    <a:tint val="75000"/>
                  </a:schemeClr>
                </a:solidFill>
              </a:rPr>
              <a:t>no estatales</a:t>
            </a:r>
            <a:r>
              <a:rPr kumimoji="0" lang="de-C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 en organizaciones sin fines de lucro.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CH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6201" y="130314"/>
            <a:ext cx="3505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Quienes somos</a:t>
            </a:r>
            <a:endParaRPr lang="es-ES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  <p:pic>
        <p:nvPicPr>
          <p:cNvPr id="8" name="Picture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47800"/>
            <a:ext cx="1905000" cy="657860"/>
          </a:xfrm>
          <a:prstGeom prst="rect">
            <a:avLst/>
          </a:prstGeom>
        </p:spPr>
      </p:pic>
      <p:grpSp>
        <p:nvGrpSpPr>
          <p:cNvPr id="9" name="8 Grupo"/>
          <p:cNvGrpSpPr/>
          <p:nvPr/>
        </p:nvGrpSpPr>
        <p:grpSpPr>
          <a:xfrm>
            <a:off x="179512" y="5877272"/>
            <a:ext cx="8638903" cy="648072"/>
            <a:chOff x="179512" y="5229200"/>
            <a:chExt cx="8638903" cy="648072"/>
          </a:xfrm>
        </p:grpSpPr>
        <p:pic>
          <p:nvPicPr>
            <p:cNvPr id="10" name="9 Imagen" descr="800px-Flag_of_El_Salvador_svg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19601" y="5229200"/>
              <a:ext cx="1004821" cy="6480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1" name="10 Imagen" descr="800px-Flag_of_Nicaragua_svg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32040" y="5229200"/>
              <a:ext cx="980553" cy="6480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3" name="12 Imagen" descr="Flag_of_Belize_svg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69108" y="5229200"/>
              <a:ext cx="1050493" cy="6480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7" name="16 Imagen" descr="800px-Flag_of_Bolivia_svg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82311" y="5229200"/>
              <a:ext cx="936104" cy="6480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8" name="17 Imagen" descr="800px-Civil_Ensign_of_Guatemala_svg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9512" y="5229200"/>
              <a:ext cx="986542" cy="6480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9" name="18 Imagen" descr="800px-Flag_of_Costa_Rica_svg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921636" y="5229200"/>
              <a:ext cx="1004821" cy="6480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0" name="19 Imagen" descr="800px-Flag_of_Honduras_svg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224422" y="5229200"/>
              <a:ext cx="989596" cy="6480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20 Imagen" descr="Flag_of_Panama_svg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946207" y="5229200"/>
              <a:ext cx="971079" cy="6480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2" name="Picture 2" descr="File:Flag of Switzerland.svg">
              <a:hlinkClick r:id="rId11"/>
            </p:cNvPr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211960" y="5229200"/>
              <a:ext cx="751520" cy="6480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804075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 Rectángulo"/>
          <p:cNvSpPr/>
          <p:nvPr/>
        </p:nvSpPr>
        <p:spPr>
          <a:xfrm>
            <a:off x="931640" y="5401270"/>
            <a:ext cx="7221760" cy="9848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Funcionamos con independencia, pero nos integramos con los diferentes actores para alcanzar un mismo Objetivo.</a:t>
            </a:r>
          </a:p>
          <a:p>
            <a:endParaRPr lang="es-ES" dirty="0"/>
          </a:p>
        </p:txBody>
      </p:sp>
      <p:grpSp>
        <p:nvGrpSpPr>
          <p:cNvPr id="2" name="Group 31"/>
          <p:cNvGrpSpPr/>
          <p:nvPr/>
        </p:nvGrpSpPr>
        <p:grpSpPr>
          <a:xfrm>
            <a:off x="609600" y="1447800"/>
            <a:ext cx="7924800" cy="3456384"/>
            <a:chOff x="0" y="1628800"/>
            <a:chExt cx="7924800" cy="3456384"/>
          </a:xfrm>
        </p:grpSpPr>
        <p:pic>
          <p:nvPicPr>
            <p:cNvPr id="2050" name="Picture 2" descr="http://t0.gstatic.com/images?q=tbn:ANd9GcQTB32XE0CoZeos0ZQO_XvMhZVvw_Ztb5uyMfYuyN6xHZmXQDqj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2209800"/>
              <a:ext cx="1885950" cy="2428875"/>
            </a:xfrm>
            <a:prstGeom prst="rect">
              <a:avLst/>
            </a:prstGeom>
            <a:noFill/>
          </p:spPr>
        </p:pic>
        <p:pic>
          <p:nvPicPr>
            <p:cNvPr id="18" name="Picture 4" descr="http://t1.gstatic.com/images?q=tbn:ANd9GcQeRj0XJ5ZiAc_Z9FXF-vAVw2Bqnqru_48WQOvMyJt_-Ou8ZeHh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95600" y="2895600"/>
              <a:ext cx="1599294" cy="1024460"/>
            </a:xfrm>
            <a:prstGeom prst="rect">
              <a:avLst/>
            </a:prstGeom>
            <a:noFill/>
          </p:spPr>
        </p:pic>
        <p:sp>
          <p:nvSpPr>
            <p:cNvPr id="19" name="12 CuadroTexto"/>
            <p:cNvSpPr txBox="1"/>
            <p:nvPr/>
          </p:nvSpPr>
          <p:spPr>
            <a:xfrm>
              <a:off x="3292746" y="3105200"/>
              <a:ext cx="683200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900" b="1" dirty="0" smtClean="0"/>
                <a:t>Gte de </a:t>
              </a:r>
            </a:p>
            <a:p>
              <a:pPr algn="ctr"/>
              <a:r>
                <a:rPr lang="es-ES" sz="900" b="1" dirty="0" smtClean="0"/>
                <a:t>Portafolio</a:t>
              </a:r>
            </a:p>
            <a:p>
              <a:pPr algn="ctr"/>
              <a:r>
                <a:rPr lang="es-ES" sz="900" b="1" dirty="0" smtClean="0"/>
                <a:t> &amp; </a:t>
              </a:r>
            </a:p>
            <a:p>
              <a:pPr algn="ctr"/>
              <a:r>
                <a:rPr lang="es-ES" sz="900" b="1" dirty="0" smtClean="0"/>
                <a:t>Ofic. Prog.</a:t>
              </a:r>
            </a:p>
            <a:p>
              <a:pPr algn="ctr"/>
              <a:endParaRPr lang="es-ES" sz="900" b="1" dirty="0"/>
            </a:p>
          </p:txBody>
        </p:sp>
        <p:sp>
          <p:nvSpPr>
            <p:cNvPr id="20" name="13 Flecha derecha"/>
            <p:cNvSpPr/>
            <p:nvPr/>
          </p:nvSpPr>
          <p:spPr>
            <a:xfrm>
              <a:off x="4572000" y="2895600"/>
              <a:ext cx="1371600" cy="116470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21" name="Picture 4" descr="http://t1.gstatic.com/images?q=tbn:ANd9GcQeRj0XJ5ZiAc_Z9FXF-vAVw2Bqnqru_48WQOvMyJt_-Ou8ZeHh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84193" y="2859563"/>
              <a:ext cx="1840607" cy="1179037"/>
            </a:xfrm>
            <a:prstGeom prst="rect">
              <a:avLst/>
            </a:prstGeom>
            <a:noFill/>
          </p:spPr>
        </p:pic>
        <p:sp>
          <p:nvSpPr>
            <p:cNvPr id="22" name="15 CuadroTexto"/>
            <p:cNvSpPr txBox="1"/>
            <p:nvPr/>
          </p:nvSpPr>
          <p:spPr>
            <a:xfrm>
              <a:off x="6400800" y="2996952"/>
              <a:ext cx="11047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 smtClean="0"/>
                <a:t>Secretariado</a:t>
              </a:r>
              <a:endParaRPr lang="es-ES" sz="1200" dirty="0"/>
            </a:p>
          </p:txBody>
        </p:sp>
        <p:sp>
          <p:nvSpPr>
            <p:cNvPr id="23" name="17 Flecha izquierda y derecha"/>
            <p:cNvSpPr/>
            <p:nvPr/>
          </p:nvSpPr>
          <p:spPr>
            <a:xfrm>
              <a:off x="2133600" y="3276600"/>
              <a:ext cx="685800" cy="4572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24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544816" y="3284984"/>
              <a:ext cx="720080" cy="401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5" name="23 Elipse"/>
            <p:cNvSpPr/>
            <p:nvPr/>
          </p:nvSpPr>
          <p:spPr>
            <a:xfrm>
              <a:off x="3276600" y="3076600"/>
              <a:ext cx="724272" cy="714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6" name="24 Flecha derecha"/>
            <p:cNvSpPr/>
            <p:nvPr/>
          </p:nvSpPr>
          <p:spPr>
            <a:xfrm>
              <a:off x="4000872" y="3433192"/>
              <a:ext cx="2476128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152400" y="2743200"/>
              <a:ext cx="1219200" cy="1219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457200" y="2895600"/>
              <a:ext cx="1219200" cy="1219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838200" y="2743200"/>
              <a:ext cx="1219200" cy="1219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8 CuadroTexto"/>
            <p:cNvSpPr txBox="1"/>
            <p:nvPr/>
          </p:nvSpPr>
          <p:spPr>
            <a:xfrm>
              <a:off x="1066800" y="3533800"/>
              <a:ext cx="8382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50" b="1" dirty="0" smtClean="0"/>
                <a:t>MCP</a:t>
              </a:r>
              <a:endParaRPr lang="es-ES" sz="1050" b="1" dirty="0"/>
            </a:p>
          </p:txBody>
        </p:sp>
        <p:sp>
          <p:nvSpPr>
            <p:cNvPr id="40" name="8 CuadroTexto"/>
            <p:cNvSpPr txBox="1"/>
            <p:nvPr/>
          </p:nvSpPr>
          <p:spPr>
            <a:xfrm>
              <a:off x="304800" y="3381400"/>
              <a:ext cx="7620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50" b="1" dirty="0" smtClean="0"/>
                <a:t>RP</a:t>
              </a:r>
              <a:endParaRPr lang="es-ES" sz="1000" b="1" dirty="0"/>
            </a:p>
          </p:txBody>
        </p:sp>
        <p:sp>
          <p:nvSpPr>
            <p:cNvPr id="41" name="8 CuadroTexto"/>
            <p:cNvSpPr txBox="1"/>
            <p:nvPr/>
          </p:nvSpPr>
          <p:spPr>
            <a:xfrm rot="3018598">
              <a:off x="1363496" y="2913682"/>
              <a:ext cx="7657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900" b="1" dirty="0" smtClean="0"/>
                <a:t>Población</a:t>
              </a:r>
              <a:endParaRPr lang="es-ES" sz="800" b="1" dirty="0" smtClean="0"/>
            </a:p>
            <a:p>
              <a:pPr algn="ctr"/>
              <a:r>
                <a:rPr lang="es-ES" sz="900" b="1" dirty="0" smtClean="0"/>
                <a:t>Beneficiad</a:t>
              </a:r>
              <a:r>
                <a:rPr lang="es-ES" sz="800" b="1" dirty="0" smtClean="0"/>
                <a:t>a</a:t>
              </a:r>
              <a:endParaRPr lang="es-ES" sz="700" b="1" dirty="0"/>
            </a:p>
          </p:txBody>
        </p:sp>
        <p:sp>
          <p:nvSpPr>
            <p:cNvPr id="42" name="8 CuadroTexto"/>
            <p:cNvSpPr txBox="1"/>
            <p:nvPr/>
          </p:nvSpPr>
          <p:spPr>
            <a:xfrm>
              <a:off x="685800" y="3229000"/>
              <a:ext cx="7620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50" b="1" dirty="0" smtClean="0">
                  <a:solidFill>
                    <a:srgbClr val="FF0000"/>
                  </a:solidFill>
                </a:rPr>
                <a:t>ALF</a:t>
              </a:r>
              <a:endParaRPr lang="es-E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43" name="20 Rectángulo"/>
            <p:cNvSpPr/>
            <p:nvPr/>
          </p:nvSpPr>
          <p:spPr>
            <a:xfrm>
              <a:off x="2895600" y="2238400"/>
              <a:ext cx="1859805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16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Confidencialidad</a:t>
              </a:r>
              <a:endParaRPr lang="es-ES" sz="16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6" name="26 Rectángulo"/>
            <p:cNvSpPr/>
            <p:nvPr/>
          </p:nvSpPr>
          <p:spPr>
            <a:xfrm>
              <a:off x="2331630" y="4372000"/>
              <a:ext cx="1394934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1600" b="1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Credibilidad</a:t>
              </a:r>
              <a:endParaRPr lang="es-ES" sz="16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7" name="27 Rectángulo"/>
            <p:cNvSpPr/>
            <p:nvPr/>
          </p:nvSpPr>
          <p:spPr>
            <a:xfrm>
              <a:off x="3913304" y="4038600"/>
              <a:ext cx="1268296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1600" b="1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Sentido de </a:t>
              </a:r>
            </a:p>
            <a:p>
              <a:pPr algn="ctr"/>
              <a:r>
                <a:rPr lang="es-ES" sz="1600" b="1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Urgencia</a:t>
              </a:r>
              <a:endParaRPr lang="es-ES" sz="16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8" name="28 Rectángulo"/>
            <p:cNvSpPr/>
            <p:nvPr/>
          </p:nvSpPr>
          <p:spPr>
            <a:xfrm>
              <a:off x="990600" y="4219600"/>
              <a:ext cx="1207383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1600" b="1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Integridad</a:t>
              </a:r>
              <a:endParaRPr lang="es-ES" sz="16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9" name="16 Elipse"/>
            <p:cNvSpPr/>
            <p:nvPr/>
          </p:nvSpPr>
          <p:spPr>
            <a:xfrm>
              <a:off x="35496" y="1628800"/>
              <a:ext cx="5984304" cy="345638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3" name="8 CuadroTexto"/>
            <p:cNvSpPr txBox="1"/>
            <p:nvPr/>
          </p:nvSpPr>
          <p:spPr>
            <a:xfrm rot="17759843">
              <a:off x="56626" y="3080312"/>
              <a:ext cx="685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00" b="1" dirty="0" smtClean="0"/>
                <a:t>Sectores</a:t>
              </a:r>
              <a:endParaRPr lang="es-ES" sz="900" b="1" dirty="0" smtClean="0"/>
            </a:p>
          </p:txBody>
        </p:sp>
        <p:sp>
          <p:nvSpPr>
            <p:cNvPr id="54" name="Title 2"/>
            <p:cNvSpPr txBox="1">
              <a:spLocks/>
            </p:cNvSpPr>
            <p:nvPr/>
          </p:nvSpPr>
          <p:spPr>
            <a:xfrm>
              <a:off x="1828800" y="1857400"/>
              <a:ext cx="2590800" cy="381000"/>
            </a:xfrm>
            <a:prstGeom prst="rect">
              <a:avLst/>
            </a:prstGeom>
          </p:spPr>
          <p:txBody>
            <a:bodyPr vert="horz" lIns="45720" tIns="0" rIns="45720" bIns="0" anchor="b" anchorCtr="0">
              <a:normAutofit fontScale="975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CH" sz="20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Trabajo en Equipo</a:t>
              </a:r>
              <a:endParaRPr kumimoji="0" lang="en-US" sz="2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33" name="26 Rectángulo"/>
          <p:cNvSpPr/>
          <p:nvPr/>
        </p:nvSpPr>
        <p:spPr>
          <a:xfrm>
            <a:off x="2057400" y="2057400"/>
            <a:ext cx="133562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Flexibilidad</a:t>
            </a:r>
            <a:endParaRPr lang="es-ES" sz="1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4" name="8 CuadroTexto"/>
          <p:cNvSpPr txBox="1"/>
          <p:nvPr/>
        </p:nvSpPr>
        <p:spPr>
          <a:xfrm>
            <a:off x="1295400" y="3733800"/>
            <a:ext cx="76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 smtClean="0"/>
              <a:t>SR’s</a:t>
            </a:r>
            <a:endParaRPr lang="es-ES" sz="1000" b="1" dirty="0"/>
          </a:p>
        </p:txBody>
      </p:sp>
      <p:cxnSp>
        <p:nvCxnSpPr>
          <p:cNvPr id="35" name="Straight Connector 14"/>
          <p:cNvCxnSpPr/>
          <p:nvPr/>
        </p:nvCxnSpPr>
        <p:spPr>
          <a:xfrm>
            <a:off x="152400" y="838200"/>
            <a:ext cx="86868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  <a:effectLst>
            <a:outerShdw blurRad="50800" dist="50800" dir="5400000" algn="ctr" rotWithShape="0">
              <a:srgbClr val="00206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52400"/>
            <a:ext cx="1981200" cy="581660"/>
          </a:xfrm>
          <a:prstGeom prst="rect">
            <a:avLst/>
          </a:prstGeom>
        </p:spPr>
      </p:pic>
      <p:sp>
        <p:nvSpPr>
          <p:cNvPr id="52" name="51 Rectángulo"/>
          <p:cNvSpPr/>
          <p:nvPr/>
        </p:nvSpPr>
        <p:spPr>
          <a:xfrm>
            <a:off x="0" y="0"/>
            <a:ext cx="6553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/>
                </a:solidFill>
              </a:rPr>
              <a:t>Enfoque de nuestro Apoyo</a:t>
            </a:r>
            <a:endParaRPr lang="es-ES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81000"/>
            <a:ext cx="2438400" cy="8382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4091701" y="1551444"/>
            <a:ext cx="43680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¿PREGUNTAS?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5 Imagen" descr="thMKXFY1K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685800"/>
            <a:ext cx="3989356" cy="3962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Rectángulo"/>
          <p:cNvSpPr/>
          <p:nvPr/>
        </p:nvSpPr>
        <p:spPr>
          <a:xfrm>
            <a:off x="3202227" y="3962400"/>
            <a:ext cx="5787545" cy="1754326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Gracias por su</a:t>
            </a:r>
          </a:p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amable atención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data:image/jpeg;base64,/9j/4AAQSkZJRgABAQAAAQABAAD/2wBDAAkGBwgHBgkIBwgKCgkLDRYPDQwMDRsUFRAWIB0iIiAdHx8kKDQsJCYxJx8fLT0tMTU3Ojo6Iys/RD84QzQ5Ojf/2wBDAQoKCg0MDRoPDxo3JR8lNzc3Nzc3Nzc3Nzc3Nzc3Nzc3Nzc3Nzc3Nzc3Nzc3Nzc3Nzc3Nzc3Nzc3Nzc3Nzc3Nzf/wAARCACeAHsDASIAAhEBAxEB/8QAHAAAAQQDAQAAAAAAAAAAAAAAAAMEBQcBBggC/8QAQRAAAgECBQIDBQUFBgUFAAAAAQIDBBEABRIhMQZBE1FhBxQicYEjMpGhsRVCksHRJFJicuHwFjNTgtJDg6LC8f/EABoBAAIDAQEAAAAAAAAAAAAAAAADAQIEBQb/xAAmEQACAgEEAgEEAwAAAAAAAAABAgADEQQSITEFQRMUUWFxIkLw/9oADAMBAAIRAxEAPwC8cGDBghDBgwYIQxi4wHjFe+1XrOt6bipaHK0RaurR38dxcRKpAuB3N2/I4sqljgSCQBkx71z7QaPpiojo6WBK/MG3eATaBEvmzWNr9hb9MVXn/tDz/NKh6yOsmy+AKAlNTyfCg7ktYEnvxt5eer11XLUVU9RVzyy1kmp2kYXL+pAAGEAshCxGTZyVYaNxtewN+P646dWmRRyMmIawmWj0T7U6iiiNJ1TrqE/9KqiXU/8AlcC177bjjv543jpL2hZN1NUtSQiakqwTphqQoMg/wlSQT6XvjnpYp5KV5x9pEqoGZRY7m1reu/4HHuneRJ4KujdIngkWWJgL/ErBlPyuBiraRHzs7gLCO51iMZxqXs86uHVWWStPEsNbTOFlRDdWB+66+h3FuxB+eNtHGOaylSQY8HPIhgwYMRJhgwYMEIYMGDBCGDBgwQmG44vilfa/lWe1XUiVS01RNQiAJTyKLxRf39ZvZLmxLGwNhvti6m4xQ1Z1LmGd+8VU0kbK8iCmWQsyL4kxSI6L6dlAN7X+WD5zSdwGTIK7uJHjpCjrKOmfKapppnP9oq20inci/wDy1HxbXAuSAQON74ZVPReYUkLTGtpGSKMkkgoO5B78XOJqHqemkaeeoAhifxnjmg3ZYkYIurszFtZA8sT0WYxljGkizSxsUdYyFcNYE2F97BgTYnGF/IaxGyIz4qzKsqoKqkkMEiW1DVHv8JQC2oHg+hHGrCUaErbWBCu5LLYedh/hxv8An70tfVtlc8qJ4saiMy/D4cjEhWCtyQ2ngjYm/AxuvQ3QnTi5dQZs1PNWTzxrMrVpDaCQDsgAXY8G18dfS+RDpl15md6eeIx9jHT1ZQRVmc1cZgirURIImFmKgk6z5XvsPT1xaA4xhQALeWPWE2OXYsYwDAxDBgwYpJhgwYMEIYMGMXwQmb4hc16t6eyeo93zPOaKmn7xySjUPmO2I32j9Uv0t0/7zSxrJW1Eghpke4Gogkk/IAn6WxzbPLqqGmUrNK9i8ko1NITuWYnj1PrhtdRcZlS2J1rR11JmNIlVQ1EVRTyC6SROGVh8xik8+6arumc1rhDAJ6C6TUMMY+0dUcuEBsb6dTKF502tja/YrlJy7pg5i+YSNHXHUaQrpjp2UkNa+9zbc8bcYnc86o6LqRJlubZzlz7i6Gb7jcghh90jzvcYTYhYFRLAyn4cq8XXQUUCyBI3SNiDp06zLExsNhyp8mHG+HlVl1HAameeY+E0tR4kNOmsgzoisGPAYEGxO1tsSmYZrQU3UU2WRZi2ZULU4mpmp7Ts+onWreGCdtgLgE974XqonzDLmpKehaGFxZXltGF8iFFzzY2IHzxyrGdHw0eoBkRN0f8A8cyZbHDrpjDCl3tq0wE8u3AYgHSBvzfjF7UVNHSUsVPALRRIEQegFhik+nczzrpytqaYTPUVfhKVEUQaKRFvpDDkHkX1Dnjbeyck6xp6n3eDNqdsurJiqhWcPEXNrKHG1yTYA2JONtDqAFzzKWKQczabgcnCK1tI0xgWphMw5jEg1fhzir/bb1XPl4pcio53gNXC0lSyH4njJKhB33Oq5G4t64pKjMQrHkTXTSI+qNovgMenuCNwfwxvSksM5iSwE7DvjOKg9mHtCqpq85P1NVLKZW/sdbKyoWJAtGeASe3rt3GLeDAnbC2RkOGkggjImcGDBismaj151FmmWfs/KunKRKjOMzd1gMuyRIgBeRvlcbev0NK1PX3WcOZz0ldn09PNHKY2jjijABHkCLgG3JHl54f59m3UHTPVFXW165jFUmqqY6WqqZW8EwOQQsYZSgNlBurehU2xpuZ108sKzSVIr2mvHMxYsz2AAOo3PO2/+HzxZCA3IzIIyJs/U/XNf1Zk2X0dVRws9FLreoSU6p/hZCdNgBcG/J/PGoQe6tG7TMEdUEbBmH3fPbY3wrTU1V4bSVNQEUpdFIvp9Oww1zSkSGhTQZG8NityB8INtiQP1/njZXYADtXgRbD7mTGf9W/tTIsp6fR54Mvy6IrMEa4qHv8ACfkANr+ZxBpmX2LU0SARqNmLaWI7jYWvibaKMneNP4RjzJTQyrpeNbc7C3y3w/6OxQdpHMp8q55Ed5RXyZI/vxio4pJo/DTxQxCAkk8b79997YkF67oftFzY1VTJchDS2WIqeNtQNxuOTiCnpUqUAqZJpbEkgtYE+ew9ceoqeKKIRpGoUb/d74wjxLWEl+Jos1Sf1EdVfXxhj8LJKIU6yb1E0zFpZW7/ABX+lySePLEFm8uV1uYRzx+9Ra7Go11Hjk776WYA3C/3u/cDEr4Uf/TX+EYDFGeY1/hGNNfiwnRiDqMx51j1RRZ4mWe6RyIcrpzAlTVziWepUgffAFgb3/ePJxASTUrUoAkDVBU6SpsQTc/rtiT8KO//AC18/ujEZPHqzYpEEVzGCCzaQBbf57YY1RoX8GQGDmK5iGjy0RjYjTck2046G6P61OfZz+ysuoXloaSkQz5iz7GSwsoW2999yb7Ha1iaIWkhv4RQyNGTfb4WN77+e9+/+r/pnrHOOh5Ks0hppYKiVHdZo2bxLDhW1XBsTzjLqGNj9dCMQYE6gBuMZxo3T3tQ6fzdoop3ky6aUgKtWAqsTwA4JX88bwNxcYykFexGSiva5RM+fSVtfnME1RDKi0mWXuY6d03cKOW1g35+EXOKyr5oKjMYnUSIadS0x8Ox0i1gAbb887b42jqjqOXqTqOqzFQiRF/AjQqbrHGWAPPJvc7eQ7Y1yGGGrzDxAhaFkbU5v8TX8+SO2HjTNgOeJX5B1GRkSVbzveUKAhAJN7dr+ZP5Yd5v7uuXyIAol1AkMTrFyNjffjz9PW5NRU8dQaiCaOOWNgxSe+jy27ne2Es0SpamqJKmaIWdbRxA2Jvbvvx5+QxdwwBBkDB5kucGDGDxtju5wJi7Mzgw/TK2JOuojWwuPhY3HnhI0Mi1cVPIyBZDZXB/PGEeS0rEgN1NB0lwGSI1wHYXN7edsS1TRUNKTA0szSPYALoZ/oDuL/LDWKjjcsDUBDe1iupVN+GfYX9BhFfl6HBYggfruNfQWqcDkxnhgWhOayw1CKVkiWzn923ke18StbTtTTiJmLHQG1djfyxC1Mng18st4y0caSKrsBcqbgDz37De1+MNvuW2gWL1EojI5Vu4vPRShmkhqWRtVwDYlV4I1dx6fLDSKCWSTRUlXkS5UuSbMLfCfQi2JBK20z+82K+DaO/dhz69x89/LDWpCRsppnQq0ikBGJYHg2B9MKArZt6jqX5AwYuPD0BwllFo5Y2PHz+V+fLG8ZH7X6jJcrgy2ZPeWptSCWS5YrqOkG3kLD6Y0IoI5WkqZrGp1JouBYW2v6jFxezjobLa3orK6vM6UPUzo0rNq5DOxX/4kYpq3GACIIPcqCqrDPSPUVLgT1euVm4BYnU23qWx5gMpT3HREp3QqTfSNrn8Sf6YedTZPP011BUZTUQ6xTSFoQ66xLCT8LfMC1/UYRlipZXaaV1EkYAJD8W8jfa+/wCHzxcMbFBHWMQxgxOKmiraIGUMgBJFiLxgEE23+lj2F+4OI6tQz0jzwRokcVtZtYvc2DWttf59sLzCnWEMwm1yEK0TRm8m3w82Oxt3798YnqFgyFaWRLSyHTcG+6sL38ubfQ4w2sS35jlAxJg87C+MXDKQrb2tx/XGbXdQ1gNW45FsTQoYswSMwPGvh6heMhhYng27i3646Ws140zqrjg+/tE6fTG4EjuOVSWliWMFFjUd1J07fdvffe/5Yb11DUVMK1K7VCjZOL73AF+CL/ph3CZKONIpAZBp2IHJJO3zPP0x5kqqfxmeplRUVSQQxF/i2779+PPHjarbEs3V8n9dzvvWrJteQlXU1RkZaj7OXTpLBArW/DCcNRMrLHDYmwVFCXKjyUcD6C/rjZ9NNXxKzIkq9iRuPriPkpKmEPoRIY12Huqfatf1N8deryWnNexqgGH36mB9HaG3ByRIzMLrNEjvrkjiVX3vY7m354hJqf3vNXhIZgY1uFIFgO588SksbxSukiMjA8MN/rYkfhiMbw1zotKmoCNdPnqvtbyN++OtaoTRrtOZz8lriTHdWgaTwaXwEkQfCFazKCOduRffjt9cIT00ks9MJQrNGxZ2RrW225+hwnAKeaVpXg1sSZCzhWuPI9r2tZfPm+2PT06yxvDEZllHwKjuR8TWsOed7YTp+CV9Yl39R/0x0/J1X1fR5ZGG90Ylp5k+IiIbubng8KPU46mpaSCmpooII1SKNAiKBwALDGv9CdHUPSeVpFAGlrJEHvFRIBqY+Xoo7D+ZJxs44xntfexMsowMTT/aP05lWb5FPWZk4pZqGJ5IqxdjHtex81NhcfhvvjntKiWCmaarVUWwJUbXuBf58gf736rzOgpszy+ooa6MS01QhjlQkjUp53GOXfaDk6dO55Nk8VUa6OmhNmFwYFO6I9jYkD/8wym1k4BlWUGIOpq0hmgkUxEBviG4IN7G+1vXn8seIKekzSqgyxS0aVdbFFE4QgqzPpZjfvY38t+NsMIaytihR5KVzCoawj2FxYb9xbfnz+WH3TUUo6xyKRTJJTNX0jkk3AJkXny3v5Yta4dRBRgxaJzJEkh2LoG/EX/nhVJJIx9nK0f+VtsSPU2Vvkuf1+XtGUWOZjENOkeGTddPa1iBt5YjMdnYlyDcMgzJlq24OJKZOk8leks4mdCrEGXi4/TCOayGozFgGuoIjAtcDi/64xDmDxUhgQFWC2jZT3/0t+GGiSukvjKV8S+q5XYm/wDv88cOjS3fUPcUAIGB6nRtur+Ja92c8mTOUU09Kk7VF4kCqVswFz6X28hv3x5hzl5a4BLvSudNzGbr2vcdvniOqK6Wa/hkqrLpcMD8R7n9N/TBQVbUcpZASCACtvXc/hjOfHWuj32qCxHA/wB7jhq0VlrRsAe4tnETR5g7FUCtwVU7n1/xf6YgJI1fNZdcBkIgFgdjf0vwfXEnO4kmkmtYMxO54F74aZ3QTZVnNMswYVM9PBKIpDoID/u+m3nxjpbPj0lddkxMwa5mURtUURkVZUkIZ1+FFgKLzy3pvh1k+YvlOc0+bQJT5g1HKJCKg/A9hb033JB7WHyxjMXAiPjrJDMy6jqDaTbYrcWv5beeI6X7CppliPiqzC0LgAqTx8sLIXPEOcczq/pLqCl6myClzaj2SZfiQ8xuPvKfkcTOKs9gDoenM0SIEJ7/AOIP+6JP6YtPGVl2nEuORPEwkMLiEqJdJ0Fxdb9r27Y5r69yusyvqivhzuSKWWuQVHi06kJIxFiLEkrxtc+dvIdLHjENnfTGS57PBPm+XQVckAIjaUXsCb29RtwdsVBI5Emcw1NWKdJHlVfEZ2VVINkk/eBN97XAPz+uPFPXyUVelXSxWFJKtUWdGBaVWDWNzwSMWH7Y85ppsyXIYKakWhyvROZIkOuOSxuluLW09j+YxXxszpE7M1OsJlm8SwZgPum9+T/TGgOD2O5TbLv6+yCLrDIKXqDIV8aoSEOiId54jvb/ADDe31GKb/kbH0PljcPZZ1xLktLD06CKqSfMY1heVhHHDE5UvyRvu1h3PHYGwOs/ZvRZ9M9fl0goswbeTa8c582HY+o+t7Cz9JqxX/F+ouyrdyO5R2M4m846Sz/J5WWsyyoKAi00KeIjX4sVvb62/niFCkjZW/hOOqtqNyCJnKsPUx+eC1z2w6osur6+Qx0FBV1L2JtDCzceoFvpjfOl/ZXXVh8fqJnoIr2FPG6tKw9WF1X6XPywuzUV1jkyVrJ6Eh/Zx0nJ1Jmi1NTGRldM4aRyLLK4NxGPMf3vw748e2SahrOsmSgCrVUdMgmkjN9bXvpI8lAX+I4sjq7qODoAZLT0tPActfXA9JEQJVAA0utzwLEG/wDfHfnnyuMlTXzLNI8VS1RI6ysQS/xm/wD3Fhe3f8Mcp7/lcsw/QmpU2jiK1jhKjxNXjklfsYyEUE/jfbf6DHqQGUU8cETS1VUAsIQamLHsNuf6YUy/IxLNDlkMwjavmWKKSV9IDNsNQAO17D5nHRXR/RGT9MU8fu9Ms1aF+OsmAeUkgXAa2y3HAsPzxRbtgwBJK59xD2WdLt0t0pFS1ClKuof3ioQm/hsQAEvvwFA+d8bhjA2xnGfuXhjB44vjOMN2wQlJdM9NZfN171BW58wkraPMmkMEx1RmBwWSQ8D4QOTsPK9sSmceyWjzHJMtbp402W1K0oSdWQus2oA3JvfUDfc32NsbPnkGSZhncTS5eslT7uS07N4QlivYANcarMLgEHa5GIb2h9WDpvp9qvK8rlkqWkEfvDsSsLG9mLA3I227Hb5YgNg5EJp+b+yWryzKszWKR6j3eKIUDRRXed2YmRWUX+QJsBf0vi8crSaPL6VKq/jrAgkBN/isL7998OT/ADxkbYmEDhMU8P8A0Y/4RhS+C+CE8pGseyIFF+FFsejgvgwQlT9cdGVfUXW1Y83iokmWqMul0sYvHXV8LsAdIBN9/PbEZmvsjq6jpmjr6BpI+pVVZaqKonDI7lfiUEfCDfg8evfF1fLGkdddTy5F1J05QmgatgzJ5Y2jUnUrAxgMANjbUb3/AJYAcQlZ9IdMZxQdaZTBnFEYZY6hamVVPiJCgUaSxF13bSAATY3PbHQg88ajmNZSU1PJVe7zxR041ujzEyBVN2Cx3JJ2sB8sbPR1KVcQlRXW/IcWI2B/QjEly3cgDEcYMGDESYYweMZwYITUvdM6pc6nENTK+XBFSmo/BTTDa3xCQgnt908fliXoqCKWnrYaz+1xzSsJBOqtqFgLEAAHjyxK2GI+s8WiaWppwjK1jJExIBI2uDvY2t+HbEYhFWyykYDTG0Z84ZGjP4qRjC5ZAvElX9ayY/8A2wxps8kndkNKqkeUx/8AHCr5vIjW92U/+6f/ABxMIlXeFBUe7wJUzTLF4zK1dIgCXtyWte/+pGEzXZOtStNJV1Uc7BToaefYtawve19+L4QrpTWyrIqPBIV8N2ilX40v906kO1+4sR2OGIoKZWUmFzEq7wtKrK1k8M3vHfddrXt6YjMJMTz5dT1EsMtRU3iUFgtTOzXPYKDc/T18jhsM0yhKY1FRVVEcZfSNNTO5O17/AAk9t78W74bRU0SPGIlnSZUCrN7wGb7xOo6kIJux5GEqiigSmtEs4IfdzOrsbrpN9aMDcDm1/XfAOYTY48tpZFWRZap1YAj+2yspH8ViMLR5dRxzrOlNEJVBVX0C4B5APbEJTZ49NTxwLS3WNAqlp97AbfuYc0+b1FdMKeKJIGcE+IX16R8rDfEwjTNVzaajk/Z88yvMjhJ/DjlNO1yBZNPxAf7OJTp2GugyqBM0qHqay32szqF1ni+kbLsBsOMP4oxHGqXvbueThTEYhDBgwYmE/9k="/>
          <p:cNvSpPr>
            <a:spLocks noChangeAspect="1" noChangeArrowheads="1"/>
          </p:cNvSpPr>
          <p:nvPr/>
        </p:nvSpPr>
        <p:spPr bwMode="auto">
          <a:xfrm>
            <a:off x="63500" y="-719138"/>
            <a:ext cx="1152525" cy="1485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68" name="AutoShape 4" descr="data:image/jpeg;base64,/9j/4AAQSkZJRgABAQAAAQABAAD/2wBDAAkGBwgHBgkIBwgKCgkLDRYPDQwMDRsUFRAWIB0iIiAdHx8kKDQsJCYxJx8fLT0tMTU3Ojo6Iys/RD84QzQ5Ojf/2wBDAQoKCg0MDRoPDxo3JR8lNzc3Nzc3Nzc3Nzc3Nzc3Nzc3Nzc3Nzc3Nzc3Nzc3Nzc3Nzc3Nzc3Nzc3Nzc3Nzc3Nzf/wAARCACeAHsDASIAAhEBAxEB/8QAHAAAAQQDAQAAAAAAAAAAAAAAAAMEBQcBBggC/8QAQRAAAgECBQIDBQUFBgUFAAAAAQIDBBEABRIhMQZBE1FhBxQicYEjMpGhsRVCksHRJFJicuHwFjNTgtJDg6LC8f/EABoBAAIDAQEAAAAAAAAAAAAAAAADAQIEBQb/xAAmEQACAgEEAgEEAwAAAAAAAAABAgADEQQSITEFQRMUUWFxIkLw/9oADAMBAAIRAxEAPwC8cGDBghDBgwYIQxi4wHjFe+1XrOt6bipaHK0RaurR38dxcRKpAuB3N2/I4sqljgSCQBkx71z7QaPpiojo6WBK/MG3eATaBEvmzWNr9hb9MVXn/tDz/NKh6yOsmy+AKAlNTyfCg7ktYEnvxt5eer11XLUVU9RVzyy1kmp2kYXL+pAAGEAshCxGTZyVYaNxtewN+P646dWmRRyMmIawmWj0T7U6iiiNJ1TrqE/9KqiXU/8AlcC177bjjv543jpL2hZN1NUtSQiakqwTphqQoMg/wlSQT6XvjnpYp5KV5x9pEqoGZRY7m1reu/4HHuneRJ4KujdIngkWWJgL/ErBlPyuBiraRHzs7gLCO51iMZxqXs86uHVWWStPEsNbTOFlRDdWB+66+h3FuxB+eNtHGOaylSQY8HPIhgwYMRJhgwYMEIYMGDBCGDBgwQmG44vilfa/lWe1XUiVS01RNQiAJTyKLxRf39ZvZLmxLGwNhvti6m4xQ1Z1LmGd+8VU0kbK8iCmWQsyL4kxSI6L6dlAN7X+WD5zSdwGTIK7uJHjpCjrKOmfKapppnP9oq20inci/wDy1HxbXAuSAQON74ZVPReYUkLTGtpGSKMkkgoO5B78XOJqHqemkaeeoAhifxnjmg3ZYkYIurszFtZA8sT0WYxljGkizSxsUdYyFcNYE2F97BgTYnGF/IaxGyIz4qzKsqoKqkkMEiW1DVHv8JQC2oHg+hHGrCUaErbWBCu5LLYedh/hxv8An70tfVtlc8qJ4saiMy/D4cjEhWCtyQ2ngjYm/AxuvQ3QnTi5dQZs1PNWTzxrMrVpDaCQDsgAXY8G18dfS+RDpl15md6eeIx9jHT1ZQRVmc1cZgirURIImFmKgk6z5XvsPT1xaA4xhQALeWPWE2OXYsYwDAxDBgwYpJhgwYMEIYMGMXwQmb4hc16t6eyeo93zPOaKmn7xySjUPmO2I32j9Uv0t0/7zSxrJW1Eghpke4Gogkk/IAn6WxzbPLqqGmUrNK9i8ko1NITuWYnj1PrhtdRcZlS2J1rR11JmNIlVQ1EVRTyC6SROGVh8xik8+6arumc1rhDAJ6C6TUMMY+0dUcuEBsb6dTKF502tja/YrlJy7pg5i+YSNHXHUaQrpjp2UkNa+9zbc8bcYnc86o6LqRJlubZzlz7i6Gb7jcghh90jzvcYTYhYFRLAyn4cq8XXQUUCyBI3SNiDp06zLExsNhyp8mHG+HlVl1HAameeY+E0tR4kNOmsgzoisGPAYEGxO1tsSmYZrQU3UU2WRZi2ZULU4mpmp7Ts+onWreGCdtgLgE974XqonzDLmpKehaGFxZXltGF8iFFzzY2IHzxyrGdHw0eoBkRN0f8A8cyZbHDrpjDCl3tq0wE8u3AYgHSBvzfjF7UVNHSUsVPALRRIEQegFhik+nczzrpytqaYTPUVfhKVEUQaKRFvpDDkHkX1Dnjbeyck6xp6n3eDNqdsurJiqhWcPEXNrKHG1yTYA2JONtDqAFzzKWKQczabgcnCK1tI0xgWphMw5jEg1fhzir/bb1XPl4pcio53gNXC0lSyH4njJKhB33Oq5G4t64pKjMQrHkTXTSI+qNovgMenuCNwfwxvSksM5iSwE7DvjOKg9mHtCqpq85P1NVLKZW/sdbKyoWJAtGeASe3rt3GLeDAnbC2RkOGkggjImcGDBismaj151FmmWfs/KunKRKjOMzd1gMuyRIgBeRvlcbev0NK1PX3WcOZz0ldn09PNHKY2jjijABHkCLgG3JHl54f59m3UHTPVFXW165jFUmqqY6WqqZW8EwOQQsYZSgNlBurehU2xpuZ108sKzSVIr2mvHMxYsz2AAOo3PO2/+HzxZCA3IzIIyJs/U/XNf1Zk2X0dVRws9FLreoSU6p/hZCdNgBcG/J/PGoQe6tG7TMEdUEbBmH3fPbY3wrTU1V4bSVNQEUpdFIvp9Oww1zSkSGhTQZG8NityB8INtiQP1/njZXYADtXgRbD7mTGf9W/tTIsp6fR54Mvy6IrMEa4qHv8ACfkANr+ZxBpmX2LU0SARqNmLaWI7jYWvibaKMneNP4RjzJTQyrpeNbc7C3y3w/6OxQdpHMp8q55Ed5RXyZI/vxio4pJo/DTxQxCAkk8b79997YkF67oftFzY1VTJchDS2WIqeNtQNxuOTiCnpUqUAqZJpbEkgtYE+ew9ceoqeKKIRpGoUb/d74wjxLWEl+Jos1Sf1EdVfXxhj8LJKIU6yb1E0zFpZW7/ABX+lySePLEFm8uV1uYRzx+9Ra7Go11Hjk776WYA3C/3u/cDEr4Uf/TX+EYDFGeY1/hGNNfiwnRiDqMx51j1RRZ4mWe6RyIcrpzAlTVziWepUgffAFgb3/ePJxASTUrUoAkDVBU6SpsQTc/rtiT8KO//AC18/ujEZPHqzYpEEVzGCCzaQBbf57YY1RoX8GQGDmK5iGjy0RjYjTck2046G6P61OfZz+ysuoXloaSkQz5iz7GSwsoW2999yb7Ha1iaIWkhv4RQyNGTfb4WN77+e9+/+r/pnrHOOh5Ks0hppYKiVHdZo2bxLDhW1XBsTzjLqGNj9dCMQYE6gBuMZxo3T3tQ6fzdoop3ky6aUgKtWAqsTwA4JX88bwNxcYykFexGSiva5RM+fSVtfnME1RDKi0mWXuY6d03cKOW1g35+EXOKyr5oKjMYnUSIadS0x8Ox0i1gAbb887b42jqjqOXqTqOqzFQiRF/AjQqbrHGWAPPJvc7eQ7Y1yGGGrzDxAhaFkbU5v8TX8+SO2HjTNgOeJX5B1GRkSVbzveUKAhAJN7dr+ZP5Yd5v7uuXyIAol1AkMTrFyNjffjz9PW5NRU8dQaiCaOOWNgxSe+jy27ne2Es0SpamqJKmaIWdbRxA2Jvbvvx5+QxdwwBBkDB5kucGDGDxtju5wJi7Mzgw/TK2JOuojWwuPhY3HnhI0Mi1cVPIyBZDZXB/PGEeS0rEgN1NB0lwGSI1wHYXN7edsS1TRUNKTA0szSPYALoZ/oDuL/LDWKjjcsDUBDe1iupVN+GfYX9BhFfl6HBYggfruNfQWqcDkxnhgWhOayw1CKVkiWzn923ke18StbTtTTiJmLHQG1djfyxC1Mng18st4y0caSKrsBcqbgDz37De1+MNvuW2gWL1EojI5Vu4vPRShmkhqWRtVwDYlV4I1dx6fLDSKCWSTRUlXkS5UuSbMLfCfQi2JBK20z+82K+DaO/dhz69x89/LDWpCRsppnQq0ikBGJYHg2B9MKArZt6jqX5AwYuPD0BwllFo5Y2PHz+V+fLG8ZH7X6jJcrgy2ZPeWptSCWS5YrqOkG3kLD6Y0IoI5WkqZrGp1JouBYW2v6jFxezjobLa3orK6vM6UPUzo0rNq5DOxX/4kYpq3GACIIPcqCqrDPSPUVLgT1euVm4BYnU23qWx5gMpT3HREp3QqTfSNrn8Sf6YedTZPP011BUZTUQ6xTSFoQ66xLCT8LfMC1/UYRlipZXaaV1EkYAJD8W8jfa+/wCHzxcMbFBHWMQxgxOKmiraIGUMgBJFiLxgEE23+lj2F+4OI6tQz0jzwRokcVtZtYvc2DWttf59sLzCnWEMwm1yEK0TRm8m3w82Oxt3798YnqFgyFaWRLSyHTcG+6sL38ubfQ4w2sS35jlAxJg87C+MXDKQrb2tx/XGbXdQ1gNW45FsTQoYswSMwPGvh6heMhhYng27i3646Ws140zqrjg+/tE6fTG4EjuOVSWliWMFFjUd1J07fdvffe/5Yb11DUVMK1K7VCjZOL73AF+CL/ph3CZKONIpAZBp2IHJJO3zPP0x5kqqfxmeplRUVSQQxF/i2779+PPHjarbEs3V8n9dzvvWrJteQlXU1RkZaj7OXTpLBArW/DCcNRMrLHDYmwVFCXKjyUcD6C/rjZ9NNXxKzIkq9iRuPriPkpKmEPoRIY12Huqfatf1N8deryWnNexqgGH36mB9HaG3ByRIzMLrNEjvrkjiVX3vY7m354hJqf3vNXhIZgY1uFIFgO588SksbxSukiMjA8MN/rYkfhiMbw1zotKmoCNdPnqvtbyN++OtaoTRrtOZz8lriTHdWgaTwaXwEkQfCFazKCOduRffjt9cIT00ks9MJQrNGxZ2RrW225+hwnAKeaVpXg1sSZCzhWuPI9r2tZfPm+2PT06yxvDEZllHwKjuR8TWsOed7YTp+CV9Yl39R/0x0/J1X1fR5ZGG90Ylp5k+IiIbubng8KPU46mpaSCmpooII1SKNAiKBwALDGv9CdHUPSeVpFAGlrJEHvFRIBqY+Xoo7D+ZJxs44xntfexMsowMTT/aP05lWb5FPWZk4pZqGJ5IqxdjHtex81NhcfhvvjntKiWCmaarVUWwJUbXuBf58gf736rzOgpszy+ooa6MS01QhjlQkjUp53GOXfaDk6dO55Nk8VUa6OmhNmFwYFO6I9jYkD/8wym1k4BlWUGIOpq0hmgkUxEBviG4IN7G+1vXn8seIKekzSqgyxS0aVdbFFE4QgqzPpZjfvY38t+NsMIaytihR5KVzCoawj2FxYb9xbfnz+WH3TUUo6xyKRTJJTNX0jkk3AJkXny3v5Yta4dRBRgxaJzJEkh2LoG/EX/nhVJJIx9nK0f+VtsSPU2Vvkuf1+XtGUWOZjENOkeGTddPa1iBt5YjMdnYlyDcMgzJlq24OJKZOk8leks4mdCrEGXi4/TCOayGozFgGuoIjAtcDi/64xDmDxUhgQFWC2jZT3/0t+GGiSukvjKV8S+q5XYm/wDv88cOjS3fUPcUAIGB6nRtur+Ja92c8mTOUU09Kk7VF4kCqVswFz6X28hv3x5hzl5a4BLvSudNzGbr2vcdvniOqK6Wa/hkqrLpcMD8R7n9N/TBQVbUcpZASCACtvXc/hjOfHWuj32qCxHA/wB7jhq0VlrRsAe4tnETR5g7FUCtwVU7n1/xf6YgJI1fNZdcBkIgFgdjf0vwfXEnO4kmkmtYMxO54F74aZ3QTZVnNMswYVM9PBKIpDoID/u+m3nxjpbPj0lddkxMwa5mURtUURkVZUkIZ1+FFgKLzy3pvh1k+YvlOc0+bQJT5g1HKJCKg/A9hb033JB7WHyxjMXAiPjrJDMy6jqDaTbYrcWv5beeI6X7CppliPiqzC0LgAqTx8sLIXPEOcczq/pLqCl6myClzaj2SZfiQ8xuPvKfkcTOKs9gDoenM0SIEJ7/AOIP+6JP6YtPGVl2nEuORPEwkMLiEqJdJ0Fxdb9r27Y5r69yusyvqivhzuSKWWuQVHi06kJIxFiLEkrxtc+dvIdLHjENnfTGS57PBPm+XQVckAIjaUXsCb29RtwdsVBI5Emcw1NWKdJHlVfEZ2VVINkk/eBN97XAPz+uPFPXyUVelXSxWFJKtUWdGBaVWDWNzwSMWH7Y85ppsyXIYKakWhyvROZIkOuOSxuluLW09j+YxXxszpE7M1OsJlm8SwZgPum9+T/TGgOD2O5TbLv6+yCLrDIKXqDIV8aoSEOiId54jvb/ADDe31GKb/kbH0PljcPZZ1xLktLD06CKqSfMY1heVhHHDE5UvyRvu1h3PHYGwOs/ZvRZ9M9fl0goswbeTa8c582HY+o+t7Cz9JqxX/F+ouyrdyO5R2M4m846Sz/J5WWsyyoKAi00KeIjX4sVvb62/niFCkjZW/hOOqtqNyCJnKsPUx+eC1z2w6osur6+Qx0FBV1L2JtDCzceoFvpjfOl/ZXXVh8fqJnoIr2FPG6tKw9WF1X6XPywuzUV1jkyVrJ6Eh/Zx0nJ1Jmi1NTGRldM4aRyLLK4NxGPMf3vw748e2SahrOsmSgCrVUdMgmkjN9bXvpI8lAX+I4sjq7qODoAZLT0tPActfXA9JEQJVAA0utzwLEG/wDfHfnnyuMlTXzLNI8VS1RI6ysQS/xm/wD3Fhe3f8Mcp7/lcsw/QmpU2jiK1jhKjxNXjklfsYyEUE/jfbf6DHqQGUU8cETS1VUAsIQamLHsNuf6YUy/IxLNDlkMwjavmWKKSV9IDNsNQAO17D5nHRXR/RGT9MU8fu9Ms1aF+OsmAeUkgXAa2y3HAsPzxRbtgwBJK59xD2WdLt0t0pFS1ClKuof3ioQm/hsQAEvvwFA+d8bhjA2xnGfuXhjB44vjOMN2wQlJdM9NZfN171BW58wkraPMmkMEx1RmBwWSQ8D4QOTsPK9sSmceyWjzHJMtbp402W1K0oSdWQus2oA3JvfUDfc32NsbPnkGSZhncTS5eslT7uS07N4QlivYANcarMLgEHa5GIb2h9WDpvp9qvK8rlkqWkEfvDsSsLG9mLA3I227Hb5YgNg5EJp+b+yWryzKszWKR6j3eKIUDRRXed2YmRWUX+QJsBf0vi8crSaPL6VKq/jrAgkBN/isL7998OT/ADxkbYmEDhMU8P8A0Y/4RhS+C+CE8pGseyIFF+FFsejgvgwQlT9cdGVfUXW1Y83iokmWqMul0sYvHXV8LsAdIBN9/PbEZmvsjq6jpmjr6BpI+pVVZaqKonDI7lfiUEfCDfg8evfF1fLGkdddTy5F1J05QmgatgzJ5Y2jUnUrAxgMANjbUb3/AJYAcQlZ9IdMZxQdaZTBnFEYZY6hamVVPiJCgUaSxF13bSAATY3PbHQg88ajmNZSU1PJVe7zxR041ujzEyBVN2Cx3JJ2sB8sbPR1KVcQlRXW/IcWI2B/QjEly3cgDEcYMGDESYYweMZwYITUvdM6pc6nENTK+XBFSmo/BTTDa3xCQgnt908fliXoqCKWnrYaz+1xzSsJBOqtqFgLEAAHjyxK2GI+s8WiaWppwjK1jJExIBI2uDvY2t+HbEYhFWyykYDTG0Z84ZGjP4qRjC5ZAvElX9ayY/8A2wxps8kndkNKqkeUx/8AHCr5vIjW92U/+6f/ABxMIlXeFBUe7wJUzTLF4zK1dIgCXtyWte/+pGEzXZOtStNJV1Uc7BToaefYtawve19+L4QrpTWyrIqPBIV8N2ilX40v906kO1+4sR2OGIoKZWUmFzEq7wtKrK1k8M3vHfddrXt6YjMJMTz5dT1EsMtRU3iUFgtTOzXPYKDc/T18jhsM0yhKY1FRVVEcZfSNNTO5O17/AAk9t78W74bRU0SPGIlnSZUCrN7wGb7xOo6kIJux5GEqiigSmtEs4IfdzOrsbrpN9aMDcDm1/XfAOYTY48tpZFWRZap1YAj+2yspH8ViMLR5dRxzrOlNEJVBVX0C4B5APbEJTZ49NTxwLS3WNAqlp97AbfuYc0+b1FdMKeKJIGcE+IX16R8rDfEwjTNVzaajk/Z88yvMjhJ/DjlNO1yBZNPxAf7OJTp2GugyqBM0qHqay32szqF1ni+kbLsBsOMP4oxHGqXvbueThTEYhDBgwYmE/9k="/>
          <p:cNvSpPr>
            <a:spLocks noChangeAspect="1" noChangeArrowheads="1"/>
          </p:cNvSpPr>
          <p:nvPr/>
        </p:nvSpPr>
        <p:spPr bwMode="auto">
          <a:xfrm>
            <a:off x="63500" y="-719138"/>
            <a:ext cx="1152525" cy="1485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838200"/>
            <a:ext cx="86868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  <a:effectLst>
            <a:outerShdw blurRad="50800" dist="50800" dir="5400000" algn="ctr" rotWithShape="0">
              <a:srgbClr val="00206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Rectángulo"/>
          <p:cNvSpPr/>
          <p:nvPr/>
        </p:nvSpPr>
        <p:spPr>
          <a:xfrm>
            <a:off x="533400" y="2995448"/>
            <a:ext cx="8077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haroni" pitchFamily="2" charset="-79"/>
                <a:cs typeface="Aharoni" pitchFamily="2" charset="-79"/>
              </a:rPr>
              <a:t>A</a:t>
            </a:r>
            <a:r>
              <a:rPr lang="es-ES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haroni" pitchFamily="2" charset="-79"/>
                <a:cs typeface="Aharoni" pitchFamily="2" charset="-79"/>
              </a:rPr>
              <a:t>GENTE </a:t>
            </a:r>
            <a:r>
              <a:rPr lang="es-ES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haroni" pitchFamily="2" charset="-79"/>
                <a:cs typeface="Aharoni" pitchFamily="2" charset="-79"/>
              </a:rPr>
              <a:t>L</a:t>
            </a:r>
            <a:r>
              <a:rPr lang="es-ES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haroni" pitchFamily="2" charset="-79"/>
                <a:cs typeface="Aharoni" pitchFamily="2" charset="-79"/>
              </a:rPr>
              <a:t>OCAL DEL </a:t>
            </a:r>
            <a:r>
              <a:rPr lang="es-ES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haroni" pitchFamily="2" charset="-79"/>
                <a:cs typeface="Aharoni" pitchFamily="2" charset="-79"/>
              </a:rPr>
              <a:t>F</a:t>
            </a:r>
            <a:r>
              <a:rPr lang="es-ES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haroni" pitchFamily="2" charset="-79"/>
                <a:cs typeface="Aharoni" pitchFamily="2" charset="-79"/>
              </a:rPr>
              <a:t>ONDO</a:t>
            </a:r>
          </a:p>
          <a:p>
            <a:pPr algn="ctr"/>
            <a:r>
              <a:rPr lang="es-ES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s-ES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s-ES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ALF</a:t>
            </a:r>
            <a:r>
              <a:rPr lang="es-ES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es-ES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819400" y="2119148"/>
            <a:ext cx="3200400" cy="1752600"/>
          </a:xfrm>
        </p:spPr>
        <p:txBody>
          <a:bodyPr>
            <a:normAutofit/>
          </a:bodyPr>
          <a:lstStyle/>
          <a:p>
            <a:r>
              <a:rPr lang="es-SV" sz="4800" b="1" dirty="0" smtClean="0"/>
              <a:t>EL ROL DEL </a:t>
            </a:r>
            <a:endParaRPr lang="es-SV" sz="4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6B04B2-02C1-4D3A-B86D-50B291930E7F}" type="slidenum">
              <a:rPr lang="en-US" smtClean="0"/>
              <a:pPr/>
              <a:t>3</a:t>
            </a:fld>
            <a:endParaRPr lang="en-US" dirty="0" smtClean="0"/>
          </a:p>
        </p:txBody>
      </p:sp>
      <p:cxnSp>
        <p:nvCxnSpPr>
          <p:cNvPr id="8" name="Straight Connector 14"/>
          <p:cNvCxnSpPr/>
          <p:nvPr/>
        </p:nvCxnSpPr>
        <p:spPr>
          <a:xfrm>
            <a:off x="152400" y="838200"/>
            <a:ext cx="86868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  <a:effectLst>
            <a:outerShdw blurRad="50800" dist="50800" dir="5400000" algn="ctr" rotWithShape="0">
              <a:srgbClr val="00206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28600"/>
            <a:ext cx="1219200" cy="505460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0" y="1"/>
            <a:ext cx="8077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/>
                </a:solidFill>
              </a:rPr>
              <a:t>¿Por qué el Agente Local del Fondo?</a:t>
            </a:r>
            <a:endParaRPr lang="es-ES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  <p:pic>
        <p:nvPicPr>
          <p:cNvPr id="11" name="10 Imagen" descr="why-u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828800"/>
            <a:ext cx="3886200" cy="2819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195" name="2 Marcador de contenido"/>
          <p:cNvSpPr>
            <a:spLocks noGrp="1"/>
          </p:cNvSpPr>
          <p:nvPr>
            <p:ph idx="1"/>
          </p:nvPr>
        </p:nvSpPr>
        <p:spPr>
          <a:xfrm>
            <a:off x="3924300" y="1159669"/>
            <a:ext cx="4876800" cy="4157661"/>
          </a:xfrm>
        </p:spPr>
        <p:txBody>
          <a:bodyPr>
            <a:noAutofit/>
          </a:bodyPr>
          <a:lstStyle/>
          <a:p>
            <a:pPr marL="265113" indent="-265113" eaLnBrk="1" hangingPunct="1">
              <a:buFont typeface="Wingdings" pitchFamily="2" charset="2"/>
              <a:buChar char="ü"/>
            </a:pPr>
            <a:r>
              <a:rPr lang="es-SV" sz="2400" dirty="0" smtClean="0"/>
              <a:t>El Fondo Mundial mantiene una estructura organizativa simple, a fin de orientar la mayor parte de los recursos donados a los Receptores Principales; </a:t>
            </a:r>
          </a:p>
          <a:p>
            <a:pPr marL="265113" indent="-265113" eaLnBrk="1" hangingPunct="1">
              <a:buFont typeface="Wingdings" pitchFamily="2" charset="2"/>
              <a:buChar char="ü"/>
            </a:pPr>
            <a:r>
              <a:rPr lang="es-SV" sz="2400" dirty="0" smtClean="0"/>
              <a:t>No cuenta con oficinas en los países, las regiones o los territorios que reciben su ayuda financiera.</a:t>
            </a:r>
          </a:p>
          <a:p>
            <a:pPr marL="265113" indent="-265113" eaLnBrk="1" hangingPunct="1">
              <a:buFont typeface="Wingdings" pitchFamily="2" charset="2"/>
              <a:buChar char="ü"/>
            </a:pPr>
            <a:r>
              <a:rPr lang="es-SV" sz="2400" dirty="0" smtClean="0"/>
              <a:t> Recurre a entidades contratadas que son seleccionadas mediante un</a:t>
            </a:r>
            <a:r>
              <a:rPr lang="es-SV" sz="2400" dirty="0" smtClean="0">
                <a:hlinkClick r:id="rId4" action="ppaction://hlinkfile"/>
              </a:rPr>
              <a:t> proceso competitivo de licitación</a:t>
            </a:r>
            <a:r>
              <a:rPr lang="es-SV" sz="2400" dirty="0" smtClean="0"/>
              <a:t> para actuar como Agentes Locales del Fondo</a:t>
            </a:r>
            <a:r>
              <a:rPr lang="es-SV" sz="1600" dirty="0" smtClean="0"/>
              <a:t>. </a:t>
            </a:r>
          </a:p>
          <a:p>
            <a:pPr marL="0" indent="0" eaLnBrk="1" hangingPunct="1">
              <a:buNone/>
            </a:pPr>
            <a:r>
              <a:rPr lang="es-SV" sz="2800" dirty="0" smtClean="0"/>
              <a:t/>
            </a:r>
            <a:br>
              <a:rPr lang="es-SV" sz="2800" dirty="0" smtClean="0"/>
            </a:br>
            <a:endParaRPr lang="es-SV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719138" y="1341438"/>
            <a:ext cx="6589712" cy="2735262"/>
          </a:xfrm>
        </p:spPr>
        <p:txBody>
          <a:bodyPr>
            <a:normAutofit fontScale="70000" lnSpcReduction="20000"/>
          </a:bodyPr>
          <a:lstStyle/>
          <a:p>
            <a:pPr marL="176213" indent="-176213" eaLnBrk="1" hangingPunct="1">
              <a:buFont typeface="Wingdings" pitchFamily="2" charset="2"/>
              <a:buChar char="ü"/>
            </a:pPr>
            <a:r>
              <a:rPr lang="es-SV" dirty="0" smtClean="0"/>
              <a:t>Las donaciones se orientan en su mayor parte a subvencionar programas que logran repercutir en la lucha contra el VIH/SIDA, la tuberculosis y la malaria.</a:t>
            </a:r>
          </a:p>
          <a:p>
            <a:pPr marL="176213" indent="-176213" eaLnBrk="1" hangingPunct="1">
              <a:buFont typeface="Wingdings" pitchFamily="2" charset="2"/>
              <a:buChar char="ü"/>
            </a:pPr>
            <a:r>
              <a:rPr lang="es-SV" dirty="0" smtClean="0"/>
              <a:t> Por lo tanto, el Fondo Mundial basa </a:t>
            </a:r>
            <a:r>
              <a:rPr lang="es-SV" b="1" u="sng" dirty="0" smtClean="0">
                <a:solidFill>
                  <a:schemeClr val="accent1">
                    <a:lumMod val="75000"/>
                  </a:schemeClr>
                </a:solidFill>
              </a:rPr>
              <a:t>sus decisiones de desembolsos en el desempeño </a:t>
            </a:r>
            <a:r>
              <a:rPr lang="es-SV" dirty="0" smtClean="0"/>
              <a:t>de los mismos.  Los desembolsos de fondos, entre otras cosas, dependen del nivel de riesgos y podrían ser evaluados cada tres, seis o doce meses durante la vida de la subvención.</a:t>
            </a:r>
          </a:p>
          <a:p>
            <a:pPr marL="0" indent="0" eaLnBrk="1" hangingPunct="1"/>
            <a:endParaRPr lang="es-SV" dirty="0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1628775"/>
            <a:ext cx="14859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90800" y="4005263"/>
            <a:ext cx="594360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81000">
              <a:spcAft>
                <a:spcPct val="40000"/>
              </a:spcAft>
              <a:buFont typeface="Arial" charset="0"/>
              <a:buNone/>
              <a:defRPr/>
            </a:pPr>
            <a:endParaRPr lang="es-SV" sz="2000" kern="0" dirty="0">
              <a:latin typeface="+mn-lt"/>
            </a:endParaRPr>
          </a:p>
          <a:p>
            <a:pPr marL="176213" indent="-176213" defTabSz="381000">
              <a:spcAft>
                <a:spcPct val="40000"/>
              </a:spcAft>
              <a:buFont typeface="Wingdings" pitchFamily="2" charset="2"/>
              <a:buChar char="ü"/>
              <a:defRPr/>
            </a:pPr>
            <a:r>
              <a:rPr lang="es-SV" sz="2200" kern="0" dirty="0">
                <a:latin typeface="+mn-lt"/>
              </a:rPr>
              <a:t>El ALF desempeña una función </a:t>
            </a:r>
            <a:r>
              <a:rPr lang="es-SV" sz="2200" kern="0" dirty="0" smtClean="0">
                <a:latin typeface="+mn-lt"/>
              </a:rPr>
              <a:t>de apoyo en </a:t>
            </a:r>
            <a:r>
              <a:rPr lang="es-SV" sz="2200" kern="0" dirty="0">
                <a:latin typeface="+mn-lt"/>
              </a:rPr>
              <a:t>la </a:t>
            </a:r>
            <a:r>
              <a:rPr lang="es-SV" sz="2200" b="1" u="sng" kern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verificación del desempeño </a:t>
            </a:r>
            <a:r>
              <a:rPr lang="es-SV" sz="2200" kern="0" dirty="0">
                <a:latin typeface="+mn-lt"/>
              </a:rPr>
              <a:t>de los programas, por lo </a:t>
            </a:r>
            <a:r>
              <a:rPr lang="es-SV" sz="2200" kern="0" dirty="0" smtClean="0">
                <a:latin typeface="+mn-lt"/>
              </a:rPr>
              <a:t>general </a:t>
            </a:r>
            <a:r>
              <a:rPr lang="es-SV" sz="2200" kern="0" dirty="0">
                <a:latin typeface="+mn-lt"/>
              </a:rPr>
              <a:t>cada vez que los beneficiarios informan sobre los resultados, solicitan renovaciones o cuando el Fondo Mundial se lo requiere en aspectos puntuales</a:t>
            </a:r>
            <a:r>
              <a:rPr lang="es-SV" sz="2000" kern="0" dirty="0">
                <a:latin typeface="+mn-lt"/>
              </a:rPr>
              <a:t>.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365625"/>
            <a:ext cx="1677987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4"/>
          <p:cNvCxnSpPr/>
          <p:nvPr/>
        </p:nvCxnSpPr>
        <p:spPr>
          <a:xfrm>
            <a:off x="152400" y="838200"/>
            <a:ext cx="86868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  <a:effectLst>
            <a:outerShdw blurRad="50800" dist="50800" dir="5400000" algn="ctr" rotWithShape="0">
              <a:srgbClr val="00206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228600"/>
            <a:ext cx="1524000" cy="505460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0" y="1"/>
            <a:ext cx="762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Rol del Agente Local del Fondo</a:t>
            </a:r>
            <a:endParaRPr lang="es-ES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060575"/>
            <a:ext cx="6840537" cy="19446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700" dirty="0" smtClean="0"/>
          </a:p>
          <a:p>
            <a:pPr marL="525462" lvl="1" indent="-3429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s-ES" sz="1600" b="1" i="1" dirty="0" smtClean="0"/>
              <a:t>Labores realizadas antes de que el Fondo Mundial firme el acuerdo de subvención con el Receptor Principal (RP)</a:t>
            </a:r>
            <a:r>
              <a:rPr lang="es-ES" sz="1600" b="1" dirty="0" smtClean="0"/>
              <a:t>. </a:t>
            </a:r>
            <a:r>
              <a:rPr lang="es-ES" sz="1600" dirty="0" smtClean="0"/>
              <a:t>Esto incluye la evaluación de las </a:t>
            </a:r>
            <a:r>
              <a:rPr lang="es-ES" sz="1600" dirty="0" smtClean="0">
                <a:solidFill>
                  <a:srgbClr val="FF0000"/>
                </a:solidFill>
              </a:rPr>
              <a:t>capacidades del RP </a:t>
            </a:r>
            <a:r>
              <a:rPr lang="es-ES" sz="1600" dirty="0" smtClean="0"/>
              <a:t>para ejecutar la subvención, la </a:t>
            </a:r>
            <a:r>
              <a:rPr lang="es-ES" sz="1600" dirty="0" smtClean="0">
                <a:solidFill>
                  <a:srgbClr val="FF0000"/>
                </a:solidFill>
              </a:rPr>
              <a:t>revisión de los presupuestos, marcos de desempeño, compras de medicamentos y productos de salud; así como los respectivos planes de trabajo propuestos</a:t>
            </a:r>
            <a:r>
              <a:rPr lang="es-ES" sz="1600" dirty="0" smtClean="0"/>
              <a:t>, además de </a:t>
            </a:r>
            <a:r>
              <a:rPr lang="es-ES" sz="1600" dirty="0" smtClean="0">
                <a:solidFill>
                  <a:srgbClr val="FF0000"/>
                </a:solidFill>
              </a:rPr>
              <a:t>apoyar al Fondo Mundial en la negociación de las subvenciones. </a:t>
            </a:r>
          </a:p>
          <a:p>
            <a:pPr marL="365125" lvl="1" indent="-182563" eaLnBrk="1" hangingPunct="1">
              <a:lnSpc>
                <a:spcPct val="80000"/>
              </a:lnSpc>
            </a:pPr>
            <a:endParaRPr lang="es-ES" sz="1600" dirty="0" smtClean="0">
              <a:solidFill>
                <a:srgbClr val="FF0000"/>
              </a:solidFill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2205038"/>
            <a:ext cx="1296988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4213" y="1412875"/>
            <a:ext cx="8135937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81000"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  <a:defRPr/>
            </a:pPr>
            <a:r>
              <a:rPr lang="es-ES" kern="0" dirty="0">
                <a:latin typeface="+mn-lt"/>
              </a:rPr>
              <a:t>El ALF colabora estrechamente con el Fondo Mundial a través del correspondiente Gerente de Portafolio (FPM); y por lo general, pero no limitado, a los siguientes servicios:</a:t>
            </a:r>
            <a:r>
              <a:rPr lang="es-ES" sz="1700" kern="0" dirty="0">
                <a:latin typeface="+mn-lt"/>
              </a:rPr>
              <a:t>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95513" y="4221163"/>
            <a:ext cx="6408737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5125" lvl="1" indent="-182563" defTabSz="381000">
              <a:lnSpc>
                <a:spcPct val="80000"/>
              </a:lnSpc>
              <a:spcAft>
                <a:spcPct val="40000"/>
              </a:spcAft>
              <a:buSzPct val="90000"/>
              <a:buFont typeface="Arial" charset="0"/>
              <a:buAutoNum type="arabicPeriod"/>
              <a:defRPr/>
            </a:pPr>
            <a:endParaRPr lang="es-ES" sz="1600" kern="0" dirty="0">
              <a:solidFill>
                <a:srgbClr val="FF0000"/>
              </a:solidFill>
              <a:latin typeface="+mn-lt"/>
            </a:endParaRPr>
          </a:p>
          <a:p>
            <a:pPr marL="525462" lvl="1" indent="-342900" defTabSz="381000">
              <a:lnSpc>
                <a:spcPct val="80000"/>
              </a:lnSpc>
              <a:spcAft>
                <a:spcPct val="40000"/>
              </a:spcAft>
              <a:buSzPct val="90000"/>
              <a:buFont typeface="+mj-lt"/>
              <a:buAutoNum type="arabicPeriod" startAt="2"/>
              <a:defRPr/>
            </a:pPr>
            <a:r>
              <a:rPr lang="es-ES" sz="1600" b="1" i="1" kern="0" dirty="0">
                <a:latin typeface="+mn-lt"/>
              </a:rPr>
              <a:t>Labores realizadas durante la ejecución de programas</a:t>
            </a:r>
            <a:r>
              <a:rPr lang="es-ES" sz="1600" b="1" kern="0" dirty="0">
                <a:latin typeface="+mn-lt"/>
              </a:rPr>
              <a:t>. </a:t>
            </a:r>
            <a:r>
              <a:rPr lang="es-ES" sz="1600" kern="0" dirty="0">
                <a:latin typeface="+mn-lt"/>
              </a:rPr>
              <a:t>Se contrata al ALF para supervisar de </a:t>
            </a:r>
            <a:r>
              <a:rPr lang="es-ES" sz="1600" kern="0" dirty="0">
                <a:solidFill>
                  <a:srgbClr val="FF0000"/>
                </a:solidFill>
                <a:latin typeface="+mn-lt"/>
              </a:rPr>
              <a:t>modo </a:t>
            </a:r>
            <a:r>
              <a:rPr lang="es-ES" sz="1600" b="1" kern="0" dirty="0">
                <a:solidFill>
                  <a:srgbClr val="FF0000"/>
                </a:solidFill>
                <a:latin typeface="+mn-lt"/>
              </a:rPr>
              <a:t>independiente</a:t>
            </a:r>
            <a:r>
              <a:rPr lang="es-ES" sz="1600" kern="0" dirty="0">
                <a:solidFill>
                  <a:srgbClr val="FF0000"/>
                </a:solidFill>
                <a:latin typeface="+mn-lt"/>
              </a:rPr>
              <a:t> el desempeño del programa y el </a:t>
            </a:r>
            <a:r>
              <a:rPr lang="es-ES" sz="1600" b="1" kern="0" dirty="0">
                <a:solidFill>
                  <a:srgbClr val="FF0000"/>
                </a:solidFill>
                <a:latin typeface="+mn-lt"/>
              </a:rPr>
              <a:t>uso responsable de los fondos</a:t>
            </a:r>
            <a:r>
              <a:rPr lang="es-ES" sz="1600" b="1" kern="0" dirty="0">
                <a:latin typeface="+mn-lt"/>
              </a:rPr>
              <a:t> </a:t>
            </a:r>
            <a:r>
              <a:rPr lang="es-ES" sz="1600" kern="0" dirty="0">
                <a:latin typeface="+mn-lt"/>
              </a:rPr>
              <a:t>(conocido como Supervisión de la Ejecución). </a:t>
            </a:r>
            <a:r>
              <a:rPr lang="es-ES" sz="1600" kern="0" dirty="0" smtClean="0">
                <a:latin typeface="+mn-lt"/>
              </a:rPr>
              <a:t>Esto </a:t>
            </a:r>
            <a:r>
              <a:rPr lang="es-ES" sz="1600" kern="0" dirty="0">
                <a:latin typeface="+mn-lt"/>
              </a:rPr>
              <a:t>incluye, entre otros, revisar las solicitudes de fondos periódicas del </a:t>
            </a:r>
            <a:r>
              <a:rPr lang="es-ES" sz="1600" kern="0" dirty="0" smtClean="0">
                <a:latin typeface="+mn-lt"/>
              </a:rPr>
              <a:t>RP </a:t>
            </a:r>
            <a:r>
              <a:rPr lang="es-ES" sz="1600" kern="0" dirty="0">
                <a:latin typeface="+mn-lt"/>
              </a:rPr>
              <a:t>(PUDRs), llevar a cabo visitas de terreno (OSDV) para verificar los resultados y revisar el informe anual de </a:t>
            </a:r>
            <a:r>
              <a:rPr lang="es-ES" sz="1600" kern="0" dirty="0" smtClean="0">
                <a:latin typeface="+mn-lt"/>
              </a:rPr>
              <a:t>auditoría externa </a:t>
            </a:r>
            <a:r>
              <a:rPr lang="es-ES" sz="1600" kern="0" dirty="0">
                <a:latin typeface="+mn-lt"/>
              </a:rPr>
              <a:t>del </a:t>
            </a:r>
            <a:r>
              <a:rPr lang="es-ES" sz="1600" kern="0" dirty="0" smtClean="0">
                <a:latin typeface="+mn-lt"/>
              </a:rPr>
              <a:t>RP</a:t>
            </a:r>
            <a:r>
              <a:rPr lang="es-ES" sz="1600" kern="0" dirty="0">
                <a:latin typeface="+mn-lt"/>
              </a:rPr>
              <a:t>. </a:t>
            </a:r>
          </a:p>
          <a:p>
            <a:pPr marL="365125" lvl="1" indent="-182563" algn="r" defTabSz="381000">
              <a:lnSpc>
                <a:spcPct val="80000"/>
              </a:lnSpc>
              <a:spcAft>
                <a:spcPct val="40000"/>
              </a:spcAft>
              <a:buSzPct val="90000"/>
              <a:buFont typeface="Arial" charset="0"/>
              <a:buNone/>
              <a:defRPr/>
            </a:pPr>
            <a:endParaRPr lang="es-ES" sz="1600" b="1" i="1" kern="0" dirty="0">
              <a:latin typeface="+mn-lt"/>
            </a:endParaRPr>
          </a:p>
        </p:txBody>
      </p:sp>
      <p:cxnSp>
        <p:nvCxnSpPr>
          <p:cNvPr id="9" name="Straight Connector 14"/>
          <p:cNvCxnSpPr/>
          <p:nvPr/>
        </p:nvCxnSpPr>
        <p:spPr>
          <a:xfrm>
            <a:off x="152400" y="838200"/>
            <a:ext cx="86868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  <a:effectLst>
            <a:outerShdw blurRad="50800" dist="50800" dir="5400000" algn="ctr" rotWithShape="0">
              <a:srgbClr val="00206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228600"/>
            <a:ext cx="1371600" cy="505460"/>
          </a:xfrm>
          <a:prstGeom prst="rect">
            <a:avLst/>
          </a:prstGeom>
        </p:spPr>
      </p:pic>
      <p:sp>
        <p:nvSpPr>
          <p:cNvPr id="11" name="10 Rectángulo"/>
          <p:cNvSpPr/>
          <p:nvPr/>
        </p:nvSpPr>
        <p:spPr>
          <a:xfrm>
            <a:off x="0" y="1"/>
            <a:ext cx="6172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Responsabilidades del ALF</a:t>
            </a:r>
            <a:endParaRPr lang="es-ES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4858" y="4724400"/>
            <a:ext cx="12954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814512"/>
            <a:ext cx="1744663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4249738"/>
            <a:ext cx="11430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95513" y="1885950"/>
            <a:ext cx="6767512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81000"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  <a:defRPr/>
            </a:pPr>
            <a:endParaRPr lang="es-ES" kern="0" dirty="0">
              <a:latin typeface="+mn-lt"/>
            </a:endParaRPr>
          </a:p>
          <a:p>
            <a:pPr marL="523875" lvl="1" indent="-342900" defTabSz="381000">
              <a:lnSpc>
                <a:spcPct val="80000"/>
              </a:lnSpc>
              <a:spcAft>
                <a:spcPct val="40000"/>
              </a:spcAft>
              <a:buSzPct val="90000"/>
              <a:buFont typeface="+mj-lt"/>
              <a:buAutoNum type="arabicPeriod" startAt="3"/>
              <a:defRPr/>
            </a:pPr>
            <a:r>
              <a:rPr lang="es-ES" sz="1600" b="1" i="1" kern="0" dirty="0">
                <a:latin typeface="+mn-lt"/>
              </a:rPr>
              <a:t>Labores realizadas en relación con el fin de la subvención</a:t>
            </a:r>
            <a:r>
              <a:rPr lang="es-ES" sz="1600" b="1" kern="0" dirty="0">
                <a:latin typeface="+mn-lt"/>
              </a:rPr>
              <a:t>.</a:t>
            </a:r>
            <a:r>
              <a:rPr lang="es-ES" sz="1600" kern="0" dirty="0">
                <a:latin typeface="+mn-lt"/>
              </a:rPr>
              <a:t> Cuando se termina una subvención, el ALF </a:t>
            </a:r>
            <a:r>
              <a:rPr lang="es-ES" sz="1600" kern="0" dirty="0">
                <a:solidFill>
                  <a:srgbClr val="FF0000"/>
                </a:solidFill>
                <a:latin typeface="+mn-lt"/>
              </a:rPr>
              <a:t>colabora con el Fondo Mundial en el cierre de la misma</a:t>
            </a:r>
            <a:r>
              <a:rPr lang="es-ES" sz="1600" kern="0" dirty="0" smtClean="0">
                <a:solidFill>
                  <a:srgbClr val="FF0000"/>
                </a:solidFill>
                <a:latin typeface="+mn-lt"/>
              </a:rPr>
              <a:t>., como por ejemplo  revisión y evaluación  de los traspaso de activos,  reembolso del saldos de caja, etc.</a:t>
            </a:r>
            <a:endParaRPr lang="es-ES" sz="1600" kern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4213" y="3962400"/>
            <a:ext cx="633571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523875" lvl="1" indent="-342900" defTabSz="381000">
              <a:lnSpc>
                <a:spcPct val="80000"/>
              </a:lnSpc>
              <a:spcAft>
                <a:spcPct val="40000"/>
              </a:spcAft>
              <a:buSzPct val="90000"/>
              <a:buFont typeface="Verdana" pitchFamily="34" charset="0"/>
              <a:buAutoNum type="arabicPeriod" startAt="3"/>
              <a:defRPr/>
            </a:pPr>
            <a:endParaRPr lang="es-ES" sz="1600" kern="0" dirty="0">
              <a:solidFill>
                <a:srgbClr val="FF0000"/>
              </a:solidFill>
              <a:latin typeface="+mn-lt"/>
            </a:endParaRPr>
          </a:p>
          <a:p>
            <a:pPr marL="523875" lvl="1" indent="-342900" defTabSz="381000">
              <a:lnSpc>
                <a:spcPct val="80000"/>
              </a:lnSpc>
              <a:spcAft>
                <a:spcPct val="40000"/>
              </a:spcAft>
              <a:buSzPct val="90000"/>
              <a:buFont typeface="+mj-lt"/>
              <a:buAutoNum type="arabicPeriod" startAt="4"/>
              <a:defRPr/>
            </a:pPr>
            <a:r>
              <a:rPr lang="es-ES" sz="1600" b="1" kern="0" dirty="0">
                <a:latin typeface="+mn-lt"/>
              </a:rPr>
              <a:t>Tareas </a:t>
            </a:r>
            <a:r>
              <a:rPr lang="es-ES" sz="1600" b="1" i="1" kern="0" dirty="0">
                <a:latin typeface="+mn-lt"/>
              </a:rPr>
              <a:t>ad hoc </a:t>
            </a:r>
            <a:r>
              <a:rPr lang="es-ES" sz="1600" b="1" kern="0" dirty="0">
                <a:latin typeface="+mn-lt"/>
              </a:rPr>
              <a:t>realizadas a petición del Fondo Mundial</a:t>
            </a:r>
            <a:r>
              <a:rPr lang="es-ES" sz="1600" kern="0" dirty="0">
                <a:latin typeface="+mn-lt"/>
              </a:rPr>
              <a:t>, tales como investigaciones relacionadas con el presunto mal uso de los fondos, indagaciones sobre procesos de adquisiciones, almacenamiento de medicamentos o insumos, etc.</a:t>
            </a:r>
          </a:p>
        </p:txBody>
      </p:sp>
      <p:cxnSp>
        <p:nvCxnSpPr>
          <p:cNvPr id="10" name="Straight Connector 14"/>
          <p:cNvCxnSpPr/>
          <p:nvPr/>
        </p:nvCxnSpPr>
        <p:spPr>
          <a:xfrm>
            <a:off x="152400" y="838200"/>
            <a:ext cx="86868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  <a:effectLst>
            <a:outerShdw blurRad="50800" dist="50800" dir="5400000" algn="ctr" rotWithShape="0">
              <a:srgbClr val="00206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1752600" cy="685800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2286000" y="0"/>
            <a:ext cx="6858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….Responsabilidades del ALF</a:t>
            </a:r>
            <a:endParaRPr lang="es-ES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524000"/>
            <a:ext cx="2813050" cy="2856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1447800"/>
            <a:ext cx="6767512" cy="382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81000"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  <a:defRPr/>
            </a:pPr>
            <a:endParaRPr lang="es-ES" sz="1600" kern="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0" name="Straight Connector 14"/>
          <p:cNvCxnSpPr/>
          <p:nvPr/>
        </p:nvCxnSpPr>
        <p:spPr>
          <a:xfrm>
            <a:off x="152400" y="838200"/>
            <a:ext cx="86868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  <a:effectLst>
            <a:outerShdw blurRad="50800" dist="50800" dir="5400000" algn="ctr" rotWithShape="0">
              <a:srgbClr val="00206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1752600" cy="685800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2286000" y="0"/>
            <a:ext cx="6858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….Responsabilidades del ALF</a:t>
            </a:r>
            <a:endParaRPr lang="es-ES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14" name="1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en-US" dirty="0" smtClean="0"/>
              <a:t>•	Specific </a:t>
            </a:r>
            <a:r>
              <a:rPr lang="en-US" dirty="0" err="1" smtClean="0"/>
              <a:t>LFA</a:t>
            </a:r>
            <a:r>
              <a:rPr lang="en-US" dirty="0" smtClean="0"/>
              <a:t> Services - Access to Funding</a:t>
            </a:r>
            <a:r>
              <a:rPr lang="es-SV" dirty="0" smtClean="0"/>
              <a:t>	</a:t>
            </a:r>
          </a:p>
          <a:p>
            <a:pPr>
              <a:buNone/>
            </a:pPr>
            <a:r>
              <a:rPr lang="es-SV" dirty="0" smtClean="0"/>
              <a:t>         New </a:t>
            </a:r>
            <a:r>
              <a:rPr lang="es-SV" dirty="0" err="1" smtClean="0"/>
              <a:t>Funding</a:t>
            </a:r>
            <a:r>
              <a:rPr lang="es-SV" dirty="0" smtClean="0"/>
              <a:t> </a:t>
            </a:r>
            <a:r>
              <a:rPr lang="es-SV" dirty="0" err="1" smtClean="0"/>
              <a:t>Model</a:t>
            </a:r>
            <a:r>
              <a:rPr lang="es-SV" dirty="0" smtClean="0"/>
              <a:t> (</a:t>
            </a:r>
            <a:r>
              <a:rPr lang="es-SV" dirty="0" err="1" smtClean="0"/>
              <a:t>NFM</a:t>
            </a:r>
            <a:r>
              <a:rPr lang="es-SV" dirty="0" smtClean="0"/>
              <a:t>)</a:t>
            </a:r>
          </a:p>
          <a:p>
            <a:pPr>
              <a:buNone/>
            </a:pPr>
            <a:r>
              <a:rPr lang="es-SV" dirty="0" smtClean="0"/>
              <a:t>o	</a:t>
            </a:r>
            <a:r>
              <a:rPr lang="es-SV" dirty="0" err="1" smtClean="0"/>
              <a:t>Capacity</a:t>
            </a:r>
            <a:r>
              <a:rPr lang="es-SV" dirty="0" smtClean="0"/>
              <a:t> </a:t>
            </a:r>
            <a:r>
              <a:rPr lang="es-SV" dirty="0" err="1" smtClean="0"/>
              <a:t>Assessment</a:t>
            </a:r>
            <a:r>
              <a:rPr lang="es-SV" dirty="0" smtClean="0"/>
              <a:t> </a:t>
            </a:r>
            <a:r>
              <a:rPr lang="es-SV" dirty="0" err="1" smtClean="0"/>
              <a:t>Tool</a:t>
            </a:r>
            <a:r>
              <a:rPr lang="es-SV" dirty="0" smtClean="0"/>
              <a:t> </a:t>
            </a:r>
          </a:p>
          <a:p>
            <a:pPr>
              <a:buNone/>
            </a:pPr>
            <a:r>
              <a:rPr lang="es-SV" dirty="0" smtClean="0"/>
              <a:t>•	</a:t>
            </a:r>
            <a:r>
              <a:rPr lang="es-SV" dirty="0" err="1" smtClean="0"/>
              <a:t>Ongoing</a:t>
            </a:r>
            <a:r>
              <a:rPr lang="es-SV" dirty="0" smtClean="0"/>
              <a:t> </a:t>
            </a:r>
            <a:r>
              <a:rPr lang="es-SV" dirty="0" err="1" smtClean="0"/>
              <a:t>Grant</a:t>
            </a:r>
            <a:r>
              <a:rPr lang="es-SV" dirty="0" smtClean="0"/>
              <a:t> Management</a:t>
            </a:r>
          </a:p>
          <a:p>
            <a:pPr>
              <a:buNone/>
            </a:pPr>
            <a:r>
              <a:rPr lang="es-SV" dirty="0" smtClean="0"/>
              <a:t>o	PU/</a:t>
            </a:r>
            <a:r>
              <a:rPr lang="es-SV" dirty="0" err="1" smtClean="0"/>
              <a:t>DR</a:t>
            </a:r>
            <a:endParaRPr lang="es-SV" dirty="0" smtClean="0"/>
          </a:p>
          <a:p>
            <a:pPr>
              <a:buNone/>
            </a:pPr>
            <a:r>
              <a:rPr lang="es-SV" dirty="0" smtClean="0"/>
              <a:t>o	</a:t>
            </a:r>
            <a:r>
              <a:rPr lang="es-SV" dirty="0" err="1" smtClean="0"/>
              <a:t>Enhanced</a:t>
            </a:r>
            <a:r>
              <a:rPr lang="es-SV" dirty="0" smtClean="0"/>
              <a:t> </a:t>
            </a:r>
            <a:r>
              <a:rPr lang="es-SV" dirty="0" err="1" smtClean="0"/>
              <a:t>Financial</a:t>
            </a:r>
            <a:r>
              <a:rPr lang="es-SV" dirty="0" smtClean="0"/>
              <a:t> </a:t>
            </a:r>
            <a:r>
              <a:rPr lang="es-SV" dirty="0" err="1" smtClean="0"/>
              <a:t>Reporting</a:t>
            </a:r>
            <a:r>
              <a:rPr lang="es-SV" dirty="0" smtClean="0"/>
              <a:t> (</a:t>
            </a:r>
            <a:r>
              <a:rPr lang="es-SV" dirty="0" err="1" smtClean="0"/>
              <a:t>EFR</a:t>
            </a:r>
            <a:r>
              <a:rPr lang="es-SV" dirty="0" smtClean="0"/>
              <a:t>) </a:t>
            </a:r>
          </a:p>
          <a:p>
            <a:pPr>
              <a:buNone/>
            </a:pPr>
            <a:r>
              <a:rPr lang="es-SV" dirty="0" smtClean="0"/>
              <a:t>•	</a:t>
            </a:r>
            <a:r>
              <a:rPr lang="es-SV" dirty="0" err="1" smtClean="0"/>
              <a:t>Implementation</a:t>
            </a:r>
            <a:r>
              <a:rPr lang="es-SV" dirty="0" smtClean="0"/>
              <a:t> </a:t>
            </a:r>
            <a:r>
              <a:rPr lang="es-SV" dirty="0" err="1" smtClean="0"/>
              <a:t>Verifications</a:t>
            </a:r>
            <a:r>
              <a:rPr lang="es-SV" dirty="0" smtClean="0"/>
              <a:t> &amp; Spot </a:t>
            </a:r>
            <a:r>
              <a:rPr lang="es-SV" dirty="0" err="1" smtClean="0"/>
              <a:t>Checks</a:t>
            </a:r>
            <a:r>
              <a:rPr lang="es-SV" dirty="0" smtClean="0"/>
              <a:t> </a:t>
            </a:r>
          </a:p>
          <a:p>
            <a:pPr>
              <a:buNone/>
            </a:pPr>
            <a:r>
              <a:rPr lang="es-SV" dirty="0" smtClean="0"/>
              <a:t>         </a:t>
            </a:r>
            <a:r>
              <a:rPr lang="es-SV" dirty="0" err="1" smtClean="0"/>
              <a:t>Annual</a:t>
            </a:r>
            <a:r>
              <a:rPr lang="es-SV" dirty="0" smtClean="0"/>
              <a:t> </a:t>
            </a:r>
            <a:r>
              <a:rPr lang="es-SV" dirty="0" err="1" smtClean="0"/>
              <a:t>Audit</a:t>
            </a:r>
            <a:r>
              <a:rPr lang="es-SV" dirty="0" smtClean="0"/>
              <a:t> </a:t>
            </a:r>
          </a:p>
          <a:p>
            <a:pPr>
              <a:buNone/>
            </a:pPr>
            <a:r>
              <a:rPr lang="es-SV" dirty="0" smtClean="0"/>
              <a:t>o	</a:t>
            </a:r>
            <a:r>
              <a:rPr lang="es-SV" dirty="0" err="1" smtClean="0"/>
              <a:t>Verification</a:t>
            </a:r>
            <a:r>
              <a:rPr lang="es-SV" dirty="0" smtClean="0"/>
              <a:t> of Bank </a:t>
            </a:r>
            <a:r>
              <a:rPr lang="es-SV" dirty="0" err="1" smtClean="0"/>
              <a:t>Details</a:t>
            </a:r>
            <a:r>
              <a:rPr lang="es-SV" dirty="0" smtClean="0"/>
              <a:t> </a:t>
            </a:r>
          </a:p>
          <a:p>
            <a:pPr>
              <a:buNone/>
            </a:pPr>
            <a:r>
              <a:rPr lang="es-SV" dirty="0" smtClean="0"/>
              <a:t>o	Anti-</a:t>
            </a:r>
            <a:r>
              <a:rPr lang="es-SV" dirty="0" err="1" smtClean="0"/>
              <a:t>Terrorism</a:t>
            </a:r>
            <a:r>
              <a:rPr lang="es-SV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o	</a:t>
            </a:r>
            <a:r>
              <a:rPr lang="en-US" b="1" dirty="0" smtClean="0"/>
              <a:t>Communication with the Office of the Inspector General (</a:t>
            </a:r>
            <a:r>
              <a:rPr lang="en-US" b="1" dirty="0" err="1" smtClean="0"/>
              <a:t>OIG</a:t>
            </a:r>
            <a:r>
              <a:rPr lang="en-US" b="1" dirty="0" smtClean="0"/>
              <a:t>) </a:t>
            </a:r>
          </a:p>
          <a:p>
            <a:pPr>
              <a:buNone/>
            </a:pPr>
            <a:r>
              <a:rPr lang="en-US" b="1" dirty="0" smtClean="0"/>
              <a:t>o	Assurance </a:t>
            </a:r>
          </a:p>
          <a:p>
            <a:pPr>
              <a:buNone/>
            </a:pPr>
            <a:r>
              <a:rPr lang="en-US" b="1" dirty="0" smtClean="0"/>
              <a:t>o	Risk Management </a:t>
            </a:r>
          </a:p>
          <a:p>
            <a:endParaRPr lang="es-SV" dirty="0" smtClean="0"/>
          </a:p>
          <a:p>
            <a:endParaRPr lang="es-SV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514600" y="1295400"/>
            <a:ext cx="6183312" cy="5181599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s-ES" sz="2600" dirty="0" smtClean="0"/>
              <a:t>El ALF es un componente importante de los acuerdos fiduciarios del Fondo Mundial. Sin embargo, </a:t>
            </a:r>
            <a:r>
              <a:rPr lang="es-ES" sz="2600" b="1" dirty="0" smtClean="0"/>
              <a:t>no es un "agente" en el sentido estricto</a:t>
            </a:r>
            <a:r>
              <a:rPr lang="es-ES" sz="2600" dirty="0" smtClean="0"/>
              <a:t> de la palabra y </a:t>
            </a:r>
            <a:r>
              <a:rPr lang="es-ES" sz="2600" b="1" u="sng" dirty="0" smtClean="0">
                <a:solidFill>
                  <a:srgbClr val="FF0000"/>
                </a:solidFill>
              </a:rPr>
              <a:t>no está facultado para representar las opiniones del Fondo Mundial ni tomar decisiones relativas a subvenciones</a:t>
            </a:r>
            <a:r>
              <a:rPr lang="es-ES" sz="2600" dirty="0" smtClean="0"/>
              <a:t>. En ese sentido, al ALF tampoco se le permite llevar a cabo una serie de actividades relacionadas con las subvenciones que supervisa como por ejemplo:</a:t>
            </a:r>
          </a:p>
          <a:p>
            <a:pPr marL="0" indent="0" eaLnBrk="1" hangingPunct="1">
              <a:lnSpc>
                <a:spcPct val="110000"/>
              </a:lnSpc>
              <a:buFont typeface="Wingdings" pitchFamily="2" charset="2"/>
              <a:buNone/>
            </a:pPr>
            <a:endParaRPr lang="es-ES" sz="2600" dirty="0" smtClean="0"/>
          </a:p>
          <a:p>
            <a:pPr marL="530225" lvl="1" indent="-347663" eaLnBrk="1" hangingPunct="1">
              <a:lnSpc>
                <a:spcPct val="160000"/>
              </a:lnSpc>
              <a:buFont typeface="Wingdings" pitchFamily="2" charset="2"/>
              <a:buChar char="§"/>
            </a:pPr>
            <a:r>
              <a:rPr lang="es-ES" sz="2600" b="1" dirty="0" smtClean="0">
                <a:solidFill>
                  <a:schemeClr val="accent1">
                    <a:lumMod val="75000"/>
                  </a:schemeClr>
                </a:solidFill>
              </a:rPr>
              <a:t>No</a:t>
            </a:r>
            <a:r>
              <a:rPr lang="es-ES" sz="2600" dirty="0" smtClean="0">
                <a:solidFill>
                  <a:schemeClr val="accent1">
                    <a:lumMod val="75000"/>
                  </a:schemeClr>
                </a:solidFill>
              </a:rPr>
              <a:t> puede participar en el </a:t>
            </a:r>
            <a:r>
              <a:rPr lang="es-ES" sz="2600" b="1" dirty="0" smtClean="0">
                <a:solidFill>
                  <a:schemeClr val="accent1">
                    <a:lumMod val="75000"/>
                  </a:schemeClr>
                </a:solidFill>
              </a:rPr>
              <a:t>diseño del programa financiado mediante subvención</a:t>
            </a:r>
            <a:r>
              <a:rPr lang="es-ES" sz="26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pPr marL="530225" lvl="1" indent="-347663" eaLnBrk="1" hangingPunct="1">
              <a:lnSpc>
                <a:spcPct val="160000"/>
              </a:lnSpc>
              <a:buFont typeface="Wingdings" pitchFamily="2" charset="2"/>
              <a:buChar char="§"/>
            </a:pPr>
            <a:r>
              <a:rPr lang="es-ES" sz="2600" b="1" dirty="0" smtClean="0">
                <a:solidFill>
                  <a:schemeClr val="accent1">
                    <a:lumMod val="75000"/>
                  </a:schemeClr>
                </a:solidFill>
              </a:rPr>
              <a:t>No</a:t>
            </a:r>
            <a:r>
              <a:rPr lang="es-ES" sz="2600" dirty="0" smtClean="0">
                <a:solidFill>
                  <a:schemeClr val="accent1">
                    <a:lumMod val="75000"/>
                  </a:schemeClr>
                </a:solidFill>
              </a:rPr>
              <a:t> puede participar en la </a:t>
            </a:r>
            <a:r>
              <a:rPr lang="es-ES" sz="2600" b="1" dirty="0" smtClean="0">
                <a:solidFill>
                  <a:schemeClr val="accent1">
                    <a:lumMod val="75000"/>
                  </a:schemeClr>
                </a:solidFill>
              </a:rPr>
              <a:t>ejecución del programa</a:t>
            </a:r>
            <a:r>
              <a:rPr lang="es-ES" sz="26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pPr marL="530225" lvl="1" indent="-347663" eaLnBrk="1" hangingPunct="1">
              <a:lnSpc>
                <a:spcPct val="160000"/>
              </a:lnSpc>
              <a:buFont typeface="Wingdings" pitchFamily="2" charset="2"/>
              <a:buChar char="§"/>
            </a:pPr>
            <a:r>
              <a:rPr lang="es-ES" sz="2600" b="1" dirty="0" smtClean="0">
                <a:solidFill>
                  <a:schemeClr val="accent1">
                    <a:lumMod val="75000"/>
                  </a:schemeClr>
                </a:solidFill>
              </a:rPr>
              <a:t>No</a:t>
            </a:r>
            <a:r>
              <a:rPr lang="es-ES" sz="2600" dirty="0" smtClean="0">
                <a:solidFill>
                  <a:schemeClr val="accent1">
                    <a:lumMod val="75000"/>
                  </a:schemeClr>
                </a:solidFill>
              </a:rPr>
              <a:t> puede </a:t>
            </a:r>
            <a:r>
              <a:rPr lang="es-ES" sz="2600" b="1" dirty="0" smtClean="0">
                <a:solidFill>
                  <a:schemeClr val="accent1">
                    <a:lumMod val="75000"/>
                  </a:schemeClr>
                </a:solidFill>
              </a:rPr>
              <a:t>facilitar asistencia técnica </a:t>
            </a:r>
            <a:r>
              <a:rPr lang="es-ES" sz="2600" dirty="0" smtClean="0">
                <a:solidFill>
                  <a:schemeClr val="accent1">
                    <a:lumMod val="75000"/>
                  </a:schemeClr>
                </a:solidFill>
              </a:rPr>
              <a:t>al RP o a los Sub-Receptores</a:t>
            </a: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0"/>
            <a:ext cx="2047374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14"/>
          <p:cNvCxnSpPr/>
          <p:nvPr/>
        </p:nvCxnSpPr>
        <p:spPr>
          <a:xfrm>
            <a:off x="152400" y="838200"/>
            <a:ext cx="86868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  <a:effectLst>
            <a:outerShdw blurRad="50800" dist="50800" dir="5400000" algn="ctr" rotWithShape="0">
              <a:srgbClr val="00206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228600"/>
            <a:ext cx="1295400" cy="505460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0" y="1"/>
            <a:ext cx="4800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Limitaciones del ALF</a:t>
            </a:r>
            <a:endParaRPr lang="es-ES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6846887" cy="338455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800" dirty="0" smtClean="0"/>
              <a:t>… </a:t>
            </a:r>
            <a:r>
              <a:rPr lang="es-ES" sz="2800" dirty="0" smtClean="0"/>
              <a:t>Viene.</a:t>
            </a:r>
          </a:p>
          <a:p>
            <a:pPr marL="530225" lvl="1" indent="-347663">
              <a:lnSpc>
                <a:spcPct val="160000"/>
              </a:lnSpc>
              <a:buFont typeface="Wingdings" pitchFamily="2" charset="2"/>
              <a:buChar char="§"/>
            </a:pP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No</a:t>
            </a: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</a:rPr>
              <a:t> puede </a:t>
            </a: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facilitar desarrollo de capacidades </a:t>
            </a: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</a:rPr>
              <a:t>al RP o a los </a:t>
            </a:r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Sub-Receptores</a:t>
            </a:r>
            <a:r>
              <a:rPr lang="es-ES" sz="1800" dirty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pPr marL="523875" lvl="1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s-ES" sz="2400" b="1" dirty="0" smtClean="0">
                <a:solidFill>
                  <a:srgbClr val="FF0000"/>
                </a:solidFill>
              </a:rPr>
              <a:t>No puede tomar decisiones sobre la subvención (todas las decisiones son tomadas por el Fondo Mundial).</a:t>
            </a:r>
          </a:p>
          <a:p>
            <a:pPr marL="523875" lvl="1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No</a:t>
            </a: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</a:rPr>
              <a:t> puede </a:t>
            </a: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auditar</a:t>
            </a: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</a:rPr>
              <a:t> a un RP que esté a su cargo.</a:t>
            </a:r>
          </a:p>
          <a:p>
            <a:pPr marL="523875" lvl="1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</a:rPr>
              <a:t>Otras que el Fondo Mundial en su momento pueda señalar.</a:t>
            </a:r>
            <a:endParaRPr lang="es-ES" sz="1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5037" y="1358900"/>
            <a:ext cx="1533525" cy="1778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14"/>
          <p:cNvCxnSpPr/>
          <p:nvPr/>
        </p:nvCxnSpPr>
        <p:spPr>
          <a:xfrm>
            <a:off x="152400" y="838200"/>
            <a:ext cx="86868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  <a:effectLst>
            <a:outerShdw blurRad="50800" dist="50800" dir="5400000" algn="ctr" rotWithShape="0">
              <a:srgbClr val="00206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152400"/>
            <a:ext cx="1219200" cy="533400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0" y="1"/>
            <a:ext cx="5181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…Limitaciones del ALF</a:t>
            </a:r>
            <a:endParaRPr lang="es-ES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accent6">
              <a:lumMod val="75000"/>
            </a:schemeClr>
          </a:solidFill>
        </a:ln>
        <a:effectLst>
          <a:outerShdw blurRad="50800" dist="50800" dir="5400000" algn="ctr" rotWithShape="0">
            <a:srgbClr val="002060"/>
          </a:outerShdw>
        </a:effectLst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855</Words>
  <Application>Microsoft Office PowerPoint</Application>
  <PresentationFormat>Presentación en pantalla (4:3)</PresentationFormat>
  <Paragraphs>100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Aharoni</vt:lpstr>
      <vt:lpstr>Arial</vt:lpstr>
      <vt:lpstr>Calibri</vt:lpstr>
      <vt:lpstr>Verdana</vt:lpstr>
      <vt:lpstr>Wingdings</vt:lpstr>
      <vt:lpstr>Office Theme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Swiss Tropical and Public Health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Ricardo Gavidia, S.A de C.V Asesoria Financiera y Administrativa</dc:title>
  <dc:creator>Ricardo Gavidia</dc:creator>
  <cp:lastModifiedBy>Asistencia Legal LGBTI El Salvador</cp:lastModifiedBy>
  <cp:revision>70</cp:revision>
  <dcterms:created xsi:type="dcterms:W3CDTF">2012-04-04T16:26:26Z</dcterms:created>
  <dcterms:modified xsi:type="dcterms:W3CDTF">2016-10-27T17:30:21Z</dcterms:modified>
</cp:coreProperties>
</file>