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256" r:id="rId3"/>
    <p:sldId id="306" r:id="rId4"/>
    <p:sldId id="312" r:id="rId5"/>
    <p:sldId id="313" r:id="rId6"/>
    <p:sldId id="307" r:id="rId7"/>
    <p:sldId id="314" r:id="rId8"/>
    <p:sldId id="315" r:id="rId9"/>
    <p:sldId id="316" r:id="rId10"/>
    <p:sldId id="317" r:id="rId11"/>
    <p:sldId id="311" r:id="rId12"/>
    <p:sldId id="318" r:id="rId13"/>
    <p:sldId id="319" r:id="rId14"/>
    <p:sldId id="320" r:id="rId15"/>
    <p:sldId id="258" r:id="rId16"/>
  </p:sldIdLst>
  <p:sldSz cx="9144000" cy="6858000" type="screen4x3"/>
  <p:notesSz cx="6858000" cy="9144000"/>
  <p:defaultTextStyle>
    <a:defPPr>
      <a:defRPr lang="es-SV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93" autoAdjust="0"/>
    <p:restoredTop sz="94672" autoAdjust="0"/>
  </p:normalViewPr>
  <p:slideViewPr>
    <p:cSldViewPr>
      <p:cViewPr varScale="1">
        <p:scale>
          <a:sx n="85" d="100"/>
          <a:sy n="85" d="100"/>
        </p:scale>
        <p:origin x="191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9F12CE9A-6103-4A07-A252-157B9B711A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D8AD9899-AB0C-423E-9128-A1B2042825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326BE3F-BAD8-4424-BC8D-BE871B5E6462}" type="datetimeFigureOut">
              <a:rPr lang="es-SV"/>
              <a:pPr>
                <a:defRPr/>
              </a:pPr>
              <a:t>11/10/2017</a:t>
            </a:fld>
            <a:endParaRPr lang="es-SV"/>
          </a:p>
        </p:txBody>
      </p:sp>
      <p:sp>
        <p:nvSpPr>
          <p:cNvPr id="4" name="3 Marcador de pie de página">
            <a:extLst>
              <a:ext uri="{FF2B5EF4-FFF2-40B4-BE49-F238E27FC236}">
                <a16:creationId xmlns:a16="http://schemas.microsoft.com/office/drawing/2014/main" id="{177188AD-D37B-4AE4-B2F9-1AA6E476CE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4 Marcador de número de diapositiva">
            <a:extLst>
              <a:ext uri="{FF2B5EF4-FFF2-40B4-BE49-F238E27FC236}">
                <a16:creationId xmlns:a16="http://schemas.microsoft.com/office/drawing/2014/main" id="{B619584E-A598-4DDA-B276-85D271968E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CD0177D-F147-4737-90FB-A39C86FDFBD5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8F7D17AF-795B-4A4B-A8AF-04AE70994B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23C488B7-FA2D-43BD-B7F1-A44A971D155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DC34B65-4FA5-4D0E-BBFD-7FCD40306D0B}" type="datetimeFigureOut">
              <a:rPr lang="es-SV"/>
              <a:pPr>
                <a:defRPr/>
              </a:pPr>
              <a:t>11/10/2017</a:t>
            </a:fld>
            <a:endParaRPr lang="es-SV" dirty="0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A57105DA-96D8-47B7-A86C-1EEAFE79DAB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SV" noProof="0" dirty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D8F35D49-5DA3-4D38-8D64-0E69E5A6A9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SV" noProof="0"/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BE563225-BBC5-4FB2-B9FA-DCFC9C2A5BB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7FC6825C-9380-4A44-AA0E-05631A765C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647AD2D-9C05-412D-AB9B-71904F635D12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9B02B2B9-F57B-423F-B1C2-62320273F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0D205-B746-469C-B14B-153C21669754}" type="datetimeFigureOut">
              <a:rPr lang="es-SV"/>
              <a:pPr>
                <a:defRPr/>
              </a:pPr>
              <a:t>11/10/2017</a:t>
            </a:fld>
            <a:endParaRPr lang="es-SV" dirty="0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12CB4BAD-514F-4D20-BBFA-BA9253B54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29679AC1-3EEF-4611-9E35-EE527FA89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592F2-F714-4C90-95EA-A7D6D09CAC4C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1673857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819AB2E8-DB67-4A69-96FC-B2578DC94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9C779-05FE-42E6-B8CD-71852597B266}" type="datetimeFigureOut">
              <a:rPr lang="es-SV"/>
              <a:pPr>
                <a:defRPr/>
              </a:pPr>
              <a:t>11/10/2017</a:t>
            </a:fld>
            <a:endParaRPr lang="es-SV" dirty="0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32D226DE-CAC9-4F50-B900-C92C031BE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C382971A-B37F-4CC7-A63C-01110A912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A736A-32DF-4889-A665-13B927559CB2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2711584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DD0D2943-75E6-431A-B30E-5BAE600EF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3238B-CD92-4E48-AC99-B7A99B937EB1}" type="datetimeFigureOut">
              <a:rPr lang="es-SV"/>
              <a:pPr>
                <a:defRPr/>
              </a:pPr>
              <a:t>11/10/2017</a:t>
            </a:fld>
            <a:endParaRPr lang="es-SV" dirty="0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77B2FCE7-D6DF-47A5-A4F1-7A2BC7CC5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BD2674DB-41AB-442B-96C2-5DC8A6472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D42FE-D7FB-4E96-BB27-A211849C5066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3963756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4147C214-F60C-48F5-A8CB-65DD1F762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C23BC-53B2-471C-A921-043204FBC50E}" type="datetimeFigureOut">
              <a:rPr lang="es-SV"/>
              <a:pPr>
                <a:defRPr/>
              </a:pPr>
              <a:t>11/10/2017</a:t>
            </a:fld>
            <a:endParaRPr lang="es-SV" dirty="0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99D89D19-E97D-44C3-BF72-F2DF634BE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33820671-251E-4226-AA2D-41A2208EF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1ED8B-645A-4675-83CC-7C90FE4EF42A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4231609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F8C36453-1D27-442B-A11B-A79E41F86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2D0EC-3FDC-4234-BC05-49C75657B0EA}" type="datetimeFigureOut">
              <a:rPr lang="es-SV"/>
              <a:pPr>
                <a:defRPr/>
              </a:pPr>
              <a:t>11/10/2017</a:t>
            </a:fld>
            <a:endParaRPr lang="es-SV" dirty="0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69C71F93-3E98-4194-87F7-16C883152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DF124668-D333-4D66-B4B0-DE8B74158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CC958-25DB-44D3-90F4-8C047AE30C90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156446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AE95B48D-6A3A-4F73-9E8C-76D2502CE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B58A3-F304-4B2B-91D8-DAA674ADAD66}" type="datetimeFigureOut">
              <a:rPr lang="es-SV"/>
              <a:pPr>
                <a:defRPr/>
              </a:pPr>
              <a:t>11/10/2017</a:t>
            </a:fld>
            <a:endParaRPr lang="es-SV" dirty="0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9D180ADC-3C99-4B38-B0CE-AB80911F5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899B29F1-A18B-4335-AA2F-43A88438A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B0E2A-F9D6-4026-ADAC-416DFB268DE3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40571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0CBB4C1C-A5AB-4D99-A584-3AEDD4B28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1ABDC-3298-441D-B349-5862972583FC}" type="datetimeFigureOut">
              <a:rPr lang="es-SV"/>
              <a:pPr>
                <a:defRPr/>
              </a:pPr>
              <a:t>11/10/2017</a:t>
            </a:fld>
            <a:endParaRPr lang="es-SV" dirty="0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C4A5F6C6-3350-4CCE-9AAF-43BA7E26D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3DD5CD6C-E245-42CD-B5D6-EF689F19B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3E220-9D4B-426B-AAF3-25C9887C839F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2074389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E3C56CF3-4C5C-4726-837A-5529EC4C5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489C4-DAE6-4960-B218-C3945398A8FE}" type="datetimeFigureOut">
              <a:rPr lang="es-SV"/>
              <a:pPr>
                <a:defRPr/>
              </a:pPr>
              <a:t>11/10/2017</a:t>
            </a:fld>
            <a:endParaRPr lang="es-SV" dirty="0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C02E3704-22DF-44C3-8613-86A15CD01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15C0F5F7-BE0E-407A-BD9A-B3420C68A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B30F5-942F-40DE-B6CE-8B924E1F2B0D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5509710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463BD76E-E45F-49CE-A32F-186BDDF9A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5550C-4D89-4538-B36D-BE5CDA3CD097}" type="datetimeFigureOut">
              <a:rPr lang="es-SV"/>
              <a:pPr>
                <a:defRPr/>
              </a:pPr>
              <a:t>11/10/2017</a:t>
            </a:fld>
            <a:endParaRPr lang="es-SV" dirty="0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865339FB-9AE6-4B23-A4BB-2580FA598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DF2055C1-30F3-485A-9473-205C68246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FD01C-E321-4427-A5B0-3F2D778C4A40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2821731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3E033A2D-1F1A-4F8F-911F-369BB8C72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3FC9B-5178-444A-AB15-81DB80CCAF49}" type="datetimeFigureOut">
              <a:rPr lang="es-SV"/>
              <a:pPr>
                <a:defRPr/>
              </a:pPr>
              <a:t>11/10/2017</a:t>
            </a:fld>
            <a:endParaRPr lang="es-SV" dirty="0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DAC3F0EE-7347-4CDE-BEEF-745042196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A8C0A789-8C21-49CE-9C92-24A0A1D5C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406D6-08F4-49C7-BDDC-B4B74537C169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31699274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5C74D0A8-A0F4-43BF-BA5D-634CFFD8A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452D8-B87C-42EB-AD6A-B6574E05F23D}" type="datetimeFigureOut">
              <a:rPr lang="es-SV"/>
              <a:pPr>
                <a:defRPr/>
              </a:pPr>
              <a:t>11/10/2017</a:t>
            </a:fld>
            <a:endParaRPr lang="es-SV" dirty="0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35665FD4-43B0-4097-87F6-33B00339E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E661E38C-099C-424E-8C4A-38D86B503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F88C3-34BF-4511-9CE5-F57501AAB79C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209923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8858A9AF-E91B-4106-A470-A8293A32E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67847-1F22-4BB0-9BF3-2A56260DAA7D}" type="datetimeFigureOut">
              <a:rPr lang="es-SV"/>
              <a:pPr>
                <a:defRPr/>
              </a:pPr>
              <a:t>11/10/2017</a:t>
            </a:fld>
            <a:endParaRPr lang="es-SV" dirty="0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91ACFA7E-4A3F-41D1-9350-3BD58DCEE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224DD67E-28D4-4263-AF23-ACDCC06B7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F45BC-CB23-425B-9171-BB60C041C3AB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33228802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SV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4A7C7134-4431-42D3-AFA7-2D7FDA599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40613-35E3-4578-9150-3A587DC63751}" type="datetimeFigureOut">
              <a:rPr lang="es-SV"/>
              <a:pPr>
                <a:defRPr/>
              </a:pPr>
              <a:t>11/10/2017</a:t>
            </a:fld>
            <a:endParaRPr lang="es-SV" dirty="0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1FCBF291-C615-4D06-8141-7547EFA4F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4DD912F9-FA51-4A36-8F81-0356B5009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ADE5F9-ECED-4279-B60E-28E72455C7A9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1691353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B1FAABF7-4993-4DFD-A637-57F5802B7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2CA2A-D69B-4510-81F1-5A54DF9D6310}" type="datetimeFigureOut">
              <a:rPr lang="es-SV"/>
              <a:pPr>
                <a:defRPr/>
              </a:pPr>
              <a:t>11/10/2017</a:t>
            </a:fld>
            <a:endParaRPr lang="es-SV" dirty="0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ADA32F6E-FA9B-4B6D-A6E8-BFD1403A2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50F8402F-1C37-404B-851D-00040AEB6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98F6F-78F7-477E-B993-C0458CDAEA66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1681276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38AA1411-1221-4055-9B89-B8A7AD750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DAA87-5560-4F31-BDD1-FCDC6F4682CE}" type="datetimeFigureOut">
              <a:rPr lang="es-SV"/>
              <a:pPr>
                <a:defRPr/>
              </a:pPr>
              <a:t>11/10/2017</a:t>
            </a:fld>
            <a:endParaRPr lang="es-SV" dirty="0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2496D4C4-78AD-407A-B2D3-29541EE67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3F21660E-D459-4A6A-A976-F2338007D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061AD-0A2C-41D2-B70F-5AFA81165D72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2146451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DA6F0E9C-29C4-4B5B-83CB-1BB1BD2C1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50391-9F85-4638-8F38-85305E85403D}" type="datetimeFigureOut">
              <a:rPr lang="es-SV"/>
              <a:pPr>
                <a:defRPr/>
              </a:pPr>
              <a:t>11/10/2017</a:t>
            </a:fld>
            <a:endParaRPr lang="es-SV" dirty="0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49B8AEAA-A600-4774-8387-857840D11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85139FDE-FF23-4013-9DDF-0E88AC333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0B40F-2FCF-45A4-B6C8-A17A06AE99B5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1955067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E2FEC504-A41D-4C34-A601-3EE765C7B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DA627-2497-43CE-BE9B-A9C15E34BD37}" type="datetimeFigureOut">
              <a:rPr lang="es-SV"/>
              <a:pPr>
                <a:defRPr/>
              </a:pPr>
              <a:t>11/10/2017</a:t>
            </a:fld>
            <a:endParaRPr lang="es-SV" dirty="0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E23F23EE-07DF-4F67-9A77-683867CC5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D448EDB1-A7B1-48CC-8237-86E6907A2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D1DD5-050C-40F4-818D-3723FE4393F6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240778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3 Marcador de fecha">
            <a:extLst>
              <a:ext uri="{FF2B5EF4-FFF2-40B4-BE49-F238E27FC236}">
                <a16:creationId xmlns:a16="http://schemas.microsoft.com/office/drawing/2014/main" id="{4751AAE6-CB36-47C1-ABF7-B084ACB85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FE412-F978-4916-9DAF-15216B6636CE}" type="datetimeFigureOut">
              <a:rPr lang="es-SV"/>
              <a:pPr>
                <a:defRPr/>
              </a:pPr>
              <a:t>11/10/2017</a:t>
            </a:fld>
            <a:endParaRPr lang="es-SV" dirty="0"/>
          </a:p>
        </p:txBody>
      </p:sp>
      <p:sp>
        <p:nvSpPr>
          <p:cNvPr id="8" name="4 Marcador de pie de página">
            <a:extLst>
              <a:ext uri="{FF2B5EF4-FFF2-40B4-BE49-F238E27FC236}">
                <a16:creationId xmlns:a16="http://schemas.microsoft.com/office/drawing/2014/main" id="{4FC2613D-7ABF-4377-8C4B-B02D34709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9" name="5 Marcador de número de diapositiva">
            <a:extLst>
              <a:ext uri="{FF2B5EF4-FFF2-40B4-BE49-F238E27FC236}">
                <a16:creationId xmlns:a16="http://schemas.microsoft.com/office/drawing/2014/main" id="{8984D569-318D-49BA-90B4-18FD92EAC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2C632-B949-48B2-8ED0-9AD3A7C9397A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1735537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3 Marcador de fecha">
            <a:extLst>
              <a:ext uri="{FF2B5EF4-FFF2-40B4-BE49-F238E27FC236}">
                <a16:creationId xmlns:a16="http://schemas.microsoft.com/office/drawing/2014/main" id="{FBD6D57A-92EB-4771-9F26-AAA4465AA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E30DA-F1C9-4D2C-8309-15D6EF9A3528}" type="datetimeFigureOut">
              <a:rPr lang="es-SV"/>
              <a:pPr>
                <a:defRPr/>
              </a:pPr>
              <a:t>11/10/2017</a:t>
            </a:fld>
            <a:endParaRPr lang="es-SV" dirty="0"/>
          </a:p>
        </p:txBody>
      </p:sp>
      <p:sp>
        <p:nvSpPr>
          <p:cNvPr id="4" name="4 Marcador de pie de página">
            <a:extLst>
              <a:ext uri="{FF2B5EF4-FFF2-40B4-BE49-F238E27FC236}">
                <a16:creationId xmlns:a16="http://schemas.microsoft.com/office/drawing/2014/main" id="{E55C433E-7212-4DED-B944-50A6914A9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5 Marcador de número de diapositiva">
            <a:extLst>
              <a:ext uri="{FF2B5EF4-FFF2-40B4-BE49-F238E27FC236}">
                <a16:creationId xmlns:a16="http://schemas.microsoft.com/office/drawing/2014/main" id="{D46B70B6-4193-449C-82E3-A5DBB6E80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88779-34EA-46F5-B4FF-0C1260415DB5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1150681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>
            <a:extLst>
              <a:ext uri="{FF2B5EF4-FFF2-40B4-BE49-F238E27FC236}">
                <a16:creationId xmlns:a16="http://schemas.microsoft.com/office/drawing/2014/main" id="{065A46D6-AE8D-46A1-BFF8-97F75EB24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8D223-E121-4724-AB90-F81354BD8B5F}" type="datetimeFigureOut">
              <a:rPr lang="es-SV"/>
              <a:pPr>
                <a:defRPr/>
              </a:pPr>
              <a:t>11/10/2017</a:t>
            </a:fld>
            <a:endParaRPr lang="es-SV" dirty="0"/>
          </a:p>
        </p:txBody>
      </p:sp>
      <p:sp>
        <p:nvSpPr>
          <p:cNvPr id="3" name="4 Marcador de pie de página">
            <a:extLst>
              <a:ext uri="{FF2B5EF4-FFF2-40B4-BE49-F238E27FC236}">
                <a16:creationId xmlns:a16="http://schemas.microsoft.com/office/drawing/2014/main" id="{89730C88-A998-40A0-8D8C-1C47F5C60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4" name="5 Marcador de número de diapositiva">
            <a:extLst>
              <a:ext uri="{FF2B5EF4-FFF2-40B4-BE49-F238E27FC236}">
                <a16:creationId xmlns:a16="http://schemas.microsoft.com/office/drawing/2014/main" id="{C3F6EDB9-B7E3-4703-BEC8-8386E67BF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1D001-FE93-4ECC-8D5D-AA12C407723C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1264057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9C7D7AF2-6432-4623-B6DA-3ADBDACCC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7593D-4058-46CD-8314-FCA976AC46D8}" type="datetimeFigureOut">
              <a:rPr lang="es-SV"/>
              <a:pPr>
                <a:defRPr/>
              </a:pPr>
              <a:t>11/10/2017</a:t>
            </a:fld>
            <a:endParaRPr lang="es-SV" dirty="0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4A640E7E-F705-4869-9415-44E874591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28149D95-6278-4A43-B9FC-6333B35A0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CE99E-B3CF-42C2-AF0C-847E90D26D66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1754076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SV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>
            <a:extLst>
              <a:ext uri="{FF2B5EF4-FFF2-40B4-BE49-F238E27FC236}">
                <a16:creationId xmlns:a16="http://schemas.microsoft.com/office/drawing/2014/main" id="{D30EC3BD-AF26-4376-89CC-0CCA3337E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8C32A-84FA-4ABC-89EC-1664501187F1}" type="datetimeFigureOut">
              <a:rPr lang="es-SV"/>
              <a:pPr>
                <a:defRPr/>
              </a:pPr>
              <a:t>11/10/2017</a:t>
            </a:fld>
            <a:endParaRPr lang="es-SV" dirty="0"/>
          </a:p>
        </p:txBody>
      </p:sp>
      <p:sp>
        <p:nvSpPr>
          <p:cNvPr id="6" name="4 Marcador de pie de página">
            <a:extLst>
              <a:ext uri="{FF2B5EF4-FFF2-40B4-BE49-F238E27FC236}">
                <a16:creationId xmlns:a16="http://schemas.microsoft.com/office/drawing/2014/main" id="{E76EF44B-7B23-4B2A-89C4-F5D90271E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>
            <a:extLst>
              <a:ext uri="{FF2B5EF4-FFF2-40B4-BE49-F238E27FC236}">
                <a16:creationId xmlns:a16="http://schemas.microsoft.com/office/drawing/2014/main" id="{1181225E-05A0-4182-994F-F168C697B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EC002-A753-412A-83D0-04197102AB0B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  <p:extLst>
      <p:ext uri="{BB962C8B-B14F-4D97-AF65-F5344CB8AC3E}">
        <p14:creationId xmlns:p14="http://schemas.microsoft.com/office/powerpoint/2010/main" val="3417943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>
            <a:extLst>
              <a:ext uri="{FF2B5EF4-FFF2-40B4-BE49-F238E27FC236}">
                <a16:creationId xmlns:a16="http://schemas.microsoft.com/office/drawing/2014/main" id="{2CFAB78F-F739-4FE6-9405-FC9743370C3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/>
              <a:t>Haga clic para modificar el estilo de título del patrón</a:t>
            </a:r>
            <a:endParaRPr lang="es-SV" altLang="es-SV"/>
          </a:p>
        </p:txBody>
      </p:sp>
      <p:sp>
        <p:nvSpPr>
          <p:cNvPr id="1027" name="2 Marcador de texto">
            <a:extLst>
              <a:ext uri="{FF2B5EF4-FFF2-40B4-BE49-F238E27FC236}">
                <a16:creationId xmlns:a16="http://schemas.microsoft.com/office/drawing/2014/main" id="{CD2BC2C5-9D79-4F11-BD3B-F9B5514E6B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/>
              <a:t>Haga clic para modificar el estilo de texto del patrón</a:t>
            </a:r>
          </a:p>
          <a:p>
            <a:pPr lvl="1"/>
            <a:r>
              <a:rPr lang="es-ES" altLang="es-SV"/>
              <a:t>Segundo nivel</a:t>
            </a:r>
          </a:p>
          <a:p>
            <a:pPr lvl="2"/>
            <a:r>
              <a:rPr lang="es-ES" altLang="es-SV"/>
              <a:t>Tercer nivel</a:t>
            </a:r>
          </a:p>
          <a:p>
            <a:pPr lvl="3"/>
            <a:r>
              <a:rPr lang="es-ES" altLang="es-SV"/>
              <a:t>Cuarto nivel</a:t>
            </a:r>
          </a:p>
          <a:p>
            <a:pPr lvl="4"/>
            <a:r>
              <a:rPr lang="es-ES" altLang="es-SV"/>
              <a:t>Quinto nivel</a:t>
            </a:r>
            <a:endParaRPr lang="es-SV" altLang="es-SV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39067540-9A86-4F86-B660-1911F266A9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6608F4-E088-46A4-AEBE-C021F741167A}" type="datetimeFigureOut">
              <a:rPr lang="es-SV"/>
              <a:pPr>
                <a:defRPr/>
              </a:pPr>
              <a:t>11/10/2017</a:t>
            </a:fld>
            <a:endParaRPr lang="es-SV" dirty="0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E950C538-9276-44FF-A053-74DF4845D4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904A6623-59E7-405F-B5EE-A83EB48785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A7DEBF1-AF0B-412E-8A30-0D36DDCCB64F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>
            <a:extLst>
              <a:ext uri="{FF2B5EF4-FFF2-40B4-BE49-F238E27FC236}">
                <a16:creationId xmlns:a16="http://schemas.microsoft.com/office/drawing/2014/main" id="{35053EE4-11ED-4DC4-BA37-7679C2117C6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/>
              <a:t>Haga clic para modificar el estilo de título del patrón</a:t>
            </a:r>
            <a:endParaRPr lang="es-SV" altLang="es-SV"/>
          </a:p>
        </p:txBody>
      </p:sp>
      <p:sp>
        <p:nvSpPr>
          <p:cNvPr id="2051" name="2 Marcador de texto">
            <a:extLst>
              <a:ext uri="{FF2B5EF4-FFF2-40B4-BE49-F238E27FC236}">
                <a16:creationId xmlns:a16="http://schemas.microsoft.com/office/drawing/2014/main" id="{23A892F5-9AA9-4792-B11D-F4A14B469E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/>
              <a:t>Haga clic para modificar el estilo de texto del patrón</a:t>
            </a:r>
          </a:p>
          <a:p>
            <a:pPr lvl="1"/>
            <a:r>
              <a:rPr lang="es-ES" altLang="es-SV"/>
              <a:t>Segundo nivel</a:t>
            </a:r>
          </a:p>
          <a:p>
            <a:pPr lvl="2"/>
            <a:r>
              <a:rPr lang="es-ES" altLang="es-SV"/>
              <a:t>Tercer nivel</a:t>
            </a:r>
          </a:p>
          <a:p>
            <a:pPr lvl="3"/>
            <a:r>
              <a:rPr lang="es-ES" altLang="es-SV"/>
              <a:t>Cuarto nivel</a:t>
            </a:r>
          </a:p>
          <a:p>
            <a:pPr lvl="4"/>
            <a:r>
              <a:rPr lang="es-ES" altLang="es-SV"/>
              <a:t>Quinto nivel</a:t>
            </a:r>
            <a:endParaRPr lang="es-SV" altLang="es-SV"/>
          </a:p>
        </p:txBody>
      </p:sp>
      <p:sp>
        <p:nvSpPr>
          <p:cNvPr id="4" name="3 Marcador de fecha">
            <a:extLst>
              <a:ext uri="{FF2B5EF4-FFF2-40B4-BE49-F238E27FC236}">
                <a16:creationId xmlns:a16="http://schemas.microsoft.com/office/drawing/2014/main" id="{378F8714-B20B-4442-8E1B-5E08B7F9F8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F0751F-DBBB-414E-8619-9E7DB8D7AC21}" type="datetimeFigureOut">
              <a:rPr lang="es-SV"/>
              <a:pPr>
                <a:defRPr/>
              </a:pPr>
              <a:t>11/10/2017</a:t>
            </a:fld>
            <a:endParaRPr lang="es-SV" dirty="0"/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002EB102-A0DC-4195-9235-F0E3EBD69B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384CEB1F-887B-44E5-8E24-EEF48ABC17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FBE3E4F-0545-460D-B5E5-641122BD3B33}" type="slidenum">
              <a:rPr lang="es-SV" altLang="es-SV"/>
              <a:pPr>
                <a:defRPr/>
              </a:pPr>
              <a:t>‹Nº›</a:t>
            </a:fld>
            <a:endParaRPr lang="es-SV" alt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pelsalvador.com.org/" TargetMode="External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hyperlink" Target="http://www.facebook.com/MCPES2002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>
            <a:extLst>
              <a:ext uri="{FF2B5EF4-FFF2-40B4-BE49-F238E27FC236}">
                <a16:creationId xmlns:a16="http://schemas.microsoft.com/office/drawing/2014/main" id="{A8CF51C6-7134-4835-9AE0-1BAAAC9015C7}"/>
              </a:ext>
            </a:extLst>
          </p:cNvPr>
          <p:cNvSpPr txBox="1"/>
          <p:nvPr/>
        </p:nvSpPr>
        <p:spPr>
          <a:xfrm>
            <a:off x="900113" y="1961545"/>
            <a:ext cx="685641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SV" sz="4000" dirty="0">
                <a:solidFill>
                  <a:schemeClr val="accent1">
                    <a:lumMod val="75000"/>
                  </a:schemeClr>
                </a:solidFill>
              </a:rPr>
              <a:t>Informe Taller Fondo Mundial Evolución MCPs</a:t>
            </a:r>
          </a:p>
        </p:txBody>
      </p:sp>
      <p:sp>
        <p:nvSpPr>
          <p:cNvPr id="5123" name="CuadroTexto 3">
            <a:extLst>
              <a:ext uri="{FF2B5EF4-FFF2-40B4-BE49-F238E27FC236}">
                <a16:creationId xmlns:a16="http://schemas.microsoft.com/office/drawing/2014/main" id="{C740C120-0CA2-40D1-87CE-4A80FA3E3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3763" y="4437063"/>
            <a:ext cx="249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SV" altLang="es-SV" sz="18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5124" name="CuadroTexto 4">
            <a:extLst>
              <a:ext uri="{FF2B5EF4-FFF2-40B4-BE49-F238E27FC236}">
                <a16:creationId xmlns:a16="http://schemas.microsoft.com/office/drawing/2014/main" id="{DA3E2FF8-58E3-4CCF-B2FA-A60FED3F9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7744" y="4221088"/>
            <a:ext cx="484485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SV" altLang="es-SV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Participantes: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SV" altLang="es-SV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Lcda. Marta Alicia de Magaña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SV" altLang="es-SV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Rev. Sail Quintanilla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SV" altLang="es-SV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Dra. Guadalupe Flores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SV" altLang="es-SV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Dra. Ana Isabel Nieto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s-SV" altLang="es-SV" sz="16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E48CFE2-F36C-47AD-9284-3E5AFB937300}"/>
              </a:ext>
            </a:extLst>
          </p:cNvPr>
          <p:cNvSpPr txBox="1"/>
          <p:nvPr/>
        </p:nvSpPr>
        <p:spPr>
          <a:xfrm>
            <a:off x="7236296" y="188640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1400" dirty="0">
                <a:solidFill>
                  <a:schemeClr val="accent1">
                    <a:lumMod val="75000"/>
                  </a:schemeClr>
                </a:solidFill>
              </a:rPr>
              <a:t>12 de octubre 2017</a:t>
            </a:r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8CEA41E-2A08-4E48-83FE-546AD2202192}"/>
              </a:ext>
            </a:extLst>
          </p:cNvPr>
          <p:cNvSpPr txBox="1"/>
          <p:nvPr/>
        </p:nvSpPr>
        <p:spPr>
          <a:xfrm>
            <a:off x="0" y="188640"/>
            <a:ext cx="6588224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SV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CODIGO DE ETICA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1634F0B-7DC3-4E27-920B-73BB01AFB3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5" t="20600" r="24801" b="13402"/>
          <a:stretch/>
        </p:blipFill>
        <p:spPr>
          <a:xfrm>
            <a:off x="1690" y="1340768"/>
            <a:ext cx="9070128" cy="482453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8CEA41E-2A08-4E48-83FE-546AD2202192}"/>
              </a:ext>
            </a:extLst>
          </p:cNvPr>
          <p:cNvSpPr txBox="1"/>
          <p:nvPr/>
        </p:nvSpPr>
        <p:spPr>
          <a:xfrm>
            <a:off x="0" y="188640"/>
            <a:ext cx="6588224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SV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CODIGO DE ETICA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DEEA550-4687-4BA3-B588-34565B76A5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39" t="29000" r="87799" b="41600"/>
          <a:stretch/>
        </p:blipFill>
        <p:spPr>
          <a:xfrm>
            <a:off x="251520" y="2652874"/>
            <a:ext cx="792088" cy="151216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EA9CDC5-4C11-454F-9EC5-88C2798C1562}"/>
              </a:ext>
            </a:extLst>
          </p:cNvPr>
          <p:cNvSpPr/>
          <p:nvPr/>
        </p:nvSpPr>
        <p:spPr>
          <a:xfrm>
            <a:off x="903817" y="1559980"/>
            <a:ext cx="7971717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SV" sz="1900" dirty="0"/>
              <a:t>Encomendado por el “Marco de Ética e Integridad” emitido por la Junta Directiva.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SV" sz="1900" dirty="0"/>
              <a:t>Equipara a los MCP con otros miembros del sistema del Fondo Mundial:</a:t>
            </a:r>
          </a:p>
          <a:p>
            <a:r>
              <a:rPr lang="es-SV" sz="1900" dirty="0"/>
              <a:t>     a) Junta Directiva/PRT/TERG</a:t>
            </a:r>
          </a:p>
          <a:p>
            <a:r>
              <a:rPr lang="es-SV" sz="1900" dirty="0"/>
              <a:t>     b) Personal</a:t>
            </a:r>
          </a:p>
          <a:p>
            <a:r>
              <a:rPr lang="es-SV" sz="1900" dirty="0"/>
              <a:t>     c) Entidades ejecutoras</a:t>
            </a:r>
          </a:p>
          <a:p>
            <a:r>
              <a:rPr lang="es-SV" sz="1900" dirty="0"/>
              <a:t>     d) Proveedores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6B15C46-5C8D-4CA7-AC03-21C08FF8D184}"/>
              </a:ext>
            </a:extLst>
          </p:cNvPr>
          <p:cNvSpPr/>
          <p:nvPr/>
        </p:nvSpPr>
        <p:spPr>
          <a:xfrm>
            <a:off x="251520" y="924688"/>
            <a:ext cx="84899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2400" b="1" dirty="0"/>
              <a:t>Código de conducta propuesto para miembros de MCP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F149C57-37B1-4CB4-8DA6-371038B8F544}"/>
              </a:ext>
            </a:extLst>
          </p:cNvPr>
          <p:cNvSpPr/>
          <p:nvPr/>
        </p:nvSpPr>
        <p:spPr>
          <a:xfrm>
            <a:off x="1017874" y="4021901"/>
            <a:ext cx="809063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SV" sz="1900" dirty="0"/>
              <a:t>Se aplica a los miembros individuales de MCP.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SV" sz="1900" dirty="0"/>
              <a:t>Formato de comunicación atrayente: manual breve sin lenguaje jurídico.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SV" sz="1900" dirty="0"/>
              <a:t>Elaborado a través de un proceso consultivo:</a:t>
            </a:r>
          </a:p>
          <a:p>
            <a:r>
              <a:rPr lang="es-SV" sz="1900" dirty="0"/>
              <a:t>     a) Principios de 2017: aportaciones en línea de los miembros de MCP</a:t>
            </a:r>
          </a:p>
          <a:p>
            <a:r>
              <a:rPr lang="es-SV" sz="1900" dirty="0"/>
              <a:t>         y revisión detallada por parte de Grant Management </a:t>
            </a:r>
            <a:r>
              <a:rPr lang="es-SV" sz="1900" dirty="0" err="1"/>
              <a:t>Solutions</a:t>
            </a:r>
            <a:r>
              <a:rPr lang="es-SV" sz="1900" dirty="0"/>
              <a:t>.</a:t>
            </a:r>
          </a:p>
          <a:p>
            <a:r>
              <a:rPr lang="es-SV" sz="1900" dirty="0"/>
              <a:t>     b) Mediados de 2017: consultas actuales.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SV" sz="1900" dirty="0"/>
              <a:t>El Comité de Ética y Gobernanza aprobó el código en marzo de 2017.</a:t>
            </a:r>
          </a:p>
        </p:txBody>
      </p:sp>
    </p:spTree>
    <p:extLst>
      <p:ext uri="{BB962C8B-B14F-4D97-AF65-F5344CB8AC3E}">
        <p14:creationId xmlns:p14="http://schemas.microsoft.com/office/powerpoint/2010/main" val="2199511620"/>
      </p:ext>
    </p:extLst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8CEA41E-2A08-4E48-83FE-546AD2202192}"/>
              </a:ext>
            </a:extLst>
          </p:cNvPr>
          <p:cNvSpPr txBox="1"/>
          <p:nvPr/>
        </p:nvSpPr>
        <p:spPr>
          <a:xfrm>
            <a:off x="0" y="188640"/>
            <a:ext cx="6588224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SV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CODIGO DE ETICA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EBDD339-15FD-4EA1-8F56-E8FB5DB9AA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5" t="20601" r="24801" b="6600"/>
          <a:stretch/>
        </p:blipFill>
        <p:spPr>
          <a:xfrm>
            <a:off x="35496" y="980728"/>
            <a:ext cx="909395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90233"/>
      </p:ext>
    </p:extLst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2C25C9CF-0704-4E86-AD81-CA40F68FC4BE}"/>
              </a:ext>
            </a:extLst>
          </p:cNvPr>
          <p:cNvGrpSpPr/>
          <p:nvPr/>
        </p:nvGrpSpPr>
        <p:grpSpPr>
          <a:xfrm>
            <a:off x="971600" y="764704"/>
            <a:ext cx="7560840" cy="5904656"/>
            <a:chOff x="708693" y="1412776"/>
            <a:chExt cx="8076667" cy="6669360"/>
          </a:xfrm>
        </p:grpSpPr>
        <p:pic>
          <p:nvPicPr>
            <p:cNvPr id="4" name="Imagen 3" descr="Imagen que contiene pared, suelo, persona, interior&#10;&#10;Descripción generada con confianza muy alta">
              <a:extLst>
                <a:ext uri="{FF2B5EF4-FFF2-40B4-BE49-F238E27FC236}">
                  <a16:creationId xmlns:a16="http://schemas.microsoft.com/office/drawing/2014/main" id="{9B126B18-03B5-49A9-9FAD-9F24CEE24D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01" b="25850"/>
            <a:stretch/>
          </p:blipFill>
          <p:spPr>
            <a:xfrm>
              <a:off x="2987824" y="1412776"/>
              <a:ext cx="5551888" cy="284183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629D53BA-C089-44FB-BE00-9D62FE822A6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93" y="3356992"/>
              <a:ext cx="4558262" cy="252028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Imagen 8" descr="Imagen que contiene interior, pared, mesa, persona&#10;&#10;Descripción generada con confianza muy alta">
              <a:extLst>
                <a:ext uri="{FF2B5EF4-FFF2-40B4-BE49-F238E27FC236}">
                  <a16:creationId xmlns:a16="http://schemas.microsoft.com/office/drawing/2014/main" id="{694CBF0F-13BB-4597-BD81-873B6060DC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50" r="16926"/>
            <a:stretch/>
          </p:blipFill>
          <p:spPr>
            <a:xfrm>
              <a:off x="1731657" y="5633864"/>
              <a:ext cx="3556547" cy="244827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869F5842-194F-4716-A7AA-FE9F6E2BAF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39544" y="4078522"/>
              <a:ext cx="3745816" cy="2462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97338059"/>
      </p:ext>
    </p:extLst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>
            <a:extLst>
              <a:ext uri="{FF2B5EF4-FFF2-40B4-BE49-F238E27FC236}">
                <a16:creationId xmlns:a16="http://schemas.microsoft.com/office/drawing/2014/main" id="{28A460FB-5C97-49DE-BE7C-EAE71900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25" y="333375"/>
            <a:ext cx="1225550" cy="431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s-SV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s-SV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2 Subtítulo">
            <a:extLst>
              <a:ext uri="{FF2B5EF4-FFF2-40B4-BE49-F238E27FC236}">
                <a16:creationId xmlns:a16="http://schemas.microsoft.com/office/drawing/2014/main" id="{BE86F5AD-3B4C-4601-B5C0-1F149738D58B}"/>
              </a:ext>
            </a:extLst>
          </p:cNvPr>
          <p:cNvSpPr txBox="1">
            <a:spLocks/>
          </p:cNvSpPr>
          <p:nvPr/>
        </p:nvSpPr>
        <p:spPr bwMode="auto">
          <a:xfrm>
            <a:off x="1476375" y="1657350"/>
            <a:ext cx="5761038" cy="431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 lnSpcReduction="1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es-SV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412" name="4 CuadroTexto">
            <a:extLst>
              <a:ext uri="{FF2B5EF4-FFF2-40B4-BE49-F238E27FC236}">
                <a16:creationId xmlns:a16="http://schemas.microsoft.com/office/drawing/2014/main" id="{09F41DEF-6471-4821-ACA4-2C383AA83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5713" y="3917950"/>
            <a:ext cx="4768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SV" altLang="es-SV" sz="2000" b="1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www.mcpelsalvador.com.org</a:t>
            </a:r>
            <a:r>
              <a:rPr lang="es-SV" altLang="es-SV" sz="28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7413" name="5 CuadroTexto">
            <a:extLst>
              <a:ext uri="{FF2B5EF4-FFF2-40B4-BE49-F238E27FC236}">
                <a16:creationId xmlns:a16="http://schemas.microsoft.com/office/drawing/2014/main" id="{4F4A5EE4-3508-4B4A-A5CD-2600609FA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5300" y="4662488"/>
            <a:ext cx="319246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SV" altLang="es-SV" sz="160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www.facebook.com/MCPES2002</a:t>
            </a:r>
            <a:endParaRPr lang="es-SV" altLang="es-SV" sz="16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SV" altLang="es-SV" sz="16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SV" altLang="es-SV" sz="1600">
                <a:solidFill>
                  <a:srgbClr val="00B0F0"/>
                </a:solidFill>
                <a:latin typeface="Arial" panose="020B0604020202020204" pitchFamily="34" charset="0"/>
              </a:rPr>
              <a:t>@MCPElSalvador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SV" altLang="es-SV" sz="16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414" name="AutoShape 6" descr="data:image/jpeg;base64,/9j/4AAQSkZJRgABAQAAAQABAAD/2wCEAAkGBw8QDxANEA4QDQ8PDw8PDQ0PDw8ODQ0MFBEWFxQRFBUYHCggGholHRQUITEhJSkrLi4uFx8zODMsNygtLisBCgoKDg0OFxAQFywcFRwsLCwsLCwuKywsLCwsLCwsLCwsLCwsLSwsNywsLCwuLDcsLCwsLCwsLDcsNzcsLDcsLP/AABEIAMgAyAMBEQACEQEDEQH/xAAcAAACAgMBAQAAAAAAAAAAAAAAAQUHAgMGBAj/xABLEAABAgMBCAwMBAYABwAAAAABAAIDBBEhBQYSMTJRsbIHExQWM0FxcnORktEiIzVSYWJjZIGjweIkNFSCFUJEU5OhJUOzw+Hw8f/EABoBAQADAQEBAAAAAAAAAAAAAAABAgQFAwb/xAApEQEAAQMBBwUBAQEBAAAAAAAAAQIDETEEEhMUITNRBTJBQmEigVIj/9oADAMBAAIRAxEAPwC8UAgSCPn7sy8Gx8QYXmN8J3UvSi1XXpCk10wh4t+TBkwHO9LnhmgFaOTq+Zec3ohr35+7fO+xTyc+UcePA35+7/O+xOSnycePA35+7/O+xOSnycf8G/P3f532JyU+Tj/g35+7/O+xOSnycf8ABvz93+d9iclPk4/4N+fu/wA77E5KfJx/wb8/d/nfYnJT5OP+Dfn7v877E5KfJx/wb8/d/nfYnJT5OP8Ag35+7/O+xOSnycf8G/P3f532JyU+Tj/g35+7/O+xOSnycf8ABvz93+d9iclPk4/4N+fu3zvsTk58nHhshX5MOXAc0Z2vD/oFWdjq8p48JiQuzLx7GRBheY7wXdS8K7NdOsPSmumUgvNc1AFIECKDi74L5nEmDAOC0VDooNHOPGG5gt9jZoxvVM9y58QgpeUe+3JB4yLT8ONapriNHhiZe1kgwZ3cp4vgvOa5lbdiGZl4QxtaPjRRmo6Mdqg5mdpTmpPQbVBzM7SZqOg2qDmZ2kzUdBtUHMztJmo6DaoOZnaTNR0G1QczO0majoNqg5mdpM1HQbVBzM7SZqOg2qDmZ2kzUdBtUHMztJmo6DaoOZnaTNR0G1QczO0majoNqg5mdpM1HRk2XhHE1p5DVN6oxDB9z2HFVvprVTvybsPFHk3stHhAcYsI+Cvv7ymMJ69++ZzS2DHOE0mjYptc05jnCy3tnjG9S97d34l2YKwNBoEg5q/K6phwxAYaPi1LiDa2GMfX9CtOy2t6czo8bteOjl7nyooIjv2giymcrbcr+IeGMvVNTQYM7jib3qtNOUz0RUaae7GaegWBe0UxCkzlpqrYQKoCqAqgKoCqAqgKoCqAqgKoCqAqgKoCqYMt0Gae3E74G0Ku7CYqSspNh4sscMbV41UzEr5y8t0pb/mNHOHFTOr0T5Vqj5dTebdUxWGA81fCpgk2l0M931WLabW7OY0aLVeYw6VZXsxcbEFZ3fjmNNxBjo4Q2+gD/wBK6tmN2hjuTmp640QMaXcQFgzniCrEZlMziEFEiFxLjaTjWiIw85ljVSgVQFUBVAVQFUBVAVQFUBVAVRBtBJAAJJxACpKicRrKcZSUC4M2+0QHgZ3UZpXlN+3HyvFuZexl6M4eKG3lf3Lzna6IW4FTZvOms8LtHuTm6DgSxdefN+yP7z3JzlBwJQ09KvgxHQn0D20rQ1FoqveiqKo3oec04lphxC0hwxi1WnrCIlOwogiMrxOFCM2deFXSXo8l70wYU3DtxuMM8hs0gKb8b1stzipZrSuU2NUwaNKCsIds08+0iH4gldaPZDFrVLK68XJb+46O9TahFSNqvVUVQFUBVAVQFUBVAVQFUBVAVQSl79yHTcQtDsCGyhiPpU0OJo9JoV4Xr0W4/Xpbo3uqxLnXMgwG4MKGG2WuxvdynjXMruVVdZlqimIe1VWJAIBBWd9x/Gxv2aoXV2btsd33Ieq93kkrjxcpnIR9fovK5C9LA1E0zpYRHJhBKu3KY9y0pc1aCuQ2sJvJKmBWEA/ionPi6SurHbhij3S1XXPjBzRpKtb0RU8VV6qiqAqgKoCqAqgKoCqAqgKoMobXOIa0Vc4hrRncTQBVqmI6kRnota4lzWy0FsIWnHEdiw4hxlce5c36sttFO7GEgqLhAIBAIKwvwP42N+zUC6uzduGO77kNVaHm91yD4w806QvO5otS2Rj+Kh8+FrBUn2Sn7QtCVyQuS2lN5JUwKsgH8VE58XSV1Y7cMX2lruufGDmjSVa3orU8NV6oFUBVAVQOqAqgKoBA6oCqIdDeNKCJN4RFRBYX/vrQaSsu1VYox5e1mP6WQFy2s1IECJQQc3fZJw3FhiF5Fh2tpcAeVe9OzXJjOHnVdph5jfvJ5ovY/wDKvylavHpcVfBPsjzMSMyuC7BphChsbQ2LbZommnEvCuqJnKOqvZR7rkHxh5p0hedzRanVtjH8VD58LWCpPslP2hacrkBcltKbySpgVVAP4uJz42krqx24YvtLXdg+M/aNJV7eitTwVXoqKoCqB1QOqAqpBVAAoGgSDtdjZlsy7oW65XP22dIabEau4WFoCAUDmL/bouhS7YTTR0dxaSDQiG0VdpA+K17LRFVXX4eV6cQrmq6bHoKp0Cqh1FUHtuOfGHmnSF53NFqdW2MfxcPnwtYKk+yU/aFrSuQFyW4pvIPIVMIUjKzsQT8dtajbpiw22YZXXjtwx/Mtl2bptEUBwI8AWi0YyrW46K1NMOaY7E8H40K9MKt1UwCqBgqAVQFVIdUBVTOuEFhjOOsJ0TgYYzjrChDudjR1RNW1tg6Hrn7b7oadnnpLt1haQgSDgtkt9IksK/yRT/ti37FHSWa+4zDGcda3M4wxnHWpDwv/ALxKBqiTTG43DSUwN1x7pNMUhoJ8A2mwYwqXI6LUtUzORDPwG4WCNtl6gZsNuNVntyt9oXdK5AXHbSm8kpAomD5Rj9NM65XYjtwxfMvPfCPGjmDSVe3orUjKL2VbYcVzcTiOQmiD0MuhFHGHcoUYG9l1Dxs+IKYG5t0mZnDqTA2NnoXnU5QQmBsE3DP84TCJZbc3zm9YSTwuwScL+1D7De5cHeq8uhER4G44X9qH2G9yb1XlOI8NkKC1tcFrW1x4IAr1KJmZMNihIQKiDCJAY7KY11MWE0GnWpiZjRExEsNxwv7UPsN7k3qvJux4G44X9qH2G9yb1XkxClNkCy6Mw0WNBZRosaPAHEF2Nl624mWK77nN0WhRJ3vDxp5h0heV3Ral6Io/4hA6aW12qk9uU/aF6yuQFxm4pvJKQKKgj/iEfppnXK7EduGKNZee+AeNHMGkq9vRWpG0XsqEDCkOiBphBpgCnAThYkj6SC+cdGDRIQCAQCAQCBIKP2QvKczys/6YXZ2XtwxXfc5wrS80le/wp5h0heV3RanV6I3lCB00trtXnPblP2hekrkBcZuKbyT8UgUVA8oR+mmdcrsx24Yo90tF8HCjmDSVe1orUjV7KhAwgyClAQNSgAJgDhYonQfSAXzjpRoaJJA0AgEAoApCQUhsg+U5nlZqBdrZO1DFd9znCtDzSVwOFPMOkLyu6LUavRF8oQOmltdqpPblP2hecrkBcVuKbyT8UgUZA8oR+mmdcrsx24YvtLRfBwo5g0lelrRWpGL1VNEGFIaBoCilBgJgOimEQ9f8Umf1Ux/ni968uFT4Wmuryf8AFJn9VMf54vep4VHg36vKwdieaixBN7ZFiRaGXptj3PwaiJWlcWJc7b6aaZjENWz1TKwVz2gIEgrfZXm4sOLKCHFiQgYcbCEOI9gJDmUrQ2410dhoiqJyzX6piYw4T+KTX6qY/wA8XvXQ4VHhn36vI/is1+qmP88XvUTaozob8vLGiue4ve5z3HG5xLnHlJtV4pxHREzlrKCSuBwp5h0heV3RejVvjeUIHSy2u1ec9uU/aF5yuQFxW4pvJKQKMheUI/SzOuV2Y7cMP2lovg4UcwaSvS1orUjV7KmgalBgIHRA1KDQFFOA6JgFEwLG2IP6zll9ERcv1H3UtWzaSsZc1qCBIKy2X+FlOjj60NdT0/2yybTrCv10WYqKEkQgSCSuBwp5h0heV3RehvjeUIHSy2uF5z25T9oXlK5AXEbym8kpAo2D5Qj9NM65XaiP/OGH7S0XwcKOYNJXpa0VqRq9lcmiMmApGSYQKJgOiB0UwBSHRAUQWNsQ4pzll9ERcr1HWlq2bSVirmtQQCCstl3hZTo4+tDXU9P0qZNp1hX5C6WGYlGAJgIhQlI3A4U8w6QvK7ovQ3xfKEDpZbXavOe3KftC8ZXIC4jeJvJKmBRkLyhH6aZ13LtR24YftLTfBwo5g0lXtaK1I1eyjIBA1IYCIOikCBgIGAgasBBYuxH/AFnLL/8AcXJ9R1patm0lYi5rUEAgrLZd4WU6OPrQ11fTtKmTadYcCuizEgRCgJEpK4HCnmHSF5XdF6G6N5QgdLL67V5T25T9oXhK5AXElvE3klIFHQfKEfppjXK7cduGH7S0Xf4UcwaSr2tFakaF7KMkDVkGgYCBqwaBgIgUUhoLD2I8U5yy+iIuR6lrS17NpKxFzWoIEgrTZc4WU6OPrMXV9N9tTJtOsOBXTZRRQlioCIQSVweFPMOkLyu6L0at0b8/A6WX12rzq7UrfeF3yuQFwm8pvJKCj4P5+P00xrlduO3DD9paLvcKOYNJV7WitSOXsoyUoAUjIBIDU4DopDoiDU4DomAUTAsPYkxTnLL6Ii5PqWtLXs2krDXMaggSCtdlvhZTo42sxdX0321Mm06w4Ki6bKSjCWJTASgSNwOFPMOkLyu6L0at8X8/B6WX1wvOrtSt9oXdK5AXCbxN5JQUdB/Px+mmNdy7cduGGfdLTd4eNHMGkr0taKVI5eyhgIGpGQUwGpQyUgogYClB0QFESsPYlxTnLA0RFyPUtaf9a9m0lYS5jUECQVtstcLKdHG1mLq+m+2pk2nWHBLqMpUUJY0SQlUSNweFPMOkLyu6L0at0X8/B6WX1wvOrtSt9oXdK5AXCbymskpAo9hwboRQeOPGHxLiu5R24YZ6VMr4YWRE5WnSPqrWvCtcIZe6ksgpQyCBhWgMKUGEGQUhhEBSGgsLYm/q+WBoiLkep60/617NpKwVy2sIEgrbZZ4WU6ONrMXW9N9tTJtOsODK6bKSgYoEq4Sl73oWW/isaNJ+i8L3heiGAqboQ+OkxBA9ADmlRXiLUpj3rwlckci4LoHMCrSPQgpK+2AYE894swiIreIekf6XY2Wrft4Y70YqSMxBEVhbWxwBBzHiKtTOJRMZhysWE5ji1woRjWqJy8ZjBKyGQUjJTCDUhhBkFIYUgRBqRYWxR/V8sDREXH9T91P+tezaSsBctrCBIK32WeFlOjjazF1vTNKmTadYcEV1GUlUIoZOFCLnBrRUk2KszhMRl08CE2FDDeJgJJznjKyTO9L3jpCPvRljGnWOP8pMV1lLSbP9lRtdW7bwi1Ga11y48Eci4rczIsQV9f8A3FMRuG0eGypb6QcbVp2W7w6sfDyu0ZjLj7jXQFBBecVjHE2H1SurXT9oZaaviXun5FsUW2OFgdx8hVKa5hMxlATMnEhnwm2cTha0rTTVEvKYw0hXQyCnCDCnAyTCDCmIDCnAak6GmB77m3WmJbC2iKYWHTDoGnCpWmMekryuWLdyY3oyvRcmnSXt323Q/VP7LO5eXJWf+U8avyW+26H6p/ZZ3JyVn/lPGr8kb7bofqn9lnco5Kz/AMo41flH3TurHmS10eKYpYCGkhooDSuIegL1t2aLfSmFaq5q6zLwlXwqxKJhvlpKJEPgts842NXnNcQtFOU9IyLYQs8Jxxu+gWau5MvSIwj7tTwoYLDXieRi5qvbpx1lFU56Q7K8G4xhtw3Dw30LvQOILlbVe4lfTSGuzRiMu/aKLK9Qg8d0ZQRGkJkVPfFe25j3RIbcZJczP6Qujs21YjdqZrlrPWEXLXViQ/BiAuFlMLwXAfVbpppq6xLwzNPSYScG6kFwy8HOHAhUm3VGi29DIiWdb4o146tBUxFaOhbRK+y7Q71OazEGIErmhdsd6n+0YhltEt7LtDvU5rOg2mW9n2h3pms/k9plvZ9od6nerP5PaZb2fab3qd6tH8stolvZdod6b1Z/J7RLez7Q703riP5IwJb2XaHem9Wn+S2mW9l2h3pvVnRjtMt7PtDvUb1aY3RtMt7LtDvUZrI3S2mW9l2h3p/Z0FJZtvihTjq0qv8AZ0YxbpwWjKwsdA0E4k4dUrb0IyaunEi1YxpaDxNqXn48Svu00RmZV3pq6Qlb3b3HPe18QYiCGY6HOVz9p2ve/mnR727PzK1rnyghtAXNaXsUgQCDxTkg2ILQg5e6V7QPEHDMRVWiuqnSUTGXPx7021yKclQtFO13Y+XnNmmWreqPMd1lTztxHApMXqjzXdZTnbhwKRvVHmu6ynO3DgUjesPNd1lTztxHBpPeuPNd1lOeunApG9j1T1lTz104FJ72PVd1lOeup4FA3s+q7rKc/dOXoPe16p6yp5+6jgUDez6p6yo5+6nl6C3seq7rKc9dOXoLex6p6ynPXUcCkb1/Vd1lOeunApLesPNd1lRztw4NI3rDzHdZU87dTwaW2BeoK5FeUkqk7Xdn5TFmnLoLmXtAUsoPQKLwm5VVPWXpERHw6iSkWwxYF5pexSBAIBAIEWoNboDTxIFuZuZAbmZmQG5mZkBuZmZAbmZmQG5mZkBuZmZAbmZmQG5mZkBuZmZAbmZmQG5mZkBuZmZAbmZmQG5m5ggYgNzBBsAogaAQCD//2Q==">
            <a:extLst>
              <a:ext uri="{FF2B5EF4-FFF2-40B4-BE49-F238E27FC236}">
                <a16:creationId xmlns:a16="http://schemas.microsoft.com/office/drawing/2014/main" id="{C156D303-B44A-4358-84B6-D782392E03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SV" altLang="es-SV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415" name="AutoShape 8" descr="data:image/jpeg;base64,/9j/4AAQSkZJRgABAQAAAQABAAD/2wCEAAkGBw8QDxANEA4QDQ8PDw8PDQ0PDw8ODQ0MFBEWFxQRFBUYHCggGholHRQUITEhJSkrLi4uFx8zODMsNygtLisBCgoKDg0OFxAQFywcFRwsLCwsLCwuKywsLCwsLCwsLCwsLCwsLSwsNywsLCwuLDcsLCwsLCwsLDcsNzcsLDcsLP/AABEIAMgAyAMBEQACEQEDEQH/xAAcAAACAgMBAQAAAAAAAAAAAAAAAQUHAgMGBAj/xABLEAABAgMBCAwMBAYABwAAAAABAAIDBBEhBQYSMTJRsbIHExQWM0FxcnORktEiIzVSYWJjZIGjweIkNFSCFUJEU5OhJUOzw+Hw8f/EABoBAQADAQEBAAAAAAAAAAAAAAABAgQFAwb/xAApEQEAAQMBBwUBAQEBAAAAAAAAAQIDETEEEhMUITNRBTJBQmEigVIj/9oADAMBAAIRAxEAPwC8UAgSCPn7sy8Gx8QYXmN8J3UvSi1XXpCk10wh4t+TBkwHO9LnhmgFaOTq+Zec3ohr35+7fO+xTyc+UcePA35+7/O+xOSnycePA35+7/O+xOSnycf8G/P3f532JyU+Tj/g35+7/O+xOSnycf8ABvz93+d9iclPk4/4N+fu/wA77E5KfJx/wb8/d/nfYnJT5OP+Dfn7v877E5KfJx/wb8/d/nfYnJT5OP8Ag35+7/O+xOSnycf8G/P3f532JyU+Tj/g35+7/O+xOSnycf8ABvz93+d9iclPk4/4N+fu3zvsTk58nHhshX5MOXAc0Z2vD/oFWdjq8p48JiQuzLx7GRBheY7wXdS8K7NdOsPSmumUgvNc1AFIECKDi74L5nEmDAOC0VDooNHOPGG5gt9jZoxvVM9y58QgpeUe+3JB4yLT8ONapriNHhiZe1kgwZ3cp4vgvOa5lbdiGZl4QxtaPjRRmo6Mdqg5mdpTmpPQbVBzM7SZqOg2qDmZ2kzUdBtUHMztJmo6DaoOZnaTNR0G1QczO0majoNqg5mdpM1HQbVBzM7SZqOg2qDmZ2kzUdBtUHMztJmo6DaoOZnaTNR0G1QczO0majoNqg5mdpM1HRk2XhHE1p5DVN6oxDB9z2HFVvprVTvybsPFHk3stHhAcYsI+Cvv7ymMJ69++ZzS2DHOE0mjYptc05jnCy3tnjG9S97d34l2YKwNBoEg5q/K6phwxAYaPi1LiDa2GMfX9CtOy2t6czo8bteOjl7nyooIjv2giymcrbcr+IeGMvVNTQYM7jib3qtNOUz0RUaae7GaegWBe0UxCkzlpqrYQKoCqAqgKoCqAqgKoCqAqgKoCqAqgKoCqYMt0Gae3E74G0Ku7CYqSspNh4sscMbV41UzEr5y8t0pb/mNHOHFTOr0T5Vqj5dTebdUxWGA81fCpgk2l0M931WLabW7OY0aLVeYw6VZXsxcbEFZ3fjmNNxBjo4Q2+gD/wBK6tmN2hjuTmp640QMaXcQFgzniCrEZlMziEFEiFxLjaTjWiIw85ljVSgVQFUBVAVQFUBVAVQFUBVAVRBtBJAAJJxACpKicRrKcZSUC4M2+0QHgZ3UZpXlN+3HyvFuZexl6M4eKG3lf3Lzna6IW4FTZvOms8LtHuTm6DgSxdefN+yP7z3JzlBwJQ09KvgxHQn0D20rQ1FoqveiqKo3oec04lphxC0hwxi1WnrCIlOwogiMrxOFCM2deFXSXo8l70wYU3DtxuMM8hs0gKb8b1stzipZrSuU2NUwaNKCsIds08+0iH4gldaPZDFrVLK68XJb+46O9TahFSNqvVUVQFUBVAVQFUBVAVQFUBVAVQSl79yHTcQtDsCGyhiPpU0OJo9JoV4Xr0W4/Xpbo3uqxLnXMgwG4MKGG2WuxvdynjXMruVVdZlqimIe1VWJAIBBWd9x/Gxv2aoXV2btsd33Ieq93kkrjxcpnIR9fovK5C9LA1E0zpYRHJhBKu3KY9y0pc1aCuQ2sJvJKmBWEA/ionPi6SurHbhij3S1XXPjBzRpKtb0RU8VV6qiqAqgKoCqAqgKoCqAqgKoMobXOIa0Vc4hrRncTQBVqmI6kRnota4lzWy0FsIWnHEdiw4hxlce5c36sttFO7GEgqLhAIBAIKwvwP42N+zUC6uzduGO77kNVaHm91yD4w806QvO5otS2Rj+Kh8+FrBUn2Sn7QtCVyQuS2lN5JUwKsgH8VE58XSV1Y7cMX2lruufGDmjSVa3orU8NV6oFUBVAVQOqAqgKoBA6oCqIdDeNKCJN4RFRBYX/vrQaSsu1VYox5e1mP6WQFy2s1IECJQQc3fZJw3FhiF5Fh2tpcAeVe9OzXJjOHnVdph5jfvJ5ovY/wDKvylavHpcVfBPsjzMSMyuC7BphChsbQ2LbZommnEvCuqJnKOqvZR7rkHxh5p0hedzRanVtjH8VD58LWCpPslP2hacrkBcltKbySpgVVAP4uJz42krqx24YvtLXdg+M/aNJV7eitTwVXoqKoCqB1QOqAqpBVAAoGgSDtdjZlsy7oW65XP22dIabEau4WFoCAUDmL/bouhS7YTTR0dxaSDQiG0VdpA+K17LRFVXX4eV6cQrmq6bHoKp0Cqh1FUHtuOfGHmnSF53NFqdW2MfxcPnwtYKk+yU/aFrSuQFyW4pvIPIVMIUjKzsQT8dtajbpiw22YZXXjtwx/Mtl2bptEUBwI8AWi0YyrW46K1NMOaY7E8H40K9MKt1UwCqBgqAVQFVIdUBVTOuEFhjOOsJ0TgYYzjrChDudjR1RNW1tg6Hrn7b7oadnnpLt1haQgSDgtkt9IksK/yRT/ti37FHSWa+4zDGcda3M4wxnHWpDwv/ALxKBqiTTG43DSUwN1x7pNMUhoJ8A2mwYwqXI6LUtUzORDPwG4WCNtl6gZsNuNVntyt9oXdK5AXHbSm8kpAomD5Rj9NM65XYjtwxfMvPfCPGjmDSVe3orUjKL2VbYcVzcTiOQmiD0MuhFHGHcoUYG9l1Dxs+IKYG5t0mZnDqTA2NnoXnU5QQmBsE3DP84TCJZbc3zm9YSTwuwScL+1D7De5cHeq8uhER4G44X9qH2G9yb1XlOI8NkKC1tcFrW1x4IAr1KJmZMNihIQKiDCJAY7KY11MWE0GnWpiZjRExEsNxwv7UPsN7k3qvJux4G44X9qH2G9yb1XkxClNkCy6Mw0WNBZRosaPAHEF2Nl624mWK77nN0WhRJ3vDxp5h0heV3Ral6Io/4hA6aW12qk9uU/aF6yuQFxm4pvJKQKKgj/iEfppnXK7EduGKNZee+AeNHMGkq9vRWpG0XsqEDCkOiBphBpgCnAThYkj6SC+cdGDRIQCAQCAQCBIKP2QvKczys/6YXZ2XtwxXfc5wrS80le/wp5h0heV3RanV6I3lCB00trtXnPblP2hekrkBcZuKbyT8UgUVA8oR+mmdcrsx24Yo90tF8HCjmDSVe1orUjV7KhAwgyClAQNSgAJgDhYonQfSAXzjpRoaJJA0AgEAoApCQUhsg+U5nlZqBdrZO1DFd9znCtDzSVwOFPMOkLyu6LUavRF8oQOmltdqpPblP2hecrkBcVuKbyT8UgUZA8oR+mmdcrsx24YvtLRfBwo5g0lelrRWpGL1VNEGFIaBoCilBgJgOimEQ9f8Umf1Ux/ni968uFT4Wmuryf8AFJn9VMf54vep4VHg36vKwdieaixBN7ZFiRaGXptj3PwaiJWlcWJc7b6aaZjENWz1TKwVz2gIEgrfZXm4sOLKCHFiQgYcbCEOI9gJDmUrQ2410dhoiqJyzX6piYw4T+KTX6qY/wA8XvXQ4VHhn36vI/is1+qmP88XvUTaozob8vLGiue4ve5z3HG5xLnHlJtV4pxHREzlrKCSuBwp5h0heV3RejVvjeUIHSy2u1ec9uU/aF5yuQFxW4pvJKQKMheUI/SzOuV2Y7cMP2lovg4UcwaSvS1orUjV7KmgalBgIHRA1KDQFFOA6JgFEwLG2IP6zll9ERcv1H3UtWzaSsZc1qCBIKy2X+FlOjj60NdT0/2yybTrCv10WYqKEkQgSCSuBwp5h0heV3RehvjeUIHSy2uF5z25T9oXlK5AXEbym8kpAo2D5Qj9NM65XaiP/OGH7S0XwcKOYNJXpa0VqRq9lcmiMmApGSYQKJgOiB0UwBSHRAUQWNsQ4pzll9ERcr1HWlq2bSVirmtQQCCstl3hZTo4+tDXU9P0qZNp1hX5C6WGYlGAJgIhQlI3A4U8w6QvK7ovQ3xfKEDpZbXavOe3KftC8ZXIC4jeJvJKmBRkLyhH6aZ13LtR24YftLTfBwo5g0lXtaK1I1eyjIBA1IYCIOikCBgIGAgasBBYuxH/AFnLL/8AcXJ9R1patm0lYi5rUEAgrLZd4WU6OPrQ11fTtKmTadYcCuizEgRCgJEpK4HCnmHSF5XdF6G6N5QgdLL67V5T25T9oXhK5AXElvE3klIFHQfKEfppjXK7cduGH7S0Xf4UcwaSr2tFakaF7KMkDVkGgYCBqwaBgIgUUhoLD2I8U5yy+iIuR6lrS17NpKxFzWoIEgrTZc4WU6OPrMXV9N9tTJtOsOBXTZRRQlioCIQSVweFPMOkLyu6L0at0b8/A6WX12rzq7UrfeF3yuQFwm8pvJKCj4P5+P00xrlduO3DD9paLvcKOYNJV7WitSOXsoyUoAUjIBIDU4DopDoiDU4DomAUTAsPYkxTnLL6Ii5PqWtLXs2krDXMaggSCtdlvhZTo42sxdX0321Mm06w4Ki6bKSjCWJTASgSNwOFPMOkLyu6L0at8X8/B6WX1wvOrtSt9oXdK5AXCbxN5JQUdB/Px+mmNdy7cduGGfdLTd4eNHMGkr0taKVI5eyhgIGpGQUwGpQyUgogYClB0QFESsPYlxTnLA0RFyPUtaf9a9m0lYS5jUECQVtstcLKdHG1mLq+m+2pk2nWHBLqMpUUJY0SQlUSNweFPMOkLyu6L0at0X8/B6WX1wvOrtSt9oXdK5AXCbymskpAo9hwboRQeOPGHxLiu5R24YZ6VMr4YWRE5WnSPqrWvCtcIZe6ksgpQyCBhWgMKUGEGQUhhEBSGgsLYm/q+WBoiLkep60/617NpKwVy2sIEgrbZZ4WU6ONrMXW9N9tTJtOsODK6bKSgYoEq4Sl73oWW/isaNJ+i8L3heiGAqboQ+OkxBA9ADmlRXiLUpj3rwlckci4LoHMCrSPQgpK+2AYE894swiIreIekf6XY2Wrft4Y70YqSMxBEVhbWxwBBzHiKtTOJRMZhysWE5ji1woRjWqJy8ZjBKyGQUjJTCDUhhBkFIYUgRBqRYWxR/V8sDREXH9T91P+tezaSsBctrCBIK32WeFlOjjazF1vTNKmTadYcEV1GUlUIoZOFCLnBrRUk2KszhMRl08CE2FDDeJgJJznjKyTO9L3jpCPvRljGnWOP8pMV1lLSbP9lRtdW7bwi1Ga11y48Eci4rczIsQV9f8A3FMRuG0eGypb6QcbVp2W7w6sfDyu0ZjLj7jXQFBBecVjHE2H1SurXT9oZaaviXun5FsUW2OFgdx8hVKa5hMxlATMnEhnwm2cTha0rTTVEvKYw0hXQyCnCDCnAyTCDCmIDCnAak6GmB77m3WmJbC2iKYWHTDoGnCpWmMekryuWLdyY3oyvRcmnSXt323Q/VP7LO5eXJWf+U8avyW+26H6p/ZZ3JyVn/lPGr8kb7bofqn9lnco5Kz/AMo41flH3TurHmS10eKYpYCGkhooDSuIegL1t2aLfSmFaq5q6zLwlXwqxKJhvlpKJEPgts842NXnNcQtFOU9IyLYQs8Jxxu+gWau5MvSIwj7tTwoYLDXieRi5qvbpx1lFU56Q7K8G4xhtw3Dw30LvQOILlbVe4lfTSGuzRiMu/aKLK9Qg8d0ZQRGkJkVPfFe25j3RIbcZJczP6Qujs21YjdqZrlrPWEXLXViQ/BiAuFlMLwXAfVbpppq6xLwzNPSYScG6kFwy8HOHAhUm3VGi29DIiWdb4o146tBUxFaOhbRK+y7Q71OazEGIErmhdsd6n+0YhltEt7LtDvU5rOg2mW9n2h3pms/k9plvZ9od6nerP5PaZb2fab3qd6tH8stolvZdod6b1Z/J7RLez7Q703riP5IwJb2XaHem9Wn+S2mW9l2h3pvVnRjtMt7PtDvUb1aY3RtMt7LtDvUZrI3S2mW9l2h3p/Z0FJZtvihTjq0qv8AZ0YxbpwWjKwsdA0E4k4dUrb0IyaunEi1YxpaDxNqXn48Svu00RmZV3pq6Qlb3b3HPe18QYiCGY6HOVz9p2ve/mnR727PzK1rnyghtAXNaXsUgQCDxTkg2ILQg5e6V7QPEHDMRVWiuqnSUTGXPx7021yKclQtFO13Y+XnNmmWreqPMd1lTztxHApMXqjzXdZTnbhwKRvVHmu6ynO3DgUjesPNd1lTztxHBpPeuPNd1lOeunApG9j1T1lTz104FJ72PVd1lOeup4FA3s+q7rKc/dOXoPe16p6yp5+6jgUDez6p6yo5+6nl6C3seq7rKc9dOXoLex6p6ynPXUcCkb1/Vd1lOeunApLesPNd1lRztw4NI3rDzHdZU87dTwaW2BeoK5FeUkqk7Xdn5TFmnLoLmXtAUsoPQKLwm5VVPWXpERHw6iSkWwxYF5pexSBAIBAIEWoNboDTxIFuZuZAbmZmQG5mZkBuZmZAbmZmQG5mZkBuZmZAbmZmQG5mZkBuZmZAbmZmQG5mZkBuZmZAbmZmQG5m5ggYgNzBBsAogaAQCD//2Q==">
            <a:extLst>
              <a:ext uri="{FF2B5EF4-FFF2-40B4-BE49-F238E27FC236}">
                <a16:creationId xmlns:a16="http://schemas.microsoft.com/office/drawing/2014/main" id="{C9290B24-4AAC-4DFE-9B22-411C0ACBC6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SV" altLang="es-SV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7416" name="8 Imagen" descr="facebbok.jpg">
            <a:extLst>
              <a:ext uri="{FF2B5EF4-FFF2-40B4-BE49-F238E27FC236}">
                <a16:creationId xmlns:a16="http://schemas.microsoft.com/office/drawing/2014/main" id="{20E3995B-316B-4078-83C0-46A2B73CA3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150" y="4579938"/>
            <a:ext cx="531813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9 Imagen" descr="twitter.jpg">
            <a:extLst>
              <a:ext uri="{FF2B5EF4-FFF2-40B4-BE49-F238E27FC236}">
                <a16:creationId xmlns:a16="http://schemas.microsoft.com/office/drawing/2014/main" id="{2AB55648-03F0-4CAD-976E-3D9A5A9E23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13" y="5145088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1 Rectángulo">
            <a:extLst>
              <a:ext uri="{FF2B5EF4-FFF2-40B4-BE49-F238E27FC236}">
                <a16:creationId xmlns:a16="http://schemas.microsoft.com/office/drawing/2014/main" id="{17A0A010-2559-4800-A746-DB62543009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988" y="976313"/>
            <a:ext cx="7135812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SV" sz="3600" b="1">
                <a:solidFill>
                  <a:srgbClr val="000000"/>
                </a:solidFill>
                <a:latin typeface="Arial Black" panose="020B0A04020102020204" pitchFamily="34" charset="0"/>
              </a:rPr>
              <a:t>MCP-ES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SV" sz="2400" b="1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SV" sz="2400" b="1">
                <a:solidFill>
                  <a:srgbClr val="000000"/>
                </a:solidFill>
                <a:latin typeface="Arial Black" panose="020B0A04020102020204" pitchFamily="34" charset="0"/>
              </a:rPr>
              <a:t>Contribuyendo a la reducción significativa y sostenible del VIH, Tuberculosis y Malaria, a través de las subvenciones del Fondo Mundial </a:t>
            </a:r>
          </a:p>
        </p:txBody>
      </p:sp>
      <p:pic>
        <p:nvPicPr>
          <p:cNvPr id="17419" name="Imagen 1">
            <a:extLst>
              <a:ext uri="{FF2B5EF4-FFF2-40B4-BE49-F238E27FC236}">
                <a16:creationId xmlns:a16="http://schemas.microsoft.com/office/drawing/2014/main" id="{C14EFD2D-727F-4340-86CF-02080FBB7B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38" y="3916363"/>
            <a:ext cx="652462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6494F9B-E43D-4439-B5B1-7D6B428EFDC7}"/>
              </a:ext>
            </a:extLst>
          </p:cNvPr>
          <p:cNvSpPr txBox="1"/>
          <p:nvPr/>
        </p:nvSpPr>
        <p:spPr>
          <a:xfrm>
            <a:off x="0" y="188640"/>
            <a:ext cx="6588224" cy="40011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SV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OBJETIVOS DE LA CONSULTA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5655544-7431-4C04-B23E-EB890971B8D0}"/>
              </a:ext>
            </a:extLst>
          </p:cNvPr>
          <p:cNvSpPr txBox="1"/>
          <p:nvPr/>
        </p:nvSpPr>
        <p:spPr>
          <a:xfrm>
            <a:off x="611560" y="908720"/>
            <a:ext cx="8208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dirty="0"/>
              <a:t>Día 1: “El Rol de los MCP en apoyo al Proceso de Transición”  </a:t>
            </a:r>
          </a:p>
          <a:p>
            <a:endParaRPr lang="es-SV" dirty="0"/>
          </a:p>
          <a:p>
            <a:pPr algn="just"/>
            <a:r>
              <a:rPr lang="es-SV" dirty="0"/>
              <a:t>Con los miembros se discutió las funciones de los MCPs y como la actual composición y estructuras pueden ser adaptadas para apoyar el proceso de transición. </a:t>
            </a:r>
          </a:p>
          <a:p>
            <a:pPr algn="just"/>
            <a:endParaRPr lang="es-SV" dirty="0"/>
          </a:p>
          <a:p>
            <a:pPr algn="just"/>
            <a:r>
              <a:rPr lang="es-SV" dirty="0"/>
              <a:t>Día 2: “Los MCP u otros mecanismos en el contexto post transición”. </a:t>
            </a:r>
          </a:p>
          <a:p>
            <a:pPr algn="just"/>
            <a:endParaRPr lang="es-SV" dirty="0"/>
          </a:p>
          <a:p>
            <a:pPr algn="just"/>
            <a:r>
              <a:rPr lang="es-SV" dirty="0"/>
              <a:t>Con los miembros se identificaron potenciales estructuras, plataformas, roles y responsabilidades para los MCP o estructuras similares sin el financiamiento del FM.  </a:t>
            </a:r>
          </a:p>
          <a:p>
            <a:pPr algn="just"/>
            <a:endParaRPr lang="es-SV" dirty="0"/>
          </a:p>
        </p:txBody>
      </p:sp>
      <p:pic>
        <p:nvPicPr>
          <p:cNvPr id="10" name="Imagen 9" descr="Imagen que contiene suelo, interior, pared, mesa&#10;&#10;Descripción generada con confianza muy alta">
            <a:extLst>
              <a:ext uri="{FF2B5EF4-FFF2-40B4-BE49-F238E27FC236}">
                <a16:creationId xmlns:a16="http://schemas.microsoft.com/office/drawing/2014/main" id="{88D7C3F4-B8D7-4AF0-817C-1E3F36B00B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0" r="5113" b="17450"/>
          <a:stretch/>
        </p:blipFill>
        <p:spPr>
          <a:xfrm>
            <a:off x="2123728" y="3861048"/>
            <a:ext cx="5292080" cy="2854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6494F9B-E43D-4439-B5B1-7D6B428EFDC7}"/>
              </a:ext>
            </a:extLst>
          </p:cNvPr>
          <p:cNvSpPr txBox="1"/>
          <p:nvPr/>
        </p:nvSpPr>
        <p:spPr>
          <a:xfrm>
            <a:off x="0" y="188640"/>
            <a:ext cx="6588224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SV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PROCESO DE EVOLUCION DE </a:t>
            </a:r>
            <a:r>
              <a:rPr lang="es-SV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MCPs</a:t>
            </a:r>
            <a:r>
              <a:rPr lang="es-SV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RESULTADOS PRELIMINARES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5655544-7431-4C04-B23E-EB890971B8D0}"/>
              </a:ext>
            </a:extLst>
          </p:cNvPr>
          <p:cNvSpPr txBox="1"/>
          <p:nvPr/>
        </p:nvSpPr>
        <p:spPr>
          <a:xfrm>
            <a:off x="395536" y="1340768"/>
            <a:ext cx="82089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SV" dirty="0"/>
              <a:t>El objetivo </a:t>
            </a:r>
          </a:p>
          <a:p>
            <a:pPr algn="just"/>
            <a:r>
              <a:rPr lang="es-SV" dirty="0"/>
              <a:t>Presentación para proporcionar un mínimo de entendimiento sobre el status quo de los </a:t>
            </a:r>
            <a:r>
              <a:rPr lang="es-SV" dirty="0" err="1"/>
              <a:t>MCPs</a:t>
            </a:r>
            <a:endParaRPr lang="es-SV" dirty="0"/>
          </a:p>
          <a:p>
            <a:pPr algn="just"/>
            <a:endParaRPr lang="es-SV" dirty="0"/>
          </a:p>
          <a:p>
            <a:pPr algn="just"/>
            <a:r>
              <a:rPr lang="es-SV" dirty="0"/>
              <a:t>Se centro la discusión en las funciones actuales. </a:t>
            </a:r>
          </a:p>
          <a:p>
            <a:endParaRPr lang="es-SV" dirty="0"/>
          </a:p>
          <a:p>
            <a:pPr algn="just"/>
            <a:endParaRPr lang="es-SV" dirty="0"/>
          </a:p>
          <a:p>
            <a:pPr algn="just"/>
            <a:endParaRPr lang="es-SV" dirty="0"/>
          </a:p>
        </p:txBody>
      </p:sp>
      <p:pic>
        <p:nvPicPr>
          <p:cNvPr id="7" name="Imagen 6" descr="Imagen que contiene persona, interior, portátil, pared&#10;&#10;Descripción generada con confianza muy alta">
            <a:extLst>
              <a:ext uri="{FF2B5EF4-FFF2-40B4-BE49-F238E27FC236}">
                <a16:creationId xmlns:a16="http://schemas.microsoft.com/office/drawing/2014/main" id="{6484F2E1-5FEE-4B4B-BFC9-A85CE590E0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1" r="1176"/>
          <a:stretch/>
        </p:blipFill>
        <p:spPr>
          <a:xfrm>
            <a:off x="1907704" y="2996952"/>
            <a:ext cx="5436096" cy="3405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115758"/>
      </p:ext>
    </p:extLst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6494F9B-E43D-4439-B5B1-7D6B428EFDC7}"/>
              </a:ext>
            </a:extLst>
          </p:cNvPr>
          <p:cNvSpPr txBox="1"/>
          <p:nvPr/>
        </p:nvSpPr>
        <p:spPr>
          <a:xfrm>
            <a:off x="0" y="188640"/>
            <a:ext cx="6588224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SV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Contexto que justifica porque el FM esta transformando el modelo de los </a:t>
            </a:r>
            <a:r>
              <a:rPr lang="es-SV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MCPs</a:t>
            </a:r>
            <a:endParaRPr lang="es-SV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E0F8488-FBC6-4E45-B445-797AEBC7D0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9" t="30882" r="26828" b="13601"/>
          <a:stretch/>
        </p:blipFill>
        <p:spPr>
          <a:xfrm>
            <a:off x="10750" y="1196752"/>
            <a:ext cx="9125377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122114"/>
      </p:ext>
    </p:extLst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695FD47-989F-4CAF-9330-3EC4FA351D5F}"/>
              </a:ext>
            </a:extLst>
          </p:cNvPr>
          <p:cNvSpPr txBox="1"/>
          <p:nvPr/>
        </p:nvSpPr>
        <p:spPr>
          <a:xfrm>
            <a:off x="0" y="188640"/>
            <a:ext cx="6732240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SV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AREAS PRINCIPALES DE LOS MCP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FC8C59E-DE2A-4826-A4BF-69C9994C22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55" t="27600" r="33210" b="13600"/>
          <a:stretch/>
        </p:blipFill>
        <p:spPr>
          <a:xfrm>
            <a:off x="107504" y="980728"/>
            <a:ext cx="8958450" cy="496855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E965914-9653-4183-B8B8-13A8D200C8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63" t="20601" r="24801" b="13600"/>
          <a:stretch/>
        </p:blipFill>
        <p:spPr>
          <a:xfrm>
            <a:off x="107504" y="980728"/>
            <a:ext cx="8976487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13668"/>
      </p:ext>
    </p:extLst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E90047F-D649-4D67-A587-ABA05835500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1" t="20601" r="24801" b="13600"/>
          <a:stretch/>
        </p:blipFill>
        <p:spPr>
          <a:xfrm>
            <a:off x="49028" y="980727"/>
            <a:ext cx="9059476" cy="532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33382"/>
      </p:ext>
    </p:extLst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12B034F3-D3B4-4DE6-94A3-1E1271BC33F9}"/>
              </a:ext>
            </a:extLst>
          </p:cNvPr>
          <p:cNvSpPr/>
          <p:nvPr/>
        </p:nvSpPr>
        <p:spPr>
          <a:xfrm>
            <a:off x="251520" y="1119600"/>
            <a:ext cx="8784976" cy="5442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SV" dirty="0"/>
              <a:t>Composición de los MCP: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SV" dirty="0"/>
              <a:t>La mayor parte de MCP están presididos por un alto funcionario gubernamental.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SV" dirty="0"/>
              <a:t>La sociedad civil representa en torno al 50% de los miembros.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SV" dirty="0"/>
              <a:t>Los MCP tienen tamaños muy dispares. El tamaño puede influir en el desempeño del MCP, cuya composición óptima no superará los 28 miembros.</a:t>
            </a:r>
          </a:p>
          <a:p>
            <a:pPr>
              <a:lnSpc>
                <a:spcPct val="150000"/>
              </a:lnSpc>
            </a:pPr>
            <a:endParaRPr lang="es-SV" dirty="0"/>
          </a:p>
          <a:p>
            <a:pPr>
              <a:lnSpc>
                <a:spcPct val="150000"/>
              </a:lnSpc>
            </a:pPr>
            <a:r>
              <a:rPr lang="es-SV" dirty="0"/>
              <a:t>Presupuesto de los MCP: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SV" dirty="0"/>
              <a:t>Los MCP reciben una media de US$ 90.000/año (en la actualidad con “modalidades basadas en el desempeño”).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SV" dirty="0"/>
              <a:t>El financiamiento de los MCP influye en su desempeño, pero tiene un límite.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SV" dirty="0"/>
              <a:t>Las categorías de costos más elevadas corresponden a salarios (33%) y consultas/reuniones (25%). Deben optimizarse para asegurar que estén en línea con la evolución de los MCP.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E916D0F-61D0-46C2-955A-FA7C9EFB5283}"/>
              </a:ext>
            </a:extLst>
          </p:cNvPr>
          <p:cNvSpPr txBox="1"/>
          <p:nvPr/>
        </p:nvSpPr>
        <p:spPr>
          <a:xfrm>
            <a:off x="0" y="116632"/>
            <a:ext cx="6732240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SV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RESUMEN DE LAS CONCLUSIONES PRINCIPALES</a:t>
            </a:r>
          </a:p>
        </p:txBody>
      </p:sp>
    </p:spTree>
    <p:extLst>
      <p:ext uri="{BB962C8B-B14F-4D97-AF65-F5344CB8AC3E}">
        <p14:creationId xmlns:p14="http://schemas.microsoft.com/office/powerpoint/2010/main" val="3297075741"/>
      </p:ext>
    </p:extLst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12B034F3-D3B4-4DE6-94A3-1E1271BC33F9}"/>
              </a:ext>
            </a:extLst>
          </p:cNvPr>
          <p:cNvSpPr/>
          <p:nvPr/>
        </p:nvSpPr>
        <p:spPr>
          <a:xfrm>
            <a:off x="251520" y="1412776"/>
            <a:ext cx="87129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SV" sz="2000" dirty="0"/>
              <a:t>Desempeño de los MCP y factores que influyen en el desempeño tanto de los MCP como de las subvenciones:</a:t>
            </a:r>
          </a:p>
          <a:p>
            <a:pPr algn="just">
              <a:lnSpc>
                <a:spcPct val="150000"/>
              </a:lnSpc>
            </a:pPr>
            <a:endParaRPr lang="es-SV" sz="2000" dirty="0"/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SV" sz="2000" dirty="0"/>
              <a:t>El mayor problema para el desempeño de los MCP es “la calidad de la participación (de los miembros de los MCP)”.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SV" sz="2000" dirty="0"/>
              <a:t>El principal factor cualitativo que afecta al desempeño de los MCP es el entorno operativo.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SV" sz="2000" dirty="0"/>
              <a:t>El buen desempeño de un MCP puede estar correlacionado con un mejor desempeño de la subvención.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84AF859-24D6-4A85-B3CA-C339F8DF267C}"/>
              </a:ext>
            </a:extLst>
          </p:cNvPr>
          <p:cNvSpPr txBox="1"/>
          <p:nvPr/>
        </p:nvSpPr>
        <p:spPr>
          <a:xfrm>
            <a:off x="0" y="116632"/>
            <a:ext cx="6732240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SV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RESUMEN DE LAS CONCLUSIONES PRINCIPALES</a:t>
            </a:r>
          </a:p>
        </p:txBody>
      </p:sp>
    </p:spTree>
    <p:extLst>
      <p:ext uri="{BB962C8B-B14F-4D97-AF65-F5344CB8AC3E}">
        <p14:creationId xmlns:p14="http://schemas.microsoft.com/office/powerpoint/2010/main" val="1403942638"/>
      </p:ext>
    </p:extLst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3387</TotalTime>
  <Words>577</Words>
  <Application>Microsoft Office PowerPoint</Application>
  <PresentationFormat>Presentación en pantalla (4:3)</PresentationFormat>
  <Paragraphs>64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Wingdings</vt:lpstr>
      <vt:lpstr>Tema de Office</vt:lpstr>
      <vt:lpstr>4_Tema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Vanessa</dc:creator>
  <cp:lastModifiedBy>Karla Eugenia Rivera Arévalo</cp:lastModifiedBy>
  <cp:revision>168</cp:revision>
  <dcterms:created xsi:type="dcterms:W3CDTF">2012-11-07T15:01:43Z</dcterms:created>
  <dcterms:modified xsi:type="dcterms:W3CDTF">2017-10-11T22:57:41Z</dcterms:modified>
</cp:coreProperties>
</file>