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handoutMasterIdLst>
    <p:handoutMasterId r:id="rId16"/>
  </p:handoutMasterIdLst>
  <p:sldIdLst>
    <p:sldId id="256" r:id="rId3"/>
    <p:sldId id="279" r:id="rId4"/>
    <p:sldId id="280" r:id="rId5"/>
    <p:sldId id="277" r:id="rId6"/>
    <p:sldId id="278" r:id="rId7"/>
    <p:sldId id="283" r:id="rId8"/>
    <p:sldId id="284" r:id="rId9"/>
    <p:sldId id="285" r:id="rId10"/>
    <p:sldId id="286" r:id="rId11"/>
    <p:sldId id="287" r:id="rId12"/>
    <p:sldId id="288" r:id="rId13"/>
    <p:sldId id="258" r:id="rId14"/>
  </p:sldIdLst>
  <p:sldSz cx="9144000" cy="6858000" type="screen4x3"/>
  <p:notesSz cx="6858000" cy="9144000"/>
  <p:defaultTextStyle>
    <a:defPPr>
      <a:defRPr lang="es-SV"/>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93" autoAdjust="0"/>
    <p:restoredTop sz="94672" autoAdjust="0"/>
  </p:normalViewPr>
  <p:slideViewPr>
    <p:cSldViewPr>
      <p:cViewPr varScale="1">
        <p:scale>
          <a:sx n="89" d="100"/>
          <a:sy n="89" d="100"/>
        </p:scale>
        <p:origin x="1428"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32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s-SV"/>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EBBDA1FB-C438-4CE0-A5AF-6271FC4E804D}" type="datetimeFigureOut">
              <a:rPr lang="es-SV"/>
              <a:pPr>
                <a:defRPr/>
              </a:pPr>
              <a:t>8/2/2017</a:t>
            </a:fld>
            <a:endParaRPr lang="es-SV"/>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s-SV"/>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6722F99-67FE-4840-B545-369A4161853E}" type="slidenum">
              <a:rPr lang="es-SV" altLang="es-SV"/>
              <a:pPr/>
              <a:t>‹Nº›</a:t>
            </a:fld>
            <a:endParaRPr lang="es-SV" altLang="es-SV"/>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3F87085E-4EBE-4CE0-BBCC-BB8B4CC4796D}" type="datetimeFigureOut">
              <a:rPr lang="es-SV"/>
              <a:pPr>
                <a:defRPr/>
              </a:pPr>
              <a:t>8/2/2017</a:t>
            </a:fld>
            <a:endParaRPr lang="es-SV"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SV"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SV"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AFA413E-DA77-4F73-97BA-0DB2A7E33DB3}" type="slidenum">
              <a:rPr lang="es-SV" altLang="es-SV"/>
              <a:pPr/>
              <a:t>‹Nº›</a:t>
            </a:fld>
            <a:endParaRPr lang="es-SV" altLang="es-S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a:t>Deuda Por Salud</a:t>
            </a:r>
            <a:br>
              <a:rPr lang="es-419" dirty="0"/>
            </a:br>
            <a:r>
              <a:rPr lang="es-419" dirty="0"/>
              <a:t>Qué es? Quien puede beneficiarse? Esta propuesta la presentó el Fondo Mundial en una reunión regional en Bogotá, en diciembre de 2012</a:t>
            </a:r>
            <a:endParaRPr lang="es-419" dirty="0"/>
          </a:p>
        </p:txBody>
      </p:sp>
      <p:sp>
        <p:nvSpPr>
          <p:cNvPr id="4" name="Marcador de número de diapositiva 3"/>
          <p:cNvSpPr>
            <a:spLocks noGrp="1"/>
          </p:cNvSpPr>
          <p:nvPr>
            <p:ph type="sldNum" sz="quarter" idx="10"/>
          </p:nvPr>
        </p:nvSpPr>
        <p:spPr/>
        <p:txBody>
          <a:bodyPr/>
          <a:lstStyle/>
          <a:p>
            <a:fld id="{CAFA413E-DA77-4F73-97BA-0DB2A7E33DB3}" type="slidenum">
              <a:rPr lang="es-SV" altLang="es-SV" smtClean="0"/>
              <a:pPr/>
              <a:t>1</a:t>
            </a:fld>
            <a:endParaRPr lang="es-SV" altLang="es-SV"/>
          </a:p>
        </p:txBody>
      </p:sp>
    </p:spTree>
    <p:extLst>
      <p:ext uri="{BB962C8B-B14F-4D97-AF65-F5344CB8AC3E}">
        <p14:creationId xmlns:p14="http://schemas.microsoft.com/office/powerpoint/2010/main" val="1499015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SV" altLang="es-SV"/>
          </a:p>
        </p:txBody>
      </p:sp>
      <p:sp>
        <p:nvSpPr>
          <p:cNvPr id="6148" name="Marcador de número de diapositiva 3"/>
          <p:cNvSpPr>
            <a:spLocks noGrp="1"/>
          </p:cNvSpPr>
          <p:nvPr>
            <p:ph type="sldNum" sz="quarter" idx="5"/>
          </p:nvPr>
        </p:nvSpPr>
        <p:spPr bwMode="auto">
          <a:noFill/>
          <a:ln>
            <a:miter lim="800000"/>
            <a:headEnd/>
            <a:tailEnd/>
          </a:ln>
        </p:spPr>
        <p:txBody>
          <a:bodyPr/>
          <a:lstStyle/>
          <a:p>
            <a:fld id="{08621A23-61E3-41A6-9692-70279461B8D3}" type="slidenum">
              <a:rPr lang="es-SV" altLang="es-SV"/>
              <a:pPr/>
              <a:t>11</a:t>
            </a:fld>
            <a:endParaRPr lang="es-SV" altLang="es-SV"/>
          </a:p>
        </p:txBody>
      </p:sp>
    </p:spTree>
    <p:extLst>
      <p:ext uri="{BB962C8B-B14F-4D97-AF65-F5344CB8AC3E}">
        <p14:creationId xmlns:p14="http://schemas.microsoft.com/office/powerpoint/2010/main" val="321657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4BE26074-AF2A-4E4A-A682-7431CF190299}" type="slidenum">
              <a:rPr lang="de-DE" sz="1200" b="0">
                <a:latin typeface="Arial" charset="0"/>
              </a:rPr>
              <a:pPr eaLnBrk="1" hangingPunct="1"/>
              <a:t>2</a:t>
            </a:fld>
            <a:endParaRPr lang="de-DE" sz="1200" b="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4142951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4BE26074-AF2A-4E4A-A682-7431CF190299}" type="slidenum">
              <a:rPr lang="de-DE" sz="1200" b="0">
                <a:latin typeface="Arial" charset="0"/>
              </a:rPr>
              <a:pPr eaLnBrk="1" hangingPunct="1"/>
              <a:t>3</a:t>
            </a:fld>
            <a:endParaRPr lang="de-DE" sz="1200" b="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8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SV" altLang="es-SV"/>
          </a:p>
        </p:txBody>
      </p:sp>
      <p:sp>
        <p:nvSpPr>
          <p:cNvPr id="6148" name="Marcador de número de diapositiva 3"/>
          <p:cNvSpPr>
            <a:spLocks noGrp="1"/>
          </p:cNvSpPr>
          <p:nvPr>
            <p:ph type="sldNum" sz="quarter" idx="5"/>
          </p:nvPr>
        </p:nvSpPr>
        <p:spPr bwMode="auto">
          <a:noFill/>
          <a:ln>
            <a:miter lim="800000"/>
            <a:headEnd/>
            <a:tailEnd/>
          </a:ln>
        </p:spPr>
        <p:txBody>
          <a:bodyPr/>
          <a:lstStyle/>
          <a:p>
            <a:fld id="{08621A23-61E3-41A6-9692-70279461B8D3}" type="slidenum">
              <a:rPr lang="es-SV" altLang="es-SV"/>
              <a:pPr/>
              <a:t>5</a:t>
            </a:fld>
            <a:endParaRPr lang="es-SV" altLang="es-S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SV" altLang="es-SV"/>
          </a:p>
        </p:txBody>
      </p:sp>
      <p:sp>
        <p:nvSpPr>
          <p:cNvPr id="6148" name="Marcador de número de diapositiva 3"/>
          <p:cNvSpPr>
            <a:spLocks noGrp="1"/>
          </p:cNvSpPr>
          <p:nvPr>
            <p:ph type="sldNum" sz="quarter" idx="5"/>
          </p:nvPr>
        </p:nvSpPr>
        <p:spPr bwMode="auto">
          <a:noFill/>
          <a:ln>
            <a:miter lim="800000"/>
            <a:headEnd/>
            <a:tailEnd/>
          </a:ln>
        </p:spPr>
        <p:txBody>
          <a:bodyPr/>
          <a:lstStyle/>
          <a:p>
            <a:fld id="{08621A23-61E3-41A6-9692-70279461B8D3}" type="slidenum">
              <a:rPr lang="es-SV" altLang="es-SV"/>
              <a:pPr/>
              <a:t>6</a:t>
            </a:fld>
            <a:endParaRPr lang="es-SV" altLang="es-SV"/>
          </a:p>
        </p:txBody>
      </p:sp>
    </p:spTree>
    <p:extLst>
      <p:ext uri="{BB962C8B-B14F-4D97-AF65-F5344CB8AC3E}">
        <p14:creationId xmlns:p14="http://schemas.microsoft.com/office/powerpoint/2010/main" val="360392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SV" altLang="es-SV"/>
          </a:p>
        </p:txBody>
      </p:sp>
      <p:sp>
        <p:nvSpPr>
          <p:cNvPr id="6148" name="Marcador de número de diapositiva 3"/>
          <p:cNvSpPr>
            <a:spLocks noGrp="1"/>
          </p:cNvSpPr>
          <p:nvPr>
            <p:ph type="sldNum" sz="quarter" idx="5"/>
          </p:nvPr>
        </p:nvSpPr>
        <p:spPr bwMode="auto">
          <a:noFill/>
          <a:ln>
            <a:miter lim="800000"/>
            <a:headEnd/>
            <a:tailEnd/>
          </a:ln>
        </p:spPr>
        <p:txBody>
          <a:bodyPr/>
          <a:lstStyle/>
          <a:p>
            <a:fld id="{08621A23-61E3-41A6-9692-70279461B8D3}" type="slidenum">
              <a:rPr lang="es-SV" altLang="es-SV"/>
              <a:pPr/>
              <a:t>7</a:t>
            </a:fld>
            <a:endParaRPr lang="es-SV" altLang="es-SV"/>
          </a:p>
        </p:txBody>
      </p:sp>
    </p:spTree>
    <p:extLst>
      <p:ext uri="{BB962C8B-B14F-4D97-AF65-F5344CB8AC3E}">
        <p14:creationId xmlns:p14="http://schemas.microsoft.com/office/powerpoint/2010/main" val="2252875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SV" altLang="es-SV"/>
          </a:p>
        </p:txBody>
      </p:sp>
      <p:sp>
        <p:nvSpPr>
          <p:cNvPr id="6148" name="Marcador de número de diapositiva 3"/>
          <p:cNvSpPr>
            <a:spLocks noGrp="1"/>
          </p:cNvSpPr>
          <p:nvPr>
            <p:ph type="sldNum" sz="quarter" idx="5"/>
          </p:nvPr>
        </p:nvSpPr>
        <p:spPr bwMode="auto">
          <a:noFill/>
          <a:ln>
            <a:miter lim="800000"/>
            <a:headEnd/>
            <a:tailEnd/>
          </a:ln>
        </p:spPr>
        <p:txBody>
          <a:bodyPr/>
          <a:lstStyle/>
          <a:p>
            <a:fld id="{08621A23-61E3-41A6-9692-70279461B8D3}" type="slidenum">
              <a:rPr lang="es-SV" altLang="es-SV"/>
              <a:pPr/>
              <a:t>8</a:t>
            </a:fld>
            <a:endParaRPr lang="es-SV" altLang="es-SV"/>
          </a:p>
        </p:txBody>
      </p:sp>
    </p:spTree>
    <p:extLst>
      <p:ext uri="{BB962C8B-B14F-4D97-AF65-F5344CB8AC3E}">
        <p14:creationId xmlns:p14="http://schemas.microsoft.com/office/powerpoint/2010/main" val="692447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SV" altLang="es-SV"/>
          </a:p>
        </p:txBody>
      </p:sp>
      <p:sp>
        <p:nvSpPr>
          <p:cNvPr id="6148" name="Marcador de número de diapositiva 3"/>
          <p:cNvSpPr>
            <a:spLocks noGrp="1"/>
          </p:cNvSpPr>
          <p:nvPr>
            <p:ph type="sldNum" sz="quarter" idx="5"/>
          </p:nvPr>
        </p:nvSpPr>
        <p:spPr bwMode="auto">
          <a:noFill/>
          <a:ln>
            <a:miter lim="800000"/>
            <a:headEnd/>
            <a:tailEnd/>
          </a:ln>
        </p:spPr>
        <p:txBody>
          <a:bodyPr/>
          <a:lstStyle/>
          <a:p>
            <a:fld id="{08621A23-61E3-41A6-9692-70279461B8D3}" type="slidenum">
              <a:rPr lang="es-SV" altLang="es-SV"/>
              <a:pPr/>
              <a:t>9</a:t>
            </a:fld>
            <a:endParaRPr lang="es-SV" altLang="es-SV"/>
          </a:p>
        </p:txBody>
      </p:sp>
    </p:spTree>
    <p:extLst>
      <p:ext uri="{BB962C8B-B14F-4D97-AF65-F5344CB8AC3E}">
        <p14:creationId xmlns:p14="http://schemas.microsoft.com/office/powerpoint/2010/main" val="1882975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SV" altLang="es-SV"/>
          </a:p>
        </p:txBody>
      </p:sp>
      <p:sp>
        <p:nvSpPr>
          <p:cNvPr id="6148" name="Marcador de número de diapositiva 3"/>
          <p:cNvSpPr>
            <a:spLocks noGrp="1"/>
          </p:cNvSpPr>
          <p:nvPr>
            <p:ph type="sldNum" sz="quarter" idx="5"/>
          </p:nvPr>
        </p:nvSpPr>
        <p:spPr bwMode="auto">
          <a:noFill/>
          <a:ln>
            <a:miter lim="800000"/>
            <a:headEnd/>
            <a:tailEnd/>
          </a:ln>
        </p:spPr>
        <p:txBody>
          <a:bodyPr/>
          <a:lstStyle/>
          <a:p>
            <a:fld id="{08621A23-61E3-41A6-9692-70279461B8D3}" type="slidenum">
              <a:rPr lang="es-SV" altLang="es-SV"/>
              <a:pPr/>
              <a:t>10</a:t>
            </a:fld>
            <a:endParaRPr lang="es-SV" altLang="es-SV"/>
          </a:p>
        </p:txBody>
      </p:sp>
    </p:spTree>
    <p:extLst>
      <p:ext uri="{BB962C8B-B14F-4D97-AF65-F5344CB8AC3E}">
        <p14:creationId xmlns:p14="http://schemas.microsoft.com/office/powerpoint/2010/main" val="4123558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F19A3A02-7F28-4A50-A2B0-0C0DD48D085D}" type="datetimeFigureOut">
              <a:rPr lang="es-SV"/>
              <a:pPr>
                <a:defRPr/>
              </a:pPr>
              <a:t>8/2/2017</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fld id="{632395B3-D8CC-4E19-ACD2-F8F1DAFAAA65}" type="slidenum">
              <a:rPr lang="es-SV" altLang="es-SV"/>
              <a:pPr/>
              <a:t>‹Nº›</a:t>
            </a:fld>
            <a:endParaRPr lang="es-SV" altLang="es-S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lvl1pPr>
              <a:defRPr/>
            </a:lvl1pPr>
          </a:lstStyle>
          <a:p>
            <a:pPr>
              <a:defRPr/>
            </a:pPr>
            <a:fld id="{69607730-C302-42F7-B26B-CF5AFBB967C9}" type="datetimeFigureOut">
              <a:rPr lang="es-SV"/>
              <a:pPr>
                <a:defRPr/>
              </a:pPr>
              <a:t>8/2/2017</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fld id="{210988BF-010B-46F5-A452-A2C2CD26313D}" type="slidenum">
              <a:rPr lang="es-SV" altLang="es-SV"/>
              <a:pPr/>
              <a:t>‹Nº›</a:t>
            </a:fld>
            <a:endParaRPr lang="es-SV" alt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lvl1pPr>
              <a:defRPr/>
            </a:lvl1pPr>
          </a:lstStyle>
          <a:p>
            <a:pPr>
              <a:defRPr/>
            </a:pPr>
            <a:fld id="{97F56CFA-30EF-4BB4-BBFB-B6479D4ED0B7}" type="datetimeFigureOut">
              <a:rPr lang="es-SV"/>
              <a:pPr>
                <a:defRPr/>
              </a:pPr>
              <a:t>8/2/2017</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fld id="{08F75E91-A975-40FA-AB41-C2DC45A0BD81}" type="slidenum">
              <a:rPr lang="es-SV" altLang="es-SV"/>
              <a:pPr/>
              <a:t>‹Nº›</a:t>
            </a:fld>
            <a:endParaRPr lang="es-SV" altLang="es-S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E959A340-89E5-40A5-8D7D-7FE46C2430F3}" type="datetimeFigureOut">
              <a:rPr lang="es-SV"/>
              <a:pPr>
                <a:defRPr/>
              </a:pPr>
              <a:t>8/2/2017</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fld id="{87E8297A-ED1C-44B3-8E1F-22D608522AAD}" type="slidenum">
              <a:rPr lang="es-SV" altLang="es-SV"/>
              <a:pPr/>
              <a:t>‹Nº›</a:t>
            </a:fld>
            <a:endParaRPr lang="es-SV" altLang="es-SV"/>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lvl1pPr>
              <a:defRPr/>
            </a:lvl1pPr>
          </a:lstStyle>
          <a:p>
            <a:pPr>
              <a:defRPr/>
            </a:pPr>
            <a:fld id="{5FECAD85-E17F-4CE6-AE38-5FC9E662E8BD}" type="datetimeFigureOut">
              <a:rPr lang="es-SV"/>
              <a:pPr>
                <a:defRPr/>
              </a:pPr>
              <a:t>8/2/2017</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fld id="{97AC8FCA-A9DC-4ECE-815E-B736D4A0D6D3}" type="slidenum">
              <a:rPr lang="es-SV" altLang="es-SV"/>
              <a:pPr/>
              <a:t>‹Nº›</a:t>
            </a:fld>
            <a:endParaRPr lang="es-SV" altLang="es-SV"/>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73214BC-6A5B-4FDA-B369-D081DE9077D2}" type="datetimeFigureOut">
              <a:rPr lang="es-SV"/>
              <a:pPr>
                <a:defRPr/>
              </a:pPr>
              <a:t>8/2/2017</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fld id="{40706F37-2712-4903-A066-3CC21E8D66E2}" type="slidenum">
              <a:rPr lang="es-SV" altLang="es-SV"/>
              <a:pPr/>
              <a:t>‹Nº›</a:t>
            </a:fld>
            <a:endParaRPr lang="es-SV" altLang="es-SV"/>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3 Marcador de fecha"/>
          <p:cNvSpPr>
            <a:spLocks noGrp="1"/>
          </p:cNvSpPr>
          <p:nvPr>
            <p:ph type="dt" sz="half" idx="10"/>
          </p:nvPr>
        </p:nvSpPr>
        <p:spPr/>
        <p:txBody>
          <a:bodyPr/>
          <a:lstStyle>
            <a:lvl1pPr>
              <a:defRPr/>
            </a:lvl1pPr>
          </a:lstStyle>
          <a:p>
            <a:pPr>
              <a:defRPr/>
            </a:pPr>
            <a:fld id="{67613D40-C337-44CC-9813-FB4977CB99D4}" type="datetimeFigureOut">
              <a:rPr lang="es-SV"/>
              <a:pPr>
                <a:defRPr/>
              </a:pPr>
              <a:t>8/2/2017</a:t>
            </a:fld>
            <a:endParaRPr lang="es-SV" dirty="0"/>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fld id="{DE8F16C7-42C4-4837-BFA8-91D52155AE01}" type="slidenum">
              <a:rPr lang="es-SV" altLang="es-SV"/>
              <a:pPr/>
              <a:t>‹Nº›</a:t>
            </a:fld>
            <a:endParaRPr lang="es-SV" altLang="es-SV"/>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3 Marcador de fecha"/>
          <p:cNvSpPr>
            <a:spLocks noGrp="1"/>
          </p:cNvSpPr>
          <p:nvPr>
            <p:ph type="dt" sz="half" idx="10"/>
          </p:nvPr>
        </p:nvSpPr>
        <p:spPr/>
        <p:txBody>
          <a:bodyPr/>
          <a:lstStyle>
            <a:lvl1pPr>
              <a:defRPr/>
            </a:lvl1pPr>
          </a:lstStyle>
          <a:p>
            <a:pPr>
              <a:defRPr/>
            </a:pPr>
            <a:fld id="{CA5010F7-D8C4-412C-A8F7-02E880988B06}" type="datetimeFigureOut">
              <a:rPr lang="es-SV"/>
              <a:pPr>
                <a:defRPr/>
              </a:pPr>
              <a:t>8/2/2017</a:t>
            </a:fld>
            <a:endParaRPr lang="es-SV" dirty="0"/>
          </a:p>
        </p:txBody>
      </p:sp>
      <p:sp>
        <p:nvSpPr>
          <p:cNvPr id="8" name="4 Marcador de pie de página"/>
          <p:cNvSpPr>
            <a:spLocks noGrp="1"/>
          </p:cNvSpPr>
          <p:nvPr>
            <p:ph type="ftr" sz="quarter" idx="11"/>
          </p:nvPr>
        </p:nvSpPr>
        <p:spPr/>
        <p:txBody>
          <a:bodyPr/>
          <a:lstStyle>
            <a:lvl1pPr>
              <a:defRPr/>
            </a:lvl1pPr>
          </a:lstStyle>
          <a:p>
            <a:pPr>
              <a:defRPr/>
            </a:pPr>
            <a:endParaRPr lang="es-SV"/>
          </a:p>
        </p:txBody>
      </p:sp>
      <p:sp>
        <p:nvSpPr>
          <p:cNvPr id="9" name="5 Marcador de número de diapositiva"/>
          <p:cNvSpPr>
            <a:spLocks noGrp="1"/>
          </p:cNvSpPr>
          <p:nvPr>
            <p:ph type="sldNum" sz="quarter" idx="12"/>
          </p:nvPr>
        </p:nvSpPr>
        <p:spPr/>
        <p:txBody>
          <a:bodyPr/>
          <a:lstStyle>
            <a:lvl1pPr>
              <a:defRPr/>
            </a:lvl1pPr>
          </a:lstStyle>
          <a:p>
            <a:fld id="{EC72765A-33D6-4629-82D2-E6028604160B}" type="slidenum">
              <a:rPr lang="es-SV" altLang="es-SV"/>
              <a:pPr/>
              <a:t>‹Nº›</a:t>
            </a:fld>
            <a:endParaRPr lang="es-SV" altLang="es-SV"/>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51FF7347-5810-4C02-90AE-FD06919FAD69}" type="datetimeFigureOut">
              <a:rPr lang="es-SV"/>
              <a:pPr>
                <a:defRPr/>
              </a:pPr>
              <a:t>8/2/2017</a:t>
            </a:fld>
            <a:endParaRPr lang="es-SV" dirty="0"/>
          </a:p>
        </p:txBody>
      </p:sp>
      <p:sp>
        <p:nvSpPr>
          <p:cNvPr id="4" name="4 Marcador de pie de página"/>
          <p:cNvSpPr>
            <a:spLocks noGrp="1"/>
          </p:cNvSpPr>
          <p:nvPr>
            <p:ph type="ftr" sz="quarter" idx="11"/>
          </p:nvPr>
        </p:nvSpPr>
        <p:spPr/>
        <p:txBody>
          <a:bodyPr/>
          <a:lstStyle>
            <a:lvl1pPr>
              <a:defRPr/>
            </a:lvl1pPr>
          </a:lstStyle>
          <a:p>
            <a:pPr>
              <a:defRPr/>
            </a:pPr>
            <a:endParaRPr lang="es-SV"/>
          </a:p>
        </p:txBody>
      </p:sp>
      <p:sp>
        <p:nvSpPr>
          <p:cNvPr id="5" name="5 Marcador de número de diapositiva"/>
          <p:cNvSpPr>
            <a:spLocks noGrp="1"/>
          </p:cNvSpPr>
          <p:nvPr>
            <p:ph type="sldNum" sz="quarter" idx="12"/>
          </p:nvPr>
        </p:nvSpPr>
        <p:spPr/>
        <p:txBody>
          <a:bodyPr/>
          <a:lstStyle>
            <a:lvl1pPr>
              <a:defRPr/>
            </a:lvl1pPr>
          </a:lstStyle>
          <a:p>
            <a:fld id="{10367B20-837A-4C1E-AC89-DC33EBCABCD4}" type="slidenum">
              <a:rPr lang="es-SV" altLang="es-SV"/>
              <a:pPr/>
              <a:t>‹Nº›</a:t>
            </a:fld>
            <a:endParaRPr lang="es-SV" altLang="es-SV"/>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EE0B091-85AE-48A8-A081-FA78F03EFE2A}" type="datetimeFigureOut">
              <a:rPr lang="es-SV"/>
              <a:pPr>
                <a:defRPr/>
              </a:pPr>
              <a:t>8/2/2017</a:t>
            </a:fld>
            <a:endParaRPr lang="es-SV" dirty="0"/>
          </a:p>
        </p:txBody>
      </p:sp>
      <p:sp>
        <p:nvSpPr>
          <p:cNvPr id="3" name="4 Marcador de pie de página"/>
          <p:cNvSpPr>
            <a:spLocks noGrp="1"/>
          </p:cNvSpPr>
          <p:nvPr>
            <p:ph type="ftr" sz="quarter" idx="11"/>
          </p:nvPr>
        </p:nvSpPr>
        <p:spPr/>
        <p:txBody>
          <a:bodyPr/>
          <a:lstStyle>
            <a:lvl1pPr>
              <a:defRPr/>
            </a:lvl1pPr>
          </a:lstStyle>
          <a:p>
            <a:pPr>
              <a:defRPr/>
            </a:pPr>
            <a:endParaRPr lang="es-SV"/>
          </a:p>
        </p:txBody>
      </p:sp>
      <p:sp>
        <p:nvSpPr>
          <p:cNvPr id="4" name="5 Marcador de número de diapositiva"/>
          <p:cNvSpPr>
            <a:spLocks noGrp="1"/>
          </p:cNvSpPr>
          <p:nvPr>
            <p:ph type="sldNum" sz="quarter" idx="12"/>
          </p:nvPr>
        </p:nvSpPr>
        <p:spPr/>
        <p:txBody>
          <a:bodyPr/>
          <a:lstStyle>
            <a:lvl1pPr>
              <a:defRPr/>
            </a:lvl1pPr>
          </a:lstStyle>
          <a:p>
            <a:fld id="{D36BD36A-B40C-4EF9-8DA1-720CA78D507A}" type="slidenum">
              <a:rPr lang="es-SV" altLang="es-SV"/>
              <a:pPr/>
              <a:t>‹Nº›</a:t>
            </a:fld>
            <a:endParaRPr lang="es-SV" altLang="es-SV"/>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C00F681-DC37-4F6D-968E-ECC3E36AB14C}" type="datetimeFigureOut">
              <a:rPr lang="es-SV"/>
              <a:pPr>
                <a:defRPr/>
              </a:pPr>
              <a:t>8/2/2017</a:t>
            </a:fld>
            <a:endParaRPr lang="es-SV" dirty="0"/>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fld id="{401BBDB8-55DB-44A4-9CAC-CAF221CA2FBC}" type="slidenum">
              <a:rPr lang="es-SV" altLang="es-SV"/>
              <a:pPr/>
              <a:t>‹Nº›</a:t>
            </a:fld>
            <a:endParaRPr lang="es-SV" alt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lvl1pPr>
              <a:defRPr/>
            </a:lvl1pPr>
          </a:lstStyle>
          <a:p>
            <a:pPr>
              <a:defRPr/>
            </a:pPr>
            <a:fld id="{89C828D4-0E97-4272-85FF-2ACDABD1EC51}" type="datetimeFigureOut">
              <a:rPr lang="es-SV"/>
              <a:pPr>
                <a:defRPr/>
              </a:pPr>
              <a:t>8/2/2017</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fld id="{AC64DAB1-A957-48C7-AE8F-8B77C814DDEA}" type="slidenum">
              <a:rPr lang="es-SV" altLang="es-SV"/>
              <a:pPr/>
              <a:t>‹Nº›</a:t>
            </a:fld>
            <a:endParaRPr lang="es-SV" altLang="es-SV"/>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4C54CBA-11EB-43CD-A741-C2C9789A916C}" type="datetimeFigureOut">
              <a:rPr lang="es-SV"/>
              <a:pPr>
                <a:defRPr/>
              </a:pPr>
              <a:t>8/2/2017</a:t>
            </a:fld>
            <a:endParaRPr lang="es-SV" dirty="0"/>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fld id="{D647F103-5B39-44C3-A593-A61B76722023}" type="slidenum">
              <a:rPr lang="es-SV" altLang="es-SV"/>
              <a:pPr/>
              <a:t>‹Nº›</a:t>
            </a:fld>
            <a:endParaRPr lang="es-SV" altLang="es-SV"/>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lvl1pPr>
              <a:defRPr/>
            </a:lvl1pPr>
          </a:lstStyle>
          <a:p>
            <a:pPr>
              <a:defRPr/>
            </a:pPr>
            <a:fld id="{10A24428-6A38-45ED-B26C-AD0FFE35915A}" type="datetimeFigureOut">
              <a:rPr lang="es-SV"/>
              <a:pPr>
                <a:defRPr/>
              </a:pPr>
              <a:t>8/2/2017</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fld id="{58D69331-54CF-4F8F-A18A-08C6D3D3C05B}" type="slidenum">
              <a:rPr lang="es-SV" altLang="es-SV"/>
              <a:pPr/>
              <a:t>‹Nº›</a:t>
            </a:fld>
            <a:endParaRPr lang="es-SV" altLang="es-SV"/>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lvl1pPr>
              <a:defRPr/>
            </a:lvl1pPr>
          </a:lstStyle>
          <a:p>
            <a:pPr>
              <a:defRPr/>
            </a:pPr>
            <a:fld id="{4470A92E-443F-40C3-A0AF-A67E3500E200}" type="datetimeFigureOut">
              <a:rPr lang="es-SV"/>
              <a:pPr>
                <a:defRPr/>
              </a:pPr>
              <a:t>8/2/2017</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fld id="{2B2A9661-F095-42F0-920E-31A4E1E4B801}" type="slidenum">
              <a:rPr lang="es-SV" altLang="es-SV"/>
              <a:pPr/>
              <a:t>‹Nº›</a:t>
            </a:fld>
            <a:endParaRPr lang="es-SV" alt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5FE5FD4-8B42-4EF7-A98C-52DF3932D030}" type="datetimeFigureOut">
              <a:rPr lang="es-SV"/>
              <a:pPr>
                <a:defRPr/>
              </a:pPr>
              <a:t>8/2/2017</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fld id="{8CD7E2DE-0455-44B9-8155-C0EDE9FEFE6B}" type="slidenum">
              <a:rPr lang="es-SV" altLang="es-SV"/>
              <a:pPr/>
              <a:t>‹Nº›</a:t>
            </a:fld>
            <a:endParaRPr lang="es-SV" altLang="es-S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3 Marcador de fecha"/>
          <p:cNvSpPr>
            <a:spLocks noGrp="1"/>
          </p:cNvSpPr>
          <p:nvPr>
            <p:ph type="dt" sz="half" idx="10"/>
          </p:nvPr>
        </p:nvSpPr>
        <p:spPr/>
        <p:txBody>
          <a:bodyPr/>
          <a:lstStyle>
            <a:lvl1pPr>
              <a:defRPr/>
            </a:lvl1pPr>
          </a:lstStyle>
          <a:p>
            <a:pPr>
              <a:defRPr/>
            </a:pPr>
            <a:fld id="{9E52632E-FAA1-4BA3-83A7-4DACF6F7DDC3}" type="datetimeFigureOut">
              <a:rPr lang="es-SV"/>
              <a:pPr>
                <a:defRPr/>
              </a:pPr>
              <a:t>8/2/2017</a:t>
            </a:fld>
            <a:endParaRPr lang="es-SV" dirty="0"/>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fld id="{783EE8D1-9C9A-4A99-A931-0DB303B23E05}" type="slidenum">
              <a:rPr lang="es-SV" altLang="es-SV"/>
              <a:pPr/>
              <a:t>‹Nº›</a:t>
            </a:fld>
            <a:endParaRPr lang="es-SV" alt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3 Marcador de fecha"/>
          <p:cNvSpPr>
            <a:spLocks noGrp="1"/>
          </p:cNvSpPr>
          <p:nvPr>
            <p:ph type="dt" sz="half" idx="10"/>
          </p:nvPr>
        </p:nvSpPr>
        <p:spPr/>
        <p:txBody>
          <a:bodyPr/>
          <a:lstStyle>
            <a:lvl1pPr>
              <a:defRPr/>
            </a:lvl1pPr>
          </a:lstStyle>
          <a:p>
            <a:pPr>
              <a:defRPr/>
            </a:pPr>
            <a:fld id="{C053C956-B436-402D-B469-9B71E8593AF3}" type="datetimeFigureOut">
              <a:rPr lang="es-SV"/>
              <a:pPr>
                <a:defRPr/>
              </a:pPr>
              <a:t>8/2/2017</a:t>
            </a:fld>
            <a:endParaRPr lang="es-SV" dirty="0"/>
          </a:p>
        </p:txBody>
      </p:sp>
      <p:sp>
        <p:nvSpPr>
          <p:cNvPr id="8" name="4 Marcador de pie de página"/>
          <p:cNvSpPr>
            <a:spLocks noGrp="1"/>
          </p:cNvSpPr>
          <p:nvPr>
            <p:ph type="ftr" sz="quarter" idx="11"/>
          </p:nvPr>
        </p:nvSpPr>
        <p:spPr/>
        <p:txBody>
          <a:bodyPr/>
          <a:lstStyle>
            <a:lvl1pPr>
              <a:defRPr/>
            </a:lvl1pPr>
          </a:lstStyle>
          <a:p>
            <a:pPr>
              <a:defRPr/>
            </a:pPr>
            <a:endParaRPr lang="es-SV"/>
          </a:p>
        </p:txBody>
      </p:sp>
      <p:sp>
        <p:nvSpPr>
          <p:cNvPr id="9" name="5 Marcador de número de diapositiva"/>
          <p:cNvSpPr>
            <a:spLocks noGrp="1"/>
          </p:cNvSpPr>
          <p:nvPr>
            <p:ph type="sldNum" sz="quarter" idx="12"/>
          </p:nvPr>
        </p:nvSpPr>
        <p:spPr/>
        <p:txBody>
          <a:bodyPr/>
          <a:lstStyle>
            <a:lvl1pPr>
              <a:defRPr/>
            </a:lvl1pPr>
          </a:lstStyle>
          <a:p>
            <a:fld id="{E26882A0-4A1E-4BEF-A618-E952A59118E4}" type="slidenum">
              <a:rPr lang="es-SV" altLang="es-SV"/>
              <a:pPr/>
              <a:t>‹Nº›</a:t>
            </a:fld>
            <a:endParaRPr lang="es-SV" altLang="es-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DB557C8D-21C7-46F3-B110-E45150079D98}" type="datetimeFigureOut">
              <a:rPr lang="es-SV"/>
              <a:pPr>
                <a:defRPr/>
              </a:pPr>
              <a:t>8/2/2017</a:t>
            </a:fld>
            <a:endParaRPr lang="es-SV" dirty="0"/>
          </a:p>
        </p:txBody>
      </p:sp>
      <p:sp>
        <p:nvSpPr>
          <p:cNvPr id="4" name="4 Marcador de pie de página"/>
          <p:cNvSpPr>
            <a:spLocks noGrp="1"/>
          </p:cNvSpPr>
          <p:nvPr>
            <p:ph type="ftr" sz="quarter" idx="11"/>
          </p:nvPr>
        </p:nvSpPr>
        <p:spPr/>
        <p:txBody>
          <a:bodyPr/>
          <a:lstStyle>
            <a:lvl1pPr>
              <a:defRPr/>
            </a:lvl1pPr>
          </a:lstStyle>
          <a:p>
            <a:pPr>
              <a:defRPr/>
            </a:pPr>
            <a:endParaRPr lang="es-SV"/>
          </a:p>
        </p:txBody>
      </p:sp>
      <p:sp>
        <p:nvSpPr>
          <p:cNvPr id="5" name="5 Marcador de número de diapositiva"/>
          <p:cNvSpPr>
            <a:spLocks noGrp="1"/>
          </p:cNvSpPr>
          <p:nvPr>
            <p:ph type="sldNum" sz="quarter" idx="12"/>
          </p:nvPr>
        </p:nvSpPr>
        <p:spPr/>
        <p:txBody>
          <a:bodyPr/>
          <a:lstStyle>
            <a:lvl1pPr>
              <a:defRPr/>
            </a:lvl1pPr>
          </a:lstStyle>
          <a:p>
            <a:fld id="{89A27DB2-984F-4FBD-8CED-A2490337BF8B}" type="slidenum">
              <a:rPr lang="es-SV" altLang="es-SV"/>
              <a:pPr/>
              <a:t>‹Nº›</a:t>
            </a:fld>
            <a:endParaRPr lang="es-SV" alt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A686096-DCE5-40A7-8686-1488C2B30821}" type="datetimeFigureOut">
              <a:rPr lang="es-SV"/>
              <a:pPr>
                <a:defRPr/>
              </a:pPr>
              <a:t>8/2/2017</a:t>
            </a:fld>
            <a:endParaRPr lang="es-SV" dirty="0"/>
          </a:p>
        </p:txBody>
      </p:sp>
      <p:sp>
        <p:nvSpPr>
          <p:cNvPr id="3" name="4 Marcador de pie de página"/>
          <p:cNvSpPr>
            <a:spLocks noGrp="1"/>
          </p:cNvSpPr>
          <p:nvPr>
            <p:ph type="ftr" sz="quarter" idx="11"/>
          </p:nvPr>
        </p:nvSpPr>
        <p:spPr/>
        <p:txBody>
          <a:bodyPr/>
          <a:lstStyle>
            <a:lvl1pPr>
              <a:defRPr/>
            </a:lvl1pPr>
          </a:lstStyle>
          <a:p>
            <a:pPr>
              <a:defRPr/>
            </a:pPr>
            <a:endParaRPr lang="es-SV"/>
          </a:p>
        </p:txBody>
      </p:sp>
      <p:sp>
        <p:nvSpPr>
          <p:cNvPr id="4" name="5 Marcador de número de diapositiva"/>
          <p:cNvSpPr>
            <a:spLocks noGrp="1"/>
          </p:cNvSpPr>
          <p:nvPr>
            <p:ph type="sldNum" sz="quarter" idx="12"/>
          </p:nvPr>
        </p:nvSpPr>
        <p:spPr/>
        <p:txBody>
          <a:bodyPr/>
          <a:lstStyle>
            <a:lvl1pPr>
              <a:defRPr/>
            </a:lvl1pPr>
          </a:lstStyle>
          <a:p>
            <a:fld id="{A29F325C-2A8D-45FC-8200-90826C8127B6}" type="slidenum">
              <a:rPr lang="es-SV" altLang="es-SV"/>
              <a:pPr/>
              <a:t>‹Nº›</a:t>
            </a:fld>
            <a:endParaRPr lang="es-SV" alt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B0BBFC3-E24B-4CEF-86FE-399E0B1FC201}" type="datetimeFigureOut">
              <a:rPr lang="es-SV"/>
              <a:pPr>
                <a:defRPr/>
              </a:pPr>
              <a:t>8/2/2017</a:t>
            </a:fld>
            <a:endParaRPr lang="es-SV" dirty="0"/>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fld id="{D655EC8D-E2A1-4F2A-BD9B-E30298A2A8D6}" type="slidenum">
              <a:rPr lang="es-SV" altLang="es-SV"/>
              <a:pPr/>
              <a:t>‹Nº›</a:t>
            </a:fld>
            <a:endParaRPr lang="es-SV" altLang="es-S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8999BFC-57A3-485B-B14C-653C6CD8F0EF}" type="datetimeFigureOut">
              <a:rPr lang="es-SV"/>
              <a:pPr>
                <a:defRPr/>
              </a:pPr>
              <a:t>8/2/2017</a:t>
            </a:fld>
            <a:endParaRPr lang="es-SV" dirty="0"/>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fld id="{7CE1E3BE-4ABA-4522-8154-CA468A949E32}" type="slidenum">
              <a:rPr lang="es-SV" altLang="es-SV"/>
              <a:pPr/>
              <a:t>‹Nº›</a:t>
            </a:fld>
            <a:endParaRPr lang="es-SV" altLang="es-S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SV"/>
              <a:t>Haga clic para modificar el estilo de título del patrón</a:t>
            </a:r>
            <a:endParaRPr lang="es-SV" altLang="es-SV"/>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SV"/>
              <a:t>Haga clic para modificar el estilo de texto del patrón</a:t>
            </a:r>
          </a:p>
          <a:p>
            <a:pPr lvl="1"/>
            <a:r>
              <a:rPr lang="es-ES" altLang="es-SV"/>
              <a:t>Segundo nivel</a:t>
            </a:r>
          </a:p>
          <a:p>
            <a:pPr lvl="2"/>
            <a:r>
              <a:rPr lang="es-ES" altLang="es-SV"/>
              <a:t>Tercer nivel</a:t>
            </a:r>
          </a:p>
          <a:p>
            <a:pPr lvl="3"/>
            <a:r>
              <a:rPr lang="es-ES" altLang="es-SV"/>
              <a:t>Cuarto nivel</a:t>
            </a:r>
          </a:p>
          <a:p>
            <a:pPr lvl="4"/>
            <a:r>
              <a:rPr lang="es-ES" altLang="es-SV"/>
              <a:t>Quinto nivel</a:t>
            </a:r>
            <a:endParaRPr lang="es-SV" alt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6E905A4-4F5B-4D64-8CA7-F6F3D2274B64}" type="datetimeFigureOut">
              <a:rPr lang="es-SV"/>
              <a:pPr>
                <a:defRPr/>
              </a:pPr>
              <a:t>8/2/2017</a:t>
            </a:fld>
            <a:endParaRPr lang="es-SV"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E02EC8AF-CB15-4AFC-A7F2-9868D7F4AFD1}" type="slidenum">
              <a:rPr lang="es-SV" altLang="es-SV"/>
              <a:pPr/>
              <a:t>‹Nº›</a:t>
            </a:fld>
            <a:endParaRPr lang="es-SV" altLang="es-SV"/>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SV"/>
              <a:t>Haga clic para modificar el estilo de título del patrón</a:t>
            </a:r>
            <a:endParaRPr lang="es-SV" altLang="es-SV"/>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SV"/>
              <a:t>Haga clic para modificar el estilo de texto del patrón</a:t>
            </a:r>
          </a:p>
          <a:p>
            <a:pPr lvl="1"/>
            <a:r>
              <a:rPr lang="es-ES" altLang="es-SV"/>
              <a:t>Segundo nivel</a:t>
            </a:r>
          </a:p>
          <a:p>
            <a:pPr lvl="2"/>
            <a:r>
              <a:rPr lang="es-ES" altLang="es-SV"/>
              <a:t>Tercer nivel</a:t>
            </a:r>
          </a:p>
          <a:p>
            <a:pPr lvl="3"/>
            <a:r>
              <a:rPr lang="es-ES" altLang="es-SV"/>
              <a:t>Cuarto nivel</a:t>
            </a:r>
          </a:p>
          <a:p>
            <a:pPr lvl="4"/>
            <a:r>
              <a:rPr lang="es-ES" altLang="es-SV"/>
              <a:t>Quinto nivel</a:t>
            </a:r>
            <a:endParaRPr lang="es-SV" alt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070D98B9-8634-42DB-985D-D38678BD771C}" type="datetimeFigureOut">
              <a:rPr lang="es-SV"/>
              <a:pPr>
                <a:defRPr/>
              </a:pPr>
              <a:t>8/2/2017</a:t>
            </a:fld>
            <a:endParaRPr lang="es-SV"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CCF84B7C-4606-4511-90B0-986D967C433C}" type="slidenum">
              <a:rPr lang="es-SV" altLang="es-SV"/>
              <a:pPr/>
              <a:t>‹Nº›</a:t>
            </a:fld>
            <a:endParaRPr lang="es-SV" altLang="es-SV"/>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cpelsalvador.com.org/" TargetMode="External"/><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www.facebook.com/MCPES200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23850" y="549275"/>
            <a:ext cx="5327650" cy="1938338"/>
          </a:xfrm>
          <a:prstGeom prst="rect">
            <a:avLst/>
          </a:prstGeom>
          <a:noFill/>
        </p:spPr>
        <p:txBody>
          <a:bodyPr>
            <a:spAutoFit/>
          </a:bodyPr>
          <a:lstStyle/>
          <a:p>
            <a:pPr eaLnBrk="1" hangingPunct="1">
              <a:defRPr/>
            </a:pPr>
            <a:r>
              <a:rPr lang="es-MX" sz="4000" dirty="0">
                <a:solidFill>
                  <a:schemeClr val="accent6">
                    <a:lumMod val="50000"/>
                  </a:schemeClr>
                </a:solidFill>
                <a:latin typeface="Arial" panose="020B0604020202020204" pitchFamily="34" charset="0"/>
                <a:cs typeface="Arial" panose="020B0604020202020204" pitchFamily="34" charset="0"/>
              </a:rPr>
              <a:t>Mecanismo</a:t>
            </a:r>
          </a:p>
          <a:p>
            <a:pPr eaLnBrk="1" hangingPunct="1">
              <a:defRPr/>
            </a:pPr>
            <a:r>
              <a:rPr lang="es-MX" sz="4000" dirty="0">
                <a:solidFill>
                  <a:schemeClr val="accent6">
                    <a:lumMod val="50000"/>
                  </a:schemeClr>
                </a:solidFill>
                <a:latin typeface="Arial" panose="020B0604020202020204" pitchFamily="34" charset="0"/>
                <a:cs typeface="Arial" panose="020B0604020202020204" pitchFamily="34" charset="0"/>
              </a:rPr>
              <a:t>Coordinador de País</a:t>
            </a:r>
          </a:p>
          <a:p>
            <a:pPr eaLnBrk="1" hangingPunct="1">
              <a:defRPr/>
            </a:pPr>
            <a:r>
              <a:rPr lang="es-MX" sz="4000" dirty="0">
                <a:solidFill>
                  <a:schemeClr val="accent6">
                    <a:lumMod val="50000"/>
                  </a:schemeClr>
                </a:solidFill>
                <a:latin typeface="Arial" panose="020B0604020202020204" pitchFamily="34" charset="0"/>
                <a:cs typeface="Arial" panose="020B0604020202020204" pitchFamily="34" charset="0"/>
              </a:rPr>
              <a:t>El Salvador</a:t>
            </a:r>
            <a:endParaRPr lang="es-SV" sz="4000" dirty="0">
              <a:solidFill>
                <a:schemeClr val="accent6">
                  <a:lumMod val="50000"/>
                </a:schemeClr>
              </a:solidFill>
              <a:latin typeface="Arial" panose="020B0604020202020204" pitchFamily="34" charset="0"/>
              <a:cs typeface="Arial" panose="020B0604020202020204" pitchFamily="34" charset="0"/>
            </a:endParaRPr>
          </a:p>
        </p:txBody>
      </p:sp>
      <p:sp>
        <p:nvSpPr>
          <p:cNvPr id="5123" name="CuadroTexto 3"/>
          <p:cNvSpPr txBox="1">
            <a:spLocks noChangeArrowheads="1"/>
          </p:cNvSpPr>
          <p:nvPr/>
        </p:nvSpPr>
        <p:spPr bwMode="auto">
          <a:xfrm>
            <a:off x="5973763" y="4437063"/>
            <a:ext cx="249237" cy="369887"/>
          </a:xfrm>
          <a:prstGeom prst="rect">
            <a:avLst/>
          </a:prstGeom>
          <a:noFill/>
          <a:ln w="9525">
            <a:noFill/>
            <a:miter lim="800000"/>
            <a:headEnd/>
            <a:tailEnd/>
          </a:ln>
        </p:spPr>
        <p:txBody>
          <a:bodyPr wrap="none">
            <a:spAutoFit/>
          </a:bodyPr>
          <a:lstStyle/>
          <a:p>
            <a:pPr algn="ctr" eaLnBrk="1" hangingPunct="1"/>
            <a:r>
              <a:rPr lang="es-SV" altLang="es-SV"/>
              <a:t> </a:t>
            </a:r>
          </a:p>
        </p:txBody>
      </p:sp>
      <p:sp>
        <p:nvSpPr>
          <p:cNvPr id="3" name="CuadroTexto 2"/>
          <p:cNvSpPr txBox="1"/>
          <p:nvPr/>
        </p:nvSpPr>
        <p:spPr>
          <a:xfrm>
            <a:off x="971600" y="2996952"/>
            <a:ext cx="7128792" cy="2462213"/>
          </a:xfrm>
          <a:prstGeom prst="rect">
            <a:avLst/>
          </a:prstGeom>
          <a:noFill/>
        </p:spPr>
        <p:txBody>
          <a:bodyPr wrap="square" rtlCol="0">
            <a:spAutoFit/>
          </a:bodyPr>
          <a:lstStyle/>
          <a:p>
            <a:r>
              <a:rPr lang="es-419" sz="2800" dirty="0"/>
              <a:t>AVANCES EN EL CANJE DE DEUDA POR SALUD. (D2H)</a:t>
            </a:r>
          </a:p>
          <a:p>
            <a:endParaRPr lang="es-419" dirty="0"/>
          </a:p>
          <a:p>
            <a:endParaRPr lang="es-419" dirty="0"/>
          </a:p>
          <a:p>
            <a:pPr algn="r"/>
            <a:r>
              <a:rPr lang="es-419" dirty="0"/>
              <a:t>Dra. Ana Isabel Nieto</a:t>
            </a:r>
          </a:p>
          <a:p>
            <a:pPr algn="r"/>
            <a:r>
              <a:rPr lang="es-419" dirty="0"/>
              <a:t>Programa Nacional de ITS/VIH/SIDA</a:t>
            </a:r>
          </a:p>
          <a:p>
            <a:pPr algn="r"/>
            <a:endParaRPr lang="es-419" sz="800" dirty="0"/>
          </a:p>
          <a:p>
            <a:pPr algn="r"/>
            <a:r>
              <a:rPr lang="es-419" dirty="0"/>
              <a:t>San Salvador, 09 de febrero de 2017</a:t>
            </a: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755576" y="1412776"/>
            <a:ext cx="7776864" cy="3985706"/>
          </a:xfrm>
          <a:prstGeom prst="rect">
            <a:avLst/>
          </a:prstGeom>
        </p:spPr>
        <p:txBody>
          <a:bodyPr wrap="square">
            <a:spAutoFit/>
          </a:bodyPr>
          <a:lstStyle/>
          <a:p>
            <a:pPr>
              <a:lnSpc>
                <a:spcPct val="115000"/>
              </a:lnSpc>
              <a:spcAft>
                <a:spcPts val="0"/>
              </a:spcAft>
            </a:pPr>
            <a:r>
              <a:rPr lang="es-SV" sz="2000" b="1" dirty="0">
                <a:latin typeface="Calibri" panose="020F0502020204030204" pitchFamily="34" charset="0"/>
                <a:ea typeface="Times New Roman" panose="02020603050405020304" pitchFamily="18" charset="0"/>
                <a:cs typeface="Times New Roman" panose="02020603050405020304" pitchFamily="18" charset="0"/>
              </a:rPr>
              <a:t>SITUACIÓN ACTUAL:</a:t>
            </a:r>
          </a:p>
          <a:p>
            <a:pPr>
              <a:lnSpc>
                <a:spcPct val="115000"/>
              </a:lnSpc>
              <a:spcAft>
                <a:spcPts val="0"/>
              </a:spcAft>
            </a:pPr>
            <a:endParaRPr lang="es-419" sz="2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es-SV" sz="2000" dirty="0">
                <a:latin typeface="Calibri" panose="020F0502020204030204" pitchFamily="34" charset="0"/>
                <a:ea typeface="Times New Roman" panose="02020603050405020304" pitchFamily="18" charset="0"/>
                <a:cs typeface="Times New Roman" panose="02020603050405020304" pitchFamily="18" charset="0"/>
              </a:rPr>
              <a:t>Al momento el  MINSAL ha sido notificado del ofrecimiento de la conversión de créditos por un monto de 10 millones de Euros, otorgados dentro de la cooperación bilateral para el desarrollo AOD (Nota Verbal Gz.:WZ444.41, NV.:07/2017), a implementarse a través del Fondo Mundial de lucha contra el SIDA, la Tuberculosis y la Malaria.</a:t>
            </a:r>
            <a:endParaRPr lang="es-419" sz="2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es-SV" sz="2000" dirty="0">
                <a:latin typeface="Calibri" panose="020F0502020204030204" pitchFamily="34" charset="0"/>
                <a:ea typeface="Times New Roman" panose="02020603050405020304" pitchFamily="18" charset="0"/>
                <a:cs typeface="Times New Roman" panose="02020603050405020304" pitchFamily="18" charset="0"/>
              </a:rPr>
              <a:t>Pendiente de recibir de KFW la propuesta del “Acuerdo Separado”.</a:t>
            </a:r>
            <a:endParaRPr lang="es-419" sz="2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es-SV" sz="2000" dirty="0">
                <a:latin typeface="Calibri" panose="020F0502020204030204" pitchFamily="34" charset="0"/>
                <a:ea typeface="Times New Roman" panose="02020603050405020304" pitchFamily="18" charset="0"/>
                <a:cs typeface="Times New Roman" panose="02020603050405020304" pitchFamily="18" charset="0"/>
              </a:rPr>
              <a:t>El Fondo Mundial está  a la espera de la notificación oficial por parte del Gobierno Alemán, sobre la aprobación del Canje de Deuda.</a:t>
            </a:r>
            <a:endParaRPr lang="es-419"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9395028"/>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403648" y="1052736"/>
            <a:ext cx="6408712" cy="5016758"/>
          </a:xfrm>
          <a:prstGeom prst="rect">
            <a:avLst/>
          </a:prstGeom>
          <a:noFill/>
        </p:spPr>
        <p:txBody>
          <a:bodyPr wrap="square" rtlCol="0">
            <a:spAutoFit/>
          </a:bodyPr>
          <a:lstStyle/>
          <a:p>
            <a:pPr marL="342900" indent="-342900">
              <a:buFont typeface="Wingdings" panose="05000000000000000000" pitchFamily="2" charset="2"/>
              <a:buChar char="§"/>
            </a:pPr>
            <a:r>
              <a:rPr lang="es-419" sz="2000" dirty="0"/>
              <a:t>Se espera que el Ministerio de Hacienda emita el calendario de pago y los montos para trabajar la propuesta  de inversión y presentarla al Fondo Mundial</a:t>
            </a:r>
          </a:p>
          <a:p>
            <a:pPr marL="342900" indent="-342900">
              <a:buFont typeface="Wingdings" panose="05000000000000000000" pitchFamily="2" charset="2"/>
              <a:buChar char="§"/>
            </a:pPr>
            <a:endParaRPr lang="es-419" sz="2000" dirty="0"/>
          </a:p>
          <a:p>
            <a:pPr marL="342900" indent="-342900">
              <a:buFont typeface="Wingdings" panose="05000000000000000000" pitchFamily="2" charset="2"/>
              <a:buChar char="§"/>
            </a:pPr>
            <a:r>
              <a:rPr lang="es-419" sz="2000" dirty="0"/>
              <a:t>Este presupuesto se tiene que incluir en la subvención de malaria aunque se manejarán cuentas diferentes</a:t>
            </a:r>
          </a:p>
          <a:p>
            <a:pPr marL="342900" indent="-342900">
              <a:buFont typeface="Wingdings" panose="05000000000000000000" pitchFamily="2" charset="2"/>
              <a:buChar char="§"/>
            </a:pPr>
            <a:endParaRPr lang="es-419" sz="2000" dirty="0"/>
          </a:p>
          <a:p>
            <a:pPr marL="342900" indent="-342900">
              <a:buFont typeface="Wingdings" panose="05000000000000000000" pitchFamily="2" charset="2"/>
              <a:buChar char="§"/>
            </a:pPr>
            <a:r>
              <a:rPr lang="es-419" sz="2000" dirty="0"/>
              <a:t>El ejecutor será el Instituto Nacional de Salud a través del Departamento de Laboratorios Especializados (LNR)</a:t>
            </a:r>
          </a:p>
          <a:p>
            <a:pPr marL="342900" indent="-342900">
              <a:buFont typeface="Wingdings" panose="05000000000000000000" pitchFamily="2" charset="2"/>
              <a:buChar char="§"/>
            </a:pPr>
            <a:endParaRPr lang="es-419" sz="2000" dirty="0"/>
          </a:p>
          <a:p>
            <a:pPr marL="342900" indent="-342900">
              <a:buFont typeface="Wingdings" panose="05000000000000000000" pitchFamily="2" charset="2"/>
              <a:buChar char="§"/>
            </a:pPr>
            <a:r>
              <a:rPr lang="es-419" sz="2000" dirty="0"/>
              <a:t>El 17 de febrero vendrá una Misión del Gobierno Alemán para coordinar la cooperación alemana hacia nuestro país.</a:t>
            </a:r>
          </a:p>
        </p:txBody>
      </p:sp>
    </p:spTree>
    <p:extLst>
      <p:ext uri="{BB962C8B-B14F-4D97-AF65-F5344CB8AC3E}">
        <p14:creationId xmlns:p14="http://schemas.microsoft.com/office/powerpoint/2010/main" val="1182687405"/>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667625" y="333375"/>
            <a:ext cx="1225550" cy="431800"/>
          </a:xfrm>
        </p:spPr>
        <p:txBody>
          <a:bodyPr rtlCol="0">
            <a:normAutofit lnSpcReduction="10000"/>
          </a:bodyPr>
          <a:lstStyle/>
          <a:p>
            <a:pPr eaLnBrk="1" fontAlgn="auto" hangingPunct="1">
              <a:spcAft>
                <a:spcPts val="0"/>
              </a:spcAft>
              <a:buFont typeface="Arial" panose="020B0604020202020204" pitchFamily="34" charset="0"/>
              <a:buNone/>
              <a:defRPr/>
            </a:pPr>
            <a:endParaRPr lang="es-SV" sz="2400" b="1" dirty="0">
              <a:solidFill>
                <a:srgbClr val="002060"/>
              </a:solidFill>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s-SV" b="1" dirty="0">
              <a:solidFill>
                <a:srgbClr val="002060"/>
              </a:solidFill>
              <a:latin typeface="Arial" pitchFamily="34" charset="0"/>
              <a:cs typeface="Arial" pitchFamily="34" charset="0"/>
            </a:endParaRPr>
          </a:p>
        </p:txBody>
      </p:sp>
      <p:sp>
        <p:nvSpPr>
          <p:cNvPr id="4" name="2 Subtítulo"/>
          <p:cNvSpPr txBox="1">
            <a:spLocks/>
          </p:cNvSpPr>
          <p:nvPr/>
        </p:nvSpPr>
        <p:spPr bwMode="auto">
          <a:xfrm>
            <a:off x="1476375" y="1657350"/>
            <a:ext cx="5761038" cy="431800"/>
          </a:xfrm>
          <a:prstGeom prst="rect">
            <a:avLst/>
          </a:prstGeom>
          <a:noFill/>
          <a:ln>
            <a:noFill/>
          </a:ln>
          <a:extLst/>
        </p:spPr>
        <p:txBody>
          <a:bodyPr>
            <a:normAutofit lnSpcReduction="10000"/>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endParaRPr lang="es-SV" sz="2400" b="1" dirty="0">
              <a:solidFill>
                <a:srgbClr val="002060"/>
              </a:solidFill>
              <a:latin typeface="Arial" pitchFamily="34" charset="0"/>
              <a:cs typeface="Arial" pitchFamily="34" charset="0"/>
            </a:endParaRPr>
          </a:p>
        </p:txBody>
      </p:sp>
      <p:sp>
        <p:nvSpPr>
          <p:cNvPr id="7172" name="4 CuadroTexto"/>
          <p:cNvSpPr txBox="1">
            <a:spLocks noChangeArrowheads="1"/>
          </p:cNvSpPr>
          <p:nvPr/>
        </p:nvSpPr>
        <p:spPr bwMode="auto">
          <a:xfrm>
            <a:off x="2525713" y="3917950"/>
            <a:ext cx="4768850" cy="523875"/>
          </a:xfrm>
          <a:prstGeom prst="rect">
            <a:avLst/>
          </a:prstGeom>
          <a:noFill/>
          <a:ln w="9525">
            <a:noFill/>
            <a:miter lim="800000"/>
            <a:headEnd/>
            <a:tailEnd/>
          </a:ln>
        </p:spPr>
        <p:txBody>
          <a:bodyPr>
            <a:spAutoFit/>
          </a:bodyPr>
          <a:lstStyle/>
          <a:p>
            <a:pPr algn="ctr" eaLnBrk="1" hangingPunct="1"/>
            <a:r>
              <a:rPr lang="es-SV" altLang="es-SV" sz="2000" b="1">
                <a:solidFill>
                  <a:srgbClr val="000000"/>
                </a:solidFill>
                <a:hlinkClick r:id="rId3"/>
              </a:rPr>
              <a:t>www.mcpelsalvador.com.org</a:t>
            </a:r>
            <a:r>
              <a:rPr lang="es-SV" altLang="es-SV" sz="2800">
                <a:solidFill>
                  <a:srgbClr val="000000"/>
                </a:solidFill>
              </a:rPr>
              <a:t> </a:t>
            </a:r>
          </a:p>
        </p:txBody>
      </p:sp>
      <p:sp>
        <p:nvSpPr>
          <p:cNvPr id="7173" name="5 CuadroTexto"/>
          <p:cNvSpPr txBox="1">
            <a:spLocks noChangeArrowheads="1"/>
          </p:cNvSpPr>
          <p:nvPr/>
        </p:nvSpPr>
        <p:spPr bwMode="auto">
          <a:xfrm>
            <a:off x="3035300" y="4662488"/>
            <a:ext cx="3192463" cy="1077912"/>
          </a:xfrm>
          <a:prstGeom prst="rect">
            <a:avLst/>
          </a:prstGeom>
          <a:noFill/>
          <a:ln w="9525">
            <a:noFill/>
            <a:miter lim="800000"/>
            <a:headEnd/>
            <a:tailEnd/>
          </a:ln>
        </p:spPr>
        <p:txBody>
          <a:bodyPr wrap="none">
            <a:spAutoFit/>
          </a:bodyPr>
          <a:lstStyle/>
          <a:p>
            <a:pPr eaLnBrk="1" hangingPunct="1"/>
            <a:r>
              <a:rPr lang="es-SV" altLang="es-SV" sz="1600">
                <a:solidFill>
                  <a:srgbClr val="000000"/>
                </a:solidFill>
                <a:hlinkClick r:id="rId4"/>
              </a:rPr>
              <a:t>www.facebook.com/MCPES2002</a:t>
            </a:r>
            <a:endParaRPr lang="es-SV" altLang="es-SV" sz="1600">
              <a:solidFill>
                <a:srgbClr val="000000"/>
              </a:solidFill>
            </a:endParaRPr>
          </a:p>
          <a:p>
            <a:pPr eaLnBrk="1" hangingPunct="1"/>
            <a:endParaRPr lang="es-SV" altLang="es-SV" sz="1600">
              <a:solidFill>
                <a:srgbClr val="000000"/>
              </a:solidFill>
            </a:endParaRPr>
          </a:p>
          <a:p>
            <a:pPr eaLnBrk="1" hangingPunct="1"/>
            <a:r>
              <a:rPr lang="es-SV" altLang="es-SV" sz="1600">
                <a:solidFill>
                  <a:srgbClr val="00B0F0"/>
                </a:solidFill>
              </a:rPr>
              <a:t>@MCPElSalvador </a:t>
            </a:r>
          </a:p>
          <a:p>
            <a:pPr eaLnBrk="1" hangingPunct="1"/>
            <a:endParaRPr lang="es-SV" altLang="es-SV" sz="1600">
              <a:solidFill>
                <a:srgbClr val="000000"/>
              </a:solidFill>
            </a:endParaRPr>
          </a:p>
        </p:txBody>
      </p:sp>
      <p:sp>
        <p:nvSpPr>
          <p:cNvPr id="7174" name="AutoShape 6" descr="data:image/jpeg;base64,/9j/4AAQSkZJRgABAQAAAQABAAD/2wCEAAkGBw8QDxANEA4QDQ8PDw8PDQ0PDw8ODQ0MFBEWFxQRFBUYHCggGholHRQUITEhJSkrLi4uFx8zODMsNygtLisBCgoKDg0OFxAQFywcFRwsLCwsLCwuKywsLCwsLCwsLCwsLCwsLSwsNywsLCwuLDcsLCwsLCwsLDcsNzcsLDcsLP/AABEIAMgAyAMBEQACEQEDEQH/xAAcAAACAgMBAQAAAAAAAAAAAAAAAQUHAgMGBAj/xABLEAABAgMBCAwMBAYABwAAAAABAAIDBBEhBQYSMTJRsbIHExQWM0FxcnORktEiIzVSYWJjZIGjweIkNFSCFUJEU5OhJUOzw+Hw8f/EABoBAQADAQEBAAAAAAAAAAAAAAABAgQFAwb/xAApEQEAAQMBBwUBAQEBAAAAAAAAAQIDETEEEhMUITNRBTJBQmEigVIj/9oADAMBAAIRAxEAPwC8UAgSCPn7sy8Gx8QYXmN8J3UvSi1XXpCk10wh4t+TBkwHO9LnhmgFaOTq+Zec3ohr35+7fO+xTyc+UcePA35+7/O+xOSnycePA35+7/O+xOSnycf8G/P3f532JyU+Tj/g35+7/O+xOSnycf8ABvz93+d9iclPk4/4N+fu/wA77E5KfJx/wb8/d/nfYnJT5OP+Dfn7v877E5KfJx/wb8/d/nfYnJT5OP8Ag35+7/O+xOSnycf8G/P3f532JyU+Tj/g35+7/O+xOSnycf8ABvz93+d9iclPk4/4N+fu3zvsTk58nHhshX5MOXAc0Z2vD/oFWdjq8p48JiQuzLx7GRBheY7wXdS8K7NdOsPSmumUgvNc1AFIECKDi74L5nEmDAOC0VDooNHOPGG5gt9jZoxvVM9y58QgpeUe+3JB4yLT8ONapriNHhiZe1kgwZ3cp4vgvOa5lbdiGZl4QxtaPjRRmo6Mdqg5mdpTmpPQbVBzM7SZqOg2qDmZ2kzUdBtUHMztJmo6DaoOZnaTNR0G1QczO0majoNqg5mdpM1HQbVBzM7SZqOg2qDmZ2kzUdBtUHMztJmo6DaoOZnaTNR0G1QczO0majoNqg5mdpM1HRk2XhHE1p5DVN6oxDB9z2HFVvprVTvybsPFHk3stHhAcYsI+Cvv7ymMJ69++ZzS2DHOE0mjYptc05jnCy3tnjG9S97d34l2YKwNBoEg5q/K6phwxAYaPi1LiDa2GMfX9CtOy2t6czo8bteOjl7nyooIjv2giymcrbcr+IeGMvVNTQYM7jib3qtNOUz0RUaae7GaegWBe0UxCkzlpqrYQKoCqAqgKoCqAqgKoCqAqgKoCqAqgKoCqYMt0Gae3E74G0Ku7CYqSspNh4sscMbV41UzEr5y8t0pb/mNHOHFTOr0T5Vqj5dTebdUxWGA81fCpgk2l0M931WLabW7OY0aLVeYw6VZXsxcbEFZ3fjmNNxBjo4Q2+gD/wBK6tmN2hjuTmp640QMaXcQFgzniCrEZlMziEFEiFxLjaTjWiIw85ljVSgVQFUBVAVQFUBVAVQFUBVAVRBtBJAAJJxACpKicRrKcZSUC4M2+0QHgZ3UZpXlN+3HyvFuZexl6M4eKG3lf3Lzna6IW4FTZvOms8LtHuTm6DgSxdefN+yP7z3JzlBwJQ09KvgxHQn0D20rQ1FoqveiqKo3oec04lphxC0hwxi1WnrCIlOwogiMrxOFCM2deFXSXo8l70wYU3DtxuMM8hs0gKb8b1stzipZrSuU2NUwaNKCsIds08+0iH4gldaPZDFrVLK68XJb+46O9TahFSNqvVUVQFUBVAVQFUBVAVQFUBVAVQSl79yHTcQtDsCGyhiPpU0OJo9JoV4Xr0W4/Xpbo3uqxLnXMgwG4MKGG2WuxvdynjXMruVVdZlqimIe1VWJAIBBWd9x/Gxv2aoXV2btsd33Ieq93kkrjxcpnIR9fovK5C9LA1E0zpYRHJhBKu3KY9y0pc1aCuQ2sJvJKmBWEA/ionPi6SurHbhij3S1XXPjBzRpKtb0RU8VV6qiqAqgKoCqAqgKoCqAqgKoMobXOIa0Vc4hrRncTQBVqmI6kRnota4lzWy0FsIWnHEdiw4hxlce5c36sttFO7GEgqLhAIBAIKwvwP42N+zUC6uzduGO77kNVaHm91yD4w806QvO5otS2Rj+Kh8+FrBUn2Sn7QtCVyQuS2lN5JUwKsgH8VE58XSV1Y7cMX2lruufGDmjSVa3orU8NV6oFUBVAVQOqAqgKoBA6oCqIdDeNKCJN4RFRBYX/vrQaSsu1VYox5e1mP6WQFy2s1IECJQQc3fZJw3FhiF5Fh2tpcAeVe9OzXJjOHnVdph5jfvJ5ovY/wDKvylavHpcVfBPsjzMSMyuC7BphChsbQ2LbZommnEvCuqJnKOqvZR7rkHxh5p0hedzRanVtjH8VD58LWCpPslP2hacrkBcltKbySpgVVAP4uJz42krqx24YvtLXdg+M/aNJV7eitTwVXoqKoCqB1QOqAqpBVAAoGgSDtdjZlsy7oW65XP22dIabEau4WFoCAUDmL/bouhS7YTTR0dxaSDQiG0VdpA+K17LRFVXX4eV6cQrmq6bHoKp0Cqh1FUHtuOfGHmnSF53NFqdW2MfxcPnwtYKk+yU/aFrSuQFyW4pvIPIVMIUjKzsQT8dtajbpiw22YZXXjtwx/Mtl2bptEUBwI8AWi0YyrW46K1NMOaY7E8H40K9MKt1UwCqBgqAVQFVIdUBVTOuEFhjOOsJ0TgYYzjrChDudjR1RNW1tg6Hrn7b7oadnnpLt1haQgSDgtkt9IksK/yRT/ti37FHSWa+4zDGcda3M4wxnHWpDwv/ALxKBqiTTG43DSUwN1x7pNMUhoJ8A2mwYwqXI6LUtUzORDPwG4WCNtl6gZsNuNVntyt9oXdK5AXHbSm8kpAomD5Rj9NM65XYjtwxfMvPfCPGjmDSVe3orUjKL2VbYcVzcTiOQmiD0MuhFHGHcoUYG9l1Dxs+IKYG5t0mZnDqTA2NnoXnU5QQmBsE3DP84TCJZbc3zm9YSTwuwScL+1D7De5cHeq8uhER4G44X9qH2G9yb1XlOI8NkKC1tcFrW1x4IAr1KJmZMNihIQKiDCJAY7KY11MWE0GnWpiZjRExEsNxwv7UPsN7k3qvJux4G44X9qH2G9yb1XkxClNkCy6Mw0WNBZRosaPAHEF2Nl624mWK77nN0WhRJ3vDxp5h0heV3Ral6Io/4hA6aW12qk9uU/aF6yuQFxm4pvJKQKKgj/iEfppnXK7EduGKNZee+AeNHMGkq9vRWpG0XsqEDCkOiBphBpgCnAThYkj6SC+cdGDRIQCAQCAQCBIKP2QvKczys/6YXZ2XtwxXfc5wrS80le/wp5h0heV3RanV6I3lCB00trtXnPblP2hekrkBcZuKbyT8UgUVA8oR+mmdcrsx24Yo90tF8HCjmDSVe1orUjV7KhAwgyClAQNSgAJgDhYonQfSAXzjpRoaJJA0AgEAoApCQUhsg+U5nlZqBdrZO1DFd9znCtDzSVwOFPMOkLyu6LUavRF8oQOmltdqpPblP2hecrkBcVuKbyT8UgUZA8oR+mmdcrsx24YvtLRfBwo5g0lelrRWpGL1VNEGFIaBoCilBgJgOimEQ9f8Umf1Ux/ni968uFT4Wmuryf8AFJn9VMf54vep4VHg36vKwdieaixBN7ZFiRaGXptj3PwaiJWlcWJc7b6aaZjENWz1TKwVz2gIEgrfZXm4sOLKCHFiQgYcbCEOI9gJDmUrQ2410dhoiqJyzX6piYw4T+KTX6qY/wA8XvXQ4VHhn36vI/is1+qmP88XvUTaozob8vLGiue4ve5z3HG5xLnHlJtV4pxHREzlrKCSuBwp5h0heV3RejVvjeUIHSy2u1ec9uU/aF5yuQFxW4pvJKQKMheUI/SzOuV2Y7cMP2lovg4UcwaSvS1orUjV7KmgalBgIHRA1KDQFFOA6JgFEwLG2IP6zll9ERcv1H3UtWzaSsZc1qCBIKy2X+FlOjj60NdT0/2yybTrCv10WYqKEkQgSCSuBwp5h0heV3RehvjeUIHSy2uF5z25T9oXlK5AXEbym8kpAo2D5Qj9NM65XaiP/OGH7S0XwcKOYNJXpa0VqRq9lcmiMmApGSYQKJgOiB0UwBSHRAUQWNsQ4pzll9ERcr1HWlq2bSVirmtQQCCstl3hZTo4+tDXU9P0qZNp1hX5C6WGYlGAJgIhQlI3A4U8w6QvK7ovQ3xfKEDpZbXavOe3KftC8ZXIC4jeJvJKmBRkLyhH6aZ13LtR24YftLTfBwo5g0lXtaK1I1eyjIBA1IYCIOikCBgIGAgasBBYuxH/AFnLL/8AcXJ9R1patm0lYi5rUEAgrLZd4WU6OPrQ11fTtKmTadYcCuizEgRCgJEpK4HCnmHSF5XdF6G6N5QgdLL67V5T25T9oXhK5AXElvE3klIFHQfKEfppjXK7cduGH7S0Xf4UcwaSr2tFakaF7KMkDVkGgYCBqwaBgIgUUhoLD2I8U5yy+iIuR6lrS17NpKxFzWoIEgrTZc4WU6OPrMXV9N9tTJtOsOBXTZRRQlioCIQSVweFPMOkLyu6L0at0b8/A6WX12rzq7UrfeF3yuQFwm8pvJKCj4P5+P00xrlduO3DD9paLvcKOYNJV7WitSOXsoyUoAUjIBIDU4DopDoiDU4DomAUTAsPYkxTnLL6Ii5PqWtLXs2krDXMaggSCtdlvhZTo42sxdX0321Mm06w4Ki6bKSjCWJTASgSNwOFPMOkLyu6L0at8X8/B6WX1wvOrtSt9oXdK5AXCbxN5JQUdB/Px+mmNdy7cduGGfdLTd4eNHMGkr0taKVI5eyhgIGpGQUwGpQyUgogYClB0QFESsPYlxTnLA0RFyPUtaf9a9m0lYS5jUECQVtstcLKdHG1mLq+m+2pk2nWHBLqMpUUJY0SQlUSNweFPMOkLyu6L0at0X8/B6WX1wvOrtSt9oXdK5AXCbymskpAo9hwboRQeOPGHxLiu5R24YZ6VMr4YWRE5WnSPqrWvCtcIZe6ksgpQyCBhWgMKUGEGQUhhEBSGgsLYm/q+WBoiLkep60/617NpKwVy2sIEgrbZZ4WU6ONrMXW9N9tTJtOsODK6bKSgYoEq4Sl73oWW/isaNJ+i8L3heiGAqboQ+OkxBA9ADmlRXiLUpj3rwlckci4LoHMCrSPQgpK+2AYE894swiIreIekf6XY2Wrft4Y70YqSMxBEVhbWxwBBzHiKtTOJRMZhysWE5ji1woRjWqJy8ZjBKyGQUjJTCDUhhBkFIYUgRBqRYWxR/V8sDREXH9T91P+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VP7LO5eXJWf+U8avyW+26H6p/ZZ3JyVn/lPGr8kb7bofqn9lnco5Kz/AMo41flH3TurHmS10eKYpYCGkhooDSuIegL1t2aLfSmFaq5q6zLwlXwqxKJhvlpKJEPgts842NXnNcQtFOU9IyLYQs8Jxxu+gWau5MvSIwj7tTwoYLDXieRi5qvbpx1lFU56Q7K8G4xhtw3Dw30LvQOILlbVe4lfTSGuzRiMu/aKLK9Qg8d0ZQRGkJkVPfFe25j3RIbcZJczP6Qujs21YjdqZrlrPWEXLXViQ/BiAuFlMLwXAfVbpppq6xLwzNPSYScG6kFwy8HOHAhUm3VGi29DIiWdb4o146tBUxFaOhbRK+y7Q71OazEGIErmhdsd6n+0YhltEt7LtDvU5rOg2mW9n2h3pms/k9plvZ9od6nerP5PaZb2fab3qd6tH8stolvZdod6b1Z/J7RLez7Q703riP5IwJb2XaHem9Wn+S2mW9l2h3pvVnRjtMt7PtDvUb1aY3RtMt7LtDvUZrI3S2mW9l2h3p/Z0FJZtvihTjq0qv8AZ0YxbpwWjKwsdA0E4k4dUrb0IyaunEi1YxpaDxNqXn48Svu00RmZV3pq6Qlb3b3HPe18QYiCGY6HOVz9p2ve/mnR727PzK1rnyghtAXNaXsUgQCDxTkg2ILQg5e6V7QPEHDMRVWiuqnSUTGXPx7021yKclQtFO13Y+XnNmmWreqPMd1lTztxHApMXqjzXdZTnbhwKRvVHmu6ynO3DgUjesPNd1lTztxHBpPeuPNd1lOeunApG9j1T1lTz104FJ72PVd1lOeup4FA3s+q7rKc/dOXoPe16p6yp5+6jgUDez6p6yo5+6nl6C3seq7rKc9dOXoLex6p6ynPXUcCkb1/Vd1lOeunApLesPNd1lRztw4NI3rDzHdZU87dTwaW2BeoK5FeUkqk7Xdn5TFmnLoLmXtAUsoPQKLwm5VVPWXpERHw6iSkWwxYF5pexSBAIBAIEWoNboDTxIFuZuZAbmZmQG5mZkBuZmZAbmZmQG5mZkBuZmZAbmZmQG5mZkBuZmZAbmZmQG5mZkBuZmZAbmZmQG5m5ggYgNzBBsAogaAQCD//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es-SV" altLang="es-SV">
              <a:solidFill>
                <a:srgbClr val="000000"/>
              </a:solidFill>
            </a:endParaRPr>
          </a:p>
        </p:txBody>
      </p:sp>
      <p:sp>
        <p:nvSpPr>
          <p:cNvPr id="7175" name="AutoShape 8" descr="data:image/jpeg;base64,/9j/4AAQSkZJRgABAQAAAQABAAD/2wCEAAkGBw8QDxANEA4QDQ8PDw8PDQ0PDw8ODQ0MFBEWFxQRFBUYHCggGholHRQUITEhJSkrLi4uFx8zODMsNygtLisBCgoKDg0OFxAQFywcFRwsLCwsLCwuKywsLCwsLCwsLCwsLCwsLSwsNywsLCwuLDcsLCwsLCwsLDcsNzcsLDcsLP/AABEIAMgAyAMBEQACEQEDEQH/xAAcAAACAgMBAQAAAAAAAAAAAAAAAQUHAgMGBAj/xABLEAABAgMBCAwMBAYABwAAAAABAAIDBBEhBQYSMTJRsbIHExQWM0FxcnORktEiIzVSYWJjZIGjweIkNFSCFUJEU5OhJUOzw+Hw8f/EABoBAQADAQEBAAAAAAAAAAAAAAABAgQFAwb/xAApEQEAAQMBBwUBAQEBAAAAAAAAAQIDETEEEhMUITNRBTJBQmEigVIj/9oADAMBAAIRAxEAPwC8UAgSCPn7sy8Gx8QYXmN8J3UvSi1XXpCk10wh4t+TBkwHO9LnhmgFaOTq+Zec3ohr35+7fO+xTyc+UcePA35+7/O+xOSnycePA35+7/O+xOSnycf8G/P3f532JyU+Tj/g35+7/O+xOSnycf8ABvz93+d9iclPk4/4N+fu/wA77E5KfJx/wb8/d/nfYnJT5OP+Dfn7v877E5KfJx/wb8/d/nfYnJT5OP8Ag35+7/O+xOSnycf8G/P3f532JyU+Tj/g35+7/O+xOSnycf8ABvz93+d9iclPk4/4N+fu3zvsTk58nHhshX5MOXAc0Z2vD/oFWdjq8p48JiQuzLx7GRBheY7wXdS8K7NdOsPSmumUgvNc1AFIECKDi74L5nEmDAOC0VDooNHOPGG5gt9jZoxvVM9y58QgpeUe+3JB4yLT8ONapriNHhiZe1kgwZ3cp4vgvOa5lbdiGZl4QxtaPjRRmo6Mdqg5mdpTmpPQbVBzM7SZqOg2qDmZ2kzUdBtUHMztJmo6DaoOZnaTNR0G1QczO0majoNqg5mdpM1HQbVBzM7SZqOg2qDmZ2kzUdBtUHMztJmo6DaoOZnaTNR0G1QczO0majoNqg5mdpM1HRk2XhHE1p5DVN6oxDB9z2HFVvprVTvybsPFHk3stHhAcYsI+Cvv7ymMJ69++ZzS2DHOE0mjYptc05jnCy3tnjG9S97d34l2YKwNBoEg5q/K6phwxAYaPi1LiDa2GMfX9CtOy2t6czo8bteOjl7nyooIjv2giymcrbcr+IeGMvVNTQYM7jib3qtNOUz0RUaae7GaegWBe0UxCkzlpqrYQKoCqAqgKoCqAqgKoCqAqgKoCqAqgKoCqYMt0Gae3E74G0Ku7CYqSspNh4sscMbV41UzEr5y8t0pb/mNHOHFTOr0T5Vqj5dTebdUxWGA81fCpgk2l0M931WLabW7OY0aLVeYw6VZXsxcbEFZ3fjmNNxBjo4Q2+gD/wBK6tmN2hjuTmp640QMaXcQFgzniCrEZlMziEFEiFxLjaTjWiIw85ljVSgVQFUBVAVQFUBVAVQFUBVAVRBtBJAAJJxACpKicRrKcZSUC4M2+0QHgZ3UZpXlN+3HyvFuZexl6M4eKG3lf3Lzna6IW4FTZvOms8LtHuTm6DgSxdefN+yP7z3JzlBwJQ09KvgxHQn0D20rQ1FoqveiqKo3oec04lphxC0hwxi1WnrCIlOwogiMrxOFCM2deFXSXo8l70wYU3DtxuMM8hs0gKb8b1stzipZrSuU2NUwaNKCsIds08+0iH4gldaPZDFrVLK68XJb+46O9TahFSNqvVUVQFUBVAVQFUBVAVQFUBVAVQSl79yHTcQtDsCGyhiPpU0OJo9JoV4Xr0W4/Xpbo3uqxLnXMgwG4MKGG2WuxvdynjXMruVVdZlqimIe1VWJAIBBWd9x/Gxv2aoXV2btsd33Ieq93kkrjxcpnIR9fovK5C9LA1E0zpYRHJhBKu3KY9y0pc1aCuQ2sJvJKmBWEA/ionPi6SurHbhij3S1XXPjBzRpKtb0RU8VV6qiqAqgKoCqAqgKoCqAqgKoMobXOIa0Vc4hrRncTQBVqmI6kRnota4lzWy0FsIWnHEdiw4hxlce5c36sttFO7GEgqLhAIBAIKwvwP42N+zUC6uzduGO77kNVaHm91yD4w806QvO5otS2Rj+Kh8+FrBUn2Sn7QtCVyQuS2lN5JUwKsgH8VE58XSV1Y7cMX2lruufGDmjSVa3orU8NV6oFUBVAVQOqAqgKoBA6oCqIdDeNKCJN4RFRBYX/vrQaSsu1VYox5e1mP6WQFy2s1IECJQQc3fZJw3FhiF5Fh2tpcAeVe9OzXJjOHnVdph5jfvJ5ovY/wDKvylavHpcVfBPsjzMSMyuC7BphChsbQ2LbZommnEvCuqJnKOqvZR7rkHxh5p0hedzRanVtjH8VD58LWCpPslP2hacrkBcltKbySpgVVAP4uJz42krqx24YvtLXdg+M/aNJV7eitTwVXoqKoCqB1QOqAqpBVAAoGgSDtdjZlsy7oW65XP22dIabEau4WFoCAUDmL/bouhS7YTTR0dxaSDQiG0VdpA+K17LRFVXX4eV6cQrmq6bHoKp0Cqh1FUHtuOfGHmnSF53NFqdW2MfxcPnwtYKk+yU/aFrSuQFyW4pvIPIVMIUjKzsQT8dtajbpiw22YZXXjtwx/Mtl2bptEUBwI8AWi0YyrW46K1NMOaY7E8H40K9MKt1UwCqBgqAVQFVIdUBVTOuEFhjOOsJ0TgYYzjrChDudjR1RNW1tg6Hrn7b7oadnnpLt1haQgSDgtkt9IksK/yRT/ti37FHSWa+4zDGcda3M4wxnHWpDwv/ALxKBqiTTG43DSUwN1x7pNMUhoJ8A2mwYwqXI6LUtUzORDPwG4WCNtl6gZsNuNVntyt9oXdK5AXHbSm8kpAomD5Rj9NM65XYjtwxfMvPfCPGjmDSVe3orUjKL2VbYcVzcTiOQmiD0MuhFHGHcoUYG9l1Dxs+IKYG5t0mZnDqTA2NnoXnU5QQmBsE3DP84TCJZbc3zm9YSTwuwScL+1D7De5cHeq8uhER4G44X9qH2G9yb1XlOI8NkKC1tcFrW1x4IAr1KJmZMNihIQKiDCJAY7KY11MWE0GnWpiZjRExEsNxwv7UPsN7k3qvJux4G44X9qH2G9yb1XkxClNkCy6Mw0WNBZRosaPAHEF2Nl624mWK77nN0WhRJ3vDxp5h0heV3Ral6Io/4hA6aW12qk9uU/aF6yuQFxm4pvJKQKKgj/iEfppnXK7EduGKNZee+AeNHMGkq9vRWpG0XsqEDCkOiBphBpgCnAThYkj6SC+cdGDRIQCAQCAQCBIKP2QvKczys/6YXZ2XtwxXfc5wrS80le/wp5h0heV3RanV6I3lCB00trtXnPblP2hekrkBcZuKbyT8UgUVA8oR+mmdcrsx24Yo90tF8HCjmDSVe1orUjV7KhAwgyClAQNSgAJgDhYonQfSAXzjpRoaJJA0AgEAoApCQUhsg+U5nlZqBdrZO1DFd9znCtDzSVwOFPMOkLyu6LUavRF8oQOmltdqpPblP2hecrkBcVuKbyT8UgUZA8oR+mmdcrsx24YvtLRfBwo5g0lelrRWpGL1VNEGFIaBoCilBgJgOimEQ9f8Umf1Ux/ni968uFT4Wmuryf8AFJn9VMf54vep4VHg36vKwdieaixBN7ZFiRaGXptj3PwaiJWlcWJc7b6aaZjENWz1TKwVz2gIEgrfZXm4sOLKCHFiQgYcbCEOI9gJDmUrQ2410dhoiqJyzX6piYw4T+KTX6qY/wA8XvXQ4VHhn36vI/is1+qmP88XvUTaozob8vLGiue4ve5z3HG5xLnHlJtV4pxHREzlrKCSuBwp5h0heV3RejVvjeUIHSy2u1ec9uU/aF5yuQFxW4pvJKQKMheUI/SzOuV2Y7cMP2lovg4UcwaSvS1orUjV7KmgalBgIHRA1KDQFFOA6JgFEwLG2IP6zll9ERcv1H3UtWzaSsZc1qCBIKy2X+FlOjj60NdT0/2yybTrCv10WYqKEkQgSCSuBwp5h0heV3RehvjeUIHSy2uF5z25T9oXlK5AXEbym8kpAo2D5Qj9NM65XaiP/OGH7S0XwcKOYNJXpa0VqRq9lcmiMmApGSYQKJgOiB0UwBSHRAUQWNsQ4pzll9ERcr1HWlq2bSVirmtQQCCstl3hZTo4+tDXU9P0qZNp1hX5C6WGYlGAJgIhQlI3A4U8w6QvK7ovQ3xfKEDpZbXavOe3KftC8ZXIC4jeJvJKmBRkLyhH6aZ13LtR24YftLTfBwo5g0lXtaK1I1eyjIBA1IYCIOikCBgIGAgasBBYuxH/AFnLL/8AcXJ9R1patm0lYi5rUEAgrLZd4WU6OPrQ11fTtKmTadYcCuizEgRCgJEpK4HCnmHSF5XdF6G6N5QgdLL67V5T25T9oXhK5AXElvE3klIFHQfKEfppjXK7cduGH7S0Xf4UcwaSr2tFakaF7KMkDVkGgYCBqwaBgIgUUhoLD2I8U5yy+iIuR6lrS17NpKxFzWoIEgrTZc4WU6OPrMXV9N9tTJtOsOBXTZRRQlioCIQSVweFPMOkLyu6L0at0b8/A6WX12rzq7UrfeF3yuQFwm8pvJKCj4P5+P00xrlduO3DD9paLvcKOYNJV7WitSOXsoyUoAUjIBIDU4DopDoiDU4DomAUTAsPYkxTnLL6Ii5PqWtLXs2krDXMaggSCtdlvhZTo42sxdX0321Mm06w4Ki6bKSjCWJTASgSNwOFPMOkLyu6L0at8X8/B6WX1wvOrtSt9oXdK5AXCbxN5JQUdB/Px+mmNdy7cduGGfdLTd4eNHMGkr0taKVI5eyhgIGpGQUwGpQyUgogYClB0QFESsPYlxTnLA0RFyPUtaf9a9m0lYS5jUECQVtstcLKdHG1mLq+m+2pk2nWHBLqMpUUJY0SQlUSNweFPMOkLyu6L0at0X8/B6WX1wvOrtSt9oXdK5AXCbymskpAo9hwboRQeOPGHxLiu5R24YZ6VMr4YWRE5WnSPqrWvCtcIZe6ksgpQyCBhWgMKUGEGQUhhEBSGgsLYm/q+WBoiLkep60/617NpKwVy2sIEgrbZZ4WU6ONrMXW9N9tTJtOsODK6bKSgYoEq4Sl73oWW/isaNJ+i8L3heiGAqboQ+OkxBA9ADmlRXiLUpj3rwlckci4LoHMCrSPQgpK+2AYE894swiIreIekf6XY2Wrft4Y70YqSMxBEVhbWxwBBzHiKtTOJRMZhysWE5ji1woRjWqJy8ZjBKyGQUjJTCDUhhBkFIYUgRBqRYWxR/V8sDREXH9T91P+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VP7LO5eXJWf+U8avyW+26H6p/ZZ3JyVn/lPGr8kb7bofqn9lnco5Kz/AMo41flH3TurHmS10eKYpYCGkhooDSuIegL1t2aLfSmFaq5q6zLwlXwqxKJhvlpKJEPgts842NXnNcQtFOU9IyLYQs8Jxxu+gWau5MvSIwj7tTwoYLDXieRi5qvbpx1lFU56Q7K8G4xhtw3Dw30LvQOILlbVe4lfTSGuzRiMu/aKLK9Qg8d0ZQRGkJkVPfFe25j3RIbcZJczP6Qujs21YjdqZrlrPWEXLXViQ/BiAuFlMLwXAfVbpppq6xLwzNPSYScG6kFwy8HOHAhUm3VGi29DIiWdb4o146tBUxFaOhbRK+y7Q71OazEGIErmhdsd6n+0YhltEt7LtDvU5rOg2mW9n2h3pms/k9plvZ9od6nerP5PaZb2fab3qd6tH8stolvZdod6b1Z/J7RLez7Q703riP5IwJb2XaHem9Wn+S2mW9l2h3pvVnRjtMt7PtDvUb1aY3RtMt7LtDvUZrI3S2mW9l2h3p/Z0FJZtvihTjq0qv8AZ0YxbpwWjKwsdA0E4k4dUrb0IyaunEi1YxpaDxNqXn48Svu00RmZV3pq6Qlb3b3HPe18QYiCGY6HOVz9p2ve/mnR727PzK1rnyghtAXNaXsUgQCDxTkg2ILQg5e6V7QPEHDMRVWiuqnSUTGXPx7021yKclQtFO13Y+XnNmmWreqPMd1lTztxHApMXqjzXdZTnbhwKRvVHmu6ynO3DgUjesPNd1lTztxHBpPeuPNd1lOeunApG9j1T1lTz104FJ72PVd1lOeup4FA3s+q7rKc/dOXoPe16p6yp5+6jgUDez6p6yo5+6nl6C3seq7rKc9dOXoLex6p6ynPXUcCkb1/Vd1lOeunApLesPNd1lRztw4NI3rDzHdZU87dTwaW2BeoK5FeUkqk7Xdn5TFmnLoLmXtAUsoPQKLwm5VVPWXpERHw6iSkWwxYF5pexSBAIBAIEWoNboDTxIFuZuZAbmZmQG5mZkBuZmZAbmZmQG5mZkBuZmZAbmZmQG5mZkBuZmZAbmZmQG5mZkBuZmZAbmZmQG5m5ggYgNzBBsAogaAQCD//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es-SV" altLang="es-SV">
              <a:solidFill>
                <a:srgbClr val="000000"/>
              </a:solidFill>
            </a:endParaRPr>
          </a:p>
        </p:txBody>
      </p:sp>
      <p:pic>
        <p:nvPicPr>
          <p:cNvPr id="7176" name="8 Imagen" descr="facebbok.jpg"/>
          <p:cNvPicPr>
            <a:picLocks noChangeAspect="1"/>
          </p:cNvPicPr>
          <p:nvPr/>
        </p:nvPicPr>
        <p:blipFill>
          <a:blip r:embed="rId5" cstate="print"/>
          <a:srcRect/>
          <a:stretch>
            <a:fillRect/>
          </a:stretch>
        </p:blipFill>
        <p:spPr bwMode="auto">
          <a:xfrm>
            <a:off x="2470150" y="4579938"/>
            <a:ext cx="531813" cy="531812"/>
          </a:xfrm>
          <a:prstGeom prst="rect">
            <a:avLst/>
          </a:prstGeom>
          <a:noFill/>
          <a:ln w="9525">
            <a:noFill/>
            <a:miter lim="800000"/>
            <a:headEnd/>
            <a:tailEnd/>
          </a:ln>
        </p:spPr>
      </p:pic>
      <p:pic>
        <p:nvPicPr>
          <p:cNvPr id="7177" name="9 Imagen" descr="twitter.jpg"/>
          <p:cNvPicPr>
            <a:picLocks noChangeAspect="1"/>
          </p:cNvPicPr>
          <p:nvPr/>
        </p:nvPicPr>
        <p:blipFill>
          <a:blip r:embed="rId6" cstate="print"/>
          <a:srcRect/>
          <a:stretch>
            <a:fillRect/>
          </a:stretch>
        </p:blipFill>
        <p:spPr bwMode="auto">
          <a:xfrm>
            <a:off x="2525713" y="5145088"/>
            <a:ext cx="476250" cy="476250"/>
          </a:xfrm>
          <a:prstGeom prst="rect">
            <a:avLst/>
          </a:prstGeom>
          <a:noFill/>
          <a:ln w="9525">
            <a:noFill/>
            <a:miter lim="800000"/>
            <a:headEnd/>
            <a:tailEnd/>
          </a:ln>
        </p:spPr>
      </p:pic>
      <p:sp>
        <p:nvSpPr>
          <p:cNvPr id="7178" name="1 Rectángulo"/>
          <p:cNvSpPr>
            <a:spLocks noChangeArrowheads="1"/>
          </p:cNvSpPr>
          <p:nvPr/>
        </p:nvSpPr>
        <p:spPr bwMode="auto">
          <a:xfrm>
            <a:off x="788988" y="976313"/>
            <a:ext cx="7135812" cy="2492990"/>
          </a:xfrm>
          <a:prstGeom prst="rect">
            <a:avLst/>
          </a:prstGeom>
          <a:noFill/>
          <a:ln w="9525">
            <a:noFill/>
            <a:miter lim="800000"/>
            <a:headEnd/>
            <a:tailEnd/>
          </a:ln>
        </p:spPr>
        <p:txBody>
          <a:bodyPr>
            <a:spAutoFit/>
          </a:bodyPr>
          <a:lstStyle/>
          <a:p>
            <a:pPr algn="ctr" eaLnBrk="1" hangingPunct="1"/>
            <a:r>
              <a:rPr lang="es-ES" altLang="es-SV" sz="3600" b="1" dirty="0">
                <a:solidFill>
                  <a:srgbClr val="000000"/>
                </a:solidFill>
                <a:latin typeface="Arial Black" pitchFamily="34" charset="0"/>
              </a:rPr>
              <a:t>MCP-ES</a:t>
            </a:r>
          </a:p>
          <a:p>
            <a:pPr algn="ctr" eaLnBrk="1" hangingPunct="1"/>
            <a:endParaRPr lang="es-ES" altLang="es-SV" sz="2400" b="1" dirty="0">
              <a:solidFill>
                <a:srgbClr val="000000"/>
              </a:solidFill>
              <a:latin typeface="Arial Black" pitchFamily="34" charset="0"/>
            </a:endParaRPr>
          </a:p>
          <a:p>
            <a:pPr algn="ctr" eaLnBrk="1" hangingPunct="1"/>
            <a:r>
              <a:rPr lang="es-ES" altLang="es-SV" sz="2400" b="1" dirty="0">
                <a:solidFill>
                  <a:srgbClr val="000000"/>
                </a:solidFill>
                <a:latin typeface="Arial Black" pitchFamily="34" charset="0"/>
              </a:rPr>
              <a:t>Contribuyendo a la reducción significativa y sostenible del VIH Sida, tuberculosis y  malaria, a través de las subvenciones del Fondo Mundial </a:t>
            </a:r>
          </a:p>
        </p:txBody>
      </p:sp>
      <p:pic>
        <p:nvPicPr>
          <p:cNvPr id="7179" name="Imagen 1"/>
          <p:cNvPicPr>
            <a:picLocks noChangeAspect="1"/>
          </p:cNvPicPr>
          <p:nvPr/>
        </p:nvPicPr>
        <p:blipFill>
          <a:blip r:embed="rId7" cstate="print"/>
          <a:srcRect/>
          <a:stretch>
            <a:fillRect/>
          </a:stretch>
        </p:blipFill>
        <p:spPr bwMode="auto">
          <a:xfrm>
            <a:off x="2382838" y="3916363"/>
            <a:ext cx="652462" cy="6286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latin typeface="Arial" charset="0"/>
              </a:rPr>
              <a:t>El </a:t>
            </a:r>
            <a:r>
              <a:rPr lang="en-US" dirty="0" err="1">
                <a:latin typeface="Arial" charset="0"/>
              </a:rPr>
              <a:t>Mecanismo</a:t>
            </a:r>
            <a:r>
              <a:rPr lang="en-US" dirty="0">
                <a:latin typeface="Arial" charset="0"/>
              </a:rPr>
              <a:t> </a:t>
            </a:r>
            <a:r>
              <a:rPr lang="en-US" dirty="0" err="1">
                <a:latin typeface="Arial" charset="0"/>
              </a:rPr>
              <a:t>Básico</a:t>
            </a:r>
            <a:r>
              <a:rPr lang="en-US" dirty="0">
                <a:latin typeface="Arial" charset="0"/>
              </a:rPr>
              <a:t>: </a:t>
            </a:r>
            <a:endParaRPr lang="de-DE" dirty="0">
              <a:latin typeface="Arial" charset="0"/>
            </a:endParaRPr>
          </a:p>
        </p:txBody>
      </p:sp>
      <p:sp>
        <p:nvSpPr>
          <p:cNvPr id="20" name="Line 14"/>
          <p:cNvSpPr>
            <a:spLocks noChangeShapeType="1"/>
          </p:cNvSpPr>
          <p:nvPr/>
        </p:nvSpPr>
        <p:spPr bwMode="auto">
          <a:xfrm>
            <a:off x="3127375" y="2192338"/>
            <a:ext cx="3048000" cy="0"/>
          </a:xfrm>
          <a:prstGeom prst="line">
            <a:avLst/>
          </a:prstGeom>
          <a:noFill/>
          <a:ln w="50800">
            <a:solidFill>
              <a:srgbClr val="80A6E6"/>
            </a:solidFill>
            <a:round/>
            <a:headEnd/>
            <a:tailEnd type="stealth" w="med" len="med"/>
          </a:ln>
          <a:extLst>
            <a:ext uri="{909E8E84-426E-40dd-AFC4-6F175D3DCCD1}">
              <a14:hiddenFill xmlns:a14="http://schemas.microsoft.com/office/drawing/2010/main" xmlns="">
                <a:noFill/>
              </a14:hiddenFill>
            </a:ext>
          </a:extLst>
        </p:spPr>
        <p:txBody>
          <a:bodyPr wrap="none" anchor="ctr"/>
          <a:lstStyle/>
          <a:p>
            <a:endParaRPr lang="de-DE"/>
          </a:p>
        </p:txBody>
      </p:sp>
      <p:grpSp>
        <p:nvGrpSpPr>
          <p:cNvPr id="2" name="Group 22"/>
          <p:cNvGrpSpPr>
            <a:grpSpLocks/>
          </p:cNvGrpSpPr>
          <p:nvPr/>
        </p:nvGrpSpPr>
        <p:grpSpPr bwMode="auto">
          <a:xfrm>
            <a:off x="3557588" y="2633663"/>
            <a:ext cx="4267200" cy="2566987"/>
            <a:chOff x="2345" y="1306"/>
            <a:chExt cx="2055" cy="1693"/>
          </a:xfrm>
        </p:grpSpPr>
        <p:sp>
          <p:nvSpPr>
            <p:cNvPr id="8206" name="Line 17"/>
            <p:cNvSpPr>
              <a:spLocks noChangeShapeType="1"/>
            </p:cNvSpPr>
            <p:nvPr/>
          </p:nvSpPr>
          <p:spPr bwMode="auto">
            <a:xfrm flipH="1">
              <a:off x="2352" y="2430"/>
              <a:ext cx="2" cy="540"/>
            </a:xfrm>
            <a:prstGeom prst="line">
              <a:avLst/>
            </a:prstGeom>
            <a:noFill/>
            <a:ln w="50800">
              <a:solidFill>
                <a:srgbClr val="ECB600"/>
              </a:solidFill>
              <a:round/>
              <a:headEnd/>
              <a:tailEnd/>
            </a:ln>
            <a:extLst>
              <a:ext uri="{909E8E84-426E-40dd-AFC4-6F175D3DCCD1}">
                <a14:hiddenFill xmlns:a14="http://schemas.microsoft.com/office/drawing/2010/main" xmlns="">
                  <a:noFill/>
                </a14:hiddenFill>
              </a:ext>
            </a:extLst>
          </p:spPr>
          <p:txBody>
            <a:bodyPr wrap="none" anchor="ctr"/>
            <a:lstStyle/>
            <a:p>
              <a:endParaRPr lang="de-DE"/>
            </a:p>
          </p:txBody>
        </p:sp>
        <p:sp>
          <p:nvSpPr>
            <p:cNvPr id="8207" name="Line 18"/>
            <p:cNvSpPr>
              <a:spLocks noChangeShapeType="1"/>
            </p:cNvSpPr>
            <p:nvPr/>
          </p:nvSpPr>
          <p:spPr bwMode="auto">
            <a:xfrm rot="-60000">
              <a:off x="2345" y="2948"/>
              <a:ext cx="2050" cy="51"/>
            </a:xfrm>
            <a:prstGeom prst="line">
              <a:avLst/>
            </a:prstGeom>
            <a:noFill/>
            <a:ln w="50800">
              <a:solidFill>
                <a:srgbClr val="ECB600"/>
              </a:solidFill>
              <a:round/>
              <a:headEnd/>
              <a:tailEnd/>
            </a:ln>
            <a:extLst>
              <a:ext uri="{909E8E84-426E-40dd-AFC4-6F175D3DCCD1}">
                <a14:hiddenFill xmlns:a14="http://schemas.microsoft.com/office/drawing/2010/main" xmlns="">
                  <a:noFill/>
                </a14:hiddenFill>
              </a:ext>
            </a:extLst>
          </p:spPr>
          <p:txBody>
            <a:bodyPr wrap="none" anchor="ctr"/>
            <a:lstStyle/>
            <a:p>
              <a:endParaRPr lang="de-DE"/>
            </a:p>
          </p:txBody>
        </p:sp>
        <p:sp>
          <p:nvSpPr>
            <p:cNvPr id="8208" name="Line 21"/>
            <p:cNvSpPr>
              <a:spLocks noChangeShapeType="1"/>
            </p:cNvSpPr>
            <p:nvPr/>
          </p:nvSpPr>
          <p:spPr bwMode="auto">
            <a:xfrm rot="21540000" flipV="1">
              <a:off x="4378" y="1306"/>
              <a:ext cx="22" cy="1684"/>
            </a:xfrm>
            <a:prstGeom prst="line">
              <a:avLst/>
            </a:prstGeom>
            <a:noFill/>
            <a:ln w="50800">
              <a:solidFill>
                <a:srgbClr val="ECB600"/>
              </a:solidFill>
              <a:round/>
              <a:headEnd/>
              <a:tailEnd type="stealth" w="med" len="med"/>
            </a:ln>
            <a:extLst>
              <a:ext uri="{909E8E84-426E-40dd-AFC4-6F175D3DCCD1}">
                <a14:hiddenFill xmlns:a14="http://schemas.microsoft.com/office/drawing/2010/main" xmlns="">
                  <a:noFill/>
                </a14:hiddenFill>
              </a:ext>
            </a:extLst>
          </p:spPr>
          <p:txBody>
            <a:bodyPr wrap="none" anchor="ctr"/>
            <a:lstStyle/>
            <a:p>
              <a:endParaRPr lang="de-DE"/>
            </a:p>
          </p:txBody>
        </p:sp>
      </p:grpSp>
      <p:grpSp>
        <p:nvGrpSpPr>
          <p:cNvPr id="3" name="Group 25"/>
          <p:cNvGrpSpPr>
            <a:grpSpLocks/>
          </p:cNvGrpSpPr>
          <p:nvPr/>
        </p:nvGrpSpPr>
        <p:grpSpPr bwMode="auto">
          <a:xfrm>
            <a:off x="4773613" y="2436813"/>
            <a:ext cx="2006600" cy="1516062"/>
            <a:chOff x="2981" y="1355"/>
            <a:chExt cx="1096" cy="1306"/>
          </a:xfrm>
        </p:grpSpPr>
        <p:sp>
          <p:nvSpPr>
            <p:cNvPr id="8204" name="Line 23"/>
            <p:cNvSpPr>
              <a:spLocks noChangeShapeType="1"/>
            </p:cNvSpPr>
            <p:nvPr/>
          </p:nvSpPr>
          <p:spPr bwMode="auto">
            <a:xfrm flipH="1">
              <a:off x="4060" y="1355"/>
              <a:ext cx="2" cy="1306"/>
            </a:xfrm>
            <a:prstGeom prst="line">
              <a:avLst/>
            </a:prstGeom>
            <a:noFill/>
            <a:ln w="50800">
              <a:solidFill>
                <a:srgbClr val="3366AE"/>
              </a:solidFill>
              <a:round/>
              <a:headEnd/>
              <a:tailEnd/>
            </a:ln>
            <a:extLst>
              <a:ext uri="{909E8E84-426E-40dd-AFC4-6F175D3DCCD1}">
                <a14:hiddenFill xmlns:a14="http://schemas.microsoft.com/office/drawing/2010/main" xmlns="">
                  <a:noFill/>
                </a14:hiddenFill>
              </a:ext>
            </a:extLst>
          </p:spPr>
          <p:txBody>
            <a:bodyPr wrap="none" anchor="ctr"/>
            <a:lstStyle/>
            <a:p>
              <a:endParaRPr lang="de-DE"/>
            </a:p>
          </p:txBody>
        </p:sp>
        <p:sp>
          <p:nvSpPr>
            <p:cNvPr id="8205" name="Line 24"/>
            <p:cNvSpPr>
              <a:spLocks noChangeShapeType="1"/>
            </p:cNvSpPr>
            <p:nvPr/>
          </p:nvSpPr>
          <p:spPr bwMode="auto">
            <a:xfrm flipH="1">
              <a:off x="2981" y="2645"/>
              <a:ext cx="1096" cy="0"/>
            </a:xfrm>
            <a:prstGeom prst="line">
              <a:avLst/>
            </a:prstGeom>
            <a:noFill/>
            <a:ln w="50800">
              <a:solidFill>
                <a:srgbClr val="3366AE"/>
              </a:solidFill>
              <a:round/>
              <a:headEnd/>
              <a:tailEnd type="stealth" w="med" len="med"/>
            </a:ln>
            <a:extLst>
              <a:ext uri="{909E8E84-426E-40dd-AFC4-6F175D3DCCD1}">
                <a14:hiddenFill xmlns:a14="http://schemas.microsoft.com/office/drawing/2010/main" xmlns="">
                  <a:noFill/>
                </a14:hiddenFill>
              </a:ext>
            </a:extLst>
          </p:spPr>
          <p:txBody>
            <a:bodyPr wrap="none" anchor="ctr"/>
            <a:lstStyle/>
            <a:p>
              <a:endParaRPr lang="de-DE"/>
            </a:p>
          </p:txBody>
        </p:sp>
      </p:grpSp>
      <p:sp>
        <p:nvSpPr>
          <p:cNvPr id="8198" name="Rectangle 4"/>
          <p:cNvSpPr>
            <a:spLocks noChangeArrowheads="1"/>
          </p:cNvSpPr>
          <p:nvPr/>
        </p:nvSpPr>
        <p:spPr bwMode="auto">
          <a:xfrm>
            <a:off x="565150" y="1697038"/>
            <a:ext cx="2735263" cy="803275"/>
          </a:xfrm>
          <a:prstGeom prst="rect">
            <a:avLst/>
          </a:prstGeom>
          <a:gradFill rotWithShape="0">
            <a:gsLst>
              <a:gs pos="0">
                <a:srgbClr val="498CCD"/>
              </a:gs>
              <a:gs pos="50000">
                <a:srgbClr val="E6F3FF"/>
              </a:gs>
              <a:gs pos="100000">
                <a:srgbClr val="498CC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50000"/>
              </a:spcBef>
            </a:pPr>
            <a:r>
              <a:rPr lang="en-US" sz="2400">
                <a:latin typeface="Sb 2Stone Sans Semibold" charset="0"/>
              </a:rPr>
              <a:t>Acreedor</a:t>
            </a:r>
            <a:endParaRPr lang="en-US" sz="2400"/>
          </a:p>
        </p:txBody>
      </p:sp>
      <p:sp>
        <p:nvSpPr>
          <p:cNvPr id="8199" name="Rectangle 5"/>
          <p:cNvSpPr>
            <a:spLocks noChangeArrowheads="1"/>
          </p:cNvSpPr>
          <p:nvPr/>
        </p:nvSpPr>
        <p:spPr bwMode="auto">
          <a:xfrm>
            <a:off x="6154738" y="1758950"/>
            <a:ext cx="2438400" cy="857250"/>
          </a:xfrm>
          <a:prstGeom prst="rect">
            <a:avLst/>
          </a:prstGeom>
          <a:gradFill rotWithShape="0">
            <a:gsLst>
              <a:gs pos="0">
                <a:srgbClr val="498CCD"/>
              </a:gs>
              <a:gs pos="50000">
                <a:srgbClr val="E6F3FF"/>
              </a:gs>
              <a:gs pos="100000">
                <a:srgbClr val="498CC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sz="2400">
                <a:latin typeface="Sb 2Stone Sans Semibold" charset="0"/>
              </a:rPr>
              <a:t>Beneficiario</a:t>
            </a:r>
            <a:endParaRPr lang="de-DE" sz="2400"/>
          </a:p>
        </p:txBody>
      </p:sp>
      <p:sp>
        <p:nvSpPr>
          <p:cNvPr id="8200" name="Rectangle 6"/>
          <p:cNvSpPr>
            <a:spLocks noChangeArrowheads="1"/>
          </p:cNvSpPr>
          <p:nvPr/>
        </p:nvSpPr>
        <p:spPr bwMode="auto">
          <a:xfrm>
            <a:off x="2362200" y="3492500"/>
            <a:ext cx="2438400" cy="857250"/>
          </a:xfrm>
          <a:prstGeom prst="rect">
            <a:avLst/>
          </a:prstGeom>
          <a:gradFill rotWithShape="0">
            <a:gsLst>
              <a:gs pos="0">
                <a:srgbClr val="498CCD"/>
              </a:gs>
              <a:gs pos="50000">
                <a:srgbClr val="E6F3FF"/>
              </a:gs>
              <a:gs pos="100000">
                <a:srgbClr val="498CC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50000"/>
              </a:spcBef>
            </a:pPr>
            <a:r>
              <a:rPr lang="en-US" sz="2400">
                <a:latin typeface="Sb 2Stone Sans Semibold" charset="0"/>
              </a:rPr>
              <a:t>Fondo Mundial</a:t>
            </a:r>
            <a:endParaRPr lang="en-US" sz="2400"/>
          </a:p>
        </p:txBody>
      </p:sp>
      <p:sp>
        <p:nvSpPr>
          <p:cNvPr id="37" name="Text Box 29"/>
          <p:cNvSpPr txBox="1">
            <a:spLocks noChangeArrowheads="1"/>
          </p:cNvSpPr>
          <p:nvPr/>
        </p:nvSpPr>
        <p:spPr bwMode="auto">
          <a:xfrm>
            <a:off x="3228975" y="2205038"/>
            <a:ext cx="28575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eaLnBrk="0" fontAlgn="base" hangingPunct="0">
              <a:spcBef>
                <a:spcPct val="0"/>
              </a:spcBef>
              <a:spcAft>
                <a:spcPct val="0"/>
              </a:spcAft>
              <a:defRPr sz="2000" b="1">
                <a:solidFill>
                  <a:schemeClr val="tx1"/>
                </a:solidFill>
                <a:latin typeface="Courier New" charset="0"/>
                <a:ea typeface="ＭＳ Ｐゴシック" charset="0"/>
              </a:defRPr>
            </a:lvl9pPr>
          </a:lstStyle>
          <a:p>
            <a:pPr algn="ctr" eaLnBrk="1" hangingPunct="1">
              <a:spcBef>
                <a:spcPct val="50000"/>
              </a:spcBef>
            </a:pPr>
            <a:r>
              <a:rPr lang="en-US" sz="1400">
                <a:latin typeface="Sb 2Stone Sans Semibold" charset="0"/>
              </a:rPr>
              <a:t>Cancelación de la deuda</a:t>
            </a:r>
            <a:endParaRPr lang="en-US" sz="1400"/>
          </a:p>
        </p:txBody>
      </p:sp>
      <p:sp>
        <p:nvSpPr>
          <p:cNvPr id="39" name="Text Box 32"/>
          <p:cNvSpPr txBox="1">
            <a:spLocks noChangeArrowheads="1"/>
          </p:cNvSpPr>
          <p:nvPr/>
        </p:nvSpPr>
        <p:spPr bwMode="auto">
          <a:xfrm>
            <a:off x="3635375" y="5229225"/>
            <a:ext cx="4000500"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s-ES" sz="1400">
                <a:latin typeface="Sb 2Stone Sans Semibold" charset="0"/>
              </a:rPr>
              <a:t>Financiamiento de las subvenciones según el sistema de financiamiento basado en el desempeño</a:t>
            </a:r>
          </a:p>
          <a:p>
            <a:pPr algn="ctr" eaLnBrk="1" hangingPunct="1">
              <a:lnSpc>
                <a:spcPct val="50000"/>
              </a:lnSpc>
              <a:spcBef>
                <a:spcPct val="50000"/>
              </a:spcBef>
            </a:pPr>
            <a:endParaRPr lang="en-US" sz="1400"/>
          </a:p>
        </p:txBody>
      </p:sp>
      <p:sp>
        <p:nvSpPr>
          <p:cNvPr id="8203" name="Text Box 20"/>
          <p:cNvSpPr txBox="1">
            <a:spLocks noChangeArrowheads="1"/>
          </p:cNvSpPr>
          <p:nvPr/>
        </p:nvSpPr>
        <p:spPr bwMode="auto">
          <a:xfrm>
            <a:off x="5148263" y="2997200"/>
            <a:ext cx="1439862"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863600" eaLnBrk="0" hangingPunct="0">
              <a:defRPr sz="2000" b="1">
                <a:solidFill>
                  <a:schemeClr val="tx1"/>
                </a:solidFill>
                <a:latin typeface="Courier New" charset="0"/>
                <a:ea typeface="ＭＳ Ｐゴシック" charset="0"/>
              </a:defRPr>
            </a:lvl1pPr>
            <a:lvl2pPr marL="742950" indent="-285750" defTabSz="863600" eaLnBrk="0" hangingPunct="0">
              <a:defRPr sz="2000" b="1">
                <a:solidFill>
                  <a:schemeClr val="tx1"/>
                </a:solidFill>
                <a:latin typeface="Courier New" charset="0"/>
                <a:ea typeface="ＭＳ Ｐゴシック" charset="0"/>
              </a:defRPr>
            </a:lvl2pPr>
            <a:lvl3pPr marL="1143000" indent="-228600" defTabSz="863600" eaLnBrk="0" hangingPunct="0">
              <a:defRPr sz="2000" b="1">
                <a:solidFill>
                  <a:schemeClr val="tx1"/>
                </a:solidFill>
                <a:latin typeface="Courier New" charset="0"/>
                <a:ea typeface="ＭＳ Ｐゴシック" charset="0"/>
              </a:defRPr>
            </a:lvl3pPr>
            <a:lvl4pPr marL="1600200" indent="-228600" defTabSz="863600" eaLnBrk="0" hangingPunct="0">
              <a:defRPr sz="2000" b="1">
                <a:solidFill>
                  <a:schemeClr val="tx1"/>
                </a:solidFill>
                <a:latin typeface="Courier New" charset="0"/>
                <a:ea typeface="ＭＳ Ｐゴシック" charset="0"/>
              </a:defRPr>
            </a:lvl4pPr>
            <a:lvl5pPr marL="2057400" indent="-228600" defTabSz="863600" eaLnBrk="0" hangingPunct="0">
              <a:defRPr sz="2000" b="1">
                <a:solidFill>
                  <a:schemeClr val="tx1"/>
                </a:solidFill>
                <a:latin typeface="Courier New" charset="0"/>
                <a:ea typeface="ＭＳ Ｐゴシック" charset="0"/>
              </a:defRPr>
            </a:lvl5pPr>
            <a:lvl6pPr marL="2514600" indent="-228600" defTabSz="863600"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defTabSz="863600"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defTabSz="863600"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defTabSz="863600"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spcBef>
                <a:spcPct val="50000"/>
              </a:spcBef>
            </a:pPr>
            <a:r>
              <a:rPr lang="fr-CH" sz="1400" dirty="0">
                <a:latin typeface="Sb 2Stone Sans Semibold" charset="0"/>
              </a:rPr>
              <a:t>Pago (s) de la cantidad de contrapartida</a:t>
            </a:r>
            <a:endParaRPr lang="en-US" sz="1400" dirty="0">
              <a:latin typeface="Sb 2Stone Sans Semibold" charset="0"/>
            </a:endParaRPr>
          </a:p>
        </p:txBody>
      </p:sp>
    </p:spTree>
    <p:extLst>
      <p:ext uri="{BB962C8B-B14F-4D97-AF65-F5344CB8AC3E}">
        <p14:creationId xmlns:p14="http://schemas.microsoft.com/office/powerpoint/2010/main" val="4269686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7"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latin typeface="Arial" charset="0"/>
              </a:rPr>
              <a:t>El </a:t>
            </a:r>
            <a:r>
              <a:rPr lang="en-US" dirty="0" err="1">
                <a:latin typeface="Arial" charset="0"/>
              </a:rPr>
              <a:t>Mecanismo</a:t>
            </a:r>
            <a:r>
              <a:rPr lang="en-US" dirty="0">
                <a:latin typeface="Arial" charset="0"/>
              </a:rPr>
              <a:t> </a:t>
            </a:r>
            <a:r>
              <a:rPr lang="en-US" dirty="0" err="1">
                <a:latin typeface="Arial" charset="0"/>
              </a:rPr>
              <a:t>Ampliado</a:t>
            </a:r>
            <a:r>
              <a:rPr lang="en-US" dirty="0">
                <a:latin typeface="Arial" charset="0"/>
              </a:rPr>
              <a:t>: </a:t>
            </a:r>
            <a:endParaRPr lang="de-DE" dirty="0">
              <a:latin typeface="Arial" charset="0"/>
            </a:endParaRPr>
          </a:p>
        </p:txBody>
      </p:sp>
      <p:sp>
        <p:nvSpPr>
          <p:cNvPr id="20" name="Line 14"/>
          <p:cNvSpPr>
            <a:spLocks noChangeShapeType="1"/>
          </p:cNvSpPr>
          <p:nvPr/>
        </p:nvSpPr>
        <p:spPr bwMode="auto">
          <a:xfrm>
            <a:off x="3127375" y="2192338"/>
            <a:ext cx="3048000" cy="0"/>
          </a:xfrm>
          <a:prstGeom prst="line">
            <a:avLst/>
          </a:prstGeom>
          <a:noFill/>
          <a:ln w="50800">
            <a:solidFill>
              <a:srgbClr val="80A6E6"/>
            </a:solidFill>
            <a:round/>
            <a:headEnd/>
            <a:tailEnd type="stealth" w="med" len="med"/>
          </a:ln>
          <a:extLst>
            <a:ext uri="{909E8E84-426E-40dd-AFC4-6F175D3DCCD1}">
              <a14:hiddenFill xmlns:a14="http://schemas.microsoft.com/office/drawing/2010/main" xmlns="">
                <a:noFill/>
              </a14:hiddenFill>
            </a:ext>
          </a:extLst>
        </p:spPr>
        <p:txBody>
          <a:bodyPr wrap="none" anchor="ctr"/>
          <a:lstStyle/>
          <a:p>
            <a:endParaRPr lang="de-DE"/>
          </a:p>
        </p:txBody>
      </p:sp>
      <p:grpSp>
        <p:nvGrpSpPr>
          <p:cNvPr id="2" name="Group 22"/>
          <p:cNvGrpSpPr>
            <a:grpSpLocks/>
          </p:cNvGrpSpPr>
          <p:nvPr/>
        </p:nvGrpSpPr>
        <p:grpSpPr bwMode="auto">
          <a:xfrm>
            <a:off x="3557588" y="2633663"/>
            <a:ext cx="4267200" cy="2566987"/>
            <a:chOff x="2345" y="1306"/>
            <a:chExt cx="2055" cy="1693"/>
          </a:xfrm>
        </p:grpSpPr>
        <p:sp>
          <p:nvSpPr>
            <p:cNvPr id="8206" name="Line 17"/>
            <p:cNvSpPr>
              <a:spLocks noChangeShapeType="1"/>
            </p:cNvSpPr>
            <p:nvPr/>
          </p:nvSpPr>
          <p:spPr bwMode="auto">
            <a:xfrm flipH="1">
              <a:off x="2352" y="2430"/>
              <a:ext cx="2" cy="540"/>
            </a:xfrm>
            <a:prstGeom prst="line">
              <a:avLst/>
            </a:prstGeom>
            <a:noFill/>
            <a:ln w="50800">
              <a:solidFill>
                <a:srgbClr val="ECB600"/>
              </a:solidFill>
              <a:round/>
              <a:headEnd/>
              <a:tailEnd/>
            </a:ln>
            <a:extLst>
              <a:ext uri="{909E8E84-426E-40dd-AFC4-6F175D3DCCD1}">
                <a14:hiddenFill xmlns:a14="http://schemas.microsoft.com/office/drawing/2010/main" xmlns="">
                  <a:noFill/>
                </a14:hiddenFill>
              </a:ext>
            </a:extLst>
          </p:spPr>
          <p:txBody>
            <a:bodyPr wrap="none" anchor="ctr"/>
            <a:lstStyle/>
            <a:p>
              <a:endParaRPr lang="de-DE"/>
            </a:p>
          </p:txBody>
        </p:sp>
        <p:sp>
          <p:nvSpPr>
            <p:cNvPr id="8207" name="Line 18"/>
            <p:cNvSpPr>
              <a:spLocks noChangeShapeType="1"/>
            </p:cNvSpPr>
            <p:nvPr/>
          </p:nvSpPr>
          <p:spPr bwMode="auto">
            <a:xfrm rot="-60000">
              <a:off x="2345" y="2948"/>
              <a:ext cx="2050" cy="51"/>
            </a:xfrm>
            <a:prstGeom prst="line">
              <a:avLst/>
            </a:prstGeom>
            <a:noFill/>
            <a:ln w="50800">
              <a:solidFill>
                <a:srgbClr val="ECB600"/>
              </a:solidFill>
              <a:round/>
              <a:headEnd/>
              <a:tailEnd/>
            </a:ln>
            <a:extLst>
              <a:ext uri="{909E8E84-426E-40dd-AFC4-6F175D3DCCD1}">
                <a14:hiddenFill xmlns:a14="http://schemas.microsoft.com/office/drawing/2010/main" xmlns="">
                  <a:noFill/>
                </a14:hiddenFill>
              </a:ext>
            </a:extLst>
          </p:spPr>
          <p:txBody>
            <a:bodyPr wrap="none" anchor="ctr"/>
            <a:lstStyle/>
            <a:p>
              <a:endParaRPr lang="de-DE"/>
            </a:p>
          </p:txBody>
        </p:sp>
        <p:sp>
          <p:nvSpPr>
            <p:cNvPr id="8208" name="Line 21"/>
            <p:cNvSpPr>
              <a:spLocks noChangeShapeType="1"/>
            </p:cNvSpPr>
            <p:nvPr/>
          </p:nvSpPr>
          <p:spPr bwMode="auto">
            <a:xfrm rot="21540000" flipV="1">
              <a:off x="4378" y="1306"/>
              <a:ext cx="22" cy="1684"/>
            </a:xfrm>
            <a:prstGeom prst="line">
              <a:avLst/>
            </a:prstGeom>
            <a:noFill/>
            <a:ln w="50800">
              <a:solidFill>
                <a:srgbClr val="ECB600"/>
              </a:solidFill>
              <a:round/>
              <a:headEnd/>
              <a:tailEnd type="stealth" w="med" len="med"/>
            </a:ln>
            <a:extLst>
              <a:ext uri="{909E8E84-426E-40dd-AFC4-6F175D3DCCD1}">
                <a14:hiddenFill xmlns:a14="http://schemas.microsoft.com/office/drawing/2010/main" xmlns="">
                  <a:noFill/>
                </a14:hiddenFill>
              </a:ext>
            </a:extLst>
          </p:spPr>
          <p:txBody>
            <a:bodyPr wrap="none" anchor="ctr"/>
            <a:lstStyle/>
            <a:p>
              <a:endParaRPr lang="de-DE"/>
            </a:p>
          </p:txBody>
        </p:sp>
      </p:grpSp>
      <p:grpSp>
        <p:nvGrpSpPr>
          <p:cNvPr id="3" name="Group 25"/>
          <p:cNvGrpSpPr>
            <a:grpSpLocks/>
          </p:cNvGrpSpPr>
          <p:nvPr/>
        </p:nvGrpSpPr>
        <p:grpSpPr bwMode="auto">
          <a:xfrm>
            <a:off x="4773613" y="2436813"/>
            <a:ext cx="2006600" cy="1516062"/>
            <a:chOff x="2981" y="1355"/>
            <a:chExt cx="1096" cy="1306"/>
          </a:xfrm>
        </p:grpSpPr>
        <p:sp>
          <p:nvSpPr>
            <p:cNvPr id="8204" name="Line 23"/>
            <p:cNvSpPr>
              <a:spLocks noChangeShapeType="1"/>
            </p:cNvSpPr>
            <p:nvPr/>
          </p:nvSpPr>
          <p:spPr bwMode="auto">
            <a:xfrm flipH="1">
              <a:off x="4060" y="1355"/>
              <a:ext cx="2" cy="1306"/>
            </a:xfrm>
            <a:prstGeom prst="line">
              <a:avLst/>
            </a:prstGeom>
            <a:noFill/>
            <a:ln w="50800">
              <a:solidFill>
                <a:srgbClr val="3366AE"/>
              </a:solidFill>
              <a:round/>
              <a:headEnd/>
              <a:tailEnd/>
            </a:ln>
            <a:extLst>
              <a:ext uri="{909E8E84-426E-40dd-AFC4-6F175D3DCCD1}">
                <a14:hiddenFill xmlns:a14="http://schemas.microsoft.com/office/drawing/2010/main" xmlns="">
                  <a:noFill/>
                </a14:hiddenFill>
              </a:ext>
            </a:extLst>
          </p:spPr>
          <p:txBody>
            <a:bodyPr wrap="none" anchor="ctr"/>
            <a:lstStyle/>
            <a:p>
              <a:endParaRPr lang="de-DE"/>
            </a:p>
          </p:txBody>
        </p:sp>
        <p:sp>
          <p:nvSpPr>
            <p:cNvPr id="8205" name="Line 24"/>
            <p:cNvSpPr>
              <a:spLocks noChangeShapeType="1"/>
            </p:cNvSpPr>
            <p:nvPr/>
          </p:nvSpPr>
          <p:spPr bwMode="auto">
            <a:xfrm flipH="1">
              <a:off x="2981" y="2645"/>
              <a:ext cx="1096" cy="0"/>
            </a:xfrm>
            <a:prstGeom prst="line">
              <a:avLst/>
            </a:prstGeom>
            <a:noFill/>
            <a:ln w="50800">
              <a:solidFill>
                <a:srgbClr val="3366AE"/>
              </a:solidFill>
              <a:round/>
              <a:headEnd/>
              <a:tailEnd type="stealth" w="med" len="med"/>
            </a:ln>
            <a:extLst>
              <a:ext uri="{909E8E84-426E-40dd-AFC4-6F175D3DCCD1}">
                <a14:hiddenFill xmlns:a14="http://schemas.microsoft.com/office/drawing/2010/main" xmlns="">
                  <a:noFill/>
                </a14:hiddenFill>
              </a:ext>
            </a:extLst>
          </p:spPr>
          <p:txBody>
            <a:bodyPr wrap="none" anchor="ctr"/>
            <a:lstStyle/>
            <a:p>
              <a:endParaRPr lang="de-DE"/>
            </a:p>
          </p:txBody>
        </p:sp>
      </p:grpSp>
      <p:sp>
        <p:nvSpPr>
          <p:cNvPr id="8198" name="Rectangle 4"/>
          <p:cNvSpPr>
            <a:spLocks noChangeArrowheads="1"/>
          </p:cNvSpPr>
          <p:nvPr/>
        </p:nvSpPr>
        <p:spPr bwMode="auto">
          <a:xfrm>
            <a:off x="683568" y="2132856"/>
            <a:ext cx="2735263" cy="803275"/>
          </a:xfrm>
          <a:prstGeom prst="rect">
            <a:avLst/>
          </a:prstGeom>
          <a:gradFill rotWithShape="0">
            <a:gsLst>
              <a:gs pos="0">
                <a:srgbClr val="498CCD"/>
              </a:gs>
              <a:gs pos="50000">
                <a:srgbClr val="E6F3FF"/>
              </a:gs>
              <a:gs pos="100000">
                <a:srgbClr val="498CCD"/>
              </a:gs>
            </a:gsLst>
            <a:lin ang="0" scaled="1"/>
          </a:gradFill>
          <a:ln w="9525">
            <a:solidFill>
              <a:srgbClr val="BBE0E3"/>
            </a:solidFill>
            <a:miter lim="800000"/>
            <a:headEnd/>
            <a:tailEnd/>
          </a:ln>
          <a:extLst/>
        </p:spPr>
        <p:txBody>
          <a:bodyPr wrap="none" anchor="ctr"/>
          <a:lstStyle/>
          <a:p>
            <a:pPr algn="ctr">
              <a:spcBef>
                <a:spcPct val="50000"/>
              </a:spcBef>
            </a:pPr>
            <a:r>
              <a:rPr lang="en-US" sz="2400" dirty="0" err="1">
                <a:latin typeface="Sb 2Stone Sans Semibold" charset="0"/>
              </a:rPr>
              <a:t>Inversor</a:t>
            </a:r>
            <a:endParaRPr lang="en-US" sz="2400" dirty="0"/>
          </a:p>
        </p:txBody>
      </p:sp>
      <p:sp>
        <p:nvSpPr>
          <p:cNvPr id="8199" name="Rectangle 5"/>
          <p:cNvSpPr>
            <a:spLocks noChangeArrowheads="1"/>
          </p:cNvSpPr>
          <p:nvPr/>
        </p:nvSpPr>
        <p:spPr bwMode="auto">
          <a:xfrm>
            <a:off x="6154738" y="1758950"/>
            <a:ext cx="2438400" cy="857250"/>
          </a:xfrm>
          <a:prstGeom prst="rect">
            <a:avLst/>
          </a:prstGeom>
          <a:gradFill rotWithShape="0">
            <a:gsLst>
              <a:gs pos="0">
                <a:srgbClr val="498CCD"/>
              </a:gs>
              <a:gs pos="50000">
                <a:srgbClr val="E6F3FF"/>
              </a:gs>
              <a:gs pos="100000">
                <a:srgbClr val="498CC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sz="2400">
                <a:latin typeface="Sb 2Stone Sans Semibold" charset="0"/>
              </a:rPr>
              <a:t>Beneficiario</a:t>
            </a:r>
            <a:endParaRPr lang="de-DE" sz="2400"/>
          </a:p>
        </p:txBody>
      </p:sp>
      <p:sp>
        <p:nvSpPr>
          <p:cNvPr id="8200" name="Rectangle 6"/>
          <p:cNvSpPr>
            <a:spLocks noChangeArrowheads="1"/>
          </p:cNvSpPr>
          <p:nvPr/>
        </p:nvSpPr>
        <p:spPr bwMode="auto">
          <a:xfrm>
            <a:off x="2362200" y="3492500"/>
            <a:ext cx="2438400" cy="857250"/>
          </a:xfrm>
          <a:prstGeom prst="rect">
            <a:avLst/>
          </a:prstGeom>
          <a:gradFill rotWithShape="0">
            <a:gsLst>
              <a:gs pos="0">
                <a:srgbClr val="498CCD"/>
              </a:gs>
              <a:gs pos="50000">
                <a:srgbClr val="E6F3FF"/>
              </a:gs>
              <a:gs pos="100000">
                <a:srgbClr val="498CC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50000"/>
              </a:spcBef>
            </a:pPr>
            <a:r>
              <a:rPr lang="en-US" sz="2400">
                <a:latin typeface="Sb 2Stone Sans Semibold" charset="0"/>
              </a:rPr>
              <a:t>Fondo Mundial</a:t>
            </a:r>
            <a:endParaRPr lang="en-US" sz="2400"/>
          </a:p>
        </p:txBody>
      </p:sp>
      <p:sp>
        <p:nvSpPr>
          <p:cNvPr id="37" name="Text Box 29"/>
          <p:cNvSpPr txBox="1">
            <a:spLocks noChangeArrowheads="1"/>
          </p:cNvSpPr>
          <p:nvPr/>
        </p:nvSpPr>
        <p:spPr bwMode="auto">
          <a:xfrm>
            <a:off x="3131840" y="2205038"/>
            <a:ext cx="295463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b="1">
                <a:solidFill>
                  <a:schemeClr val="tx1"/>
                </a:solidFill>
                <a:latin typeface="Courier New" charset="0"/>
                <a:ea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eaLnBrk="0" fontAlgn="base" hangingPunct="0">
              <a:spcBef>
                <a:spcPct val="0"/>
              </a:spcBef>
              <a:spcAft>
                <a:spcPct val="0"/>
              </a:spcAft>
              <a:defRPr sz="2000" b="1">
                <a:solidFill>
                  <a:schemeClr val="tx1"/>
                </a:solidFill>
                <a:latin typeface="Courier New" charset="0"/>
                <a:ea typeface="ＭＳ Ｐゴシック" charset="0"/>
              </a:defRPr>
            </a:lvl9pPr>
          </a:lstStyle>
          <a:p>
            <a:pPr algn="ctr" eaLnBrk="1" hangingPunct="1">
              <a:spcBef>
                <a:spcPct val="50000"/>
              </a:spcBef>
            </a:pPr>
            <a:r>
              <a:rPr lang="en-US" sz="1400" dirty="0" err="1">
                <a:latin typeface="Sb 2Stone Sans Semibold" charset="0"/>
              </a:rPr>
              <a:t>Cancelación</a:t>
            </a:r>
            <a:r>
              <a:rPr lang="en-US" sz="1400" dirty="0">
                <a:latin typeface="Sb 2Stone Sans Semibold" charset="0"/>
              </a:rPr>
              <a:t> de la </a:t>
            </a:r>
            <a:r>
              <a:rPr lang="en-US" sz="1400" dirty="0" err="1">
                <a:latin typeface="Sb 2Stone Sans Semibold" charset="0"/>
              </a:rPr>
              <a:t>deuda</a:t>
            </a:r>
            <a:endParaRPr lang="en-US" sz="1400" dirty="0"/>
          </a:p>
        </p:txBody>
      </p:sp>
      <p:sp>
        <p:nvSpPr>
          <p:cNvPr id="39" name="Text Box 32"/>
          <p:cNvSpPr txBox="1">
            <a:spLocks noChangeArrowheads="1"/>
          </p:cNvSpPr>
          <p:nvPr/>
        </p:nvSpPr>
        <p:spPr bwMode="auto">
          <a:xfrm>
            <a:off x="3635375" y="5229225"/>
            <a:ext cx="4000500"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s-ES" sz="1400">
                <a:latin typeface="Sb 2Stone Sans Semibold" charset="0"/>
              </a:rPr>
              <a:t>Financiamiento de las subvenciones según el sistema de financiamiento basado en el desempeño</a:t>
            </a:r>
          </a:p>
          <a:p>
            <a:pPr algn="ctr" eaLnBrk="1" hangingPunct="1">
              <a:lnSpc>
                <a:spcPct val="50000"/>
              </a:lnSpc>
              <a:spcBef>
                <a:spcPct val="50000"/>
              </a:spcBef>
            </a:pPr>
            <a:endParaRPr lang="en-US" sz="1400"/>
          </a:p>
        </p:txBody>
      </p:sp>
      <p:sp>
        <p:nvSpPr>
          <p:cNvPr id="8203" name="Text Box 20"/>
          <p:cNvSpPr txBox="1">
            <a:spLocks noChangeArrowheads="1"/>
          </p:cNvSpPr>
          <p:nvPr/>
        </p:nvSpPr>
        <p:spPr bwMode="auto">
          <a:xfrm>
            <a:off x="5148263" y="2997200"/>
            <a:ext cx="1439862"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863600" eaLnBrk="0" hangingPunct="0">
              <a:defRPr sz="2000" b="1">
                <a:solidFill>
                  <a:schemeClr val="tx1"/>
                </a:solidFill>
                <a:latin typeface="Courier New" charset="0"/>
                <a:ea typeface="ＭＳ Ｐゴシック" charset="0"/>
              </a:defRPr>
            </a:lvl1pPr>
            <a:lvl2pPr marL="742950" indent="-285750" defTabSz="863600" eaLnBrk="0" hangingPunct="0">
              <a:defRPr sz="2000" b="1">
                <a:solidFill>
                  <a:schemeClr val="tx1"/>
                </a:solidFill>
                <a:latin typeface="Courier New" charset="0"/>
                <a:ea typeface="ＭＳ Ｐゴシック" charset="0"/>
              </a:defRPr>
            </a:lvl2pPr>
            <a:lvl3pPr marL="1143000" indent="-228600" defTabSz="863600" eaLnBrk="0" hangingPunct="0">
              <a:defRPr sz="2000" b="1">
                <a:solidFill>
                  <a:schemeClr val="tx1"/>
                </a:solidFill>
                <a:latin typeface="Courier New" charset="0"/>
                <a:ea typeface="ＭＳ Ｐゴシック" charset="0"/>
              </a:defRPr>
            </a:lvl3pPr>
            <a:lvl4pPr marL="1600200" indent="-228600" defTabSz="863600" eaLnBrk="0" hangingPunct="0">
              <a:defRPr sz="2000" b="1">
                <a:solidFill>
                  <a:schemeClr val="tx1"/>
                </a:solidFill>
                <a:latin typeface="Courier New" charset="0"/>
                <a:ea typeface="ＭＳ Ｐゴシック" charset="0"/>
              </a:defRPr>
            </a:lvl4pPr>
            <a:lvl5pPr marL="2057400" indent="-228600" defTabSz="863600" eaLnBrk="0" hangingPunct="0">
              <a:defRPr sz="2000" b="1">
                <a:solidFill>
                  <a:schemeClr val="tx1"/>
                </a:solidFill>
                <a:latin typeface="Courier New" charset="0"/>
                <a:ea typeface="ＭＳ Ｐゴシック" charset="0"/>
              </a:defRPr>
            </a:lvl5pPr>
            <a:lvl6pPr marL="2514600" indent="-228600" defTabSz="863600"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defTabSz="863600"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defTabSz="863600"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defTabSz="863600"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spcBef>
                <a:spcPct val="50000"/>
              </a:spcBef>
            </a:pPr>
            <a:r>
              <a:rPr lang="fr-CH" sz="1400">
                <a:latin typeface="Sb 2Stone Sans Semibold" charset="0"/>
              </a:rPr>
              <a:t>Pago (s) de la cantidad de contrapartida</a:t>
            </a:r>
            <a:endParaRPr lang="en-US" sz="1400">
              <a:latin typeface="Sb 2Stone Sans Semibold" charset="0"/>
            </a:endParaRPr>
          </a:p>
        </p:txBody>
      </p:sp>
      <p:sp>
        <p:nvSpPr>
          <p:cNvPr id="17" name="Rectangle 4"/>
          <p:cNvSpPr>
            <a:spLocks noChangeArrowheads="1"/>
          </p:cNvSpPr>
          <p:nvPr/>
        </p:nvSpPr>
        <p:spPr bwMode="auto">
          <a:xfrm>
            <a:off x="539553" y="1196753"/>
            <a:ext cx="2448272" cy="576064"/>
          </a:xfrm>
          <a:prstGeom prst="rect">
            <a:avLst/>
          </a:prstGeom>
          <a:gradFill rotWithShape="0">
            <a:gsLst>
              <a:gs pos="0">
                <a:srgbClr val="498CCD"/>
              </a:gs>
              <a:gs pos="50000">
                <a:srgbClr val="E6F3FF"/>
              </a:gs>
              <a:gs pos="100000">
                <a:srgbClr val="498CC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50000"/>
              </a:spcBef>
            </a:pPr>
            <a:r>
              <a:rPr lang="en-US" sz="2400" dirty="0" err="1">
                <a:latin typeface="Sb 2Stone Sans Semibold" charset="0"/>
              </a:rPr>
              <a:t>Acreedor</a:t>
            </a:r>
            <a:r>
              <a:rPr lang="en-US" sz="2400" dirty="0">
                <a:latin typeface="Sb 2Stone Sans Semibold" charset="0"/>
              </a:rPr>
              <a:t> Original</a:t>
            </a:r>
            <a:endParaRPr lang="en-US" sz="2400" dirty="0"/>
          </a:p>
        </p:txBody>
      </p:sp>
      <p:sp>
        <p:nvSpPr>
          <p:cNvPr id="21" name="Textfeld 20"/>
          <p:cNvSpPr txBox="1"/>
          <p:nvPr/>
        </p:nvSpPr>
        <p:spPr>
          <a:xfrm>
            <a:off x="899592" y="1844825"/>
            <a:ext cx="1512168" cy="276999"/>
          </a:xfrm>
          <a:prstGeom prst="rect">
            <a:avLst/>
          </a:prstGeom>
          <a:noFill/>
        </p:spPr>
        <p:txBody>
          <a:bodyPr wrap="square" rtlCol="0">
            <a:spAutoFit/>
          </a:bodyPr>
          <a:lstStyle/>
          <a:p>
            <a:r>
              <a:rPr lang="de-DE" sz="1200" b="1" dirty="0" err="1"/>
              <a:t>Vende</a:t>
            </a:r>
            <a:r>
              <a:rPr lang="de-DE" sz="1200" b="1" dirty="0"/>
              <a:t> </a:t>
            </a:r>
            <a:r>
              <a:rPr lang="es-ES" sz="1200" b="1" dirty="0"/>
              <a:t>deuda</a:t>
            </a:r>
          </a:p>
        </p:txBody>
      </p:sp>
      <p:cxnSp>
        <p:nvCxnSpPr>
          <p:cNvPr id="8" name="Gerade Verbindung mit Pfeil 7"/>
          <p:cNvCxnSpPr/>
          <p:nvPr/>
        </p:nvCxnSpPr>
        <p:spPr bwMode="auto">
          <a:xfrm>
            <a:off x="2267744" y="1772816"/>
            <a:ext cx="360040" cy="432048"/>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889939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7"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907704" y="116632"/>
            <a:ext cx="5076169" cy="6362970"/>
          </a:xfrm>
          <a:prstGeom prst="rect">
            <a:avLst/>
          </a:prstGeom>
        </p:spPr>
      </p:pic>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4"/>
          <a:stretch>
            <a:fillRect/>
          </a:stretch>
        </p:blipFill>
        <p:spPr>
          <a:xfrm>
            <a:off x="1907704" y="-13636"/>
            <a:ext cx="5042815" cy="6858000"/>
          </a:xfrm>
          <a:prstGeom prst="rect">
            <a:avLst/>
          </a:prstGeom>
        </p:spPr>
      </p:pic>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4"/>
          <a:stretch>
            <a:fillRect/>
          </a:stretch>
        </p:blipFill>
        <p:spPr>
          <a:xfrm>
            <a:off x="125674" y="997272"/>
            <a:ext cx="4207532" cy="5528072"/>
          </a:xfrm>
          <a:prstGeom prst="rect">
            <a:avLst/>
          </a:prstGeom>
        </p:spPr>
      </p:pic>
      <p:pic>
        <p:nvPicPr>
          <p:cNvPr id="3" name="Imagen 2"/>
          <p:cNvPicPr>
            <a:picLocks noChangeAspect="1"/>
          </p:cNvPicPr>
          <p:nvPr/>
        </p:nvPicPr>
        <p:blipFill>
          <a:blip r:embed="rId5"/>
          <a:stretch>
            <a:fillRect/>
          </a:stretch>
        </p:blipFill>
        <p:spPr>
          <a:xfrm>
            <a:off x="4644008" y="871369"/>
            <a:ext cx="4255905" cy="5797991"/>
          </a:xfrm>
          <a:prstGeom prst="rect">
            <a:avLst/>
          </a:prstGeom>
        </p:spPr>
      </p:pic>
    </p:spTree>
    <p:extLst>
      <p:ext uri="{BB962C8B-B14F-4D97-AF65-F5344CB8AC3E}">
        <p14:creationId xmlns:p14="http://schemas.microsoft.com/office/powerpoint/2010/main" val="3577938036"/>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115616" y="2420888"/>
            <a:ext cx="7200800" cy="1754326"/>
          </a:xfrm>
          <a:prstGeom prst="rect">
            <a:avLst/>
          </a:prstGeom>
        </p:spPr>
        <p:txBody>
          <a:bodyPr wrap="square">
            <a:spAutoFit/>
          </a:bodyPr>
          <a:lstStyle/>
          <a:p>
            <a:r>
              <a:rPr lang="es-419" sz="3600" dirty="0"/>
              <a:t>Reubicación y adecuación del Laboratorio Nacional de Referencia (LNR) de El Salvador.</a:t>
            </a:r>
            <a:endParaRPr lang="es-419" sz="3600" dirty="0"/>
          </a:p>
        </p:txBody>
      </p:sp>
    </p:spTree>
    <p:extLst>
      <p:ext uri="{BB962C8B-B14F-4D97-AF65-F5344CB8AC3E}">
        <p14:creationId xmlns:p14="http://schemas.microsoft.com/office/powerpoint/2010/main" val="885315930"/>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043608" y="1844824"/>
            <a:ext cx="6840760" cy="2733056"/>
          </a:xfrm>
          <a:prstGeom prst="rect">
            <a:avLst/>
          </a:prstGeom>
        </p:spPr>
        <p:txBody>
          <a:bodyPr wrap="square">
            <a:spAutoFit/>
          </a:bodyPr>
          <a:lstStyle/>
          <a:p>
            <a:pPr>
              <a:lnSpc>
                <a:spcPct val="115000"/>
              </a:lnSpc>
              <a:spcAft>
                <a:spcPts val="0"/>
              </a:spcAft>
            </a:pPr>
            <a:r>
              <a:rPr lang="es-SV" sz="2400" b="1" dirty="0">
                <a:latin typeface="Calibri" panose="020F0502020204030204" pitchFamily="34" charset="0"/>
                <a:ea typeface="Times New Roman" panose="02020603050405020304" pitchFamily="18" charset="0"/>
                <a:cs typeface="Times New Roman" panose="02020603050405020304" pitchFamily="18" charset="0"/>
              </a:rPr>
              <a:t>OBJETIVO DEL  PROYECTO:</a:t>
            </a:r>
            <a:endParaRPr lang="es-419" sz="240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s-SV" sz="2400" dirty="0">
                <a:cs typeface="Arial" panose="020B0604020202020204" pitchFamily="34" charset="0"/>
              </a:rPr>
              <a:t>Reubicar el Laboratorio Nacional de Referencia (LNR) y el Instituto Nacional de Salud (INS), en instalaciones que les permitan un funcionamiento óptimo para dar respuesta a las necesidades de la población en el marco de la reforma de salud y las normas internacionales.</a:t>
            </a:r>
            <a:endParaRPr lang="es-419" sz="2400" dirty="0">
              <a:effectLst/>
            </a:endParaRPr>
          </a:p>
        </p:txBody>
      </p:sp>
    </p:spTree>
    <p:extLst>
      <p:ext uri="{BB962C8B-B14F-4D97-AF65-F5344CB8AC3E}">
        <p14:creationId xmlns:p14="http://schemas.microsoft.com/office/powerpoint/2010/main" val="68420686"/>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971600" y="2316002"/>
            <a:ext cx="6192688" cy="3201229"/>
          </a:xfrm>
          <a:prstGeom prst="rect">
            <a:avLst/>
          </a:prstGeom>
        </p:spPr>
        <p:txBody>
          <a:bodyPr wrap="square">
            <a:spAutoFit/>
          </a:bodyPr>
          <a:lstStyle/>
          <a:p>
            <a:pPr>
              <a:lnSpc>
                <a:spcPct val="115000"/>
              </a:lnSpc>
              <a:spcAft>
                <a:spcPts val="0"/>
              </a:spcAft>
            </a:pPr>
            <a:r>
              <a:rPr lang="es-SV" sz="2400" b="1" dirty="0">
                <a:latin typeface="Calibri" panose="020F0502020204030204" pitchFamily="34" charset="0"/>
                <a:ea typeface="Times New Roman" panose="02020603050405020304" pitchFamily="18" charset="0"/>
                <a:cs typeface="Times New Roman" panose="02020603050405020304" pitchFamily="18" charset="0"/>
              </a:rPr>
              <a:t>RESULTADOS ESPERADOS:</a:t>
            </a:r>
            <a:endParaRPr lang="es-419" sz="240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s-SV" sz="2400" dirty="0">
                <a:cs typeface="Arial" panose="020B0604020202020204" pitchFamily="34" charset="0"/>
              </a:rPr>
              <a:t>1.  Edificio adquirido.</a:t>
            </a:r>
            <a:endParaRPr lang="es-419" sz="2400" dirty="0"/>
          </a:p>
          <a:p>
            <a:pPr algn="just">
              <a:spcAft>
                <a:spcPts val="0"/>
              </a:spcAft>
            </a:pPr>
            <a:r>
              <a:rPr lang="es-SV" sz="2400" dirty="0">
                <a:cs typeface="Arial" panose="020B0604020202020204" pitchFamily="34" charset="0"/>
              </a:rPr>
              <a:t>2. Realizada la adecuación de áreas de trabajo, instalaciones eléctricas, climatización, hidráulicas, gases, informáticas y equipamiento.</a:t>
            </a:r>
            <a:endParaRPr lang="es-419" sz="2400" dirty="0"/>
          </a:p>
          <a:p>
            <a:pPr algn="just">
              <a:spcAft>
                <a:spcPts val="0"/>
              </a:spcAft>
            </a:pPr>
            <a:r>
              <a:rPr lang="es-SV" sz="2400" dirty="0">
                <a:cs typeface="Arial" panose="020B0604020202020204" pitchFamily="34" charset="0"/>
              </a:rPr>
              <a:t>3. Equipos de Áreas del LNR y del INS, instalados y funcionando.</a:t>
            </a:r>
            <a:endParaRPr lang="es-419" sz="2400" dirty="0">
              <a:effectLst/>
            </a:endParaRPr>
          </a:p>
        </p:txBody>
      </p:sp>
    </p:spTree>
    <p:extLst>
      <p:ext uri="{BB962C8B-B14F-4D97-AF65-F5344CB8AC3E}">
        <p14:creationId xmlns:p14="http://schemas.microsoft.com/office/powerpoint/2010/main" val="2752451071"/>
      </p:ext>
    </p:extLst>
  </p:cSld>
  <p:clrMapOvr>
    <a:masterClrMapping/>
  </p:clrMapOvr>
  <p:transition>
    <p:wipe dir="d"/>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2702</TotalTime>
  <Words>460</Words>
  <Application>Microsoft Office PowerPoint</Application>
  <PresentationFormat>Presentación en pantalla (4:3)</PresentationFormat>
  <Paragraphs>64</Paragraphs>
  <Slides>12</Slides>
  <Notes>10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12</vt:i4>
      </vt:variant>
    </vt:vector>
  </HeadingPairs>
  <TitlesOfParts>
    <vt:vector size="22" baseType="lpstr">
      <vt:lpstr>ＭＳ Ｐゴシック</vt:lpstr>
      <vt:lpstr>Arial</vt:lpstr>
      <vt:lpstr>Arial Black</vt:lpstr>
      <vt:lpstr>Calibri</vt:lpstr>
      <vt:lpstr>Courier New</vt:lpstr>
      <vt:lpstr>Sb 2Stone Sans Semibold</vt:lpstr>
      <vt:lpstr>Times New Roman</vt:lpstr>
      <vt:lpstr>Wingdings</vt:lpstr>
      <vt:lpstr>Tema de Office</vt:lpstr>
      <vt:lpstr>4_Tema de Office</vt:lpstr>
      <vt:lpstr>Presentación de PowerPoint</vt:lpstr>
      <vt:lpstr>El Mecanismo Básico: </vt:lpstr>
      <vt:lpstr>El Mecanismo Ampliado: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Vanessa</dc:creator>
  <cp:lastModifiedBy>Anieto</cp:lastModifiedBy>
  <cp:revision>131</cp:revision>
  <dcterms:created xsi:type="dcterms:W3CDTF">2012-11-07T15:01:43Z</dcterms:created>
  <dcterms:modified xsi:type="dcterms:W3CDTF">2017-02-09T00:54:41Z</dcterms:modified>
</cp:coreProperties>
</file>