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301" r:id="rId4"/>
    <p:sldId id="302" r:id="rId5"/>
    <p:sldId id="303" r:id="rId6"/>
    <p:sldId id="304" r:id="rId7"/>
    <p:sldId id="258" r:id="rId8"/>
  </p:sldIdLst>
  <p:sldSz cx="9144000" cy="6858000" type="screen4x3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5" autoAdjust="0"/>
    <p:restoredTop sz="94630" autoAdjust="0"/>
  </p:normalViewPr>
  <p:slideViewPr>
    <p:cSldViewPr>
      <p:cViewPr varScale="1">
        <p:scale>
          <a:sx n="84" d="100"/>
          <a:sy n="84" d="100"/>
        </p:scale>
        <p:origin x="17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rtl="0"/>
          <a:r>
            <a:rPr lang="es-SV" smtClean="0"/>
            <a:t>Avances Modulo de Prevención Combinada.</a:t>
          </a:r>
          <a:endParaRPr lang="es-SV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5DA10F4-5F81-438F-9CA8-0EDAC6FC73A1}" type="presOf" srcId="{05ED0774-5AD1-4422-A32B-E6B46F182356}" destId="{780AB58D-1FCA-4AD5-893D-D89764298969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2D29B753-4366-42DA-A8FE-DF6FF00220BC}" type="presOf" srcId="{3607E36D-5B41-4ACF-B031-90B374672C72}" destId="{DB94559D-ED81-4B15-8DFA-A396B8709D2C}" srcOrd="0" destOrd="0" presId="urn:microsoft.com/office/officeart/2005/8/layout/vList2"/>
    <dgm:cxn modelId="{27FE9223-6FB0-42B8-8EF0-4AA5B16BEC95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EC2F0-09D2-4C50-99DD-674470D6E4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9C32EAB8-A1C7-4A32-85AB-1A6570CAF720}">
      <dgm:prSet/>
      <dgm:spPr/>
      <dgm:t>
        <a:bodyPr/>
        <a:lstStyle/>
        <a:p>
          <a:pPr rtl="0"/>
          <a:r>
            <a:rPr lang="es-SV" smtClean="0"/>
            <a:t>Avances Modulo de Cuidado y Tratamiento.</a:t>
          </a:r>
          <a:endParaRPr lang="es-SV"/>
        </a:p>
      </dgm:t>
    </dgm:pt>
    <dgm:pt modelId="{20928EE1-8A97-43D0-B2C3-CCCC0F674146}" type="parTrans" cxnId="{B7DB7488-0B33-42A6-8282-48D77B2080C5}">
      <dgm:prSet/>
      <dgm:spPr/>
      <dgm:t>
        <a:bodyPr/>
        <a:lstStyle/>
        <a:p>
          <a:endParaRPr lang="es-SV"/>
        </a:p>
      </dgm:t>
    </dgm:pt>
    <dgm:pt modelId="{8315015F-0C57-468F-BC06-2C0757843440}" type="sibTrans" cxnId="{B7DB7488-0B33-42A6-8282-48D77B2080C5}">
      <dgm:prSet/>
      <dgm:spPr/>
      <dgm:t>
        <a:bodyPr/>
        <a:lstStyle/>
        <a:p>
          <a:endParaRPr lang="es-SV"/>
        </a:p>
      </dgm:t>
    </dgm:pt>
    <dgm:pt modelId="{D789EE37-F1E4-4469-B331-2FB8C0312ACC}" type="pres">
      <dgm:prSet presAssocID="{8F9EC2F0-09D2-4C50-99DD-674470D6E4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8BEF9E7-8987-4681-A0EC-7E17DCEEBE35}" type="pres">
      <dgm:prSet presAssocID="{9C32EAB8-A1C7-4A32-85AB-1A6570CAF72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1B2215F9-8627-4A95-A665-9FA9E6D4F83A}" type="presOf" srcId="{9C32EAB8-A1C7-4A32-85AB-1A6570CAF720}" destId="{38BEF9E7-8987-4681-A0EC-7E17DCEEBE35}" srcOrd="0" destOrd="0" presId="urn:microsoft.com/office/officeart/2005/8/layout/vList2"/>
    <dgm:cxn modelId="{B7DB7488-0B33-42A6-8282-48D77B2080C5}" srcId="{8F9EC2F0-09D2-4C50-99DD-674470D6E46C}" destId="{9C32EAB8-A1C7-4A32-85AB-1A6570CAF720}" srcOrd="0" destOrd="0" parTransId="{20928EE1-8A97-43D0-B2C3-CCCC0F674146}" sibTransId="{8315015F-0C57-468F-BC06-2C0757843440}"/>
    <dgm:cxn modelId="{D86C65AA-9288-463C-A7BE-434329020F25}" type="presOf" srcId="{8F9EC2F0-09D2-4C50-99DD-674470D6E46C}" destId="{D789EE37-F1E4-4469-B331-2FB8C0312ACC}" srcOrd="0" destOrd="0" presId="urn:microsoft.com/office/officeart/2005/8/layout/vList2"/>
    <dgm:cxn modelId="{D8483F61-39BE-49BD-952E-57F74FE98BC3}" type="presParOf" srcId="{D789EE37-F1E4-4469-B331-2FB8C0312ACC}" destId="{38BEF9E7-8987-4681-A0EC-7E17DCEEBE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E8C63A-A416-4169-8148-5340E8B10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1C67211-FB51-4832-A7C4-4BF47C601F90}">
      <dgm:prSet/>
      <dgm:spPr/>
      <dgm:t>
        <a:bodyPr/>
        <a:lstStyle/>
        <a:p>
          <a:pPr rtl="0"/>
          <a:r>
            <a:rPr lang="es-SV" smtClean="0"/>
            <a:t>Conciliación bancaria de los meses de julio, agosto, septiembre y octubre de 2016.</a:t>
          </a:r>
          <a:endParaRPr lang="es-SV"/>
        </a:p>
      </dgm:t>
    </dgm:pt>
    <dgm:pt modelId="{2D7283E1-5AF2-4BE3-99EA-C5E0249880F3}" type="parTrans" cxnId="{6947A783-5672-4336-AAE8-DE3383A7FDE8}">
      <dgm:prSet/>
      <dgm:spPr/>
      <dgm:t>
        <a:bodyPr/>
        <a:lstStyle/>
        <a:p>
          <a:endParaRPr lang="es-SV"/>
        </a:p>
      </dgm:t>
    </dgm:pt>
    <dgm:pt modelId="{955BD218-2DE2-4523-8C1F-9392DE1E5106}" type="sibTrans" cxnId="{6947A783-5672-4336-AAE8-DE3383A7FDE8}">
      <dgm:prSet/>
      <dgm:spPr/>
      <dgm:t>
        <a:bodyPr/>
        <a:lstStyle/>
        <a:p>
          <a:endParaRPr lang="es-SV"/>
        </a:p>
      </dgm:t>
    </dgm:pt>
    <dgm:pt modelId="{ED8CD551-6E9A-421C-BA67-7ADB9853F86E}">
      <dgm:prSet/>
      <dgm:spPr/>
      <dgm:t>
        <a:bodyPr/>
        <a:lstStyle/>
        <a:p>
          <a:pPr rtl="0"/>
          <a:r>
            <a:rPr lang="es-SV" smtClean="0"/>
            <a:t>Resumen del movimiento de la cuenta bancaria y manejo de gastos de los meses de mayo y junio 2016.</a:t>
          </a:r>
          <a:endParaRPr lang="es-SV"/>
        </a:p>
      </dgm:t>
    </dgm:pt>
    <dgm:pt modelId="{1E1DD187-FC5D-4056-BFEC-12A1660946F7}" type="parTrans" cxnId="{3D225E62-2618-499B-AB1B-84E83F472AD2}">
      <dgm:prSet/>
      <dgm:spPr/>
      <dgm:t>
        <a:bodyPr/>
        <a:lstStyle/>
        <a:p>
          <a:endParaRPr lang="es-SV"/>
        </a:p>
      </dgm:t>
    </dgm:pt>
    <dgm:pt modelId="{078F23CF-66FE-4344-BB88-9F413AC8386B}" type="sibTrans" cxnId="{3D225E62-2618-499B-AB1B-84E83F472AD2}">
      <dgm:prSet/>
      <dgm:spPr/>
      <dgm:t>
        <a:bodyPr/>
        <a:lstStyle/>
        <a:p>
          <a:endParaRPr lang="es-SV"/>
        </a:p>
      </dgm:t>
    </dgm:pt>
    <dgm:pt modelId="{3A9EFB7A-6E4D-43E6-B189-F9F41180F7E2}">
      <dgm:prSet/>
      <dgm:spPr/>
      <dgm:t>
        <a:bodyPr/>
        <a:lstStyle/>
        <a:p>
          <a:pPr rtl="0"/>
          <a:r>
            <a:rPr lang="es-SV" smtClean="0"/>
            <a:t>Comprobantes de diario que se generen por la emisión de los estados de cuenta y ello conlleva a presentación de movimiento de la cuenta bancaria y gastos en el mes que corresponde. </a:t>
          </a:r>
          <a:endParaRPr lang="es-SV"/>
        </a:p>
      </dgm:t>
    </dgm:pt>
    <dgm:pt modelId="{07558F4A-08D3-488F-843C-55D9C886F1E8}" type="parTrans" cxnId="{7E0FF0D1-A6FB-4A9F-AAF2-A1DC3089C22B}">
      <dgm:prSet/>
      <dgm:spPr/>
      <dgm:t>
        <a:bodyPr/>
        <a:lstStyle/>
        <a:p>
          <a:endParaRPr lang="es-SV"/>
        </a:p>
      </dgm:t>
    </dgm:pt>
    <dgm:pt modelId="{007E151D-E61F-4837-96C5-210CF3732991}" type="sibTrans" cxnId="{7E0FF0D1-A6FB-4A9F-AAF2-A1DC3089C22B}">
      <dgm:prSet/>
      <dgm:spPr/>
      <dgm:t>
        <a:bodyPr/>
        <a:lstStyle/>
        <a:p>
          <a:endParaRPr lang="es-SV"/>
        </a:p>
      </dgm:t>
    </dgm:pt>
    <dgm:pt modelId="{47971183-E917-4F3F-AF18-DC33EFD9823E}" type="pres">
      <dgm:prSet presAssocID="{D4E8C63A-A416-4169-8148-5340E8B10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D37E741-4258-427B-86D6-3B0C62B83B40}" type="pres">
      <dgm:prSet presAssocID="{91C67211-FB51-4832-A7C4-4BF47C601F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1DCACBE-2D6C-404B-B19A-0E957FE9E61F}" type="pres">
      <dgm:prSet presAssocID="{955BD218-2DE2-4523-8C1F-9392DE1E5106}" presName="spacer" presStyleCnt="0"/>
      <dgm:spPr/>
    </dgm:pt>
    <dgm:pt modelId="{AF5733F7-E1AD-4364-AC22-8241CF0815CE}" type="pres">
      <dgm:prSet presAssocID="{ED8CD551-6E9A-421C-BA67-7ADB9853F8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5BFAEF7-EC3B-4533-9164-FD35108BFD43}" type="pres">
      <dgm:prSet presAssocID="{078F23CF-66FE-4344-BB88-9F413AC8386B}" presName="spacer" presStyleCnt="0"/>
      <dgm:spPr/>
    </dgm:pt>
    <dgm:pt modelId="{1E47601D-DB82-48B0-8058-FEB797552E91}" type="pres">
      <dgm:prSet presAssocID="{3A9EFB7A-6E4D-43E6-B189-F9F41180F7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6E45A6EC-7C5C-4358-A7E7-24417EDBDBEC}" type="presOf" srcId="{3A9EFB7A-6E4D-43E6-B189-F9F41180F7E2}" destId="{1E47601D-DB82-48B0-8058-FEB797552E91}" srcOrd="0" destOrd="0" presId="urn:microsoft.com/office/officeart/2005/8/layout/vList2"/>
    <dgm:cxn modelId="{C9ECDB56-37B0-4598-8DC8-5E5F99E44D26}" type="presOf" srcId="{ED8CD551-6E9A-421C-BA67-7ADB9853F86E}" destId="{AF5733F7-E1AD-4364-AC22-8241CF0815CE}" srcOrd="0" destOrd="0" presId="urn:microsoft.com/office/officeart/2005/8/layout/vList2"/>
    <dgm:cxn modelId="{13901772-F736-42A6-9A71-16763588295B}" type="presOf" srcId="{91C67211-FB51-4832-A7C4-4BF47C601F90}" destId="{2D37E741-4258-427B-86D6-3B0C62B83B40}" srcOrd="0" destOrd="0" presId="urn:microsoft.com/office/officeart/2005/8/layout/vList2"/>
    <dgm:cxn modelId="{EAA81DB0-5714-469F-8044-DB4C0072586A}" type="presOf" srcId="{D4E8C63A-A416-4169-8148-5340E8B100EA}" destId="{47971183-E917-4F3F-AF18-DC33EFD9823E}" srcOrd="0" destOrd="0" presId="urn:microsoft.com/office/officeart/2005/8/layout/vList2"/>
    <dgm:cxn modelId="{7E0FF0D1-A6FB-4A9F-AAF2-A1DC3089C22B}" srcId="{D4E8C63A-A416-4169-8148-5340E8B100EA}" destId="{3A9EFB7A-6E4D-43E6-B189-F9F41180F7E2}" srcOrd="2" destOrd="0" parTransId="{07558F4A-08D3-488F-843C-55D9C886F1E8}" sibTransId="{007E151D-E61F-4837-96C5-210CF3732991}"/>
    <dgm:cxn modelId="{6947A783-5672-4336-AAE8-DE3383A7FDE8}" srcId="{D4E8C63A-A416-4169-8148-5340E8B100EA}" destId="{91C67211-FB51-4832-A7C4-4BF47C601F90}" srcOrd="0" destOrd="0" parTransId="{2D7283E1-5AF2-4BE3-99EA-C5E0249880F3}" sibTransId="{955BD218-2DE2-4523-8C1F-9392DE1E5106}"/>
    <dgm:cxn modelId="{3D225E62-2618-499B-AB1B-84E83F472AD2}" srcId="{D4E8C63A-A416-4169-8148-5340E8B100EA}" destId="{ED8CD551-6E9A-421C-BA67-7ADB9853F86E}" srcOrd="1" destOrd="0" parTransId="{1E1DD187-FC5D-4056-BFEC-12A1660946F7}" sibTransId="{078F23CF-66FE-4344-BB88-9F413AC8386B}"/>
    <dgm:cxn modelId="{C2E437D7-5F10-4175-853A-6DC98DCA5BDF}" type="presParOf" srcId="{47971183-E917-4F3F-AF18-DC33EFD9823E}" destId="{2D37E741-4258-427B-86D6-3B0C62B83B40}" srcOrd="0" destOrd="0" presId="urn:microsoft.com/office/officeart/2005/8/layout/vList2"/>
    <dgm:cxn modelId="{65A3CA67-0359-44EC-BDEE-2E59E95F02FD}" type="presParOf" srcId="{47971183-E917-4F3F-AF18-DC33EFD9823E}" destId="{71DCACBE-2D6C-404B-B19A-0E957FE9E61F}" srcOrd="1" destOrd="0" presId="urn:microsoft.com/office/officeart/2005/8/layout/vList2"/>
    <dgm:cxn modelId="{6E48BBA4-4AC7-4DE9-A39F-EDB0A3036ED8}" type="presParOf" srcId="{47971183-E917-4F3F-AF18-DC33EFD9823E}" destId="{AF5733F7-E1AD-4364-AC22-8241CF0815CE}" srcOrd="2" destOrd="0" presId="urn:microsoft.com/office/officeart/2005/8/layout/vList2"/>
    <dgm:cxn modelId="{036B5C8C-F236-4EF5-9E64-5C38135687E4}" type="presParOf" srcId="{47971183-E917-4F3F-AF18-DC33EFD9823E}" destId="{75BFAEF7-EC3B-4533-9164-FD35108BFD43}" srcOrd="3" destOrd="0" presId="urn:microsoft.com/office/officeart/2005/8/layout/vList2"/>
    <dgm:cxn modelId="{0A50C4B1-23B8-4004-8147-88710757762C}" type="presParOf" srcId="{47971183-E917-4F3F-AF18-DC33EFD9823E}" destId="{1E47601D-DB82-48B0-8058-FEB797552E9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1F3CCD-5C8B-4407-A096-D0F7532A5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SV"/>
        </a:p>
      </dgm:t>
    </dgm:pt>
    <dgm:pt modelId="{23B458EB-AC99-4F6B-BDE7-CB2D930794AE}">
      <dgm:prSet/>
      <dgm:spPr/>
      <dgm:t>
        <a:bodyPr/>
        <a:lstStyle/>
        <a:p>
          <a:pPr rtl="0"/>
          <a:r>
            <a:rPr lang="es-SV" smtClean="0"/>
            <a:t>Avances Modulo de Cuidado y Tratamiento.</a:t>
          </a:r>
          <a:endParaRPr lang="es-SV"/>
        </a:p>
      </dgm:t>
    </dgm:pt>
    <dgm:pt modelId="{F26F9A72-2726-44C0-BCF0-5CF5BD852B25}" type="parTrans" cxnId="{28F457B9-B8EA-4317-B66E-396CCFFE2180}">
      <dgm:prSet/>
      <dgm:spPr/>
      <dgm:t>
        <a:bodyPr/>
        <a:lstStyle/>
        <a:p>
          <a:endParaRPr lang="es-SV"/>
        </a:p>
      </dgm:t>
    </dgm:pt>
    <dgm:pt modelId="{F0D7FEA4-9A10-4C9C-A256-DE0F6CD030D3}" type="sibTrans" cxnId="{28F457B9-B8EA-4317-B66E-396CCFFE2180}">
      <dgm:prSet/>
      <dgm:spPr/>
      <dgm:t>
        <a:bodyPr/>
        <a:lstStyle/>
        <a:p>
          <a:endParaRPr lang="es-SV"/>
        </a:p>
      </dgm:t>
    </dgm:pt>
    <dgm:pt modelId="{2672D155-01B0-4C5C-820C-B4C68B58421C}" type="pres">
      <dgm:prSet presAssocID="{161F3CCD-5C8B-4407-A096-D0F7532A5C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F37E14B-1DFD-42CB-8E12-676BCDFC7069}" type="pres">
      <dgm:prSet presAssocID="{23B458EB-AC99-4F6B-BDE7-CB2D930794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FABEA10-52F9-4BC6-ADA4-B5B7A6C9917C}" type="presOf" srcId="{23B458EB-AC99-4F6B-BDE7-CB2D930794AE}" destId="{5F37E14B-1DFD-42CB-8E12-676BCDFC7069}" srcOrd="0" destOrd="0" presId="urn:microsoft.com/office/officeart/2005/8/layout/vList2"/>
    <dgm:cxn modelId="{2DF4E2D3-D82D-4031-A5DF-6F829CC36EB4}" type="presOf" srcId="{161F3CCD-5C8B-4407-A096-D0F7532A5C89}" destId="{2672D155-01B0-4C5C-820C-B4C68B58421C}" srcOrd="0" destOrd="0" presId="urn:microsoft.com/office/officeart/2005/8/layout/vList2"/>
    <dgm:cxn modelId="{28F457B9-B8EA-4317-B66E-396CCFFE2180}" srcId="{161F3CCD-5C8B-4407-A096-D0F7532A5C89}" destId="{23B458EB-AC99-4F6B-BDE7-CB2D930794AE}" srcOrd="0" destOrd="0" parTransId="{F26F9A72-2726-44C0-BCF0-5CF5BD852B25}" sibTransId="{F0D7FEA4-9A10-4C9C-A256-DE0F6CD030D3}"/>
    <dgm:cxn modelId="{6CD79295-B493-4FEA-9754-CFE6BC45A2A5}" type="presParOf" srcId="{2672D155-01B0-4C5C-820C-B4C68B58421C}" destId="{5F37E14B-1DFD-42CB-8E12-676BCDFC7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1F3CCD-5C8B-4407-A096-D0F7532A5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3B458EB-AC99-4F6B-BDE7-CB2D930794AE}">
      <dgm:prSet/>
      <dgm:spPr/>
      <dgm:t>
        <a:bodyPr/>
        <a:lstStyle/>
        <a:p>
          <a:pPr rtl="0"/>
          <a:r>
            <a:rPr lang="es-SV" dirty="0" smtClean="0"/>
            <a:t>Aspectos Administrativos.</a:t>
          </a:r>
          <a:endParaRPr lang="es-SV" dirty="0"/>
        </a:p>
      </dgm:t>
    </dgm:pt>
    <dgm:pt modelId="{F26F9A72-2726-44C0-BCF0-5CF5BD852B25}" type="parTrans" cxnId="{28F457B9-B8EA-4317-B66E-396CCFFE2180}">
      <dgm:prSet/>
      <dgm:spPr/>
      <dgm:t>
        <a:bodyPr/>
        <a:lstStyle/>
        <a:p>
          <a:endParaRPr lang="es-SV"/>
        </a:p>
      </dgm:t>
    </dgm:pt>
    <dgm:pt modelId="{F0D7FEA4-9A10-4C9C-A256-DE0F6CD030D3}" type="sibTrans" cxnId="{28F457B9-B8EA-4317-B66E-396CCFFE2180}">
      <dgm:prSet/>
      <dgm:spPr/>
      <dgm:t>
        <a:bodyPr/>
        <a:lstStyle/>
        <a:p>
          <a:endParaRPr lang="es-SV"/>
        </a:p>
      </dgm:t>
    </dgm:pt>
    <dgm:pt modelId="{2672D155-01B0-4C5C-820C-B4C68B58421C}" type="pres">
      <dgm:prSet presAssocID="{161F3CCD-5C8B-4407-A096-D0F7532A5C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F37E14B-1DFD-42CB-8E12-676BCDFC7069}" type="pres">
      <dgm:prSet presAssocID="{23B458EB-AC99-4F6B-BDE7-CB2D930794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8F457B9-B8EA-4317-B66E-396CCFFE2180}" srcId="{161F3CCD-5C8B-4407-A096-D0F7532A5C89}" destId="{23B458EB-AC99-4F6B-BDE7-CB2D930794AE}" srcOrd="0" destOrd="0" parTransId="{F26F9A72-2726-44C0-BCF0-5CF5BD852B25}" sibTransId="{F0D7FEA4-9A10-4C9C-A256-DE0F6CD030D3}"/>
    <dgm:cxn modelId="{46D5ED5E-2859-4268-B39E-85BAA4378036}" type="presOf" srcId="{161F3CCD-5C8B-4407-A096-D0F7532A5C89}" destId="{2672D155-01B0-4C5C-820C-B4C68B58421C}" srcOrd="0" destOrd="0" presId="urn:microsoft.com/office/officeart/2005/8/layout/vList2"/>
    <dgm:cxn modelId="{228EE8D1-AA16-445F-A2A5-19E537294032}" type="presOf" srcId="{23B458EB-AC99-4F6B-BDE7-CB2D930794AE}" destId="{5F37E14B-1DFD-42CB-8E12-676BCDFC7069}" srcOrd="0" destOrd="0" presId="urn:microsoft.com/office/officeart/2005/8/layout/vList2"/>
    <dgm:cxn modelId="{DACE8C0A-09BE-4206-BEF7-C0CF965CABF4}" type="presParOf" srcId="{2672D155-01B0-4C5C-820C-B4C68B58421C}" destId="{5F37E14B-1DFD-42CB-8E12-676BCDFC7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smtClean="0"/>
            <a:t>Avances Modulo de Prevención Combinada.</a:t>
          </a:r>
          <a:endParaRPr lang="es-SV" sz="2900" kern="1200"/>
        </a:p>
      </dsp:txBody>
      <dsp:txXfrm>
        <a:off x="33955" y="39217"/>
        <a:ext cx="81616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EF9E7-8987-4681-A0EC-7E17DCEEBE35}">
      <dsp:nvSpPr>
        <dsp:cNvPr id="0" name=""/>
        <dsp:cNvSpPr/>
      </dsp:nvSpPr>
      <dsp:spPr>
        <a:xfrm>
          <a:off x="0" y="5315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500" kern="1200" smtClean="0"/>
            <a:t>Avances Modulo de Cuidado y Tratamiento.</a:t>
          </a:r>
          <a:endParaRPr lang="es-SV" sz="3500" kern="1200"/>
        </a:p>
      </dsp:txBody>
      <dsp:txXfrm>
        <a:off x="40980" y="46295"/>
        <a:ext cx="8147640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7E741-4258-427B-86D6-3B0C62B83B40}">
      <dsp:nvSpPr>
        <dsp:cNvPr id="0" name=""/>
        <dsp:cNvSpPr/>
      </dsp:nvSpPr>
      <dsp:spPr>
        <a:xfrm>
          <a:off x="0" y="179999"/>
          <a:ext cx="843528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smtClean="0"/>
            <a:t>Conciliación bancaria de los meses de julio, agosto, septiembre y octubre de 2016.</a:t>
          </a:r>
          <a:endParaRPr lang="es-SV" sz="2400" kern="1200"/>
        </a:p>
      </dsp:txBody>
      <dsp:txXfrm>
        <a:off x="65539" y="245538"/>
        <a:ext cx="8304202" cy="1211496"/>
      </dsp:txXfrm>
    </dsp:sp>
    <dsp:sp modelId="{AF5733F7-E1AD-4364-AC22-8241CF0815CE}">
      <dsp:nvSpPr>
        <dsp:cNvPr id="0" name=""/>
        <dsp:cNvSpPr/>
      </dsp:nvSpPr>
      <dsp:spPr>
        <a:xfrm>
          <a:off x="0" y="1591694"/>
          <a:ext cx="843528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smtClean="0"/>
            <a:t>Resumen del movimiento de la cuenta bancaria y manejo de gastos de los meses de mayo y junio 2016.</a:t>
          </a:r>
          <a:endParaRPr lang="es-SV" sz="2400" kern="1200"/>
        </a:p>
      </dsp:txBody>
      <dsp:txXfrm>
        <a:off x="65539" y="1657233"/>
        <a:ext cx="8304202" cy="1211496"/>
      </dsp:txXfrm>
    </dsp:sp>
    <dsp:sp modelId="{1E47601D-DB82-48B0-8058-FEB797552E91}">
      <dsp:nvSpPr>
        <dsp:cNvPr id="0" name=""/>
        <dsp:cNvSpPr/>
      </dsp:nvSpPr>
      <dsp:spPr>
        <a:xfrm>
          <a:off x="0" y="3003389"/>
          <a:ext cx="843528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smtClean="0"/>
            <a:t>Comprobantes de diario que se generen por la emisión de los estados de cuenta y ello conlleva a presentación de movimiento de la cuenta bancaria y gastos en el mes que corresponde. </a:t>
          </a:r>
          <a:endParaRPr lang="es-SV" sz="2400" kern="1200"/>
        </a:p>
      </dsp:txBody>
      <dsp:txXfrm>
        <a:off x="65539" y="3068928"/>
        <a:ext cx="8304202" cy="1211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7E14B-1DFD-42CB-8E12-676BCDFC7069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smtClean="0"/>
            <a:t>Avances Modulo de Cuidado y Tratamiento.</a:t>
          </a:r>
          <a:endParaRPr lang="es-SV" sz="2900" kern="1200"/>
        </a:p>
      </dsp:txBody>
      <dsp:txXfrm>
        <a:off x="33955" y="39217"/>
        <a:ext cx="8161690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7E14B-1DFD-42CB-8E12-676BCDFC7069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Aspectos Administrativos.</a:t>
          </a:r>
          <a:endParaRPr lang="es-SV" sz="2900" kern="1200" dirty="0"/>
        </a:p>
      </dsp:txBody>
      <dsp:txXfrm>
        <a:off x="33955" y="39217"/>
        <a:ext cx="8161690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249EAC6-1996-0346-A0C6-6AFDA7D00B93}" type="datetimeFigureOut">
              <a:rPr lang="es-SV"/>
              <a:pPr>
                <a:defRPr/>
              </a:pPr>
              <a:t>27/10/2016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893C3E-B77D-B04F-8B0E-3FF84DDC0A8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85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85DEF12-5B39-864B-96BE-B14C30892728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6B326-15EA-1140-A3EB-8F7F7FC709D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1962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50E7-9F30-554A-A784-D1D20233220C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8359-3441-8641-8829-3A4F7A108C9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5995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A37B-2F93-A847-929F-F7067BDC0291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6B6C-B98F-4A4A-B787-98B559718DA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5551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2ED8-AA91-FC4F-92D0-647073E5C42E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0931-5853-584B-92F6-CDFE78DCE84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5995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8776-09A6-2C4E-A18C-144018D397D7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B0D5-CFFC-A745-B4A8-FE15861CF3D1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3742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315C-302E-8E44-9E23-96F088AF724B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040-3E06-814E-9172-F87A2E84B2D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6471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B9FA-02F3-5942-A588-2BF84FA97FBF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B836-3CF2-9240-AA01-21EEFCED3EF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3091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2B72-4210-5848-863A-4D30E0A1EC49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8C7B-67C3-AB47-A5DB-97F2166D1B1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6436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FD99-2B24-BC4F-A16F-43BA2DEC96D7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EEEC-703B-EB49-9C66-A3189BA7430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973525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1C85-E215-BF49-853B-9C736914559B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FF5B-F6F6-494E-9D34-8E11992C823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6319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2E42-4335-DF43-8144-A966667539A2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5EF8-20C3-E14A-8E0D-19A5C832CAF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35818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A36D-E1A4-3F4F-B804-CC5C5E8ABD16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E8D5-FD26-AE45-AE0D-095D7CCEDB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08136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7A4F-7552-0A40-83B3-4DFB0FB7F2F2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7E2F-C0BC-5D4A-9827-380CF0FA4E7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211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BDD8-BE10-3046-9E99-80672E5A6676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AC84-AA20-C944-9BBE-757003321717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25991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58FC-530B-0F43-8BF2-78285FB5B496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CBB6-DD4E-9D42-B2AB-F0EDDB3D968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91835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7D21-8D9D-4A49-B8E7-DBDDA67DA4BF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542D-47D8-7742-A08B-7642ECA12C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848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D08F-4456-B14B-B94C-80BCEE42EB1E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4DBB-B07E-2545-BC9C-615F0FDDBFDA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7023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2026-9CDB-BD48-83D4-F0AB61B461B2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AC66-55A0-A644-8B2B-C175CBCF30F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0952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725A-9C78-1D44-B190-2D3EBDCC6125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CDEC-5A02-954F-9673-8BA899E3A78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540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E825-66EE-634F-9A6A-3DE4B61786B1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EF62-4A2A-5648-BB41-EF65FDBD8FF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098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3C2B-6548-2740-98F4-326B046405DC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B590-B870-314A-9B28-F078AFE16AD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2068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5A7E-E473-D540-9CFB-62475842F36C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DE9C-7522-9F4C-8345-4FD97ECD7CC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211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CD0E-4CFA-8641-A673-3008BC635F5C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DF07-5EDA-1F48-A5B6-72643055C5A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5521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10AE85-159A-C748-A0E8-432C32377AD2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1C11BF-C7AF-6240-B6E5-D8A657F61876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921896-B076-944E-B22A-B09BD5748265}" type="datetimeFigureOut">
              <a:rPr lang="es-SV"/>
              <a:pPr>
                <a:defRPr/>
              </a:pPr>
              <a:t>27/10/2016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208C5D-554B-B445-BC80-CEAE52487F7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70731" y="307049"/>
            <a:ext cx="53276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Mecanismo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Coordinador de País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Salvador</a:t>
            </a:r>
            <a:endParaRPr lang="es-SV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CuadroTexto 3"/>
          <p:cNvSpPr txBox="1">
            <a:spLocks noChangeArrowheads="1"/>
          </p:cNvSpPr>
          <p:nvPr/>
        </p:nvSpPr>
        <p:spPr bwMode="auto">
          <a:xfrm>
            <a:off x="5973763" y="443706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1800">
                <a:latin typeface="Arial" charset="0"/>
              </a:rPr>
              <a:t> </a:t>
            </a:r>
          </a:p>
        </p:txBody>
      </p:sp>
      <p:sp>
        <p:nvSpPr>
          <p:cNvPr id="5124" name="CuadroTexto 4"/>
          <p:cNvSpPr txBox="1">
            <a:spLocks noChangeArrowheads="1"/>
          </p:cNvSpPr>
          <p:nvPr/>
        </p:nvSpPr>
        <p:spPr bwMode="auto">
          <a:xfrm>
            <a:off x="7596188" y="17938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 dirty="0">
              <a:latin typeface="Arial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14984" y="189763"/>
            <a:ext cx="7273925" cy="9953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Avances en la implementación del Plan de Salida de FUNDASIDA.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Arial Hebrew" charset="-79"/>
                <a:ea typeface="Arial Hebrew" charset="-79"/>
                <a:cs typeface="Arial Hebrew" charset="-79"/>
              </a:rPr>
              <a:t>  </a:t>
            </a:r>
            <a:endParaRPr lang="es-SV" sz="3600" b="1" dirty="0">
              <a:solidFill>
                <a:schemeClr val="accent2">
                  <a:lumMod val="75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2123728" y="4014787"/>
            <a:ext cx="6461125" cy="1358429"/>
          </a:xfrm>
        </p:spPr>
        <p:txBody>
          <a:bodyPr>
            <a:normAutofit fontScale="40000" lnSpcReduction="2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s-SV" sz="5100" b="1" dirty="0" smtClean="0">
                <a:solidFill>
                  <a:schemeClr val="tx1"/>
                </a:solidFill>
              </a:rPr>
              <a:t>“Innovando servicios, reduciendo riesgos y renovando vidas en El Salvador”.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chemeClr val="tx1"/>
                </a:solidFill>
              </a:rPr>
              <a:t>octubre 2016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s-SV" sz="2000" dirty="0"/>
              <a:t> </a:t>
            </a:r>
            <a:r>
              <a:rPr lang="es-SV" sz="2000" b="1" dirty="0" smtClean="0"/>
              <a:t>Área Financiera.</a:t>
            </a:r>
            <a:endParaRPr lang="es-SV" sz="2000" dirty="0"/>
          </a:p>
          <a:p>
            <a:r>
              <a:rPr lang="es-SV" sz="1800" dirty="0" smtClean="0"/>
              <a:t>Se solvento la presentación </a:t>
            </a:r>
            <a:r>
              <a:rPr lang="es-SV" sz="1800" dirty="0"/>
              <a:t>de </a:t>
            </a:r>
            <a:r>
              <a:rPr lang="es-SV" sz="1800" dirty="0" err="1"/>
              <a:t>vouchers</a:t>
            </a:r>
            <a:r>
              <a:rPr lang="es-SV" sz="1800" dirty="0"/>
              <a:t> correspondiente a los meses de mayo, junio y julio de 2016 que respaldan los gastos pagados y liquidados, recibidos en fecha 20/09/2016.</a:t>
            </a:r>
          </a:p>
          <a:p>
            <a:pPr lvl="0"/>
            <a:r>
              <a:rPr lang="es-SV" sz="1800" dirty="0"/>
              <a:t>Conciliación bancaria de los meses de mayo, junio, julio y agosto de 2016, recibidos en fecha 28/09/2016.</a:t>
            </a:r>
          </a:p>
          <a:p>
            <a:pPr lvl="0"/>
            <a:r>
              <a:rPr lang="es-SV" sz="1800" dirty="0"/>
              <a:t>Resumen del movimiento de la cuenta bancaria y manejo de gastos de los meses de mayo, junio, julio y agosto de 2016, recibidos en fecha 29/09/2016.</a:t>
            </a:r>
          </a:p>
          <a:p>
            <a:pPr lvl="0"/>
            <a:r>
              <a:rPr lang="es-SV" sz="1800" dirty="0"/>
              <a:t>Comprobantes de diario que estaban pendientes de los meses de julio, agosto y septiembre de 2016, recibidos en fecha 29/09/2016</a:t>
            </a:r>
            <a:r>
              <a:rPr lang="es-SV" sz="1800" dirty="0" smtClean="0"/>
              <a:t>.</a:t>
            </a:r>
            <a:r>
              <a:rPr lang="es-SV" sz="1800" dirty="0"/>
              <a:t> </a:t>
            </a:r>
          </a:p>
          <a:p>
            <a:r>
              <a:rPr lang="es-SV" sz="1800" dirty="0"/>
              <a:t>Solamente estamos pendientes con las conciliaciones de septiembre y octubre 2016 con lo cual damos por </a:t>
            </a:r>
            <a:r>
              <a:rPr lang="es-SV" sz="1800" dirty="0" smtClean="0"/>
              <a:t>finalizado.</a:t>
            </a:r>
          </a:p>
          <a:p>
            <a:pPr marL="0" indent="0">
              <a:buNone/>
            </a:pPr>
            <a:endParaRPr lang="es-SV" sz="1600" dirty="0" smtClean="0"/>
          </a:p>
          <a:p>
            <a:pPr marL="0" lvl="0" indent="0">
              <a:buNone/>
            </a:pPr>
            <a:r>
              <a:rPr lang="es-SV" sz="1800" b="1" dirty="0" smtClean="0"/>
              <a:t>Área Programática</a:t>
            </a:r>
            <a:r>
              <a:rPr lang="es-SV" sz="1800" dirty="0" smtClean="0"/>
              <a:t>: </a:t>
            </a:r>
          </a:p>
          <a:p>
            <a:pPr marL="0" lvl="0" indent="0">
              <a:buNone/>
            </a:pPr>
            <a:r>
              <a:rPr lang="es-SV" sz="2000" dirty="0" smtClean="0"/>
              <a:t>Esta completa.</a:t>
            </a:r>
            <a:endParaRPr lang="es-SV" sz="2000" dirty="0"/>
          </a:p>
          <a:p>
            <a:pPr marL="0" indent="0">
              <a:buNone/>
            </a:pPr>
            <a:endParaRPr lang="es-SV" sz="1800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912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020646"/>
              </p:ext>
            </p:extLst>
          </p:nvPr>
        </p:nvGraphicFramePr>
        <p:xfrm>
          <a:off x="25152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30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2400" dirty="0" smtClean="0"/>
              <a:t>Todo esta solventado.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0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13981447"/>
              </p:ext>
            </p:extLst>
          </p:nvPr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467544" y="1484784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Solicitamos definir </a:t>
            </a:r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el equipo y mobiliario del módulo de CYT y Prevención que está en la sede de FUNDASIDA, debe devolverlos al RP o los deja en calidad de donación</a:t>
            </a:r>
            <a:r>
              <a:rPr lang="es-SV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spcAft>
                <a:spcPts val="0"/>
              </a:spcAft>
            </a:pPr>
            <a:endParaRPr lang="es-SV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relación a los </a:t>
            </a:r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activos que no fueron entregados por no contar con detalles de su </a:t>
            </a:r>
            <a:r>
              <a:rPr lang="es-SV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localización, solicitamos al MCP que </a:t>
            </a:r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definir si FUNDASIDA debe  reintegrarlos o se los deja en calidad de donación para darles de baja.</a:t>
            </a:r>
          </a:p>
          <a:p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es-S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9461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2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3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64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19467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204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Hebrew</vt:lpstr>
      <vt:lpstr>Calibri</vt:lpstr>
      <vt:lpstr>Plan</vt:lpstr>
      <vt:lpstr>Times New Roman</vt:lpstr>
      <vt:lpstr>Tema de Office</vt:lpstr>
      <vt:lpstr>4_Tema de Office</vt:lpstr>
      <vt:lpstr>      Avances en la implementación del Plan de Salida de FUNDASIDA.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ALCANCES DEL PROYECTO FINANCIADO POR EL FONDO MUNIDAL</dc:title>
  <dc:creator>Gerardo Lara</dc:creator>
  <cp:lastModifiedBy>Anabell Amaya</cp:lastModifiedBy>
  <cp:revision>98</cp:revision>
  <dcterms:created xsi:type="dcterms:W3CDTF">2015-12-08T17:31:34Z</dcterms:created>
  <dcterms:modified xsi:type="dcterms:W3CDTF">2016-10-27T13:39:31Z</dcterms:modified>
</cp:coreProperties>
</file>