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78" r:id="rId4"/>
    <p:sldId id="281" r:id="rId5"/>
    <p:sldId id="279" r:id="rId6"/>
    <p:sldId id="280" r:id="rId7"/>
    <p:sldId id="283" r:id="rId8"/>
    <p:sldId id="277" r:id="rId9"/>
    <p:sldId id="298" r:id="rId10"/>
    <p:sldId id="286" r:id="rId11"/>
    <p:sldId id="287" r:id="rId12"/>
    <p:sldId id="288" r:id="rId13"/>
    <p:sldId id="293" r:id="rId14"/>
    <p:sldId id="289" r:id="rId15"/>
    <p:sldId id="291" r:id="rId16"/>
    <p:sldId id="290" r:id="rId17"/>
    <p:sldId id="297" r:id="rId18"/>
    <p:sldId id="301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SV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Avances en cumplimiento</a:t>
            </a:r>
            <a:r>
              <a:rPr lang="es-SV" sz="2000" b="1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criterios de eliminación OPS/OMS</a:t>
            </a:r>
            <a:endParaRPr lang="es-SV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193048556430446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Hoja8!$E$17</c:f>
              <c:strCache>
                <c:ptCount val="1"/>
                <c:pt idx="0">
                  <c:v>Cumplimiento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Hoja8!$D$18:$D$26</c:f>
              <c:strCache>
                <c:ptCount val="9"/>
                <c:pt idx="0">
                  <c:v>BLZ</c:v>
                </c:pt>
                <c:pt idx="1">
                  <c:v>CR</c:v>
                </c:pt>
                <c:pt idx="2">
                  <c:v>DOM</c:v>
                </c:pt>
                <c:pt idx="3">
                  <c:v>ELS</c:v>
                </c:pt>
                <c:pt idx="4">
                  <c:v>HAT</c:v>
                </c:pt>
                <c:pt idx="5">
                  <c:v>HON</c:v>
                </c:pt>
                <c:pt idx="6">
                  <c:v>GUT</c:v>
                </c:pt>
                <c:pt idx="7">
                  <c:v>NIC</c:v>
                </c:pt>
                <c:pt idx="8">
                  <c:v>PAN</c:v>
                </c:pt>
              </c:strCache>
            </c:strRef>
          </c:cat>
          <c:val>
            <c:numRef>
              <c:f>Hoja8!$E$18:$E$26</c:f>
              <c:numCache>
                <c:formatCode>0%</c:formatCode>
                <c:ptCount val="9"/>
                <c:pt idx="0">
                  <c:v>0.66</c:v>
                </c:pt>
                <c:pt idx="1">
                  <c:v>0.73</c:v>
                </c:pt>
                <c:pt idx="2">
                  <c:v>0.76</c:v>
                </c:pt>
                <c:pt idx="3">
                  <c:v>0.59</c:v>
                </c:pt>
                <c:pt idx="4">
                  <c:v>0.47</c:v>
                </c:pt>
                <c:pt idx="5">
                  <c:v>0.65</c:v>
                </c:pt>
                <c:pt idx="6">
                  <c:v>0.56999999999999995</c:v>
                </c:pt>
                <c:pt idx="7">
                  <c:v>0.7</c:v>
                </c:pt>
                <c:pt idx="8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D-41E1-9671-0CECF3B4C8AC}"/>
            </c:ext>
          </c:extLst>
        </c:ser>
        <c:ser>
          <c:idx val="1"/>
          <c:order val="1"/>
          <c:tx>
            <c:strRef>
              <c:f>Hoja8!$F$17</c:f>
              <c:strCache>
                <c:ptCount val="1"/>
                <c:pt idx="0">
                  <c:v>Cumplimiento 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Hoja8!$D$18:$D$26</c:f>
              <c:strCache>
                <c:ptCount val="9"/>
                <c:pt idx="0">
                  <c:v>BLZ</c:v>
                </c:pt>
                <c:pt idx="1">
                  <c:v>CR</c:v>
                </c:pt>
                <c:pt idx="2">
                  <c:v>DOM</c:v>
                </c:pt>
                <c:pt idx="3">
                  <c:v>ELS</c:v>
                </c:pt>
                <c:pt idx="4">
                  <c:v>HAT</c:v>
                </c:pt>
                <c:pt idx="5">
                  <c:v>HON</c:v>
                </c:pt>
                <c:pt idx="6">
                  <c:v>GUT</c:v>
                </c:pt>
                <c:pt idx="7">
                  <c:v>NIC</c:v>
                </c:pt>
                <c:pt idx="8">
                  <c:v>PAN</c:v>
                </c:pt>
              </c:strCache>
            </c:strRef>
          </c:cat>
          <c:val>
            <c:numRef>
              <c:f>Hoja8!$F$18:$F$26</c:f>
              <c:numCache>
                <c:formatCode>0%</c:formatCode>
                <c:ptCount val="9"/>
                <c:pt idx="0">
                  <c:v>0.66</c:v>
                </c:pt>
                <c:pt idx="1">
                  <c:v>0.83</c:v>
                </c:pt>
                <c:pt idx="2">
                  <c:v>0.6</c:v>
                </c:pt>
                <c:pt idx="3">
                  <c:v>0.72</c:v>
                </c:pt>
                <c:pt idx="4">
                  <c:v>0.5</c:v>
                </c:pt>
                <c:pt idx="5">
                  <c:v>0.71</c:v>
                </c:pt>
                <c:pt idx="6">
                  <c:v>0.59</c:v>
                </c:pt>
                <c:pt idx="7">
                  <c:v>0.78</c:v>
                </c:pt>
                <c:pt idx="8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D-41E1-9671-0CECF3B4C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68373312"/>
        <c:axId val="368371344"/>
      </c:barChart>
      <c:catAx>
        <c:axId val="3683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8371344"/>
        <c:crosses val="autoZero"/>
        <c:auto val="1"/>
        <c:lblAlgn val="ctr"/>
        <c:lblOffset val="100"/>
        <c:noMultiLvlLbl val="0"/>
      </c:catAx>
      <c:valAx>
        <c:axId val="3683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83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D6D2E-D4C4-40B3-A660-AAF65D8F661E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11115B4-AACA-42B2-BCA6-AA69FFB0D4CC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2013</a:t>
          </a:r>
        </a:p>
        <a:p>
          <a:r>
            <a:rPr lang="es-ES" sz="1400" dirty="0">
              <a:solidFill>
                <a:schemeClr val="tx1"/>
              </a:solidFill>
            </a:rPr>
            <a:t>Invitación del FM para presentar propuesta regional bajo nuevo modelo de financiamiento</a:t>
          </a:r>
        </a:p>
      </dgm:t>
    </dgm:pt>
    <dgm:pt modelId="{53CAAF53-C65E-43F3-9C25-8B39BB2BC138}" type="parTrans" cxnId="{7C2C8425-BED4-4439-A7E3-1E899A65B0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28EAF14-9B24-4A19-9ACF-8AED05506B87}" type="sibTrans" cxnId="{7C2C8425-BED4-4439-A7E3-1E899A65B08B}">
      <dgm:prSet custT="1"/>
      <dgm:spPr/>
      <dgm:t>
        <a:bodyPr/>
        <a:lstStyle/>
        <a:p>
          <a:endParaRPr lang="es-ES" sz="600" b="1">
            <a:solidFill>
              <a:schemeClr val="tx1"/>
            </a:solidFill>
          </a:endParaRPr>
        </a:p>
      </dgm:t>
    </dgm:pt>
    <dgm:pt modelId="{7E8321ED-800D-4D27-8615-789E5860A8D3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Junio 2013</a:t>
          </a:r>
        </a:p>
        <a:p>
          <a:r>
            <a:rPr lang="es-ES" sz="1400" dirty="0">
              <a:solidFill>
                <a:schemeClr val="tx1"/>
              </a:solidFill>
            </a:rPr>
            <a:t>Ministros de Salud de la Región firmaron la Declaración de Eliminación de la malaria al 2020</a:t>
          </a:r>
        </a:p>
      </dgm:t>
    </dgm:pt>
    <dgm:pt modelId="{67EF6BEB-CB43-4604-B8F8-1CD0507BBDAB}" type="parTrans" cxnId="{06D6FE6C-2C55-4600-AC2F-ED93C0D7A3A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81CA9B2-1881-476D-BC9A-259344B5238A}" type="sibTrans" cxnId="{06D6FE6C-2C55-4600-AC2F-ED93C0D7A3A5}">
      <dgm:prSet custT="1"/>
      <dgm:spPr/>
      <dgm:t>
        <a:bodyPr/>
        <a:lstStyle/>
        <a:p>
          <a:endParaRPr lang="es-ES" sz="600" b="1">
            <a:solidFill>
              <a:schemeClr val="tx1"/>
            </a:solidFill>
          </a:endParaRPr>
        </a:p>
      </dgm:t>
    </dgm:pt>
    <dgm:pt modelId="{C7EA8F12-2D0D-4599-A6D0-9B24D3151F26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2014</a:t>
          </a:r>
        </a:p>
        <a:p>
          <a:r>
            <a:rPr lang="es-ES" sz="1400" dirty="0">
              <a:solidFill>
                <a:schemeClr val="tx1"/>
              </a:solidFill>
            </a:rPr>
            <a:t>Inicio de la primera fase de implementación</a:t>
          </a:r>
        </a:p>
        <a:p>
          <a:r>
            <a:rPr lang="es-ES" sz="1400" dirty="0">
              <a:solidFill>
                <a:schemeClr val="tx1"/>
              </a:solidFill>
            </a:rPr>
            <a:t>5 países recibieron fondos de arranque</a:t>
          </a:r>
        </a:p>
      </dgm:t>
    </dgm:pt>
    <dgm:pt modelId="{0421DBA1-005C-4F05-828A-B4778553D199}" type="parTrans" cxnId="{2EBE169E-6891-442A-9B71-17312DABBF5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D4FF441-CE24-46F1-AFEF-A988CAD05D3E}" type="sibTrans" cxnId="{2EBE169E-6891-442A-9B71-17312DABBF5B}">
      <dgm:prSet custT="1"/>
      <dgm:spPr/>
      <dgm:t>
        <a:bodyPr/>
        <a:lstStyle/>
        <a:p>
          <a:endParaRPr lang="es-ES" sz="600" b="1">
            <a:solidFill>
              <a:schemeClr val="tx1"/>
            </a:solidFill>
          </a:endParaRPr>
        </a:p>
      </dgm:t>
    </dgm:pt>
    <dgm:pt modelId="{1CB2D1FF-56FA-4A3D-A89E-822809A03A79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2015-2016</a:t>
          </a:r>
        </a:p>
        <a:p>
          <a:r>
            <a:rPr lang="es-ES" sz="1400" dirty="0">
              <a:solidFill>
                <a:schemeClr val="tx1"/>
              </a:solidFill>
            </a:rPr>
            <a:t>Primera verificación para establecer línea de base de los casos autóctonos de malaria</a:t>
          </a:r>
        </a:p>
      </dgm:t>
    </dgm:pt>
    <dgm:pt modelId="{520FCCCA-6522-450D-846D-39E29009E273}" type="parTrans" cxnId="{ED0B67E1-8816-47EA-AEDA-9BDD77CB82D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23E95E-43D1-4062-8A7B-8F08511F30D2}" type="sibTrans" cxnId="{ED0B67E1-8816-47EA-AEDA-9BDD77CB82DD}">
      <dgm:prSet custT="1"/>
      <dgm:spPr/>
      <dgm:t>
        <a:bodyPr/>
        <a:lstStyle/>
        <a:p>
          <a:endParaRPr lang="es-ES" sz="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EEB99-7C8A-49A1-9A6E-E4503E105931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2016-2017</a:t>
          </a:r>
        </a:p>
        <a:p>
          <a:r>
            <a:rPr lang="es-ES" sz="1400" dirty="0">
              <a:solidFill>
                <a:schemeClr val="tx1"/>
              </a:solidFill>
            </a:rPr>
            <a:t>Segunda verificación para establecer la recompensa</a:t>
          </a:r>
        </a:p>
      </dgm:t>
    </dgm:pt>
    <dgm:pt modelId="{4E3F5381-2479-4D11-9EC7-586425C24B9D}" type="parTrans" cxnId="{0D2184A5-A3B7-45C9-914F-B231B445AA8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C15ADD3-92E5-4DA3-B3CD-3DFB8DDECA70}" type="sibTrans" cxnId="{0D2184A5-A3B7-45C9-914F-B231B445AA86}">
      <dgm:prSet custT="1"/>
      <dgm:spPr/>
      <dgm:t>
        <a:bodyPr/>
        <a:lstStyle/>
        <a:p>
          <a:endParaRPr lang="es-ES" sz="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94A3F-6E78-44E1-A3E1-B80D7FE89D36}">
      <dgm:prSet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2017</a:t>
          </a:r>
        </a:p>
        <a:p>
          <a:r>
            <a:rPr lang="es-ES" sz="1400" dirty="0">
              <a:solidFill>
                <a:schemeClr val="tx1"/>
              </a:solidFill>
            </a:rPr>
            <a:t>Finalización de la primera fase y fase de extensión</a:t>
          </a:r>
        </a:p>
        <a:p>
          <a:r>
            <a:rPr lang="es-ES" sz="1400" dirty="0">
              <a:solidFill>
                <a:schemeClr val="tx1"/>
              </a:solidFill>
            </a:rPr>
            <a:t>Entrega de fondos de recompensa</a:t>
          </a:r>
        </a:p>
        <a:p>
          <a:r>
            <a:rPr lang="es-ES" sz="1400" dirty="0">
              <a:solidFill>
                <a:schemeClr val="tx1"/>
              </a:solidFill>
            </a:rPr>
            <a:t>Elaboración de nueva nota conceptual  regional (</a:t>
          </a:r>
          <a:r>
            <a:rPr lang="es-ES" sz="1400" dirty="0" err="1">
              <a:solidFill>
                <a:schemeClr val="tx1"/>
              </a:solidFill>
            </a:rPr>
            <a:t>ago</a:t>
          </a:r>
          <a:r>
            <a:rPr lang="es-ES" sz="1400" dirty="0">
              <a:solidFill>
                <a:schemeClr val="tx1"/>
              </a:solidFill>
            </a:rPr>
            <a:t>)</a:t>
          </a:r>
        </a:p>
      </dgm:t>
    </dgm:pt>
    <dgm:pt modelId="{8B9A3697-3129-40D1-B669-C346C4AF4396}" type="parTrans" cxnId="{D9C72C5E-E688-449E-9EBC-C48CE46A33C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F28C7C-9517-4EC9-9353-59F65FF3FA56}" type="sibTrans" cxnId="{D9C72C5E-E688-449E-9EBC-C48CE46A33C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71577E5-51CD-42AC-B06D-307E9F47C5C8}" type="pres">
      <dgm:prSet presAssocID="{D7BD6D2E-D4C4-40B3-A660-AAF65D8F661E}" presName="Name0" presStyleCnt="0">
        <dgm:presLayoutVars>
          <dgm:dir/>
          <dgm:resizeHandles val="exact"/>
        </dgm:presLayoutVars>
      </dgm:prSet>
      <dgm:spPr/>
    </dgm:pt>
    <dgm:pt modelId="{600B5FC1-D859-4B0A-AEF4-FFDAE22B6D58}" type="pres">
      <dgm:prSet presAssocID="{111115B4-AACA-42B2-BCA6-AA69FFB0D4CC}" presName="node" presStyleLbl="node1" presStyleIdx="0" presStyleCnt="6" custScaleY="150355">
        <dgm:presLayoutVars>
          <dgm:bulletEnabled val="1"/>
        </dgm:presLayoutVars>
      </dgm:prSet>
      <dgm:spPr/>
    </dgm:pt>
    <dgm:pt modelId="{C2503F58-F963-4D4D-ABD5-C81FB2DDE335}" type="pres">
      <dgm:prSet presAssocID="{F28EAF14-9B24-4A19-9ACF-8AED05506B87}" presName="sibTrans" presStyleLbl="sibTrans1D1" presStyleIdx="0" presStyleCnt="5"/>
      <dgm:spPr/>
    </dgm:pt>
    <dgm:pt modelId="{760ACB90-3CEE-4B56-A701-6D8A2DE211B5}" type="pres">
      <dgm:prSet presAssocID="{F28EAF14-9B24-4A19-9ACF-8AED05506B87}" presName="connectorText" presStyleLbl="sibTrans1D1" presStyleIdx="0" presStyleCnt="5"/>
      <dgm:spPr/>
    </dgm:pt>
    <dgm:pt modelId="{CDC71E2B-C7BA-49CF-ADBC-A795331EA489}" type="pres">
      <dgm:prSet presAssocID="{7E8321ED-800D-4D27-8615-789E5860A8D3}" presName="node" presStyleLbl="node1" presStyleIdx="1" presStyleCnt="6" custScaleY="140045">
        <dgm:presLayoutVars>
          <dgm:bulletEnabled val="1"/>
        </dgm:presLayoutVars>
      </dgm:prSet>
      <dgm:spPr/>
    </dgm:pt>
    <dgm:pt modelId="{37172432-F83C-4097-B85A-6CA97ACF17AB}" type="pres">
      <dgm:prSet presAssocID="{B81CA9B2-1881-476D-BC9A-259344B5238A}" presName="sibTrans" presStyleLbl="sibTrans1D1" presStyleIdx="1" presStyleCnt="5"/>
      <dgm:spPr/>
    </dgm:pt>
    <dgm:pt modelId="{6682D45E-D014-49A9-BA95-00D79AD955DF}" type="pres">
      <dgm:prSet presAssocID="{B81CA9B2-1881-476D-BC9A-259344B5238A}" presName="connectorText" presStyleLbl="sibTrans1D1" presStyleIdx="1" presStyleCnt="5"/>
      <dgm:spPr/>
    </dgm:pt>
    <dgm:pt modelId="{88502BD9-A094-41BE-BF9F-E427FDF6675E}" type="pres">
      <dgm:prSet presAssocID="{C7EA8F12-2D0D-4599-A6D0-9B24D3151F26}" presName="node" presStyleLbl="node1" presStyleIdx="2" presStyleCnt="6" custScaleY="140045">
        <dgm:presLayoutVars>
          <dgm:bulletEnabled val="1"/>
        </dgm:presLayoutVars>
      </dgm:prSet>
      <dgm:spPr/>
    </dgm:pt>
    <dgm:pt modelId="{34E79666-8BDB-4B0B-BD91-B5EA49A70BBD}" type="pres">
      <dgm:prSet presAssocID="{7D4FF441-CE24-46F1-AFEF-A988CAD05D3E}" presName="sibTrans" presStyleLbl="sibTrans1D1" presStyleIdx="2" presStyleCnt="5"/>
      <dgm:spPr/>
    </dgm:pt>
    <dgm:pt modelId="{283F12AC-4CAE-40CA-8959-8C4335F4B398}" type="pres">
      <dgm:prSet presAssocID="{7D4FF441-CE24-46F1-AFEF-A988CAD05D3E}" presName="connectorText" presStyleLbl="sibTrans1D1" presStyleIdx="2" presStyleCnt="5"/>
      <dgm:spPr/>
    </dgm:pt>
    <dgm:pt modelId="{8A174B9F-1B43-487B-A1BF-2CCB02EA5A31}" type="pres">
      <dgm:prSet presAssocID="{1CB2D1FF-56FA-4A3D-A89E-822809A03A79}" presName="node" presStyleLbl="node1" presStyleIdx="3" presStyleCnt="6" custScaleY="141241">
        <dgm:presLayoutVars>
          <dgm:bulletEnabled val="1"/>
        </dgm:presLayoutVars>
      </dgm:prSet>
      <dgm:spPr/>
    </dgm:pt>
    <dgm:pt modelId="{141459B9-9B3B-499F-ACC4-B768F430113D}" type="pres">
      <dgm:prSet presAssocID="{E723E95E-43D1-4062-8A7B-8F08511F30D2}" presName="sibTrans" presStyleLbl="sibTrans1D1" presStyleIdx="3" presStyleCnt="5"/>
      <dgm:spPr/>
    </dgm:pt>
    <dgm:pt modelId="{A005D40A-3A68-483B-9A74-C2AAEE0B4B70}" type="pres">
      <dgm:prSet presAssocID="{E723E95E-43D1-4062-8A7B-8F08511F30D2}" presName="connectorText" presStyleLbl="sibTrans1D1" presStyleIdx="3" presStyleCnt="5"/>
      <dgm:spPr/>
    </dgm:pt>
    <dgm:pt modelId="{D178C7E8-CC61-4481-A3AC-82DC4CC4CDCA}" type="pres">
      <dgm:prSet presAssocID="{D4BEEB99-7C8A-49A1-9A6E-E4503E105931}" presName="node" presStyleLbl="node1" presStyleIdx="4" presStyleCnt="6" custScaleY="141241">
        <dgm:presLayoutVars>
          <dgm:bulletEnabled val="1"/>
        </dgm:presLayoutVars>
      </dgm:prSet>
      <dgm:spPr/>
    </dgm:pt>
    <dgm:pt modelId="{961B1636-EBCA-4700-957E-0A3486D7C1FF}" type="pres">
      <dgm:prSet presAssocID="{FC15ADD3-92E5-4DA3-B3CD-3DFB8DDECA70}" presName="sibTrans" presStyleLbl="sibTrans1D1" presStyleIdx="4" presStyleCnt="5"/>
      <dgm:spPr/>
    </dgm:pt>
    <dgm:pt modelId="{0D6147E2-DE4D-44FD-807C-2645ADCB0AD6}" type="pres">
      <dgm:prSet presAssocID="{FC15ADD3-92E5-4DA3-B3CD-3DFB8DDECA70}" presName="connectorText" presStyleLbl="sibTrans1D1" presStyleIdx="4" presStyleCnt="5"/>
      <dgm:spPr/>
    </dgm:pt>
    <dgm:pt modelId="{B6765668-44EE-4073-A072-E4BEBB7C1B0D}" type="pres">
      <dgm:prSet presAssocID="{36A94A3F-6E78-44E1-A3E1-B80D7FE89D36}" presName="node" presStyleLbl="node1" presStyleIdx="5" presStyleCnt="6" custScaleY="141241">
        <dgm:presLayoutVars>
          <dgm:bulletEnabled val="1"/>
        </dgm:presLayoutVars>
      </dgm:prSet>
      <dgm:spPr/>
    </dgm:pt>
  </dgm:ptLst>
  <dgm:cxnLst>
    <dgm:cxn modelId="{7C2C8425-BED4-4439-A7E3-1E899A65B08B}" srcId="{D7BD6D2E-D4C4-40B3-A660-AAF65D8F661E}" destId="{111115B4-AACA-42B2-BCA6-AA69FFB0D4CC}" srcOrd="0" destOrd="0" parTransId="{53CAAF53-C65E-43F3-9C25-8B39BB2BC138}" sibTransId="{F28EAF14-9B24-4A19-9ACF-8AED05506B87}"/>
    <dgm:cxn modelId="{F12D7B26-24A0-42DF-B404-59A1ECDB643E}" type="presOf" srcId="{7D4FF441-CE24-46F1-AFEF-A988CAD05D3E}" destId="{34E79666-8BDB-4B0B-BD91-B5EA49A70BBD}" srcOrd="0" destOrd="0" presId="urn:microsoft.com/office/officeart/2005/8/layout/bProcess3"/>
    <dgm:cxn modelId="{45B78936-746A-40C8-95C0-6383AF5CD592}" type="presOf" srcId="{D4BEEB99-7C8A-49A1-9A6E-E4503E105931}" destId="{D178C7E8-CC61-4481-A3AC-82DC4CC4CDCA}" srcOrd="0" destOrd="0" presId="urn:microsoft.com/office/officeart/2005/8/layout/bProcess3"/>
    <dgm:cxn modelId="{D9C72C5E-E688-449E-9EBC-C48CE46A33C6}" srcId="{D7BD6D2E-D4C4-40B3-A660-AAF65D8F661E}" destId="{36A94A3F-6E78-44E1-A3E1-B80D7FE89D36}" srcOrd="5" destOrd="0" parTransId="{8B9A3697-3129-40D1-B669-C346C4AF4396}" sibTransId="{FFF28C7C-9517-4EC9-9353-59F65FF3FA56}"/>
    <dgm:cxn modelId="{307A3864-1D5E-40FF-9970-857100850FEA}" type="presOf" srcId="{F28EAF14-9B24-4A19-9ACF-8AED05506B87}" destId="{C2503F58-F963-4D4D-ABD5-C81FB2DDE335}" srcOrd="0" destOrd="0" presId="urn:microsoft.com/office/officeart/2005/8/layout/bProcess3"/>
    <dgm:cxn modelId="{06D6FE6C-2C55-4600-AC2F-ED93C0D7A3A5}" srcId="{D7BD6D2E-D4C4-40B3-A660-AAF65D8F661E}" destId="{7E8321ED-800D-4D27-8615-789E5860A8D3}" srcOrd="1" destOrd="0" parTransId="{67EF6BEB-CB43-4604-B8F8-1CD0507BBDAB}" sibTransId="{B81CA9B2-1881-476D-BC9A-259344B5238A}"/>
    <dgm:cxn modelId="{F1B3D14D-BBB3-4DD1-A997-3440D3CB4771}" type="presOf" srcId="{7E8321ED-800D-4D27-8615-789E5860A8D3}" destId="{CDC71E2B-C7BA-49CF-ADBC-A795331EA489}" srcOrd="0" destOrd="0" presId="urn:microsoft.com/office/officeart/2005/8/layout/bProcess3"/>
    <dgm:cxn modelId="{404C5554-7E92-40B6-B080-97DEA0234523}" type="presOf" srcId="{36A94A3F-6E78-44E1-A3E1-B80D7FE89D36}" destId="{B6765668-44EE-4073-A072-E4BEBB7C1B0D}" srcOrd="0" destOrd="0" presId="urn:microsoft.com/office/officeart/2005/8/layout/bProcess3"/>
    <dgm:cxn modelId="{E1CC4557-C1BB-43A3-A1CB-73695BAB58E5}" type="presOf" srcId="{E723E95E-43D1-4062-8A7B-8F08511F30D2}" destId="{141459B9-9B3B-499F-ACC4-B768F430113D}" srcOrd="0" destOrd="0" presId="urn:microsoft.com/office/officeart/2005/8/layout/bProcess3"/>
    <dgm:cxn modelId="{047FCB78-8748-4174-B102-D610C692E901}" type="presOf" srcId="{1CB2D1FF-56FA-4A3D-A89E-822809A03A79}" destId="{8A174B9F-1B43-487B-A1BF-2CCB02EA5A31}" srcOrd="0" destOrd="0" presId="urn:microsoft.com/office/officeart/2005/8/layout/bProcess3"/>
    <dgm:cxn modelId="{88635E7F-9811-411C-9EEB-5EECDFC6C7A1}" type="presOf" srcId="{7D4FF441-CE24-46F1-AFEF-A988CAD05D3E}" destId="{283F12AC-4CAE-40CA-8959-8C4335F4B398}" srcOrd="1" destOrd="0" presId="urn:microsoft.com/office/officeart/2005/8/layout/bProcess3"/>
    <dgm:cxn modelId="{B7BBBF87-C242-480C-9670-FB5D602C7450}" type="presOf" srcId="{111115B4-AACA-42B2-BCA6-AA69FFB0D4CC}" destId="{600B5FC1-D859-4B0A-AEF4-FFDAE22B6D58}" srcOrd="0" destOrd="0" presId="urn:microsoft.com/office/officeart/2005/8/layout/bProcess3"/>
    <dgm:cxn modelId="{206C908F-69EF-4550-8A53-BE5CFFB72691}" type="presOf" srcId="{C7EA8F12-2D0D-4599-A6D0-9B24D3151F26}" destId="{88502BD9-A094-41BE-BF9F-E427FDF6675E}" srcOrd="0" destOrd="0" presId="urn:microsoft.com/office/officeart/2005/8/layout/bProcess3"/>
    <dgm:cxn modelId="{EBD49097-0C1A-4F18-8A44-29E4320B6457}" type="presOf" srcId="{B81CA9B2-1881-476D-BC9A-259344B5238A}" destId="{37172432-F83C-4097-B85A-6CA97ACF17AB}" srcOrd="0" destOrd="0" presId="urn:microsoft.com/office/officeart/2005/8/layout/bProcess3"/>
    <dgm:cxn modelId="{2EBE169E-6891-442A-9B71-17312DABBF5B}" srcId="{D7BD6D2E-D4C4-40B3-A660-AAF65D8F661E}" destId="{C7EA8F12-2D0D-4599-A6D0-9B24D3151F26}" srcOrd="2" destOrd="0" parTransId="{0421DBA1-005C-4F05-828A-B4778553D199}" sibTransId="{7D4FF441-CE24-46F1-AFEF-A988CAD05D3E}"/>
    <dgm:cxn modelId="{0D2184A5-A3B7-45C9-914F-B231B445AA86}" srcId="{D7BD6D2E-D4C4-40B3-A660-AAF65D8F661E}" destId="{D4BEEB99-7C8A-49A1-9A6E-E4503E105931}" srcOrd="4" destOrd="0" parTransId="{4E3F5381-2479-4D11-9EC7-586425C24B9D}" sibTransId="{FC15ADD3-92E5-4DA3-B3CD-3DFB8DDECA70}"/>
    <dgm:cxn modelId="{004705B0-03BB-4FE7-AD32-064B7DD3462A}" type="presOf" srcId="{FC15ADD3-92E5-4DA3-B3CD-3DFB8DDECA70}" destId="{0D6147E2-DE4D-44FD-807C-2645ADCB0AD6}" srcOrd="1" destOrd="0" presId="urn:microsoft.com/office/officeart/2005/8/layout/bProcess3"/>
    <dgm:cxn modelId="{B71498B6-DA50-4151-8383-060B8E6B73EB}" type="presOf" srcId="{F28EAF14-9B24-4A19-9ACF-8AED05506B87}" destId="{760ACB90-3CEE-4B56-A701-6D8A2DE211B5}" srcOrd="1" destOrd="0" presId="urn:microsoft.com/office/officeart/2005/8/layout/bProcess3"/>
    <dgm:cxn modelId="{5A9B59BA-9F75-4B7A-BFF5-1DEA6980CF3E}" type="presOf" srcId="{B81CA9B2-1881-476D-BC9A-259344B5238A}" destId="{6682D45E-D014-49A9-BA95-00D79AD955DF}" srcOrd="1" destOrd="0" presId="urn:microsoft.com/office/officeart/2005/8/layout/bProcess3"/>
    <dgm:cxn modelId="{B41099BD-01F0-4D2A-A8DF-5B2B7B80E2E6}" type="presOf" srcId="{FC15ADD3-92E5-4DA3-B3CD-3DFB8DDECA70}" destId="{961B1636-EBCA-4700-957E-0A3486D7C1FF}" srcOrd="0" destOrd="0" presId="urn:microsoft.com/office/officeart/2005/8/layout/bProcess3"/>
    <dgm:cxn modelId="{ED0B67E1-8816-47EA-AEDA-9BDD77CB82DD}" srcId="{D7BD6D2E-D4C4-40B3-A660-AAF65D8F661E}" destId="{1CB2D1FF-56FA-4A3D-A89E-822809A03A79}" srcOrd="3" destOrd="0" parTransId="{520FCCCA-6522-450D-846D-39E29009E273}" sibTransId="{E723E95E-43D1-4062-8A7B-8F08511F30D2}"/>
    <dgm:cxn modelId="{F49DB9E4-2FBC-4A4E-ADC1-A772D511CBD2}" type="presOf" srcId="{D7BD6D2E-D4C4-40B3-A660-AAF65D8F661E}" destId="{F71577E5-51CD-42AC-B06D-307E9F47C5C8}" srcOrd="0" destOrd="0" presId="urn:microsoft.com/office/officeart/2005/8/layout/bProcess3"/>
    <dgm:cxn modelId="{E2D7E7F3-5AC6-4712-85EE-18E9F851BEB4}" type="presOf" srcId="{E723E95E-43D1-4062-8A7B-8F08511F30D2}" destId="{A005D40A-3A68-483B-9A74-C2AAEE0B4B70}" srcOrd="1" destOrd="0" presId="urn:microsoft.com/office/officeart/2005/8/layout/bProcess3"/>
    <dgm:cxn modelId="{CC17A809-3206-483E-83CF-1B4565810971}" type="presParOf" srcId="{F71577E5-51CD-42AC-B06D-307E9F47C5C8}" destId="{600B5FC1-D859-4B0A-AEF4-FFDAE22B6D58}" srcOrd="0" destOrd="0" presId="urn:microsoft.com/office/officeart/2005/8/layout/bProcess3"/>
    <dgm:cxn modelId="{1519CE10-4063-4978-929C-56472CDA5592}" type="presParOf" srcId="{F71577E5-51CD-42AC-B06D-307E9F47C5C8}" destId="{C2503F58-F963-4D4D-ABD5-C81FB2DDE335}" srcOrd="1" destOrd="0" presId="urn:microsoft.com/office/officeart/2005/8/layout/bProcess3"/>
    <dgm:cxn modelId="{43D6EFA9-4068-48B0-9C3F-26DB14F9B160}" type="presParOf" srcId="{C2503F58-F963-4D4D-ABD5-C81FB2DDE335}" destId="{760ACB90-3CEE-4B56-A701-6D8A2DE211B5}" srcOrd="0" destOrd="0" presId="urn:microsoft.com/office/officeart/2005/8/layout/bProcess3"/>
    <dgm:cxn modelId="{60166936-83F3-474B-A034-44DC3560AAAA}" type="presParOf" srcId="{F71577E5-51CD-42AC-B06D-307E9F47C5C8}" destId="{CDC71E2B-C7BA-49CF-ADBC-A795331EA489}" srcOrd="2" destOrd="0" presId="urn:microsoft.com/office/officeart/2005/8/layout/bProcess3"/>
    <dgm:cxn modelId="{AC82ED6D-46C7-473F-953B-FC1A7F3F4696}" type="presParOf" srcId="{F71577E5-51CD-42AC-B06D-307E9F47C5C8}" destId="{37172432-F83C-4097-B85A-6CA97ACF17AB}" srcOrd="3" destOrd="0" presId="urn:microsoft.com/office/officeart/2005/8/layout/bProcess3"/>
    <dgm:cxn modelId="{1CA19095-2543-4915-A2DD-47E2111681E3}" type="presParOf" srcId="{37172432-F83C-4097-B85A-6CA97ACF17AB}" destId="{6682D45E-D014-49A9-BA95-00D79AD955DF}" srcOrd="0" destOrd="0" presId="urn:microsoft.com/office/officeart/2005/8/layout/bProcess3"/>
    <dgm:cxn modelId="{8D093856-940E-422B-9FEC-82DDA3943008}" type="presParOf" srcId="{F71577E5-51CD-42AC-B06D-307E9F47C5C8}" destId="{88502BD9-A094-41BE-BF9F-E427FDF6675E}" srcOrd="4" destOrd="0" presId="urn:microsoft.com/office/officeart/2005/8/layout/bProcess3"/>
    <dgm:cxn modelId="{35177D3D-4A08-429F-8208-5C8FB26A66AD}" type="presParOf" srcId="{F71577E5-51CD-42AC-B06D-307E9F47C5C8}" destId="{34E79666-8BDB-4B0B-BD91-B5EA49A70BBD}" srcOrd="5" destOrd="0" presId="urn:microsoft.com/office/officeart/2005/8/layout/bProcess3"/>
    <dgm:cxn modelId="{53568197-F03D-40EE-9215-5BF9368A7F40}" type="presParOf" srcId="{34E79666-8BDB-4B0B-BD91-B5EA49A70BBD}" destId="{283F12AC-4CAE-40CA-8959-8C4335F4B398}" srcOrd="0" destOrd="0" presId="urn:microsoft.com/office/officeart/2005/8/layout/bProcess3"/>
    <dgm:cxn modelId="{AEF67B4F-0090-47D4-BDF6-BFB42C168FCD}" type="presParOf" srcId="{F71577E5-51CD-42AC-B06D-307E9F47C5C8}" destId="{8A174B9F-1B43-487B-A1BF-2CCB02EA5A31}" srcOrd="6" destOrd="0" presId="urn:microsoft.com/office/officeart/2005/8/layout/bProcess3"/>
    <dgm:cxn modelId="{1AD341C2-8DB5-49EF-BE04-99EF812CDE1C}" type="presParOf" srcId="{F71577E5-51CD-42AC-B06D-307E9F47C5C8}" destId="{141459B9-9B3B-499F-ACC4-B768F430113D}" srcOrd="7" destOrd="0" presId="urn:microsoft.com/office/officeart/2005/8/layout/bProcess3"/>
    <dgm:cxn modelId="{FB368233-87CC-403D-BD19-9C725ADF732F}" type="presParOf" srcId="{141459B9-9B3B-499F-ACC4-B768F430113D}" destId="{A005D40A-3A68-483B-9A74-C2AAEE0B4B70}" srcOrd="0" destOrd="0" presId="urn:microsoft.com/office/officeart/2005/8/layout/bProcess3"/>
    <dgm:cxn modelId="{5535E819-EEC7-402D-A62F-A697CC443985}" type="presParOf" srcId="{F71577E5-51CD-42AC-B06D-307E9F47C5C8}" destId="{D178C7E8-CC61-4481-A3AC-82DC4CC4CDCA}" srcOrd="8" destOrd="0" presId="urn:microsoft.com/office/officeart/2005/8/layout/bProcess3"/>
    <dgm:cxn modelId="{A5DEC593-5FFB-48DD-8A61-455FDCA5B2E3}" type="presParOf" srcId="{F71577E5-51CD-42AC-B06D-307E9F47C5C8}" destId="{961B1636-EBCA-4700-957E-0A3486D7C1FF}" srcOrd="9" destOrd="0" presId="urn:microsoft.com/office/officeart/2005/8/layout/bProcess3"/>
    <dgm:cxn modelId="{1545AC19-C310-43C5-8983-0F2A76DD13C5}" type="presParOf" srcId="{961B1636-EBCA-4700-957E-0A3486D7C1FF}" destId="{0D6147E2-DE4D-44FD-807C-2645ADCB0AD6}" srcOrd="0" destOrd="0" presId="urn:microsoft.com/office/officeart/2005/8/layout/bProcess3"/>
    <dgm:cxn modelId="{B7DD2BE8-374D-405B-8D6F-5B542D9DF5CF}" type="presParOf" srcId="{F71577E5-51CD-42AC-B06D-307E9F47C5C8}" destId="{B6765668-44EE-4073-A072-E4BEBB7C1B0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F6106-5140-4EEE-A00D-80DCC8A19E88}" type="doc">
      <dgm:prSet loTypeId="urn:microsoft.com/office/officeart/2005/8/layout/cycle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A138B10-F214-4A30-BD6F-30E71FB6630D}">
      <dgm:prSet phldrT="[Texto]"/>
      <dgm:spPr/>
      <dgm:t>
        <a:bodyPr/>
        <a:lstStyle/>
        <a:p>
          <a:r>
            <a:rPr lang="es-ES" b="1" dirty="0"/>
            <a:t>Mejorar la prevención, vigilancia y detección temprana de malaria para la contención de brotes</a:t>
          </a:r>
        </a:p>
      </dgm:t>
    </dgm:pt>
    <dgm:pt modelId="{E0695895-0050-4458-923D-2FFE819582BB}" type="parTrans" cxnId="{7E3EF750-06D9-4E12-B813-F1C7F25B669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C2D7BA1-B00A-448F-BB19-1192BEB8832D}" type="sibTrans" cxnId="{7E3EF750-06D9-4E12-B813-F1C7F25B669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CA74E46D-46FA-4D37-B0B8-BABF166A33BC}">
      <dgm:prSet phldrT="[Texto]"/>
      <dgm:spPr/>
      <dgm:t>
        <a:bodyPr/>
        <a:lstStyle/>
        <a:p>
          <a:r>
            <a:rPr lang="es-ES" b="1"/>
            <a:t>Promover el manejo integrado de vectores</a:t>
          </a:r>
          <a:endParaRPr lang="es-ES" b="1" dirty="0"/>
        </a:p>
      </dgm:t>
    </dgm:pt>
    <dgm:pt modelId="{97575985-FEA1-48B6-91BF-BDD8B06C7F5F}" type="parTrans" cxnId="{5AEBDACA-16D3-413D-A1F2-848795FADFF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1137D4F-4FB4-4AE0-8F05-B0B5476E0181}" type="sibTrans" cxnId="{5AEBDACA-16D3-413D-A1F2-848795FADFFF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9CBBF91-B5E5-49CB-A110-C4E7BC009B7F}">
      <dgm:prSet phldrT="[Texto]"/>
      <dgm:spPr/>
      <dgm:t>
        <a:bodyPr/>
        <a:lstStyle/>
        <a:p>
          <a:r>
            <a:rPr lang="es-ES" b="1"/>
            <a:t>Fortalecer el diagnóstico y tratamiento oportuna con calidad garantizada</a:t>
          </a:r>
          <a:endParaRPr lang="es-ES" b="1" dirty="0"/>
        </a:p>
      </dgm:t>
    </dgm:pt>
    <dgm:pt modelId="{22774F0A-344B-4EDD-BF7D-257F7E84C814}" type="parTrans" cxnId="{894D8997-511E-49B0-A357-F07C34C154E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4D7A9F7-F9C0-4305-AA10-E6AB78950447}" type="sibTrans" cxnId="{894D8997-511E-49B0-A357-F07C34C154E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F2F6D1E-7258-445D-B263-8B61E9BCCA4B}">
      <dgm:prSet phldrT="[Texto]"/>
      <dgm:spPr/>
      <dgm:t>
        <a:bodyPr/>
        <a:lstStyle/>
        <a:p>
          <a:r>
            <a:rPr lang="es-ES" b="1"/>
            <a:t>Mejorar la promoción y comunicación en malaria promoviendo alianzas estratégicas y colaboraciones</a:t>
          </a:r>
          <a:endParaRPr lang="es-ES" b="1" dirty="0"/>
        </a:p>
      </dgm:t>
    </dgm:pt>
    <dgm:pt modelId="{9600E9C5-C0E8-4002-8CEE-3200062BA57E}" type="parTrans" cxnId="{C609582A-043F-499E-A339-21108BFA5A8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D1DD2DA-6755-4029-B5D0-4498B0BC3E9D}" type="sibTrans" cxnId="{C609582A-043F-499E-A339-21108BFA5A8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1EB534A-3097-4840-9F23-ED88BB3C9E14}">
      <dgm:prSet phldrT="[Texto]"/>
      <dgm:spPr/>
      <dgm:t>
        <a:bodyPr/>
        <a:lstStyle/>
        <a:p>
          <a:r>
            <a:rPr lang="es-ES" b="1"/>
            <a:t>Fortalecer los sistemas de salud, planificación estratégica, monitoreo, evaluación e investigación operativa</a:t>
          </a:r>
          <a:endParaRPr lang="es-ES" b="1" dirty="0"/>
        </a:p>
      </dgm:t>
    </dgm:pt>
    <dgm:pt modelId="{5071BCFC-B5FB-4E42-8E88-DDFA283DD7DC}" type="parTrans" cxnId="{8EFC8D77-2E55-4A1F-A50F-AC407AA2A25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DA024D7-9FF1-44F0-8CFC-1F6AD7AF24CF}" type="sibTrans" cxnId="{8EFC8D77-2E55-4A1F-A50F-AC407AA2A252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FFC376E-D82B-4A03-882A-F4C477AB84B4}" type="pres">
      <dgm:prSet presAssocID="{95FF6106-5140-4EEE-A00D-80DCC8A19E88}" presName="cycle" presStyleCnt="0">
        <dgm:presLayoutVars>
          <dgm:dir/>
          <dgm:resizeHandles val="exact"/>
        </dgm:presLayoutVars>
      </dgm:prSet>
      <dgm:spPr/>
    </dgm:pt>
    <dgm:pt modelId="{1EE1F93D-D2EB-4ADC-8C34-A00AAAA17750}" type="pres">
      <dgm:prSet presAssocID="{8A138B10-F214-4A30-BD6F-30E71FB6630D}" presName="node" presStyleLbl="node1" presStyleIdx="0" presStyleCnt="5" custScaleX="127047" custScaleY="119310">
        <dgm:presLayoutVars>
          <dgm:bulletEnabled val="1"/>
        </dgm:presLayoutVars>
      </dgm:prSet>
      <dgm:spPr/>
    </dgm:pt>
    <dgm:pt modelId="{788E6AD2-1D52-4632-8764-79F3621E6BF9}" type="pres">
      <dgm:prSet presAssocID="{8A138B10-F214-4A30-BD6F-30E71FB6630D}" presName="spNode" presStyleCnt="0"/>
      <dgm:spPr/>
    </dgm:pt>
    <dgm:pt modelId="{58384EE9-D8D3-465F-B5C5-62823A734D83}" type="pres">
      <dgm:prSet presAssocID="{1C2D7BA1-B00A-448F-BB19-1192BEB8832D}" presName="sibTrans" presStyleLbl="sibTrans1D1" presStyleIdx="0" presStyleCnt="5"/>
      <dgm:spPr/>
    </dgm:pt>
    <dgm:pt modelId="{64927EE2-F534-4DF3-B933-10608214612A}" type="pres">
      <dgm:prSet presAssocID="{CA74E46D-46FA-4D37-B0B8-BABF166A33BC}" presName="node" presStyleLbl="node1" presStyleIdx="1" presStyleCnt="5" custScaleX="117869" custScaleY="122675">
        <dgm:presLayoutVars>
          <dgm:bulletEnabled val="1"/>
        </dgm:presLayoutVars>
      </dgm:prSet>
      <dgm:spPr/>
    </dgm:pt>
    <dgm:pt modelId="{062287BC-B934-4B0E-A3D0-670B629ABB76}" type="pres">
      <dgm:prSet presAssocID="{CA74E46D-46FA-4D37-B0B8-BABF166A33BC}" presName="spNode" presStyleCnt="0"/>
      <dgm:spPr/>
    </dgm:pt>
    <dgm:pt modelId="{94E92A1F-446A-49F2-8C57-7A1062435A90}" type="pres">
      <dgm:prSet presAssocID="{91137D4F-4FB4-4AE0-8F05-B0B5476E0181}" presName="sibTrans" presStyleLbl="sibTrans1D1" presStyleIdx="1" presStyleCnt="5"/>
      <dgm:spPr/>
    </dgm:pt>
    <dgm:pt modelId="{60276058-4063-4FAD-821A-8EE9CF8EBC6C}" type="pres">
      <dgm:prSet presAssocID="{29CBBF91-B5E5-49CB-A110-C4E7BC009B7F}" presName="node" presStyleLbl="node1" presStyleIdx="2" presStyleCnt="5" custScaleX="126017" custScaleY="144974">
        <dgm:presLayoutVars>
          <dgm:bulletEnabled val="1"/>
        </dgm:presLayoutVars>
      </dgm:prSet>
      <dgm:spPr/>
    </dgm:pt>
    <dgm:pt modelId="{2C9AD8CA-C913-4BBE-BDEB-4EB94000092B}" type="pres">
      <dgm:prSet presAssocID="{29CBBF91-B5E5-49CB-A110-C4E7BC009B7F}" presName="spNode" presStyleCnt="0"/>
      <dgm:spPr/>
    </dgm:pt>
    <dgm:pt modelId="{64D3670A-42A2-49C3-AE98-DDEDA8C105E0}" type="pres">
      <dgm:prSet presAssocID="{B4D7A9F7-F9C0-4305-AA10-E6AB78950447}" presName="sibTrans" presStyleLbl="sibTrans1D1" presStyleIdx="2" presStyleCnt="5"/>
      <dgm:spPr/>
    </dgm:pt>
    <dgm:pt modelId="{AF0149F9-9AF9-42FE-8EDA-72FEF8EF7B67}" type="pres">
      <dgm:prSet presAssocID="{AF2F6D1E-7258-445D-B263-8B61E9BCCA4B}" presName="node" presStyleLbl="node1" presStyleIdx="3" presStyleCnt="5" custScaleX="149153" custScaleY="143772">
        <dgm:presLayoutVars>
          <dgm:bulletEnabled val="1"/>
        </dgm:presLayoutVars>
      </dgm:prSet>
      <dgm:spPr/>
    </dgm:pt>
    <dgm:pt modelId="{B69921A1-22D7-47A6-A6F3-44F2D10673A8}" type="pres">
      <dgm:prSet presAssocID="{AF2F6D1E-7258-445D-B263-8B61E9BCCA4B}" presName="spNode" presStyleCnt="0"/>
      <dgm:spPr/>
    </dgm:pt>
    <dgm:pt modelId="{B0125DA6-3119-496B-BC63-BA7236164759}" type="pres">
      <dgm:prSet presAssocID="{2D1DD2DA-6755-4029-B5D0-4498B0BC3E9D}" presName="sibTrans" presStyleLbl="sibTrans1D1" presStyleIdx="3" presStyleCnt="5"/>
      <dgm:spPr/>
    </dgm:pt>
    <dgm:pt modelId="{D224D729-E1EA-4695-9C8B-302B3642F986}" type="pres">
      <dgm:prSet presAssocID="{51EB534A-3097-4840-9F23-ED88BB3C9E14}" presName="node" presStyleLbl="node1" presStyleIdx="4" presStyleCnt="5" custScaleX="139249" custScaleY="142310">
        <dgm:presLayoutVars>
          <dgm:bulletEnabled val="1"/>
        </dgm:presLayoutVars>
      </dgm:prSet>
      <dgm:spPr/>
    </dgm:pt>
    <dgm:pt modelId="{542EC4DF-3B0F-4923-9CB5-48943F38DB40}" type="pres">
      <dgm:prSet presAssocID="{51EB534A-3097-4840-9F23-ED88BB3C9E14}" presName="spNode" presStyleCnt="0"/>
      <dgm:spPr/>
    </dgm:pt>
    <dgm:pt modelId="{18DD42A7-E38E-4FCC-A84A-661241CD8730}" type="pres">
      <dgm:prSet presAssocID="{7DA024D7-9FF1-44F0-8CFC-1F6AD7AF24CF}" presName="sibTrans" presStyleLbl="sibTrans1D1" presStyleIdx="4" presStyleCnt="5"/>
      <dgm:spPr/>
    </dgm:pt>
  </dgm:ptLst>
  <dgm:cxnLst>
    <dgm:cxn modelId="{C7F85312-0963-4D6C-A134-4E309AEE25C1}" type="presOf" srcId="{CA74E46D-46FA-4D37-B0B8-BABF166A33BC}" destId="{64927EE2-F534-4DF3-B933-10608214612A}" srcOrd="0" destOrd="0" presId="urn:microsoft.com/office/officeart/2005/8/layout/cycle6"/>
    <dgm:cxn modelId="{C609582A-043F-499E-A339-21108BFA5A8A}" srcId="{95FF6106-5140-4EEE-A00D-80DCC8A19E88}" destId="{AF2F6D1E-7258-445D-B263-8B61E9BCCA4B}" srcOrd="3" destOrd="0" parTransId="{9600E9C5-C0E8-4002-8CEE-3200062BA57E}" sibTransId="{2D1DD2DA-6755-4029-B5D0-4498B0BC3E9D}"/>
    <dgm:cxn modelId="{473FFF2E-B6C8-42A5-BED8-D428BA851A4A}" type="presOf" srcId="{1C2D7BA1-B00A-448F-BB19-1192BEB8832D}" destId="{58384EE9-D8D3-465F-B5C5-62823A734D83}" srcOrd="0" destOrd="0" presId="urn:microsoft.com/office/officeart/2005/8/layout/cycle6"/>
    <dgm:cxn modelId="{83A1343F-3492-4C75-9D95-E3578C92EEDC}" type="presOf" srcId="{95FF6106-5140-4EEE-A00D-80DCC8A19E88}" destId="{8FFC376E-D82B-4A03-882A-F4C477AB84B4}" srcOrd="0" destOrd="0" presId="urn:microsoft.com/office/officeart/2005/8/layout/cycle6"/>
    <dgm:cxn modelId="{7E3EF750-06D9-4E12-B813-F1C7F25B6698}" srcId="{95FF6106-5140-4EEE-A00D-80DCC8A19E88}" destId="{8A138B10-F214-4A30-BD6F-30E71FB6630D}" srcOrd="0" destOrd="0" parTransId="{E0695895-0050-4458-923D-2FFE819582BB}" sibTransId="{1C2D7BA1-B00A-448F-BB19-1192BEB8832D}"/>
    <dgm:cxn modelId="{1934A153-5266-4950-A2D5-8CB45C8835CA}" type="presOf" srcId="{29CBBF91-B5E5-49CB-A110-C4E7BC009B7F}" destId="{60276058-4063-4FAD-821A-8EE9CF8EBC6C}" srcOrd="0" destOrd="0" presId="urn:microsoft.com/office/officeart/2005/8/layout/cycle6"/>
    <dgm:cxn modelId="{8EFC8D77-2E55-4A1F-A50F-AC407AA2A252}" srcId="{95FF6106-5140-4EEE-A00D-80DCC8A19E88}" destId="{51EB534A-3097-4840-9F23-ED88BB3C9E14}" srcOrd="4" destOrd="0" parTransId="{5071BCFC-B5FB-4E42-8E88-DDFA283DD7DC}" sibTransId="{7DA024D7-9FF1-44F0-8CFC-1F6AD7AF24CF}"/>
    <dgm:cxn modelId="{894D8997-511E-49B0-A357-F07C34C154E4}" srcId="{95FF6106-5140-4EEE-A00D-80DCC8A19E88}" destId="{29CBBF91-B5E5-49CB-A110-C4E7BC009B7F}" srcOrd="2" destOrd="0" parTransId="{22774F0A-344B-4EDD-BF7D-257F7E84C814}" sibTransId="{B4D7A9F7-F9C0-4305-AA10-E6AB78950447}"/>
    <dgm:cxn modelId="{D2CB7EBB-FFFB-4218-8CF2-E4D86B73B23C}" type="presOf" srcId="{51EB534A-3097-4840-9F23-ED88BB3C9E14}" destId="{D224D729-E1EA-4695-9C8B-302B3642F986}" srcOrd="0" destOrd="0" presId="urn:microsoft.com/office/officeart/2005/8/layout/cycle6"/>
    <dgm:cxn modelId="{454BDABB-1371-4BBB-8FE0-E80EE483925E}" type="presOf" srcId="{AF2F6D1E-7258-445D-B263-8B61E9BCCA4B}" destId="{AF0149F9-9AF9-42FE-8EDA-72FEF8EF7B67}" srcOrd="0" destOrd="0" presId="urn:microsoft.com/office/officeart/2005/8/layout/cycle6"/>
    <dgm:cxn modelId="{E9C9BABE-D5AF-4BD4-B4D2-8E7F2D2046F0}" type="presOf" srcId="{7DA024D7-9FF1-44F0-8CFC-1F6AD7AF24CF}" destId="{18DD42A7-E38E-4FCC-A84A-661241CD8730}" srcOrd="0" destOrd="0" presId="urn:microsoft.com/office/officeart/2005/8/layout/cycle6"/>
    <dgm:cxn modelId="{B526D6C9-CA81-4771-9CD7-D16B102ED640}" type="presOf" srcId="{B4D7A9F7-F9C0-4305-AA10-E6AB78950447}" destId="{64D3670A-42A2-49C3-AE98-DDEDA8C105E0}" srcOrd="0" destOrd="0" presId="urn:microsoft.com/office/officeart/2005/8/layout/cycle6"/>
    <dgm:cxn modelId="{5AEBDACA-16D3-413D-A1F2-848795FADFFF}" srcId="{95FF6106-5140-4EEE-A00D-80DCC8A19E88}" destId="{CA74E46D-46FA-4D37-B0B8-BABF166A33BC}" srcOrd="1" destOrd="0" parTransId="{97575985-FEA1-48B6-91BF-BDD8B06C7F5F}" sibTransId="{91137D4F-4FB4-4AE0-8F05-B0B5476E0181}"/>
    <dgm:cxn modelId="{99AD29E1-1537-4FEC-A854-43EA8091C3A9}" type="presOf" srcId="{8A138B10-F214-4A30-BD6F-30E71FB6630D}" destId="{1EE1F93D-D2EB-4ADC-8C34-A00AAAA17750}" srcOrd="0" destOrd="0" presId="urn:microsoft.com/office/officeart/2005/8/layout/cycle6"/>
    <dgm:cxn modelId="{3948F6E7-4738-41FC-857F-6D4DC60C2E27}" type="presOf" srcId="{91137D4F-4FB4-4AE0-8F05-B0B5476E0181}" destId="{94E92A1F-446A-49F2-8C57-7A1062435A90}" srcOrd="0" destOrd="0" presId="urn:microsoft.com/office/officeart/2005/8/layout/cycle6"/>
    <dgm:cxn modelId="{87238DFE-6176-419C-905F-BFD9B4F54596}" type="presOf" srcId="{2D1DD2DA-6755-4029-B5D0-4498B0BC3E9D}" destId="{B0125DA6-3119-496B-BC63-BA7236164759}" srcOrd="0" destOrd="0" presId="urn:microsoft.com/office/officeart/2005/8/layout/cycle6"/>
    <dgm:cxn modelId="{F94980B2-4A33-4A0A-A5C6-7618B753D410}" type="presParOf" srcId="{8FFC376E-D82B-4A03-882A-F4C477AB84B4}" destId="{1EE1F93D-D2EB-4ADC-8C34-A00AAAA17750}" srcOrd="0" destOrd="0" presId="urn:microsoft.com/office/officeart/2005/8/layout/cycle6"/>
    <dgm:cxn modelId="{37ECCF0A-E408-425D-83CA-36781C20FFAE}" type="presParOf" srcId="{8FFC376E-D82B-4A03-882A-F4C477AB84B4}" destId="{788E6AD2-1D52-4632-8764-79F3621E6BF9}" srcOrd="1" destOrd="0" presId="urn:microsoft.com/office/officeart/2005/8/layout/cycle6"/>
    <dgm:cxn modelId="{D1673AD8-2FD1-40C2-A2C0-F4BEAED3AB20}" type="presParOf" srcId="{8FFC376E-D82B-4A03-882A-F4C477AB84B4}" destId="{58384EE9-D8D3-465F-B5C5-62823A734D83}" srcOrd="2" destOrd="0" presId="urn:microsoft.com/office/officeart/2005/8/layout/cycle6"/>
    <dgm:cxn modelId="{C2E7D470-2BCB-4099-AD00-4445CC1459AE}" type="presParOf" srcId="{8FFC376E-D82B-4A03-882A-F4C477AB84B4}" destId="{64927EE2-F534-4DF3-B933-10608214612A}" srcOrd="3" destOrd="0" presId="urn:microsoft.com/office/officeart/2005/8/layout/cycle6"/>
    <dgm:cxn modelId="{5F1A4ECF-A004-4D37-BD6E-9015EABB8393}" type="presParOf" srcId="{8FFC376E-D82B-4A03-882A-F4C477AB84B4}" destId="{062287BC-B934-4B0E-A3D0-670B629ABB76}" srcOrd="4" destOrd="0" presId="urn:microsoft.com/office/officeart/2005/8/layout/cycle6"/>
    <dgm:cxn modelId="{5C49884E-193C-4C1D-82D5-5B16216B0C6F}" type="presParOf" srcId="{8FFC376E-D82B-4A03-882A-F4C477AB84B4}" destId="{94E92A1F-446A-49F2-8C57-7A1062435A90}" srcOrd="5" destOrd="0" presId="urn:microsoft.com/office/officeart/2005/8/layout/cycle6"/>
    <dgm:cxn modelId="{A7B97930-9673-4365-BA28-CF5D8EC0BA14}" type="presParOf" srcId="{8FFC376E-D82B-4A03-882A-F4C477AB84B4}" destId="{60276058-4063-4FAD-821A-8EE9CF8EBC6C}" srcOrd="6" destOrd="0" presId="urn:microsoft.com/office/officeart/2005/8/layout/cycle6"/>
    <dgm:cxn modelId="{98B1D734-6C94-4360-9FD2-0D30045DCF9D}" type="presParOf" srcId="{8FFC376E-D82B-4A03-882A-F4C477AB84B4}" destId="{2C9AD8CA-C913-4BBE-BDEB-4EB94000092B}" srcOrd="7" destOrd="0" presId="urn:microsoft.com/office/officeart/2005/8/layout/cycle6"/>
    <dgm:cxn modelId="{A100F7A0-B83C-4A46-B23E-9D42824D2A51}" type="presParOf" srcId="{8FFC376E-D82B-4A03-882A-F4C477AB84B4}" destId="{64D3670A-42A2-49C3-AE98-DDEDA8C105E0}" srcOrd="8" destOrd="0" presId="urn:microsoft.com/office/officeart/2005/8/layout/cycle6"/>
    <dgm:cxn modelId="{2DF02B74-22A2-4587-B2B7-A36D65B96A09}" type="presParOf" srcId="{8FFC376E-D82B-4A03-882A-F4C477AB84B4}" destId="{AF0149F9-9AF9-42FE-8EDA-72FEF8EF7B67}" srcOrd="9" destOrd="0" presId="urn:microsoft.com/office/officeart/2005/8/layout/cycle6"/>
    <dgm:cxn modelId="{5CA4CE99-D701-4761-95FA-B68110AA887F}" type="presParOf" srcId="{8FFC376E-D82B-4A03-882A-F4C477AB84B4}" destId="{B69921A1-22D7-47A6-A6F3-44F2D10673A8}" srcOrd="10" destOrd="0" presId="urn:microsoft.com/office/officeart/2005/8/layout/cycle6"/>
    <dgm:cxn modelId="{454DB934-5977-4C9C-9A90-A432D4CDE10F}" type="presParOf" srcId="{8FFC376E-D82B-4A03-882A-F4C477AB84B4}" destId="{B0125DA6-3119-496B-BC63-BA7236164759}" srcOrd="11" destOrd="0" presId="urn:microsoft.com/office/officeart/2005/8/layout/cycle6"/>
    <dgm:cxn modelId="{8D07E3A5-32E8-4E57-9B12-1D8C4754FB9D}" type="presParOf" srcId="{8FFC376E-D82B-4A03-882A-F4C477AB84B4}" destId="{D224D729-E1EA-4695-9C8B-302B3642F986}" srcOrd="12" destOrd="0" presId="urn:microsoft.com/office/officeart/2005/8/layout/cycle6"/>
    <dgm:cxn modelId="{DA30C914-B637-449C-B947-E0BD01150C50}" type="presParOf" srcId="{8FFC376E-D82B-4A03-882A-F4C477AB84B4}" destId="{542EC4DF-3B0F-4923-9CB5-48943F38DB40}" srcOrd="13" destOrd="0" presId="urn:microsoft.com/office/officeart/2005/8/layout/cycle6"/>
    <dgm:cxn modelId="{F1434338-0E12-4616-B929-7249F5C41620}" type="presParOf" srcId="{8FFC376E-D82B-4A03-882A-F4C477AB84B4}" destId="{18DD42A7-E38E-4FCC-A84A-661241CD873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9C35F-C3EF-431E-90E6-228D32D00FD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B727A3B-0B25-44FB-AAC9-C9A725DA9BE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Normas y formularios: </a:t>
          </a:r>
          <a:r>
            <a:rPr lang="es-ES" sz="16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Actualización en base a criterios de eliminación, oficialización y difusión </a:t>
          </a:r>
        </a:p>
      </dgm:t>
    </dgm:pt>
    <dgm:pt modelId="{78557B5D-6A7F-48FA-98BE-8A8BBF1CC640}" type="parTrans" cxnId="{1B0098A6-D301-47A2-9E23-9F4FECF56DF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2F93B109-5A11-4BBC-8B7A-9BDBEE30FDA3}" type="sibTrans" cxnId="{1B0098A6-D301-47A2-9E23-9F4FECF56DF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02E2996-0C84-41E1-89F3-A1D900FEFBB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Vigilancia: -</a:t>
          </a:r>
          <a:r>
            <a:rPr lang="es-ES" sz="16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Coordinar con otros actores como OSI, EP, </a:t>
          </a:r>
          <a:r>
            <a:rPr lang="es-ES" sz="1600" b="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ColVol</a:t>
          </a:r>
          <a:r>
            <a:rPr lang="es-ES" sz="16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, epidemiólogos.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6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-Mejoras en registro y plataforma de datos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6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-Establecer un comité técnico nacional para la investigación de casos </a:t>
          </a:r>
        </a:p>
      </dgm:t>
    </dgm:pt>
    <dgm:pt modelId="{1C02345F-9B7D-4B76-A688-0DA0BA30109A}" type="parTrans" cxnId="{E98357B7-D8EF-45C0-82F9-DC1CB5B3CFB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D185B4C-ABC8-4AC3-97F0-82696932CCC0}" type="sibTrans" cxnId="{E98357B7-D8EF-45C0-82F9-DC1CB5B3CFB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AF38E5D-F3D8-4ED1-AB4E-A103272AF76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Diagnóstico: -</a:t>
          </a: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Monitoreo de demoras de detección.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-Implementación de acciones del PENM y NC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-Integración control de calidad de </a:t>
          </a:r>
          <a:r>
            <a:rPr lang="es-ES" sz="1400" b="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lab</a:t>
          </a: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. ISSS y privados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-Sostenibilidad a Plan de capacitación (</a:t>
          </a:r>
          <a:r>
            <a:rPr lang="es-ES" sz="1400" b="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Act</a:t>
          </a: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c/2 años)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-Mejora en infraestructura de Laboratorios</a:t>
          </a:r>
        </a:p>
      </dgm:t>
    </dgm:pt>
    <dgm:pt modelId="{EB656CC2-212D-480C-AD02-6167454F8F41}" type="parTrans" cxnId="{A6138E26-C1AC-4805-B600-AF0E527C8E5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62A070E-6658-4137-B556-08CA658011C4}" type="sibTrans" cxnId="{A6138E26-C1AC-4805-B600-AF0E527C8E5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C4D7670-FF1E-4655-8A1D-B856D6A66BE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Sistema privado y comunitario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</a:t>
          </a: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Fortalecer trabajo de los </a:t>
          </a:r>
          <a:r>
            <a:rPr lang="es-ES" sz="1400" b="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ColVol</a:t>
          </a: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y seguimiento continuo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-Sistema de comunicación para mejorar toma y recogida de muestras</a:t>
          </a:r>
        </a:p>
      </dgm:t>
    </dgm:pt>
    <dgm:pt modelId="{39465A59-430A-4FC2-8CFA-474B53735A37}" type="parTrans" cxnId="{FC3760E8-DD5A-4B05-9B0D-E29A8ABF96C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C4CDB909-FDA0-4ED6-B0F4-5503EE3F896C}" type="sibTrans" cxnId="{FC3760E8-DD5A-4B05-9B0D-E29A8ABF96C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A867E5B-47D0-4F15-A1CD-772B117A2FF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Atención, tratamiento y gestión de medicamentos: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</a:t>
          </a: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Diagnóstico oportuno/prevención de recaídas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-Monitoreo a cumplimiento de lineamientos a nivel local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-Garantizar la disponibilidad de medicamentos</a:t>
          </a:r>
        </a:p>
      </dgm:t>
    </dgm:pt>
    <dgm:pt modelId="{69AE8340-B303-4587-B222-19140950634D}" type="parTrans" cxnId="{8A3C97EE-A34A-4BA8-97BE-51FAD274B79B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3BCEF64-DB54-4904-B822-12EE87DD9CAF}" type="sibTrans" cxnId="{8A3C97EE-A34A-4BA8-97BE-51FAD274B79B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2000" b="1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FCE15A3-7090-4047-9218-6B44DA996C5E}" type="pres">
      <dgm:prSet presAssocID="{EAA9C35F-C3EF-431E-90E6-228D32D00FD1}" presName="linear" presStyleCnt="0">
        <dgm:presLayoutVars>
          <dgm:dir/>
          <dgm:animLvl val="lvl"/>
          <dgm:resizeHandles val="exact"/>
        </dgm:presLayoutVars>
      </dgm:prSet>
      <dgm:spPr/>
    </dgm:pt>
    <dgm:pt modelId="{9F9D856A-55D6-48D4-B0E5-FC103BB861F9}" type="pres">
      <dgm:prSet presAssocID="{9B727A3B-0B25-44FB-AAC9-C9A725DA9BE6}" presName="parentLin" presStyleCnt="0"/>
      <dgm:spPr/>
    </dgm:pt>
    <dgm:pt modelId="{ECF50EDE-9308-47C5-8094-7B6109549675}" type="pres">
      <dgm:prSet presAssocID="{9B727A3B-0B25-44FB-AAC9-C9A725DA9BE6}" presName="parentLeftMargin" presStyleLbl="node1" presStyleIdx="0" presStyleCnt="5"/>
      <dgm:spPr/>
    </dgm:pt>
    <dgm:pt modelId="{3F28E901-FE32-40F4-BA76-19420A026B3C}" type="pres">
      <dgm:prSet presAssocID="{9B727A3B-0B25-44FB-AAC9-C9A725DA9BE6}" presName="parentText" presStyleLbl="node1" presStyleIdx="0" presStyleCnt="5" custScaleX="138559" custScaleY="343275">
        <dgm:presLayoutVars>
          <dgm:chMax val="0"/>
          <dgm:bulletEnabled val="1"/>
        </dgm:presLayoutVars>
      </dgm:prSet>
      <dgm:spPr/>
    </dgm:pt>
    <dgm:pt modelId="{8EF25584-33FA-4BFA-B88D-73A2ABE84214}" type="pres">
      <dgm:prSet presAssocID="{9B727A3B-0B25-44FB-AAC9-C9A725DA9BE6}" presName="negativeSpace" presStyleCnt="0"/>
      <dgm:spPr/>
    </dgm:pt>
    <dgm:pt modelId="{495002BE-4121-44B0-9C8F-272769FBA883}" type="pres">
      <dgm:prSet presAssocID="{9B727A3B-0B25-44FB-AAC9-C9A725DA9BE6}" presName="childText" presStyleLbl="conFgAcc1" presStyleIdx="0" presStyleCnt="5">
        <dgm:presLayoutVars>
          <dgm:bulletEnabled val="1"/>
        </dgm:presLayoutVars>
      </dgm:prSet>
      <dgm:spPr/>
    </dgm:pt>
    <dgm:pt modelId="{911C1E7C-D793-4A96-89E1-0DEAC46D99A1}" type="pres">
      <dgm:prSet presAssocID="{2F93B109-5A11-4BBC-8B7A-9BDBEE30FDA3}" presName="spaceBetweenRectangles" presStyleCnt="0"/>
      <dgm:spPr/>
    </dgm:pt>
    <dgm:pt modelId="{AD84176A-2970-4A14-B202-6624AAF9A51D}" type="pres">
      <dgm:prSet presAssocID="{602E2996-0C84-41E1-89F3-A1D900FEFBB8}" presName="parentLin" presStyleCnt="0"/>
      <dgm:spPr/>
    </dgm:pt>
    <dgm:pt modelId="{5AA05E78-DF34-4A3D-9F9C-436D9145BDC6}" type="pres">
      <dgm:prSet presAssocID="{602E2996-0C84-41E1-89F3-A1D900FEFBB8}" presName="parentLeftMargin" presStyleLbl="node1" presStyleIdx="0" presStyleCnt="5"/>
      <dgm:spPr/>
    </dgm:pt>
    <dgm:pt modelId="{31A51423-4B92-4188-9785-4BEFB618E0D1}" type="pres">
      <dgm:prSet presAssocID="{602E2996-0C84-41E1-89F3-A1D900FEFBB8}" presName="parentText" presStyleLbl="node1" presStyleIdx="1" presStyleCnt="5" custScaleX="138806" custScaleY="435895">
        <dgm:presLayoutVars>
          <dgm:chMax val="0"/>
          <dgm:bulletEnabled val="1"/>
        </dgm:presLayoutVars>
      </dgm:prSet>
      <dgm:spPr/>
    </dgm:pt>
    <dgm:pt modelId="{3E01D05F-844C-452A-8812-8C717915E2EE}" type="pres">
      <dgm:prSet presAssocID="{602E2996-0C84-41E1-89F3-A1D900FEFBB8}" presName="negativeSpace" presStyleCnt="0"/>
      <dgm:spPr/>
    </dgm:pt>
    <dgm:pt modelId="{F093B5A1-04E8-489C-A47D-81351AFF3FBC}" type="pres">
      <dgm:prSet presAssocID="{602E2996-0C84-41E1-89F3-A1D900FEFBB8}" presName="childText" presStyleLbl="conFgAcc1" presStyleIdx="1" presStyleCnt="5">
        <dgm:presLayoutVars>
          <dgm:bulletEnabled val="1"/>
        </dgm:presLayoutVars>
      </dgm:prSet>
      <dgm:spPr/>
    </dgm:pt>
    <dgm:pt modelId="{E7A1F276-45B9-432C-80EB-07D8467F9E51}" type="pres">
      <dgm:prSet presAssocID="{6D185B4C-ABC8-4AC3-97F0-82696932CCC0}" presName="spaceBetweenRectangles" presStyleCnt="0"/>
      <dgm:spPr/>
    </dgm:pt>
    <dgm:pt modelId="{A441E685-E318-4A1E-A429-994C706409E6}" type="pres">
      <dgm:prSet presAssocID="{FAF38E5D-F3D8-4ED1-AB4E-A103272AF76E}" presName="parentLin" presStyleCnt="0"/>
      <dgm:spPr/>
    </dgm:pt>
    <dgm:pt modelId="{84ABA15B-F20C-4284-ACE4-F8A54231A974}" type="pres">
      <dgm:prSet presAssocID="{FAF38E5D-F3D8-4ED1-AB4E-A103272AF76E}" presName="parentLeftMargin" presStyleLbl="node1" presStyleIdx="1" presStyleCnt="5"/>
      <dgm:spPr/>
    </dgm:pt>
    <dgm:pt modelId="{96979A6D-241E-4643-A037-8BFA23B5EBBF}" type="pres">
      <dgm:prSet presAssocID="{FAF38E5D-F3D8-4ED1-AB4E-A103272AF76E}" presName="parentText" presStyleLbl="node1" presStyleIdx="2" presStyleCnt="5" custScaleX="142997" custScaleY="581483">
        <dgm:presLayoutVars>
          <dgm:chMax val="0"/>
          <dgm:bulletEnabled val="1"/>
        </dgm:presLayoutVars>
      </dgm:prSet>
      <dgm:spPr/>
    </dgm:pt>
    <dgm:pt modelId="{93B7ABA8-5663-492C-8B59-F2A9CB60A9E2}" type="pres">
      <dgm:prSet presAssocID="{FAF38E5D-F3D8-4ED1-AB4E-A103272AF76E}" presName="negativeSpace" presStyleCnt="0"/>
      <dgm:spPr/>
    </dgm:pt>
    <dgm:pt modelId="{AF0E228F-8749-4424-A79D-1B26DC895140}" type="pres">
      <dgm:prSet presAssocID="{FAF38E5D-F3D8-4ED1-AB4E-A103272AF76E}" presName="childText" presStyleLbl="conFgAcc1" presStyleIdx="2" presStyleCnt="5">
        <dgm:presLayoutVars>
          <dgm:bulletEnabled val="1"/>
        </dgm:presLayoutVars>
      </dgm:prSet>
      <dgm:spPr/>
    </dgm:pt>
    <dgm:pt modelId="{9CD948AD-21C4-4042-99BA-4D214B3B59EA}" type="pres">
      <dgm:prSet presAssocID="{562A070E-6658-4137-B556-08CA658011C4}" presName="spaceBetweenRectangles" presStyleCnt="0"/>
      <dgm:spPr/>
    </dgm:pt>
    <dgm:pt modelId="{ACC1616B-3EDE-44B7-8B5C-4895BDD69B32}" type="pres">
      <dgm:prSet presAssocID="{8A867E5B-47D0-4F15-A1CD-772B117A2FF4}" presName="parentLin" presStyleCnt="0"/>
      <dgm:spPr/>
    </dgm:pt>
    <dgm:pt modelId="{FF9A070D-2D42-40CB-AD74-4734F72968C0}" type="pres">
      <dgm:prSet presAssocID="{8A867E5B-47D0-4F15-A1CD-772B117A2FF4}" presName="parentLeftMargin" presStyleLbl="node1" presStyleIdx="2" presStyleCnt="5"/>
      <dgm:spPr/>
    </dgm:pt>
    <dgm:pt modelId="{DF246762-935D-4CBF-BF7D-8E8700934C15}" type="pres">
      <dgm:prSet presAssocID="{8A867E5B-47D0-4F15-A1CD-772B117A2FF4}" presName="parentText" presStyleLbl="node1" presStyleIdx="3" presStyleCnt="5" custScaleX="136275" custScaleY="529220">
        <dgm:presLayoutVars>
          <dgm:chMax val="0"/>
          <dgm:bulletEnabled val="1"/>
        </dgm:presLayoutVars>
      </dgm:prSet>
      <dgm:spPr/>
    </dgm:pt>
    <dgm:pt modelId="{896D0547-77F2-421E-908F-5C6DFEF76970}" type="pres">
      <dgm:prSet presAssocID="{8A867E5B-47D0-4F15-A1CD-772B117A2FF4}" presName="negativeSpace" presStyleCnt="0"/>
      <dgm:spPr/>
    </dgm:pt>
    <dgm:pt modelId="{B680EE54-B8B5-499F-99BF-6D2AD3EECCBF}" type="pres">
      <dgm:prSet presAssocID="{8A867E5B-47D0-4F15-A1CD-772B117A2FF4}" presName="childText" presStyleLbl="conFgAcc1" presStyleIdx="3" presStyleCnt="5">
        <dgm:presLayoutVars>
          <dgm:bulletEnabled val="1"/>
        </dgm:presLayoutVars>
      </dgm:prSet>
      <dgm:spPr/>
    </dgm:pt>
    <dgm:pt modelId="{C9DA0CD3-C92B-42CA-A008-263D1BB7408B}" type="pres">
      <dgm:prSet presAssocID="{B3BCEF64-DB54-4904-B822-12EE87DD9CAF}" presName="spaceBetweenRectangles" presStyleCnt="0"/>
      <dgm:spPr/>
    </dgm:pt>
    <dgm:pt modelId="{53BD4FC6-E603-4D1F-9DCF-1CE394EB4C39}" type="pres">
      <dgm:prSet presAssocID="{BC4D7670-FF1E-4655-8A1D-B856D6A66BE8}" presName="parentLin" presStyleCnt="0"/>
      <dgm:spPr/>
    </dgm:pt>
    <dgm:pt modelId="{C4A76CA8-D141-4209-B927-460246AB8C58}" type="pres">
      <dgm:prSet presAssocID="{BC4D7670-FF1E-4655-8A1D-B856D6A66BE8}" presName="parentLeftMargin" presStyleLbl="node1" presStyleIdx="3" presStyleCnt="5"/>
      <dgm:spPr/>
    </dgm:pt>
    <dgm:pt modelId="{C0D9D4CF-7A2D-451C-B285-F4C2735CCC8B}" type="pres">
      <dgm:prSet presAssocID="{BC4D7670-FF1E-4655-8A1D-B856D6A66BE8}" presName="parentText" presStyleLbl="node1" presStyleIdx="4" presStyleCnt="5" custScaleX="141337" custScaleY="405002">
        <dgm:presLayoutVars>
          <dgm:chMax val="0"/>
          <dgm:bulletEnabled val="1"/>
        </dgm:presLayoutVars>
      </dgm:prSet>
      <dgm:spPr/>
    </dgm:pt>
    <dgm:pt modelId="{E0965C21-5B8D-43EB-BEB0-EA7F40499F83}" type="pres">
      <dgm:prSet presAssocID="{BC4D7670-FF1E-4655-8A1D-B856D6A66BE8}" presName="negativeSpace" presStyleCnt="0"/>
      <dgm:spPr/>
    </dgm:pt>
    <dgm:pt modelId="{BED8147B-DB74-4A85-99F5-91333555D65C}" type="pres">
      <dgm:prSet presAssocID="{BC4D7670-FF1E-4655-8A1D-B856D6A66B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6D4C105-F3B7-4A8C-80F6-4373E2A264E5}" type="presOf" srcId="{FAF38E5D-F3D8-4ED1-AB4E-A103272AF76E}" destId="{96979A6D-241E-4643-A037-8BFA23B5EBBF}" srcOrd="1" destOrd="0" presId="urn:microsoft.com/office/officeart/2005/8/layout/list1"/>
    <dgm:cxn modelId="{A6138E26-C1AC-4805-B600-AF0E527C8E56}" srcId="{EAA9C35F-C3EF-431E-90E6-228D32D00FD1}" destId="{FAF38E5D-F3D8-4ED1-AB4E-A103272AF76E}" srcOrd="2" destOrd="0" parTransId="{EB656CC2-212D-480C-AD02-6167454F8F41}" sibTransId="{562A070E-6658-4137-B556-08CA658011C4}"/>
    <dgm:cxn modelId="{5E7CC35E-3AC3-4811-9DF7-79E5748CDDE8}" type="presOf" srcId="{602E2996-0C84-41E1-89F3-A1D900FEFBB8}" destId="{31A51423-4B92-4188-9785-4BEFB618E0D1}" srcOrd="1" destOrd="0" presId="urn:microsoft.com/office/officeart/2005/8/layout/list1"/>
    <dgm:cxn modelId="{04C8D974-BB4A-4365-BE6E-79F61D2016C9}" type="presOf" srcId="{BC4D7670-FF1E-4655-8A1D-B856D6A66BE8}" destId="{C0D9D4CF-7A2D-451C-B285-F4C2735CCC8B}" srcOrd="1" destOrd="0" presId="urn:microsoft.com/office/officeart/2005/8/layout/list1"/>
    <dgm:cxn modelId="{B7088656-D008-407B-BB55-942CB04B833A}" type="presOf" srcId="{9B727A3B-0B25-44FB-AAC9-C9A725DA9BE6}" destId="{3F28E901-FE32-40F4-BA76-19420A026B3C}" srcOrd="1" destOrd="0" presId="urn:microsoft.com/office/officeart/2005/8/layout/list1"/>
    <dgm:cxn modelId="{722C0384-EEB3-49DC-9602-A994F166A9B9}" type="presOf" srcId="{602E2996-0C84-41E1-89F3-A1D900FEFBB8}" destId="{5AA05E78-DF34-4A3D-9F9C-436D9145BDC6}" srcOrd="0" destOrd="0" presId="urn:microsoft.com/office/officeart/2005/8/layout/list1"/>
    <dgm:cxn modelId="{3FD3C68E-22E5-441D-9B3A-7910F6644938}" type="presOf" srcId="{EAA9C35F-C3EF-431E-90E6-228D32D00FD1}" destId="{8FCE15A3-7090-4047-9218-6B44DA996C5E}" srcOrd="0" destOrd="0" presId="urn:microsoft.com/office/officeart/2005/8/layout/list1"/>
    <dgm:cxn modelId="{6019309F-AEAA-498A-9E57-E62589B38EFF}" type="presOf" srcId="{8A867E5B-47D0-4F15-A1CD-772B117A2FF4}" destId="{DF246762-935D-4CBF-BF7D-8E8700934C15}" srcOrd="1" destOrd="0" presId="urn:microsoft.com/office/officeart/2005/8/layout/list1"/>
    <dgm:cxn modelId="{1B0098A6-D301-47A2-9E23-9F4FECF56DFC}" srcId="{EAA9C35F-C3EF-431E-90E6-228D32D00FD1}" destId="{9B727A3B-0B25-44FB-AAC9-C9A725DA9BE6}" srcOrd="0" destOrd="0" parTransId="{78557B5D-6A7F-48FA-98BE-8A8BBF1CC640}" sibTransId="{2F93B109-5A11-4BBC-8B7A-9BDBEE30FDA3}"/>
    <dgm:cxn modelId="{1DE205B2-75C5-46B3-8C09-FA7522842E24}" type="presOf" srcId="{FAF38E5D-F3D8-4ED1-AB4E-A103272AF76E}" destId="{84ABA15B-F20C-4284-ACE4-F8A54231A974}" srcOrd="0" destOrd="0" presId="urn:microsoft.com/office/officeart/2005/8/layout/list1"/>
    <dgm:cxn modelId="{E98357B7-D8EF-45C0-82F9-DC1CB5B3CFBA}" srcId="{EAA9C35F-C3EF-431E-90E6-228D32D00FD1}" destId="{602E2996-0C84-41E1-89F3-A1D900FEFBB8}" srcOrd="1" destOrd="0" parTransId="{1C02345F-9B7D-4B76-A688-0DA0BA30109A}" sibTransId="{6D185B4C-ABC8-4AC3-97F0-82696932CCC0}"/>
    <dgm:cxn modelId="{8790DAC5-B99A-4239-8E86-3BE8700D92E0}" type="presOf" srcId="{BC4D7670-FF1E-4655-8A1D-B856D6A66BE8}" destId="{C4A76CA8-D141-4209-B927-460246AB8C58}" srcOrd="0" destOrd="0" presId="urn:microsoft.com/office/officeart/2005/8/layout/list1"/>
    <dgm:cxn modelId="{B02223E7-118E-44A8-BD5E-8131041BBF90}" type="presOf" srcId="{9B727A3B-0B25-44FB-AAC9-C9A725DA9BE6}" destId="{ECF50EDE-9308-47C5-8094-7B6109549675}" srcOrd="0" destOrd="0" presId="urn:microsoft.com/office/officeart/2005/8/layout/list1"/>
    <dgm:cxn modelId="{FC3760E8-DD5A-4B05-9B0D-E29A8ABF96CA}" srcId="{EAA9C35F-C3EF-431E-90E6-228D32D00FD1}" destId="{BC4D7670-FF1E-4655-8A1D-B856D6A66BE8}" srcOrd="4" destOrd="0" parTransId="{39465A59-430A-4FC2-8CFA-474B53735A37}" sibTransId="{C4CDB909-FDA0-4ED6-B0F4-5503EE3F896C}"/>
    <dgm:cxn modelId="{8A3C97EE-A34A-4BA8-97BE-51FAD274B79B}" srcId="{EAA9C35F-C3EF-431E-90E6-228D32D00FD1}" destId="{8A867E5B-47D0-4F15-A1CD-772B117A2FF4}" srcOrd="3" destOrd="0" parTransId="{69AE8340-B303-4587-B222-19140950634D}" sibTransId="{B3BCEF64-DB54-4904-B822-12EE87DD9CAF}"/>
    <dgm:cxn modelId="{6186FFEE-694C-453A-8FC8-95D0142AE767}" type="presOf" srcId="{8A867E5B-47D0-4F15-A1CD-772B117A2FF4}" destId="{FF9A070D-2D42-40CB-AD74-4734F72968C0}" srcOrd="0" destOrd="0" presId="urn:microsoft.com/office/officeart/2005/8/layout/list1"/>
    <dgm:cxn modelId="{1881FAEB-6C0A-4B36-9E1F-FFCC2BBF13BA}" type="presParOf" srcId="{8FCE15A3-7090-4047-9218-6B44DA996C5E}" destId="{9F9D856A-55D6-48D4-B0E5-FC103BB861F9}" srcOrd="0" destOrd="0" presId="urn:microsoft.com/office/officeart/2005/8/layout/list1"/>
    <dgm:cxn modelId="{1002CE9E-9A47-4774-860D-0C448A4E3859}" type="presParOf" srcId="{9F9D856A-55D6-48D4-B0E5-FC103BB861F9}" destId="{ECF50EDE-9308-47C5-8094-7B6109549675}" srcOrd="0" destOrd="0" presId="urn:microsoft.com/office/officeart/2005/8/layout/list1"/>
    <dgm:cxn modelId="{EE10929F-135F-40DD-9AD6-A232D942C993}" type="presParOf" srcId="{9F9D856A-55D6-48D4-B0E5-FC103BB861F9}" destId="{3F28E901-FE32-40F4-BA76-19420A026B3C}" srcOrd="1" destOrd="0" presId="urn:microsoft.com/office/officeart/2005/8/layout/list1"/>
    <dgm:cxn modelId="{770C085D-5D1B-49CD-ADC0-096AE63AB447}" type="presParOf" srcId="{8FCE15A3-7090-4047-9218-6B44DA996C5E}" destId="{8EF25584-33FA-4BFA-B88D-73A2ABE84214}" srcOrd="1" destOrd="0" presId="urn:microsoft.com/office/officeart/2005/8/layout/list1"/>
    <dgm:cxn modelId="{0088368F-E6F2-4081-98FF-8B67C25586B9}" type="presParOf" srcId="{8FCE15A3-7090-4047-9218-6B44DA996C5E}" destId="{495002BE-4121-44B0-9C8F-272769FBA883}" srcOrd="2" destOrd="0" presId="urn:microsoft.com/office/officeart/2005/8/layout/list1"/>
    <dgm:cxn modelId="{088F1EAB-1F07-4F08-89F0-6E83574283BF}" type="presParOf" srcId="{8FCE15A3-7090-4047-9218-6B44DA996C5E}" destId="{911C1E7C-D793-4A96-89E1-0DEAC46D99A1}" srcOrd="3" destOrd="0" presId="urn:microsoft.com/office/officeart/2005/8/layout/list1"/>
    <dgm:cxn modelId="{9810E159-139C-478F-B4D6-C40D1080B614}" type="presParOf" srcId="{8FCE15A3-7090-4047-9218-6B44DA996C5E}" destId="{AD84176A-2970-4A14-B202-6624AAF9A51D}" srcOrd="4" destOrd="0" presId="urn:microsoft.com/office/officeart/2005/8/layout/list1"/>
    <dgm:cxn modelId="{02D7EBA2-BAD5-49ED-91F6-AF05504CD1C3}" type="presParOf" srcId="{AD84176A-2970-4A14-B202-6624AAF9A51D}" destId="{5AA05E78-DF34-4A3D-9F9C-436D9145BDC6}" srcOrd="0" destOrd="0" presId="urn:microsoft.com/office/officeart/2005/8/layout/list1"/>
    <dgm:cxn modelId="{ABF6EE91-862D-4AEE-B022-8FEDFAED6DF6}" type="presParOf" srcId="{AD84176A-2970-4A14-B202-6624AAF9A51D}" destId="{31A51423-4B92-4188-9785-4BEFB618E0D1}" srcOrd="1" destOrd="0" presId="urn:microsoft.com/office/officeart/2005/8/layout/list1"/>
    <dgm:cxn modelId="{2B327A96-E276-46B9-8A65-845CC14DD8B5}" type="presParOf" srcId="{8FCE15A3-7090-4047-9218-6B44DA996C5E}" destId="{3E01D05F-844C-452A-8812-8C717915E2EE}" srcOrd="5" destOrd="0" presId="urn:microsoft.com/office/officeart/2005/8/layout/list1"/>
    <dgm:cxn modelId="{B3B5C2FE-4F33-4EB4-B589-4EFF98C712D1}" type="presParOf" srcId="{8FCE15A3-7090-4047-9218-6B44DA996C5E}" destId="{F093B5A1-04E8-489C-A47D-81351AFF3FBC}" srcOrd="6" destOrd="0" presId="urn:microsoft.com/office/officeart/2005/8/layout/list1"/>
    <dgm:cxn modelId="{60F1EB06-16AE-4D5C-A9EA-4DA097F532ED}" type="presParOf" srcId="{8FCE15A3-7090-4047-9218-6B44DA996C5E}" destId="{E7A1F276-45B9-432C-80EB-07D8467F9E51}" srcOrd="7" destOrd="0" presId="urn:microsoft.com/office/officeart/2005/8/layout/list1"/>
    <dgm:cxn modelId="{32BAB7C6-E138-488F-AC74-C565AB7E281D}" type="presParOf" srcId="{8FCE15A3-7090-4047-9218-6B44DA996C5E}" destId="{A441E685-E318-4A1E-A429-994C706409E6}" srcOrd="8" destOrd="0" presId="urn:microsoft.com/office/officeart/2005/8/layout/list1"/>
    <dgm:cxn modelId="{3CD59931-7A9D-469C-9E41-F50A43E19223}" type="presParOf" srcId="{A441E685-E318-4A1E-A429-994C706409E6}" destId="{84ABA15B-F20C-4284-ACE4-F8A54231A974}" srcOrd="0" destOrd="0" presId="urn:microsoft.com/office/officeart/2005/8/layout/list1"/>
    <dgm:cxn modelId="{81087D11-EDF9-4E11-9900-A36263B93FBE}" type="presParOf" srcId="{A441E685-E318-4A1E-A429-994C706409E6}" destId="{96979A6D-241E-4643-A037-8BFA23B5EBBF}" srcOrd="1" destOrd="0" presId="urn:microsoft.com/office/officeart/2005/8/layout/list1"/>
    <dgm:cxn modelId="{DC875D28-68DE-419F-89EC-55236418316C}" type="presParOf" srcId="{8FCE15A3-7090-4047-9218-6B44DA996C5E}" destId="{93B7ABA8-5663-492C-8B59-F2A9CB60A9E2}" srcOrd="9" destOrd="0" presId="urn:microsoft.com/office/officeart/2005/8/layout/list1"/>
    <dgm:cxn modelId="{4BE70926-B7D6-4B7F-90C7-91AF28E4A594}" type="presParOf" srcId="{8FCE15A3-7090-4047-9218-6B44DA996C5E}" destId="{AF0E228F-8749-4424-A79D-1B26DC895140}" srcOrd="10" destOrd="0" presId="urn:microsoft.com/office/officeart/2005/8/layout/list1"/>
    <dgm:cxn modelId="{18E4F21A-1B33-4291-9836-EDA5E743E1B0}" type="presParOf" srcId="{8FCE15A3-7090-4047-9218-6B44DA996C5E}" destId="{9CD948AD-21C4-4042-99BA-4D214B3B59EA}" srcOrd="11" destOrd="0" presId="urn:microsoft.com/office/officeart/2005/8/layout/list1"/>
    <dgm:cxn modelId="{602AD425-111E-40FE-BD4A-A0516FBED6A3}" type="presParOf" srcId="{8FCE15A3-7090-4047-9218-6B44DA996C5E}" destId="{ACC1616B-3EDE-44B7-8B5C-4895BDD69B32}" srcOrd="12" destOrd="0" presId="urn:microsoft.com/office/officeart/2005/8/layout/list1"/>
    <dgm:cxn modelId="{2542166C-FFB1-42AA-B3BE-EC83E49EF78E}" type="presParOf" srcId="{ACC1616B-3EDE-44B7-8B5C-4895BDD69B32}" destId="{FF9A070D-2D42-40CB-AD74-4734F72968C0}" srcOrd="0" destOrd="0" presId="urn:microsoft.com/office/officeart/2005/8/layout/list1"/>
    <dgm:cxn modelId="{7816F904-C0FA-42D1-BB8C-06838560E02D}" type="presParOf" srcId="{ACC1616B-3EDE-44B7-8B5C-4895BDD69B32}" destId="{DF246762-935D-4CBF-BF7D-8E8700934C15}" srcOrd="1" destOrd="0" presId="urn:microsoft.com/office/officeart/2005/8/layout/list1"/>
    <dgm:cxn modelId="{D7CAFB41-DEBB-4D9F-BCBB-7CD6434159F2}" type="presParOf" srcId="{8FCE15A3-7090-4047-9218-6B44DA996C5E}" destId="{896D0547-77F2-421E-908F-5C6DFEF76970}" srcOrd="13" destOrd="0" presId="urn:microsoft.com/office/officeart/2005/8/layout/list1"/>
    <dgm:cxn modelId="{F90D6561-FB47-4AAE-8676-3D98871502D5}" type="presParOf" srcId="{8FCE15A3-7090-4047-9218-6B44DA996C5E}" destId="{B680EE54-B8B5-499F-99BF-6D2AD3EECCBF}" srcOrd="14" destOrd="0" presId="urn:microsoft.com/office/officeart/2005/8/layout/list1"/>
    <dgm:cxn modelId="{3A4648D0-79DB-4A6C-8124-6A92388240D6}" type="presParOf" srcId="{8FCE15A3-7090-4047-9218-6B44DA996C5E}" destId="{C9DA0CD3-C92B-42CA-A008-263D1BB7408B}" srcOrd="15" destOrd="0" presId="urn:microsoft.com/office/officeart/2005/8/layout/list1"/>
    <dgm:cxn modelId="{2B978299-0170-4DD0-A355-6BEE15896D5D}" type="presParOf" srcId="{8FCE15A3-7090-4047-9218-6B44DA996C5E}" destId="{53BD4FC6-E603-4D1F-9DCF-1CE394EB4C39}" srcOrd="16" destOrd="0" presId="urn:microsoft.com/office/officeart/2005/8/layout/list1"/>
    <dgm:cxn modelId="{857EBB31-AEF5-48D4-9500-C3FCC7F27118}" type="presParOf" srcId="{53BD4FC6-E603-4D1F-9DCF-1CE394EB4C39}" destId="{C4A76CA8-D141-4209-B927-460246AB8C58}" srcOrd="0" destOrd="0" presId="urn:microsoft.com/office/officeart/2005/8/layout/list1"/>
    <dgm:cxn modelId="{8166A959-D27B-40EC-BE2A-D46A33A4771E}" type="presParOf" srcId="{53BD4FC6-E603-4D1F-9DCF-1CE394EB4C39}" destId="{C0D9D4CF-7A2D-451C-B285-F4C2735CCC8B}" srcOrd="1" destOrd="0" presId="urn:microsoft.com/office/officeart/2005/8/layout/list1"/>
    <dgm:cxn modelId="{2469E656-2F59-42D2-BED5-7D2BBC58A085}" type="presParOf" srcId="{8FCE15A3-7090-4047-9218-6B44DA996C5E}" destId="{E0965C21-5B8D-43EB-BEB0-EA7F40499F83}" srcOrd="17" destOrd="0" presId="urn:microsoft.com/office/officeart/2005/8/layout/list1"/>
    <dgm:cxn modelId="{4FA35358-A52C-49A8-83F4-349A36E282E5}" type="presParOf" srcId="{8FCE15A3-7090-4047-9218-6B44DA996C5E}" destId="{BED8147B-DB74-4A85-99F5-91333555D65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03F58-F963-4D4D-ABD5-C81FB2DDE335}">
      <dsp:nvSpPr>
        <dsp:cNvPr id="0" name=""/>
        <dsp:cNvSpPr/>
      </dsp:nvSpPr>
      <dsp:spPr>
        <a:xfrm>
          <a:off x="2336357" y="1220396"/>
          <a:ext cx="5048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84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solidFill>
              <a:schemeClr val="tx1"/>
            </a:solidFill>
          </a:endParaRPr>
        </a:p>
      </dsp:txBody>
      <dsp:txXfrm>
        <a:off x="2575395" y="1263436"/>
        <a:ext cx="26772" cy="5359"/>
      </dsp:txXfrm>
    </dsp:sp>
    <dsp:sp modelId="{600B5FC1-D859-4B0A-AEF4-FFDAE22B6D58}">
      <dsp:nvSpPr>
        <dsp:cNvPr id="0" name=""/>
        <dsp:cNvSpPr/>
      </dsp:nvSpPr>
      <dsp:spPr>
        <a:xfrm>
          <a:off x="10127" y="216023"/>
          <a:ext cx="2328030" cy="2100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2013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Invitación del FM para presentar propuesta regional bajo nuevo modelo de financiamiento</a:t>
          </a:r>
        </a:p>
      </dsp:txBody>
      <dsp:txXfrm>
        <a:off x="10127" y="216023"/>
        <a:ext cx="2328030" cy="2100186"/>
      </dsp:txXfrm>
    </dsp:sp>
    <dsp:sp modelId="{37172432-F83C-4097-B85A-6CA97ACF17AB}">
      <dsp:nvSpPr>
        <dsp:cNvPr id="0" name=""/>
        <dsp:cNvSpPr/>
      </dsp:nvSpPr>
      <dsp:spPr>
        <a:xfrm>
          <a:off x="5199835" y="1220396"/>
          <a:ext cx="5048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846" y="45720"/>
              </a:lnTo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solidFill>
              <a:schemeClr val="tx1"/>
            </a:solidFill>
          </a:endParaRPr>
        </a:p>
      </dsp:txBody>
      <dsp:txXfrm>
        <a:off x="5438872" y="1263436"/>
        <a:ext cx="26772" cy="5359"/>
      </dsp:txXfrm>
    </dsp:sp>
    <dsp:sp modelId="{CDC71E2B-C7BA-49CF-ADBC-A795331EA489}">
      <dsp:nvSpPr>
        <dsp:cNvPr id="0" name=""/>
        <dsp:cNvSpPr/>
      </dsp:nvSpPr>
      <dsp:spPr>
        <a:xfrm>
          <a:off x="2873604" y="288029"/>
          <a:ext cx="2328030" cy="1956174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Junio 2013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Ministros de Salud de la Región firmaron la Declaración de Eliminación de la malaria al 2020</a:t>
          </a:r>
        </a:p>
      </dsp:txBody>
      <dsp:txXfrm>
        <a:off x="2873604" y="288029"/>
        <a:ext cx="2328030" cy="1956174"/>
      </dsp:txXfrm>
    </dsp:sp>
    <dsp:sp modelId="{34E79666-8BDB-4B0B-BD91-B5EA49A70BBD}">
      <dsp:nvSpPr>
        <dsp:cNvPr id="0" name=""/>
        <dsp:cNvSpPr/>
      </dsp:nvSpPr>
      <dsp:spPr>
        <a:xfrm>
          <a:off x="1174142" y="2242403"/>
          <a:ext cx="5726954" cy="576852"/>
        </a:xfrm>
        <a:custGeom>
          <a:avLst/>
          <a:gdLst/>
          <a:ahLst/>
          <a:cxnLst/>
          <a:rect l="0" t="0" r="0" b="0"/>
          <a:pathLst>
            <a:path>
              <a:moveTo>
                <a:pt x="5726954" y="0"/>
              </a:moveTo>
              <a:lnTo>
                <a:pt x="5726954" y="305526"/>
              </a:lnTo>
              <a:lnTo>
                <a:pt x="0" y="305526"/>
              </a:lnTo>
              <a:lnTo>
                <a:pt x="0" y="576852"/>
              </a:lnTo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solidFill>
              <a:schemeClr val="tx1"/>
            </a:solidFill>
          </a:endParaRPr>
        </a:p>
      </dsp:txBody>
      <dsp:txXfrm>
        <a:off x="3893642" y="2528150"/>
        <a:ext cx="287954" cy="5359"/>
      </dsp:txXfrm>
    </dsp:sp>
    <dsp:sp modelId="{88502BD9-A094-41BE-BF9F-E427FDF6675E}">
      <dsp:nvSpPr>
        <dsp:cNvPr id="0" name=""/>
        <dsp:cNvSpPr/>
      </dsp:nvSpPr>
      <dsp:spPr>
        <a:xfrm>
          <a:off x="5737082" y="288029"/>
          <a:ext cx="2328030" cy="1956174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2014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Inicio de la primera fase de implementación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5 países recibieron fondos de arranque</a:t>
          </a:r>
        </a:p>
      </dsp:txBody>
      <dsp:txXfrm>
        <a:off x="5737082" y="288029"/>
        <a:ext cx="2328030" cy="1956174"/>
      </dsp:txXfrm>
    </dsp:sp>
    <dsp:sp modelId="{141459B9-9B3B-499F-ACC4-B768F430113D}">
      <dsp:nvSpPr>
        <dsp:cNvPr id="0" name=""/>
        <dsp:cNvSpPr/>
      </dsp:nvSpPr>
      <dsp:spPr>
        <a:xfrm>
          <a:off x="2336357" y="3792376"/>
          <a:ext cx="5048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846" y="45720"/>
              </a:lnTo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5395" y="3835416"/>
        <a:ext cx="26772" cy="5359"/>
      </dsp:txXfrm>
    </dsp:sp>
    <dsp:sp modelId="{8A174B9F-1B43-487B-A1BF-2CCB02EA5A31}">
      <dsp:nvSpPr>
        <dsp:cNvPr id="0" name=""/>
        <dsp:cNvSpPr/>
      </dsp:nvSpPr>
      <dsp:spPr>
        <a:xfrm>
          <a:off x="10127" y="2851656"/>
          <a:ext cx="2328030" cy="197288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2015-2016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Primera verificación para establecer línea de base de los casos autóctonos de malaria</a:t>
          </a:r>
        </a:p>
      </dsp:txBody>
      <dsp:txXfrm>
        <a:off x="10127" y="2851656"/>
        <a:ext cx="2328030" cy="1972880"/>
      </dsp:txXfrm>
    </dsp:sp>
    <dsp:sp modelId="{961B1636-EBCA-4700-957E-0A3486D7C1FF}">
      <dsp:nvSpPr>
        <dsp:cNvPr id="0" name=""/>
        <dsp:cNvSpPr/>
      </dsp:nvSpPr>
      <dsp:spPr>
        <a:xfrm>
          <a:off x="5199835" y="3792376"/>
          <a:ext cx="5048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846" y="4572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8872" y="3835416"/>
        <a:ext cx="26772" cy="5359"/>
      </dsp:txXfrm>
    </dsp:sp>
    <dsp:sp modelId="{D178C7E8-CC61-4481-A3AC-82DC4CC4CDCA}">
      <dsp:nvSpPr>
        <dsp:cNvPr id="0" name=""/>
        <dsp:cNvSpPr/>
      </dsp:nvSpPr>
      <dsp:spPr>
        <a:xfrm>
          <a:off x="2873604" y="2851656"/>
          <a:ext cx="2328030" cy="197288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2016-2017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Segunda verificación para establecer la recompensa</a:t>
          </a:r>
        </a:p>
      </dsp:txBody>
      <dsp:txXfrm>
        <a:off x="2873604" y="2851656"/>
        <a:ext cx="2328030" cy="1972880"/>
      </dsp:txXfrm>
    </dsp:sp>
    <dsp:sp modelId="{B6765668-44EE-4073-A072-E4BEBB7C1B0D}">
      <dsp:nvSpPr>
        <dsp:cNvPr id="0" name=""/>
        <dsp:cNvSpPr/>
      </dsp:nvSpPr>
      <dsp:spPr>
        <a:xfrm>
          <a:off x="5737082" y="2851656"/>
          <a:ext cx="2328030" cy="197288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Finalización de la primera fase y fase de extensión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Entrega de fondos de recompensa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Elaboración de nueva nota conceptual  regional (</a:t>
          </a:r>
          <a:r>
            <a:rPr lang="es-ES" sz="1400" kern="1200" dirty="0" err="1">
              <a:solidFill>
                <a:schemeClr val="tx1"/>
              </a:solidFill>
            </a:rPr>
            <a:t>ago</a:t>
          </a:r>
          <a:r>
            <a:rPr lang="es-ES" sz="1400" kern="1200" dirty="0">
              <a:solidFill>
                <a:schemeClr val="tx1"/>
              </a:solidFill>
            </a:rPr>
            <a:t>)</a:t>
          </a:r>
        </a:p>
      </dsp:txBody>
      <dsp:txXfrm>
        <a:off x="5737082" y="2851656"/>
        <a:ext cx="2328030" cy="197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F93D-D2EB-4ADC-8C34-A00AAAA17750}">
      <dsp:nvSpPr>
        <dsp:cNvPr id="0" name=""/>
        <dsp:cNvSpPr/>
      </dsp:nvSpPr>
      <dsp:spPr>
        <a:xfrm>
          <a:off x="3122912" y="-123586"/>
          <a:ext cx="1922075" cy="11732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Mejorar la prevención, vigilancia y detección temprana de malaria para la contención de brotes</a:t>
          </a:r>
        </a:p>
      </dsp:txBody>
      <dsp:txXfrm>
        <a:off x="3180186" y="-66312"/>
        <a:ext cx="1807527" cy="1058717"/>
      </dsp:txXfrm>
    </dsp:sp>
    <dsp:sp modelId="{58384EE9-D8D3-465F-B5C5-62823A734D83}">
      <dsp:nvSpPr>
        <dsp:cNvPr id="0" name=""/>
        <dsp:cNvSpPr/>
      </dsp:nvSpPr>
      <dsp:spPr>
        <a:xfrm>
          <a:off x="2118111" y="463045"/>
          <a:ext cx="3931675" cy="3931675"/>
        </a:xfrm>
        <a:custGeom>
          <a:avLst/>
          <a:gdLst/>
          <a:ahLst/>
          <a:cxnLst/>
          <a:rect l="0" t="0" r="0" b="0"/>
          <a:pathLst>
            <a:path>
              <a:moveTo>
                <a:pt x="2933623" y="254724"/>
              </a:moveTo>
              <a:arcTo wR="1965837" hR="1965837" stAng="17969520" swAng="13361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27EE2-F534-4DF3-B933-10608214612A}">
      <dsp:nvSpPr>
        <dsp:cNvPr id="0" name=""/>
        <dsp:cNvSpPr/>
      </dsp:nvSpPr>
      <dsp:spPr>
        <a:xfrm>
          <a:off x="5061961" y="1218228"/>
          <a:ext cx="1783222" cy="120635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/>
            <a:t>Promover el manejo integrado de vectores</a:t>
          </a:r>
          <a:endParaRPr lang="es-ES" sz="1300" b="1" kern="1200" dirty="0"/>
        </a:p>
      </dsp:txBody>
      <dsp:txXfrm>
        <a:off x="5120850" y="1277117"/>
        <a:ext cx="1665444" cy="1088577"/>
      </dsp:txXfrm>
    </dsp:sp>
    <dsp:sp modelId="{94E92A1F-446A-49F2-8C57-7A1062435A90}">
      <dsp:nvSpPr>
        <dsp:cNvPr id="0" name=""/>
        <dsp:cNvSpPr/>
      </dsp:nvSpPr>
      <dsp:spPr>
        <a:xfrm>
          <a:off x="2118111" y="463045"/>
          <a:ext cx="3931675" cy="3931675"/>
        </a:xfrm>
        <a:custGeom>
          <a:avLst/>
          <a:gdLst/>
          <a:ahLst/>
          <a:cxnLst/>
          <a:rect l="0" t="0" r="0" b="0"/>
          <a:pathLst>
            <a:path>
              <a:moveTo>
                <a:pt x="3931669" y="1970596"/>
              </a:moveTo>
              <a:arcTo wR="1965837" hR="1965837" stAng="21608321" swAng="1566668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76058-4063-4FAD-821A-8EE9CF8EBC6C}">
      <dsp:nvSpPr>
        <dsp:cNvPr id="0" name=""/>
        <dsp:cNvSpPr/>
      </dsp:nvSpPr>
      <dsp:spPr>
        <a:xfrm>
          <a:off x="4286193" y="3306460"/>
          <a:ext cx="1906492" cy="142563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/>
            <a:t>Fortalecer el diagnóstico y tratamiento oportuna con calidad garantizada</a:t>
          </a:r>
          <a:endParaRPr lang="es-ES" sz="1300" b="1" kern="1200" dirty="0"/>
        </a:p>
      </dsp:txBody>
      <dsp:txXfrm>
        <a:off x="4355787" y="3376054"/>
        <a:ext cx="1767304" cy="1286450"/>
      </dsp:txXfrm>
    </dsp:sp>
    <dsp:sp modelId="{64D3670A-42A2-49C3-AE98-DDEDA8C105E0}">
      <dsp:nvSpPr>
        <dsp:cNvPr id="0" name=""/>
        <dsp:cNvSpPr/>
      </dsp:nvSpPr>
      <dsp:spPr>
        <a:xfrm>
          <a:off x="2118111" y="463045"/>
          <a:ext cx="3931675" cy="3931675"/>
        </a:xfrm>
        <a:custGeom>
          <a:avLst/>
          <a:gdLst/>
          <a:ahLst/>
          <a:cxnLst/>
          <a:rect l="0" t="0" r="0" b="0"/>
          <a:pathLst>
            <a:path>
              <a:moveTo>
                <a:pt x="2165797" y="3921479"/>
              </a:moveTo>
              <a:arcTo wR="1965837" hR="1965837" stAng="5049717" swAng="393893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149F9-9AF9-42FE-8EDA-72FEF8EF7B67}">
      <dsp:nvSpPr>
        <dsp:cNvPr id="0" name=""/>
        <dsp:cNvSpPr/>
      </dsp:nvSpPr>
      <dsp:spPr>
        <a:xfrm>
          <a:off x="1800202" y="3312370"/>
          <a:ext cx="2256513" cy="141381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/>
            <a:t>Mejorar la promoción y comunicación en malaria promoviendo alianzas estratégicas y colaboraciones</a:t>
          </a:r>
          <a:endParaRPr lang="es-ES" sz="1300" b="1" kern="1200" dirty="0"/>
        </a:p>
      </dsp:txBody>
      <dsp:txXfrm>
        <a:off x="1869219" y="3381387"/>
        <a:ext cx="2118479" cy="1275784"/>
      </dsp:txXfrm>
    </dsp:sp>
    <dsp:sp modelId="{B0125DA6-3119-496B-BC63-BA7236164759}">
      <dsp:nvSpPr>
        <dsp:cNvPr id="0" name=""/>
        <dsp:cNvSpPr/>
      </dsp:nvSpPr>
      <dsp:spPr>
        <a:xfrm>
          <a:off x="2118111" y="463045"/>
          <a:ext cx="3931675" cy="3931675"/>
        </a:xfrm>
        <a:custGeom>
          <a:avLst/>
          <a:gdLst/>
          <a:ahLst/>
          <a:cxnLst/>
          <a:rect l="0" t="0" r="0" b="0"/>
          <a:pathLst>
            <a:path>
              <a:moveTo>
                <a:pt x="206053" y="2842009"/>
              </a:moveTo>
              <a:arcTo wR="1965837" hR="1965837" stAng="9211916" swAng="1412410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4D729-E1EA-4695-9C8B-302B3642F986}">
      <dsp:nvSpPr>
        <dsp:cNvPr id="0" name=""/>
        <dsp:cNvSpPr/>
      </dsp:nvSpPr>
      <dsp:spPr>
        <a:xfrm>
          <a:off x="1160988" y="1121685"/>
          <a:ext cx="2106677" cy="139944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/>
            <a:t>Fortalecer los sistemas de salud, planificación estratégica, monitoreo, evaluación e investigación operativa</a:t>
          </a:r>
          <a:endParaRPr lang="es-ES" sz="1300" b="1" kern="1200" dirty="0"/>
        </a:p>
      </dsp:txBody>
      <dsp:txXfrm>
        <a:off x="1229303" y="1190000"/>
        <a:ext cx="1970047" cy="1262811"/>
      </dsp:txXfrm>
    </dsp:sp>
    <dsp:sp modelId="{18DD42A7-E38E-4FCC-A84A-661241CD8730}">
      <dsp:nvSpPr>
        <dsp:cNvPr id="0" name=""/>
        <dsp:cNvSpPr/>
      </dsp:nvSpPr>
      <dsp:spPr>
        <a:xfrm>
          <a:off x="2118111" y="463045"/>
          <a:ext cx="3931675" cy="3931675"/>
        </a:xfrm>
        <a:custGeom>
          <a:avLst/>
          <a:gdLst/>
          <a:ahLst/>
          <a:cxnLst/>
          <a:rect l="0" t="0" r="0" b="0"/>
          <a:pathLst>
            <a:path>
              <a:moveTo>
                <a:pt x="501925" y="653786"/>
              </a:moveTo>
              <a:arcTo wR="1965837" hR="1965837" stAng="13312123" swAng="112052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002BE-4121-44B0-9C8F-272769FBA883}">
      <dsp:nvSpPr>
        <dsp:cNvPr id="0" name=""/>
        <dsp:cNvSpPr/>
      </dsp:nvSpPr>
      <dsp:spPr>
        <a:xfrm>
          <a:off x="0" y="748966"/>
          <a:ext cx="813690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8E901-FE32-40F4-BA76-19420A026B3C}">
      <dsp:nvSpPr>
        <dsp:cNvPr id="0" name=""/>
        <dsp:cNvSpPr/>
      </dsp:nvSpPr>
      <dsp:spPr>
        <a:xfrm>
          <a:off x="398899" y="142943"/>
          <a:ext cx="7737946" cy="709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6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Normas y formularios: </a:t>
          </a:r>
          <a:r>
            <a:rPr lang="es-ES" sz="16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Actualización en base a criterios de eliminación, oficialización y difusión </a:t>
          </a:r>
        </a:p>
      </dsp:txBody>
      <dsp:txXfrm>
        <a:off x="433526" y="177570"/>
        <a:ext cx="7668692" cy="640089"/>
      </dsp:txXfrm>
    </dsp:sp>
    <dsp:sp modelId="{F093B5A1-04E8-489C-A47D-81351AFF3FBC}">
      <dsp:nvSpPr>
        <dsp:cNvPr id="0" name=""/>
        <dsp:cNvSpPr/>
      </dsp:nvSpPr>
      <dsp:spPr>
        <a:xfrm>
          <a:off x="0" y="1760580"/>
          <a:ext cx="813690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51423-4B92-4188-9785-4BEFB618E0D1}">
      <dsp:nvSpPr>
        <dsp:cNvPr id="0" name=""/>
        <dsp:cNvSpPr/>
      </dsp:nvSpPr>
      <dsp:spPr>
        <a:xfrm>
          <a:off x="398104" y="963166"/>
          <a:ext cx="7736298" cy="9007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6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Vigilancia: -</a:t>
          </a:r>
          <a:r>
            <a:rPr lang="es-ES" sz="16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Coordinar con otros actores como OSI, EP, </a:t>
          </a:r>
          <a:r>
            <a:rPr lang="es-ES" sz="1600" b="0" kern="120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ColVol</a:t>
          </a:r>
          <a:r>
            <a:rPr lang="es-ES" sz="16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, epidemiólogos.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6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-Mejoras en registro y plataforma de datos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6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-Establecer un comité técnico nacional para la investigación de casos </a:t>
          </a:r>
        </a:p>
      </dsp:txBody>
      <dsp:txXfrm>
        <a:off x="442074" y="1007136"/>
        <a:ext cx="7648358" cy="812793"/>
      </dsp:txXfrm>
    </dsp:sp>
    <dsp:sp modelId="{AF0E228F-8749-4424-A79D-1B26DC895140}">
      <dsp:nvSpPr>
        <dsp:cNvPr id="0" name=""/>
        <dsp:cNvSpPr/>
      </dsp:nvSpPr>
      <dsp:spPr>
        <a:xfrm>
          <a:off x="0" y="3073036"/>
          <a:ext cx="813690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79A6D-241E-4643-A037-8BFA23B5EBBF}">
      <dsp:nvSpPr>
        <dsp:cNvPr id="0" name=""/>
        <dsp:cNvSpPr/>
      </dsp:nvSpPr>
      <dsp:spPr>
        <a:xfrm>
          <a:off x="386979" y="1974780"/>
          <a:ext cx="7747171" cy="12015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Diagnóstico: -</a:t>
          </a: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Monitoreo de demoras de detección.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-Implementación de acciones del PENM y NC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-Integración control de calidad de </a:t>
          </a:r>
          <a:r>
            <a:rPr lang="es-ES" sz="1400" b="0" kern="120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lab</a:t>
          </a: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. ISSS y privados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-Sostenibilidad a Plan de capacitación (</a:t>
          </a:r>
          <a:r>
            <a:rPr lang="es-ES" sz="1400" b="0" kern="120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Act</a:t>
          </a: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c/2 años)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-Mejora en infraestructura de Laboratorios</a:t>
          </a:r>
        </a:p>
      </dsp:txBody>
      <dsp:txXfrm>
        <a:off x="445635" y="2033436"/>
        <a:ext cx="7629859" cy="1084264"/>
      </dsp:txXfrm>
    </dsp:sp>
    <dsp:sp modelId="{B680EE54-B8B5-499F-99BF-6D2AD3EECCBF}">
      <dsp:nvSpPr>
        <dsp:cNvPr id="0" name=""/>
        <dsp:cNvSpPr/>
      </dsp:nvSpPr>
      <dsp:spPr>
        <a:xfrm>
          <a:off x="0" y="4277496"/>
          <a:ext cx="813690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46762-935D-4CBF-BF7D-8E8700934C15}">
      <dsp:nvSpPr>
        <dsp:cNvPr id="0" name=""/>
        <dsp:cNvSpPr/>
      </dsp:nvSpPr>
      <dsp:spPr>
        <a:xfrm>
          <a:off x="404858" y="3287236"/>
          <a:ext cx="7724095" cy="1093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Atención, tratamiento y gestión de medicamentos: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</a:t>
          </a: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Diagnóstico oportuno/prevención de recaídas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-Monitoreo a cumplimiento de lineamientos a nivel local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-Garantizar la disponibilidad de medicamentos</a:t>
          </a:r>
        </a:p>
      </dsp:txBody>
      <dsp:txXfrm>
        <a:off x="458242" y="3340620"/>
        <a:ext cx="7617327" cy="986812"/>
      </dsp:txXfrm>
    </dsp:sp>
    <dsp:sp modelId="{BED8147B-DB74-4A85-99F5-91333555D65C}">
      <dsp:nvSpPr>
        <dsp:cNvPr id="0" name=""/>
        <dsp:cNvSpPr/>
      </dsp:nvSpPr>
      <dsp:spPr>
        <a:xfrm>
          <a:off x="0" y="5225272"/>
          <a:ext cx="8136904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9D4CF-7A2D-451C-B285-F4C2735CCC8B}">
      <dsp:nvSpPr>
        <dsp:cNvPr id="0" name=""/>
        <dsp:cNvSpPr/>
      </dsp:nvSpPr>
      <dsp:spPr>
        <a:xfrm>
          <a:off x="391350" y="4491696"/>
          <a:ext cx="7743715" cy="83689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Sistema privado y comunitario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</a:t>
          </a: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Fortalecer trabajo de los </a:t>
          </a:r>
          <a:r>
            <a:rPr lang="es-ES" sz="1400" b="0" kern="1200" dirty="0" err="1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ColVol</a:t>
          </a: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y seguimiento continuo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-Sistema de comunicación para mejorar toma y recogida de muestras</a:t>
          </a:r>
        </a:p>
      </dsp:txBody>
      <dsp:txXfrm>
        <a:off x="432204" y="4532550"/>
        <a:ext cx="7662007" cy="75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6B483-D76E-42BC-B1F0-CA898B5C0AD5}" type="datetimeFigureOut">
              <a:rPr lang="es-SV" smtClean="0"/>
              <a:t>12/07/2017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60048-71FF-4704-8F7B-5EFE1124F67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318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ortada 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2522711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176464" cy="365125"/>
          </a:xfrm>
        </p:spPr>
        <p:txBody>
          <a:bodyPr/>
          <a:lstStyle>
            <a:lvl1pPr>
              <a:defRPr spc="600">
                <a:solidFill>
                  <a:schemeClr val="bg1"/>
                </a:solidFill>
              </a:defRPr>
            </a:lvl1pPr>
          </a:lstStyle>
          <a:p>
            <a:r>
              <a:rPr lang="es-GT" dirty="0"/>
              <a:t>www.mcr-comisca.org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  <p:pic>
        <p:nvPicPr>
          <p:cNvPr id="7" name="6 Imagen" descr="Plantilla PP - copi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849C-6005-4BEB-8FAD-70103B62D4D3}" type="datetimeFigureOut">
              <a:rPr lang="es-GT" smtClean="0"/>
              <a:pPr/>
              <a:t>12/07/2017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DFFB-031C-404D-988E-080649972E9A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75856" y="2348880"/>
            <a:ext cx="5904656" cy="2522711"/>
          </a:xfrm>
        </p:spPr>
        <p:txBody>
          <a:bodyPr>
            <a:noAutofit/>
          </a:bodyPr>
          <a:lstStyle/>
          <a:p>
            <a:r>
              <a:rPr lang="es-G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 DE ELIMINACION DE LA MALARIA EN MESOAMERICA Y LA ISLA ESPAÑOLA</a:t>
            </a:r>
            <a:br>
              <a:rPr lang="es-G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G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G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Dra. Rosibel Cruz</a:t>
            </a:r>
            <a:br>
              <a:rPr lang="es-G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G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 Técnica del MCR</a:t>
            </a:r>
            <a:br>
              <a:rPr lang="es-G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G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G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Reunión Plenaria MCP-ELS, 13 de Julio 2017</a:t>
            </a:r>
            <a:br>
              <a:rPr lang="es-G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GT" sz="3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3DA5CC9-85CA-41B5-B88B-914AE481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08" y="277305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es-ES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3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Regional actual de la EMMIE</a:t>
            </a:r>
            <a:b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AB124D-B741-427E-AD46-82BA2BBB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48395"/>
            <a:ext cx="8193578" cy="38578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BDD6C0-D46A-4632-8986-D0FD3D9A589E}"/>
              </a:ext>
            </a:extLst>
          </p:cNvPr>
          <p:cNvSpPr txBox="1"/>
          <p:nvPr/>
        </p:nvSpPr>
        <p:spPr>
          <a:xfrm>
            <a:off x="5436096" y="6191726"/>
            <a:ext cx="370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 de datos: Puntos focales de malaria en el MCR</a:t>
            </a:r>
            <a:endParaRPr lang="es-SV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080AC4-B03F-4199-969B-55BC8E9C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7" y="4987093"/>
            <a:ext cx="5887740" cy="124073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A3B0596-0A5B-4CB1-84D1-65599CDA370A}"/>
              </a:ext>
            </a:extLst>
          </p:cNvPr>
          <p:cNvSpPr/>
          <p:nvPr/>
        </p:nvSpPr>
        <p:spPr>
          <a:xfrm>
            <a:off x="3347864" y="4924570"/>
            <a:ext cx="504056" cy="12407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E481E69-3967-4A86-95D8-78F492804058}"/>
              </a:ext>
            </a:extLst>
          </p:cNvPr>
          <p:cNvSpPr/>
          <p:nvPr/>
        </p:nvSpPr>
        <p:spPr>
          <a:xfrm>
            <a:off x="4006686" y="4950657"/>
            <a:ext cx="504056" cy="12407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1966D54-D248-4CD6-8318-F7AFC58CD4C5}"/>
              </a:ext>
            </a:extLst>
          </p:cNvPr>
          <p:cNvSpPr/>
          <p:nvPr/>
        </p:nvSpPr>
        <p:spPr>
          <a:xfrm>
            <a:off x="4665508" y="4964399"/>
            <a:ext cx="504056" cy="12407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59EB9-0FE6-4D0B-803D-188E3EA0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60711" cy="532226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725E21A-5520-431D-B6F9-0613B74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3" y="8388"/>
            <a:ext cx="9144000" cy="1238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HN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Cambio porcentual en morbilidad por malaria comparado al año anterior, 2011-2016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34468-0B3F-4674-8133-35AD55925E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37" y="5805264"/>
            <a:ext cx="967579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3F55C3-AD9D-4510-8768-A1AA849E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38890" cy="453633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2DBAFED-7C16-4E37-8030-BEDA9A8A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1512168"/>
          </a:xfrm>
        </p:spPr>
        <p:txBody>
          <a:bodyPr>
            <a:normAutofit/>
          </a:bodyPr>
          <a:lstStyle/>
          <a:p>
            <a:r>
              <a:rPr lang="es-HN" sz="4000" b="1" dirty="0">
                <a:solidFill>
                  <a:schemeClr val="tx2"/>
                </a:solidFill>
                <a:latin typeface="Arial Black" panose="020B0A04020102020204" pitchFamily="34" charset="0"/>
              </a:rPr>
              <a:t>Progresos hacia la eliminación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244CA89-2A98-4D6D-A61C-7633E2B116E7}"/>
              </a:ext>
            </a:extLst>
          </p:cNvPr>
          <p:cNvSpPr/>
          <p:nvPr/>
        </p:nvSpPr>
        <p:spPr>
          <a:xfrm>
            <a:off x="7236296" y="2636912"/>
            <a:ext cx="1080120" cy="1080120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968401-908C-4BE4-B3B1-0AED3272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986" y="3717032"/>
            <a:ext cx="763370" cy="7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8FD2C-EB97-4752-96E1-43A576C5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</p:spPr>
        <p:txBody>
          <a:bodyPr>
            <a:noAutofit/>
          </a:bodyPr>
          <a:lstStyle/>
          <a:p>
            <a:r>
              <a:rPr lang="es-419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Verificación de datos de malaria - 2015</a:t>
            </a:r>
            <a:endParaRPr lang="es-SV" sz="32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EB6304-7473-48EB-B27A-CFBEE2733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32856" cy="53526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E6FD0B-3C10-4391-AE20-73D95811D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48" y="5517232"/>
            <a:ext cx="1281776" cy="8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4068662-4735-453C-B307-2A8FDFB18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48851"/>
              </p:ext>
            </p:extLst>
          </p:nvPr>
        </p:nvGraphicFramePr>
        <p:xfrm>
          <a:off x="0" y="116632"/>
          <a:ext cx="9144000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83043A8-8EA6-40E8-B97E-CF3ED27753B8}"/>
              </a:ext>
            </a:extLst>
          </p:cNvPr>
          <p:cNvSpPr txBox="1"/>
          <p:nvPr/>
        </p:nvSpPr>
        <p:spPr>
          <a:xfrm>
            <a:off x="0" y="433083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Brechas Generales: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de casos autóctonos de malaria. Mejorar el registro de la información del caso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Baja calidad de investigación de casos, sobre todo en los países con menor número de casos (BLZ y ELS)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Alta movilidad poblacional.  Poco trabajo en frontera de </a:t>
            </a:r>
            <a:r>
              <a:rPr lang="es-419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Belize</a:t>
            </a: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México y Honduras con Nicaragua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de violencia social y delincuencia.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migratoria de los afectados y casos de personas que realizan actividades ilícitas, lo que limita la realización de acciones </a:t>
            </a:r>
            <a:r>
              <a:rPr lang="es-419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antivectoriales</a:t>
            </a: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la obtención de datos fidedignos sobre los casos importados.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Disminución de recursos financieros y técnicos para dar continuidad a las acciones.  Logros fluctuantes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 causales del aumento del numero de casos en los países, relacionados a factores externos al sistema de salud</a:t>
            </a:r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4B9674-0014-4BE8-A7DD-1994122EC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5"/>
          <a:stretch/>
        </p:blipFill>
        <p:spPr>
          <a:xfrm>
            <a:off x="251520" y="919735"/>
            <a:ext cx="6813102" cy="5113425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04D2D10-96FF-4DB9-B547-F910FF6F7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4" t="153" r="10761" b="88949"/>
          <a:stretch/>
        </p:blipFill>
        <p:spPr>
          <a:xfrm>
            <a:off x="4013428" y="5384231"/>
            <a:ext cx="2939845" cy="648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F0D512B-CABA-45BD-BE0A-317CDDEBF8BD}"/>
              </a:ext>
            </a:extLst>
          </p:cNvPr>
          <p:cNvSpPr txBox="1"/>
          <p:nvPr/>
        </p:nvSpPr>
        <p:spPr>
          <a:xfrm>
            <a:off x="6983760" y="1699287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dirty="0"/>
              <a:t>5 países cumplieron la meta establecida</a:t>
            </a:r>
          </a:p>
          <a:p>
            <a:endParaRPr lang="es-US" dirty="0"/>
          </a:p>
          <a:p>
            <a:endParaRPr lang="es-US" dirty="0"/>
          </a:p>
          <a:p>
            <a:endParaRPr lang="es-US" dirty="0"/>
          </a:p>
          <a:p>
            <a:pPr marL="161925" lvl="1"/>
            <a:r>
              <a:rPr lang="es-US" dirty="0"/>
              <a:t>HAI, GT, NIC y ELS con subvención del FM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EC6D05A-DDBB-41CD-AD34-B3A8C961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s-HN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Metas y Casos Estimados por País (2015)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B30A9C-8B24-44CC-8CEF-3B154ADAB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582779"/>
            <a:ext cx="1224136" cy="8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3CC468-A4A8-4505-A796-ACF4C104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Autofit/>
          </a:bodyPr>
          <a:lstStyle/>
          <a:p>
            <a:r>
              <a:rPr lang="es-419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Priorización de acciones del </a:t>
            </a:r>
            <a:br>
              <a:rPr lang="es-419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419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Estratégico Regional de Malaria 2015-2020</a:t>
            </a:r>
            <a:endParaRPr lang="es-SV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88FE1E-315A-4A60-BFAC-D9C31675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196752"/>
            <a:ext cx="8100392" cy="50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AAA17-EB53-4F90-A8CF-EF8C6A7F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634082"/>
          </a:xfrm>
        </p:spPr>
        <p:txBody>
          <a:bodyPr>
            <a:noAutofit/>
          </a:bodyPr>
          <a:lstStyle/>
          <a:p>
            <a:r>
              <a:rPr lang="es-419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Recomendaciones de la verificación de casos de malaria OPS/OMS </a:t>
            </a:r>
            <a:br>
              <a:rPr lang="es-419" sz="20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s-419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EL SALVADOR 2017</a:t>
            </a:r>
            <a:endParaRPr lang="es-SV" sz="20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63BB009-7FB7-42B9-89AB-8D3810AF8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449951"/>
              </p:ext>
            </p:extLst>
          </p:nvPr>
        </p:nvGraphicFramePr>
        <p:xfrm>
          <a:off x="611560" y="1124744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85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5F685-354F-437F-8745-4F30EB6F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87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419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 del MCR</a:t>
            </a:r>
            <a:endParaRPr lang="es-SV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56F92-55BF-4D05-8EDA-BAF7C868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Conformar un equipo multisectorial que dé seguimiento a las recomendaciones de OPS y apoye al Ministerio de salud para disminuir las brechas encontradas.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Considerando el aumento del número de casos de malaria en la mayoría de países, es necesario evaluar la eficacia de las estrategias e intervenciones que se estan implementando.</a:t>
            </a:r>
          </a:p>
          <a:p>
            <a:pPr marL="0" indent="0" algn="just">
              <a:buNone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 monitoreo estratégico conjunto del MCR con los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MCP´s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todo en los países con subvenciones nacionales de malaria.</a:t>
            </a:r>
          </a:p>
          <a:p>
            <a:pPr marL="0" indent="0" algn="just">
              <a:buNone/>
            </a:pPr>
            <a:endParaRPr lang="es-ES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Mantener estrecha comunicación de los </a:t>
            </a:r>
            <a:r>
              <a:rPr lang="es-E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MCP´s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MCR a fin de conocer los resultados del monitoreo estratégico nacional y regional, fortaleciendo sinergias en la implementación.</a:t>
            </a:r>
          </a:p>
          <a:p>
            <a:pPr marL="0" indent="0" algn="just">
              <a:buNone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Asegurar que en los planes y foros de discusión nacional se analice la situación de la EMMIE y se propongan alternativas de solución armonizadas con las estrategias regionales.</a:t>
            </a:r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01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B7BEC-5C4E-4759-802A-A7B63269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266833" cy="720080"/>
          </a:xfrm>
        </p:spPr>
        <p:txBody>
          <a:bodyPr>
            <a:normAutofit fontScale="90000"/>
          </a:bodyPr>
          <a:lstStyle/>
          <a:p>
            <a:r>
              <a:rPr lang="es-419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Resoluciones del Consejo de Ministros de Salud de Centroamérica y República Dominicana - COMISCA</a:t>
            </a:r>
            <a:endParaRPr lang="es-SV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D58353-668B-457A-BCCE-7B639259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7353" y="2158904"/>
            <a:ext cx="8623278" cy="6940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2466A0-389A-40BD-801C-FFC45FF3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8855" y="3356992"/>
            <a:ext cx="9075587" cy="22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02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419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</a:t>
            </a:r>
            <a:endParaRPr lang="es-SV" sz="4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9896BFA-B1C5-448C-810F-71739AD9E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58908"/>
              </p:ext>
            </p:extLst>
          </p:nvPr>
        </p:nvGraphicFramePr>
        <p:xfrm>
          <a:off x="457200" y="1268760"/>
          <a:ext cx="80752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47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B7BEC-5C4E-4759-802A-A7B63269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90806" y="3102439"/>
            <a:ext cx="6302711" cy="418058"/>
          </a:xfrm>
        </p:spPr>
        <p:txBody>
          <a:bodyPr>
            <a:normAutofit fontScale="90000"/>
          </a:bodyPr>
          <a:lstStyle/>
          <a:p>
            <a:r>
              <a:rPr lang="es-419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RESOLUCIONES DEL COMISCA</a:t>
            </a:r>
            <a:endParaRPr lang="es-SV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4090EB-A542-49EC-B124-CECF2C6B3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 r="612"/>
          <a:stretch/>
        </p:blipFill>
        <p:spPr>
          <a:xfrm>
            <a:off x="686799" y="620688"/>
            <a:ext cx="834969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35314-AEB4-4731-B120-E84655D4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4000" b="1" dirty="0">
                <a:solidFill>
                  <a:schemeClr val="tx2"/>
                </a:solidFill>
                <a:latin typeface="Arial Black" panose="020B0A04020102020204" pitchFamily="34" charset="0"/>
              </a:rPr>
              <a:t>Próximos pasos</a:t>
            </a:r>
            <a:endParaRPr lang="es-SV" sz="40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3B8908-3087-4F68-A163-C9C76CEA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417638"/>
            <a:ext cx="8507288" cy="480913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Entrega de Fondos de Recompensa por parte del FM.</a:t>
            </a:r>
          </a:p>
          <a:p>
            <a:pPr marL="0" indent="0" algn="just">
              <a:buNone/>
            </a:pPr>
            <a:endParaRPr lang="es-4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Preparación de la 2da Petición de fondos</a:t>
            </a:r>
            <a:r>
              <a:rPr lang="es-S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EMMIE.</a:t>
            </a:r>
          </a:p>
          <a:p>
            <a:pPr marL="0" indent="0" algn="just">
              <a:buNone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1 R</a:t>
            </a:r>
            <a:r>
              <a:rPr lang="es-S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ealizar</a:t>
            </a:r>
            <a:r>
              <a:rPr lang="es-S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diálogos/consultas participativas. Actores clave</a:t>
            </a:r>
          </a:p>
          <a:p>
            <a:pPr marL="0" indent="0" algn="just">
              <a:buNone/>
            </a:pPr>
            <a:r>
              <a:rPr lang="es-S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</a:t>
            </a: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 de los  MCP a la propuesta regional.</a:t>
            </a:r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 Presentación de la propuesta en Agosto 2017.</a:t>
            </a:r>
          </a:p>
          <a:p>
            <a:pPr marL="0" indent="0" algn="just">
              <a:buNone/>
            </a:pPr>
            <a:endParaRPr lang="es-4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Continuar con el Monitoreo Estratégico y seguimiento a las recomendaciones de OPS/OMS con cada uno de los países.</a:t>
            </a:r>
          </a:p>
          <a:p>
            <a:pPr marL="0" indent="0" algn="just">
              <a:buNone/>
            </a:pPr>
            <a:endParaRPr lang="es-4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Presentación de avances al COMISCA cada 6 meses.</a:t>
            </a:r>
          </a:p>
          <a:p>
            <a:pPr marL="0" indent="0" algn="just">
              <a:buNone/>
            </a:pPr>
            <a:endParaRPr lang="es-4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5008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100" y="29134"/>
            <a:ext cx="5557900" cy="1143000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Alcanzar la Eliminación</a:t>
            </a:r>
            <a:endParaRPr lang="es-419" sz="2800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BF65225-511B-4192-928F-1C8838971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878284"/>
              </p:ext>
            </p:extLst>
          </p:nvPr>
        </p:nvGraphicFramePr>
        <p:xfrm>
          <a:off x="1331640" y="1484784"/>
          <a:ext cx="80061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F6F7945-D704-463E-855C-55731B2449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3635896" cy="16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2836" y="170080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financiamiento está destinado a actuar como un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catalizador </a:t>
            </a:r>
            <a:r>
              <a:rPr lang="es-ES_trad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región que permita a los países coordinar y acelerar su progreso hacia el objetivo compartido de la eliminación de la malaria.</a:t>
            </a:r>
          </a:p>
          <a:p>
            <a:pPr algn="just"/>
            <a:endParaRPr lang="es-ES_tradn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_trad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modelo contempla </a:t>
            </a:r>
            <a:r>
              <a:rPr lang="es-ES_trad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inversión de país </a:t>
            </a:r>
            <a:r>
              <a:rPr lang="es-ES_trad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implementar acciones que permitan a los programas cumplir con las metas de reducción de casos propuestas y avanzar hacia la eliminación</a:t>
            </a:r>
            <a:endParaRPr lang="es-SV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8813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Financiamiento</a:t>
            </a:r>
            <a:endParaRPr lang="es-419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4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472" y="164535"/>
            <a:ext cx="8275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Financiamiento basado en Recompensa</a:t>
            </a:r>
          </a:p>
        </p:txBody>
      </p:sp>
      <p:sp>
        <p:nvSpPr>
          <p:cNvPr id="3" name="Marcador de contenido 15"/>
          <p:cNvSpPr>
            <a:spLocks noGrp="1"/>
          </p:cNvSpPr>
          <p:nvPr>
            <p:ph sz="half" idx="4294967295"/>
          </p:nvPr>
        </p:nvSpPr>
        <p:spPr>
          <a:xfrm>
            <a:off x="5508104" y="1686837"/>
            <a:ext cx="3410080" cy="4406460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 fontScale="4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 del Acuerdo con el Fondo Mundial</a:t>
            </a:r>
          </a:p>
          <a:p>
            <a:pPr marL="0" indent="0" algn="just">
              <a:buNone/>
            </a:pPr>
            <a:endParaRPr lang="es-ES_trad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Verificación de la línea de base</a:t>
            </a:r>
          </a:p>
          <a:p>
            <a:pPr marL="514350" indent="-514350" algn="just">
              <a:buFont typeface="+mj-lt"/>
              <a:buAutoNum type="arabicPeriod"/>
            </a:pPr>
            <a:endParaRPr lang="es-ES_trad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país solicita que las metas establecida para el </a:t>
            </a:r>
            <a:r>
              <a:rPr lang="es-ES_tradn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</a:t>
            </a: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verifiquen</a:t>
            </a:r>
          </a:p>
          <a:p>
            <a:pPr marL="514350" indent="-514350" algn="just">
              <a:buFont typeface="+mj-lt"/>
              <a:buAutoNum type="arabicPeriod"/>
            </a:pPr>
            <a:endParaRPr lang="es-ES_trad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reporte de verificación se somete a Secretariado del FM para análisis y decisión del Comité evaluador.</a:t>
            </a:r>
          </a:p>
          <a:p>
            <a:pPr marL="514350" indent="-514350" algn="just">
              <a:buFont typeface="+mj-lt"/>
              <a:buAutoNum type="arabicPeriod"/>
            </a:pPr>
            <a:endParaRPr lang="es-ES_trad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informa la los países de la decisión</a:t>
            </a:r>
          </a:p>
          <a:p>
            <a:pPr marL="514350" indent="-514350" algn="just">
              <a:buFont typeface="+mj-lt"/>
              <a:buAutoNum type="arabicPeriod"/>
            </a:pPr>
            <a:endParaRPr lang="es-ES_trad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FM prepara los desembolsos </a:t>
            </a:r>
          </a:p>
          <a:p>
            <a:pPr marL="514350" indent="-514350" algn="just">
              <a:buFont typeface="+mj-lt"/>
              <a:buAutoNum type="arabicPeriod"/>
            </a:pPr>
            <a:endParaRPr lang="es-ES_trad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Ciclo para el próximo año inicia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08420" y="4654798"/>
            <a:ext cx="596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A372CE-E7E5-4FC4-BFA8-897FF303A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61874"/>
            <a:ext cx="4824536" cy="37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52728" cy="652934"/>
          </a:xfrm>
        </p:spPr>
        <p:txBody>
          <a:bodyPr>
            <a:normAutofit fontScale="90000"/>
          </a:bodyPr>
          <a:lstStyle/>
          <a:p>
            <a:r>
              <a:rPr lang="es-419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 Iniciales 2013</a:t>
            </a:r>
            <a:endParaRPr lang="es-SV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30378"/>
              </p:ext>
            </p:extLst>
          </p:nvPr>
        </p:nvGraphicFramePr>
        <p:xfrm>
          <a:off x="0" y="1349042"/>
          <a:ext cx="9107482" cy="3681414"/>
        </p:xfrm>
        <a:graphic>
          <a:graphicData uri="http://schemas.openxmlformats.org/drawingml/2006/table">
            <a:tbl>
              <a:tblPr firstRow="1" firstCol="1" bandRow="1"/>
              <a:tblGrid>
                <a:gridCol w="168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6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2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País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Línea Base*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Metas Propuestas**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Año</a:t>
                      </a:r>
                      <a:endParaRPr lang="es-ES_tradnl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2011</a:t>
                      </a:r>
                      <a:endParaRPr lang="es-ES_tradnl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2012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2013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2014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2015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2016</a:t>
                      </a:r>
                      <a:endParaRPr lang="es-ES_tradnl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2017</a:t>
                      </a:r>
                      <a:endParaRPr lang="es-ES_tradnl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2018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2019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2020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Belice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Costa Rica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El Salvador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Panamá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1,649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1,400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 </a:t>
                      </a:r>
                      <a:r>
                        <a:rPr lang="es-ES_tradnl" sz="1800" b="1" baseline="300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Guatemala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6,817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5,346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7,018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8,100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 </a:t>
                      </a:r>
                      <a:r>
                        <a:rPr lang="es-ES_tradnl" sz="1800" b="1" baseline="300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</a:t>
                      </a:r>
                      <a:endParaRPr lang="es-ES_tradnl" sz="1800" b="1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Honduras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7,615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6,430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7,266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 </a:t>
                      </a:r>
                      <a:r>
                        <a:rPr lang="es-ES_tradnl" sz="1800" b="1" baseline="300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Nicaragua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1,050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México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Eliminación en el Sur de México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Haití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32,048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20,468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24,328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29,200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Republica Dominicana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1,616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525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0(10%)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0" y="5589240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s-ES_tradn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 establecidas en la Nota Conceptual pág.. 33-34</a:t>
            </a:r>
          </a:p>
          <a:p>
            <a:r>
              <a:rPr lang="es-ES_tradn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Las metas se establecieron usando datos históricos de cada país reportados durante la ultima década y un análisis de regresión logística.  </a:t>
            </a:r>
          </a:p>
          <a:p>
            <a:r>
              <a:rPr lang="es-ES_tradn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estima que el numero de casos en el 2014 va a aumentar como resultado del aumento de la búsqueda activa de casos en todos los países.</a:t>
            </a:r>
          </a:p>
          <a:p>
            <a:r>
              <a:rPr lang="es-ES_tradn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 Eliminación de </a:t>
            </a:r>
            <a:r>
              <a:rPr lang="es-ES_tradnl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Plasmopdium</a:t>
            </a:r>
            <a:r>
              <a:rPr lang="es-ES_trad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falciparum</a:t>
            </a:r>
            <a:r>
              <a:rPr lang="es-ES_trad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el 2017</a:t>
            </a:r>
          </a:p>
        </p:txBody>
      </p:sp>
    </p:spTree>
    <p:extLst>
      <p:ext uri="{BB962C8B-B14F-4D97-AF65-F5344CB8AC3E}">
        <p14:creationId xmlns:p14="http://schemas.microsoft.com/office/powerpoint/2010/main" val="418578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3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Metas Modificadas 2017</a:t>
            </a:r>
            <a:endParaRPr lang="es-SV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8963" cy="39604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44796D-888A-4957-B098-E77609EB0774}"/>
              </a:ext>
            </a:extLst>
          </p:cNvPr>
          <p:cNvSpPr txBox="1"/>
          <p:nvPr/>
        </p:nvSpPr>
        <p:spPr>
          <a:xfrm>
            <a:off x="0" y="6093296"/>
            <a:ext cx="649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*Nuevo ajuste de metas a partir de datos 2017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9859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125761"/>
            <a:ext cx="8229600" cy="1143000"/>
          </a:xfrm>
        </p:spPr>
        <p:txBody>
          <a:bodyPr/>
          <a:lstStyle/>
          <a:p>
            <a:r>
              <a:rPr lang="es-419" b="1" dirty="0">
                <a:solidFill>
                  <a:schemeClr val="tx2"/>
                </a:solidFill>
              </a:rPr>
              <a:t>Monitoreo Estratégico del MCR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5" r="12988"/>
          <a:stretch/>
        </p:blipFill>
        <p:spPr>
          <a:xfrm>
            <a:off x="395536" y="3507973"/>
            <a:ext cx="4248472" cy="2141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923446" y="3314015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Miembros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María </a:t>
            </a:r>
            <a:r>
              <a:rPr lang="es-41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Naxalia</a:t>
            </a: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Zamora-Liga Regional de la Sociedad Civil contra la malaria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Otoniel Ramirez-Vicepresidente de VIH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Lucrecia Castillo-USAID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Oscar Morales-SE-COMISCA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Trent</a:t>
            </a:r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Ruebush-CAE</a:t>
            </a:r>
          </a:p>
          <a:p>
            <a:endParaRPr lang="es-4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41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Apoyo Técnico</a:t>
            </a:r>
          </a:p>
          <a:p>
            <a:r>
              <a:rPr lang="es-4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Rosibel Cruz-Secretaria Técnica MCR</a:t>
            </a:r>
            <a:endParaRPr lang="es-S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5536" y="1268761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Función de la Comisión de Monitoreo Estratégico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Asegurar que los recursos financieros, humanos y materiales sean usados eficiente y efectivamente para el beneficio de la región y garantizar que los proyectos, planes y acuerdos sean cumplidos según lo previsto, monitoreando indicadores de procesos y resultados y realizando evaluaciones periódicas con este fin. </a:t>
            </a:r>
          </a:p>
          <a:p>
            <a:pPr algn="r"/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Reglamento Interno del MCR</a:t>
            </a:r>
            <a:endParaRPr lang="es-SV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2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2D36B8-B455-4250-809D-FD5FBB86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" y="188640"/>
            <a:ext cx="9144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8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1283</Words>
  <Application>Microsoft Office PowerPoint</Application>
  <PresentationFormat>Presentación en pantalla (4:3)</PresentationFormat>
  <Paragraphs>240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Tahoma</vt:lpstr>
      <vt:lpstr>Times New Roman</vt:lpstr>
      <vt:lpstr>Wingdings</vt:lpstr>
      <vt:lpstr>Tema de Office</vt:lpstr>
      <vt:lpstr>INICIATIVA DE ELIMINACION DE LA MALARIA EN MESOAMERICA Y LA ISLA ESPAÑOLA  Dra. Rosibel Cruz Secretaria Técnica del MCR  Reunión Plenaria MCP-ELS, 13 de Julio 2017 </vt:lpstr>
      <vt:lpstr>Antecedentes</vt:lpstr>
      <vt:lpstr>Para Alcanzar la Eliminación</vt:lpstr>
      <vt:lpstr>Financiamiento</vt:lpstr>
      <vt:lpstr>Modelo de Financiamiento basado en Recompensa</vt:lpstr>
      <vt:lpstr>Metas Iniciales 2013</vt:lpstr>
      <vt:lpstr>Metas Modificadas 2017</vt:lpstr>
      <vt:lpstr>Monitoreo Estratégico del MCR</vt:lpstr>
      <vt:lpstr>Presentación de PowerPoint</vt:lpstr>
      <vt:lpstr> Situación Regional actual de la EMMIE </vt:lpstr>
      <vt:lpstr>Cambio porcentual en morbilidad por malaria comparado al año anterior, 2011-2016</vt:lpstr>
      <vt:lpstr>Progresos hacia la eliminación</vt:lpstr>
      <vt:lpstr>Verificación de datos de malaria - 2015</vt:lpstr>
      <vt:lpstr>Presentación de PowerPoint</vt:lpstr>
      <vt:lpstr>Metas y Casos Estimados por País (2015)</vt:lpstr>
      <vt:lpstr>Priorización de acciones del  Plan Estratégico Regional de Malaria 2015-2020</vt:lpstr>
      <vt:lpstr>Recomendaciones de la verificación de casos de malaria OPS/OMS  EL SALVADOR 2017</vt:lpstr>
      <vt:lpstr>Recomendaciones del MCR</vt:lpstr>
      <vt:lpstr>Resoluciones del Consejo de Ministros de Salud de Centroamérica y República Dominicana - COMISCA</vt:lpstr>
      <vt:lpstr>RESOLUCIONES DEL COMISCA</vt:lpstr>
      <vt:lpstr>Próximos pasos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PASCA</dc:creator>
  <cp:lastModifiedBy>Rosibel Maritza Cruz de Alemán</cp:lastModifiedBy>
  <cp:revision>63</cp:revision>
  <dcterms:created xsi:type="dcterms:W3CDTF">2015-10-02T03:00:05Z</dcterms:created>
  <dcterms:modified xsi:type="dcterms:W3CDTF">2017-07-12T21:21:47Z</dcterms:modified>
</cp:coreProperties>
</file>