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307" r:id="rId3"/>
    <p:sldId id="265" r:id="rId4"/>
    <p:sldId id="308" r:id="rId5"/>
    <p:sldId id="272" r:id="rId6"/>
    <p:sldId id="275" r:id="rId7"/>
    <p:sldId id="294" r:id="rId8"/>
    <p:sldId id="277" r:id="rId9"/>
    <p:sldId id="283" r:id="rId10"/>
    <p:sldId id="305" r:id="rId11"/>
    <p:sldId id="284" r:id="rId12"/>
    <p:sldId id="285" r:id="rId13"/>
    <p:sldId id="306" r:id="rId14"/>
    <p:sldId id="266" r:id="rId15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559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85" autoAdjust="0"/>
    <p:restoredTop sz="94660"/>
  </p:normalViewPr>
  <p:slideViewPr>
    <p:cSldViewPr>
      <p:cViewPr varScale="1">
        <p:scale>
          <a:sx n="86" d="100"/>
          <a:sy n="86" d="100"/>
        </p:scale>
        <p:origin x="152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Hoja1!$C$4</c:f>
              <c:strCache>
                <c:ptCount val="1"/>
                <c:pt idx="0">
                  <c:v>Estimados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val>
            <c:numRef>
              <c:f>Hoja1!$D$4</c:f>
              <c:numCache>
                <c:formatCode>General</c:formatCode>
                <c:ptCount val="1"/>
                <c:pt idx="0">
                  <c:v>24583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B2-4A4A-A1EC-79D39ADB4043}"/>
            </c:ext>
          </c:extLst>
        </c:ser>
        <c:ser>
          <c:idx val="1"/>
          <c:order val="1"/>
          <c:tx>
            <c:strRef>
              <c:f>Hoja1!$C$5</c:f>
              <c:strCache>
                <c:ptCount val="1"/>
                <c:pt idx="0">
                  <c:v>Diagnosticados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val>
            <c:numRef>
              <c:f>Hoja1!$D$5</c:f>
              <c:numCache>
                <c:formatCode>General</c:formatCode>
                <c:ptCount val="1"/>
                <c:pt idx="0">
                  <c:v>18284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B2-4A4A-A1EC-79D39ADB4043}"/>
            </c:ext>
          </c:extLst>
        </c:ser>
        <c:ser>
          <c:idx val="2"/>
          <c:order val="2"/>
          <c:tx>
            <c:strRef>
              <c:f>Hoja1!$C$6</c:f>
              <c:strCache>
                <c:ptCount val="1"/>
                <c:pt idx="0">
                  <c:v>Vinculados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3B2-4A4A-A1EC-79D39ADB4043}"/>
              </c:ext>
            </c:extLst>
          </c:dPt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val>
            <c:numRef>
              <c:f>Hoja1!$D$6</c:f>
              <c:numCache>
                <c:formatCode>General</c:formatCode>
                <c:ptCount val="1"/>
                <c:pt idx="0">
                  <c:v>13530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3B2-4A4A-A1EC-79D39ADB4043}"/>
            </c:ext>
          </c:extLst>
        </c:ser>
        <c:ser>
          <c:idx val="3"/>
          <c:order val="3"/>
          <c:tx>
            <c:strRef>
              <c:f>Hoja1!$C$7</c:f>
              <c:strCache>
                <c:ptCount val="1"/>
                <c:pt idx="0">
                  <c:v>Retenidos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0"/>
                  <c:y val="0.2325762648569993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3B2-4A4A-A1EC-79D39ADB4043}"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val>
            <c:numRef>
              <c:f>Hoja1!$D$7</c:f>
              <c:numCache>
                <c:formatCode>General</c:formatCode>
                <c:ptCount val="1"/>
                <c:pt idx="0">
                  <c:v>10124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3B2-4A4A-A1EC-79D39ADB4043}"/>
            </c:ext>
          </c:extLst>
        </c:ser>
        <c:ser>
          <c:idx val="4"/>
          <c:order val="4"/>
          <c:tx>
            <c:strRef>
              <c:f>Hoja1!$C$8</c:f>
              <c:strCache>
                <c:ptCount val="1"/>
                <c:pt idx="0">
                  <c:v>En TAR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7.5865146416745771E-3"/>
                  <c:y val="0.20620903460087306"/>
                </c:manualLayout>
              </c:layout>
              <c:spPr>
                <a:solidFill>
                  <a:schemeClr val="lt1"/>
                </a:solidFill>
                <a:ln>
                  <a:solidFill>
                    <a:schemeClr val="dk1">
                      <a:lumMod val="25000"/>
                      <a:lumOff val="75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S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7-F3B2-4A4A-A1EC-79D39ADB4043}"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675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val>
            <c:numRef>
              <c:f>Hoja1!$D$8</c:f>
              <c:numCache>
                <c:formatCode>General</c:formatCode>
                <c:ptCount val="1"/>
                <c:pt idx="0">
                  <c:v>9204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3B2-4A4A-A1EC-79D39ADB4043}"/>
            </c:ext>
          </c:extLst>
        </c:ser>
        <c:ser>
          <c:idx val="5"/>
          <c:order val="5"/>
          <c:tx>
            <c:strRef>
              <c:f>Hoja1!$C$9</c:f>
              <c:strCache>
                <c:ptCount val="1"/>
                <c:pt idx="0">
                  <c:v>En SV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4.1116519904445753E-3"/>
                  <c:y val="0.20173637169566194"/>
                </c:manualLayout>
              </c:layout>
              <c:spPr>
                <a:solidFill>
                  <a:schemeClr val="lt1"/>
                </a:solidFill>
                <a:ln>
                  <a:solidFill>
                    <a:schemeClr val="dk1">
                      <a:lumMod val="25000"/>
                      <a:lumOff val="75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S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9-F3B2-4A4A-A1EC-79D39ADB4043}"/>
                </c:ext>
              </c:extLst>
            </c:dLbl>
            <c:spPr>
              <a:noFill/>
              <a:ln w="19055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Hoja1!$D$9</c:f>
              <c:numCache>
                <c:formatCode>General</c:formatCode>
                <c:ptCount val="1"/>
                <c:pt idx="0">
                  <c:v>7947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3B2-4A4A-A1EC-79D39ADB40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486189439"/>
        <c:axId val="1"/>
      </c:barChart>
      <c:catAx>
        <c:axId val="14861894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7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7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714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4764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7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486189439"/>
        <c:crosses val="autoZero"/>
        <c:crossBetween val="between"/>
      </c:valAx>
      <c:spPr>
        <a:noFill/>
        <a:ln w="19055">
          <a:noFill/>
        </a:ln>
        <a:effectLst/>
      </c:spPr>
    </c:plotArea>
    <c:legend>
      <c:legendPos val="b"/>
      <c:overlay val="0"/>
      <c:spPr>
        <a:noFill/>
        <a:ln w="19055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  <a:round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0.39025</cdr:x>
      <cdr:y>0.35097</cdr:y>
    </cdr:from>
    <cdr:to>
      <cdr:x>0.5</cdr:x>
      <cdr:y>0.42914</cdr:y>
    </cdr:to>
    <cdr:sp macro="" textlink="">
      <cdr:nvSpPr>
        <cdr:cNvPr id="2" name="CuadroTexto 1">
          <a:extLst xmlns:a="http://schemas.openxmlformats.org/drawingml/2006/main">
            <a:ext uri="{FF2B5EF4-FFF2-40B4-BE49-F238E27FC236}">
              <a16:creationId xmlns:a16="http://schemas.microsoft.com/office/drawing/2014/main" id="{1174E09D-4D59-4136-8493-8601E73FD2B6}"/>
            </a:ext>
          </a:extLst>
        </cdr:cNvPr>
        <cdr:cNvSpPr txBox="1"/>
      </cdr:nvSpPr>
      <cdr:spPr>
        <a:xfrm xmlns:a="http://schemas.openxmlformats.org/drawingml/2006/main">
          <a:off x="2613150" y="1238365"/>
          <a:ext cx="734896" cy="2758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s-SV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55 %</a:t>
          </a:r>
        </a:p>
      </cdr:txBody>
    </cdr:sp>
  </cdr:relSizeAnchor>
  <cdr:relSizeAnchor xmlns:cdr="http://schemas.openxmlformats.org/drawingml/2006/chartDrawing">
    <cdr:from>
      <cdr:x>0.52693</cdr:x>
      <cdr:y>0.45339</cdr:y>
    </cdr:from>
    <cdr:to>
      <cdr:x>0.63668</cdr:x>
      <cdr:y>0.5</cdr:y>
    </cdr:to>
    <cdr:sp macro="" textlink="">
      <cdr:nvSpPr>
        <cdr:cNvPr id="3" name="CuadroTexto 1">
          <a:extLst xmlns:a="http://schemas.openxmlformats.org/drawingml/2006/main">
            <a:ext uri="{FF2B5EF4-FFF2-40B4-BE49-F238E27FC236}">
              <a16:creationId xmlns:a16="http://schemas.microsoft.com/office/drawing/2014/main" id="{2CADF346-70B3-4A72-B041-94E04DD93512}"/>
            </a:ext>
          </a:extLst>
        </cdr:cNvPr>
        <cdr:cNvSpPr txBox="1"/>
      </cdr:nvSpPr>
      <cdr:spPr>
        <a:xfrm xmlns:a="http://schemas.openxmlformats.org/drawingml/2006/main">
          <a:off x="3528392" y="1599737"/>
          <a:ext cx="734896" cy="1644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SV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41 %</a:t>
          </a:r>
        </a:p>
      </cdr:txBody>
    </cdr:sp>
  </cdr:relSizeAnchor>
  <cdr:relSizeAnchor xmlns:cdr="http://schemas.openxmlformats.org/drawingml/2006/chartDrawing">
    <cdr:from>
      <cdr:x>0.66673</cdr:x>
      <cdr:y>0.5</cdr:y>
    </cdr:from>
    <cdr:to>
      <cdr:x>0.77698</cdr:x>
      <cdr:y>0.54662</cdr:y>
    </cdr:to>
    <cdr:sp macro="" textlink="">
      <cdr:nvSpPr>
        <cdr:cNvPr id="4" name="CuadroTexto 1">
          <a:extLst xmlns:a="http://schemas.openxmlformats.org/drawingml/2006/main">
            <a:ext uri="{FF2B5EF4-FFF2-40B4-BE49-F238E27FC236}">
              <a16:creationId xmlns:a16="http://schemas.microsoft.com/office/drawing/2014/main" id="{539B0AA3-9C52-467C-BCF0-085556C80EA2}"/>
            </a:ext>
          </a:extLst>
        </cdr:cNvPr>
        <cdr:cNvSpPr txBox="1"/>
      </cdr:nvSpPr>
      <cdr:spPr>
        <a:xfrm xmlns:a="http://schemas.openxmlformats.org/drawingml/2006/main">
          <a:off x="4464496" y="1764196"/>
          <a:ext cx="738244" cy="1644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SV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37 %</a:t>
          </a:r>
        </a:p>
      </cdr:txBody>
    </cdr:sp>
  </cdr:relSizeAnchor>
  <cdr:relSizeAnchor xmlns:cdr="http://schemas.openxmlformats.org/drawingml/2006/chartDrawing">
    <cdr:from>
      <cdr:x>0.81542</cdr:x>
      <cdr:y>0.5</cdr:y>
    </cdr:from>
    <cdr:to>
      <cdr:x>0.93355</cdr:x>
      <cdr:y>0.54662</cdr:y>
    </cdr:to>
    <cdr:sp macro="" textlink="">
      <cdr:nvSpPr>
        <cdr:cNvPr id="5" name="CuadroTexto 1">
          <a:extLst xmlns:a="http://schemas.openxmlformats.org/drawingml/2006/main">
            <a:ext uri="{FF2B5EF4-FFF2-40B4-BE49-F238E27FC236}">
              <a16:creationId xmlns:a16="http://schemas.microsoft.com/office/drawing/2014/main" id="{539B0AA3-9C52-467C-BCF0-085556C80EA2}"/>
            </a:ext>
          </a:extLst>
        </cdr:cNvPr>
        <cdr:cNvSpPr txBox="1"/>
      </cdr:nvSpPr>
      <cdr:spPr>
        <a:xfrm xmlns:a="http://schemas.openxmlformats.org/drawingml/2006/main">
          <a:off x="5460097" y="1764196"/>
          <a:ext cx="791009" cy="1644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SV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32 %</a:t>
          </a:r>
        </a:p>
      </cdr:txBody>
    </cdr:sp>
  </cdr:relSizeAnchor>
  <cdr:relSizeAnchor xmlns:cdr="http://schemas.openxmlformats.org/drawingml/2006/chartDrawing">
    <cdr:from>
      <cdr:x>0.25809</cdr:x>
      <cdr:y>0.22449</cdr:y>
    </cdr:from>
    <cdr:to>
      <cdr:x>0.36784</cdr:x>
      <cdr:y>0.31585</cdr:y>
    </cdr:to>
    <cdr:sp macro="" textlink="">
      <cdr:nvSpPr>
        <cdr:cNvPr id="7" name="CuadroTexto 1">
          <a:extLst xmlns:a="http://schemas.openxmlformats.org/drawingml/2006/main">
            <a:ext uri="{FF2B5EF4-FFF2-40B4-BE49-F238E27FC236}">
              <a16:creationId xmlns:a16="http://schemas.microsoft.com/office/drawing/2014/main" id="{1174E09D-4D59-4136-8493-8601E73FD2B6}"/>
            </a:ext>
          </a:extLst>
        </cdr:cNvPr>
        <cdr:cNvSpPr txBox="1"/>
      </cdr:nvSpPr>
      <cdr:spPr>
        <a:xfrm xmlns:a="http://schemas.openxmlformats.org/drawingml/2006/main">
          <a:off x="1728192" y="792088"/>
          <a:ext cx="734896" cy="3223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SV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74 %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DD95-A646-49A4-B235-26B132652C85}" type="datetimeFigureOut">
              <a:rPr lang="es-PA" smtClean="0"/>
              <a:t>07/25/2019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7024-D8B8-4A51-8B93-8C43B1C029A8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585677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DD95-A646-49A4-B235-26B132652C85}" type="datetimeFigureOut">
              <a:rPr lang="es-PA" smtClean="0"/>
              <a:t>07/25/2019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7024-D8B8-4A51-8B93-8C43B1C029A8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844156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DD95-A646-49A4-B235-26B132652C85}" type="datetimeFigureOut">
              <a:rPr lang="es-PA" smtClean="0"/>
              <a:t>07/25/2019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7024-D8B8-4A51-8B93-8C43B1C029A8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91656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DD95-A646-49A4-B235-26B132652C85}" type="datetimeFigureOut">
              <a:rPr lang="es-PA" smtClean="0"/>
              <a:t>07/25/2019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7024-D8B8-4A51-8B93-8C43B1C029A8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8209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DD95-A646-49A4-B235-26B132652C85}" type="datetimeFigureOut">
              <a:rPr lang="es-PA" smtClean="0"/>
              <a:t>07/25/2019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7024-D8B8-4A51-8B93-8C43B1C029A8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20807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DD95-A646-49A4-B235-26B132652C85}" type="datetimeFigureOut">
              <a:rPr lang="es-PA" smtClean="0"/>
              <a:t>07/25/2019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7024-D8B8-4A51-8B93-8C43B1C029A8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279126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DD95-A646-49A4-B235-26B132652C85}" type="datetimeFigureOut">
              <a:rPr lang="es-PA" smtClean="0"/>
              <a:t>07/25/2019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7024-D8B8-4A51-8B93-8C43B1C029A8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535672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DD95-A646-49A4-B235-26B132652C85}" type="datetimeFigureOut">
              <a:rPr lang="es-PA" smtClean="0"/>
              <a:t>07/25/2019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7024-D8B8-4A51-8B93-8C43B1C029A8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406985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DD95-A646-49A4-B235-26B132652C85}" type="datetimeFigureOut">
              <a:rPr lang="es-PA" smtClean="0"/>
              <a:t>07/25/2019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7024-D8B8-4A51-8B93-8C43B1C029A8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175617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DD95-A646-49A4-B235-26B132652C85}" type="datetimeFigureOut">
              <a:rPr lang="es-PA" smtClean="0"/>
              <a:t>07/25/2019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7024-D8B8-4A51-8B93-8C43B1C029A8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711422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5DD95-A646-49A4-B235-26B132652C85}" type="datetimeFigureOut">
              <a:rPr lang="es-PA" smtClean="0"/>
              <a:t>07/25/2019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7024-D8B8-4A51-8B93-8C43B1C029A8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989677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5DD95-A646-49A4-B235-26B132652C85}" type="datetimeFigureOut">
              <a:rPr lang="es-PA" smtClean="0"/>
              <a:t>07/25/2019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F7024-D8B8-4A51-8B93-8C43B1C029A8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484426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772400" cy="3024336"/>
          </a:xfrm>
        </p:spPr>
        <p:txBody>
          <a:bodyPr>
            <a:noAutofit/>
          </a:bodyPr>
          <a:lstStyle/>
          <a:p>
            <a:r>
              <a:rPr lang="es-GT" sz="3200" dirty="0"/>
              <a:t>Proyecto de  Sostenibilidad  y Derechos Humanos para Centroamérica</a:t>
            </a:r>
            <a:br>
              <a:rPr lang="es-GT" sz="3200" dirty="0"/>
            </a:br>
            <a:r>
              <a:rPr lang="es-GT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-</a:t>
            </a:r>
            <a:r>
              <a:rPr lang="es-PA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Componentes-</a:t>
            </a:r>
            <a:br>
              <a:rPr lang="es-PA" sz="2400" dirty="0">
                <a:solidFill>
                  <a:srgbClr val="002060"/>
                </a:solidFill>
                <a:latin typeface="Arial Narrow" panose="020B0606020202030204" pitchFamily="34" charset="0"/>
              </a:rPr>
            </a:br>
            <a:br>
              <a:rPr lang="es-PA" sz="2400" dirty="0">
                <a:solidFill>
                  <a:srgbClr val="002060"/>
                </a:solidFill>
              </a:rPr>
            </a:br>
            <a:br>
              <a:rPr lang="es-PA" sz="2400" dirty="0">
                <a:solidFill>
                  <a:srgbClr val="002060"/>
                </a:solidFill>
              </a:rPr>
            </a:br>
            <a:r>
              <a:rPr lang="es-PA" sz="2400" dirty="0">
                <a:solidFill>
                  <a:srgbClr val="002060"/>
                </a:solidFill>
              </a:rPr>
              <a:t>Mirna García</a:t>
            </a:r>
            <a:br>
              <a:rPr lang="es-PA" sz="2400" dirty="0">
                <a:solidFill>
                  <a:srgbClr val="002060"/>
                </a:solidFill>
              </a:rPr>
            </a:br>
            <a:endParaRPr lang="es-PA" sz="2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3568" y="4916760"/>
            <a:ext cx="6400800" cy="211264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es-PA" sz="20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</a:pPr>
            <a:r>
              <a:rPr lang="es-PA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San Salvador </a:t>
            </a:r>
          </a:p>
          <a:p>
            <a:pPr>
              <a:spcBef>
                <a:spcPts val="0"/>
              </a:spcBef>
            </a:pPr>
            <a:r>
              <a:rPr lang="es-PA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25 de julio 2019</a:t>
            </a:r>
          </a:p>
        </p:txBody>
      </p:sp>
    </p:spTree>
    <p:extLst>
      <p:ext uri="{BB962C8B-B14F-4D97-AF65-F5344CB8AC3E}">
        <p14:creationId xmlns:p14="http://schemas.microsoft.com/office/powerpoint/2010/main" val="2739897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4B6063-7141-4572-8FD7-6C6798EC5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GT" dirty="0"/>
              <a:t>8. Guía Clínica de Atención a Personas con VIH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6300192" y="1559266"/>
            <a:ext cx="2536412" cy="34563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800" dirty="0"/>
              <a:t>Introducción de la estrategia de Prueba y Tratamiento</a:t>
            </a:r>
          </a:p>
          <a:p>
            <a:pPr algn="ctr"/>
            <a:endParaRPr lang="es-SV" sz="2800" dirty="0"/>
          </a:p>
        </p:txBody>
      </p:sp>
      <p:sp>
        <p:nvSpPr>
          <p:cNvPr id="3" name="Rectángulo 2"/>
          <p:cNvSpPr/>
          <p:nvPr/>
        </p:nvSpPr>
        <p:spPr>
          <a:xfrm>
            <a:off x="683568" y="1577035"/>
            <a:ext cx="5616624" cy="494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GT" dirty="0">
                <a:ea typeface="Calibri" panose="020F0502020204030204" pitchFamily="34" charset="0"/>
                <a:cs typeface="Calibri" panose="020F0502020204030204" pitchFamily="34" charset="0"/>
              </a:rPr>
              <a:t>Protocolo para la atención en VIH actualizado para que toda persona diagnosticada con VIH, inicie tratamiento de inmediato, independientemente de su nivel de CD4; aprobado por MINSAL </a:t>
            </a:r>
            <a:endParaRPr lang="es-GT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GT" dirty="0">
                <a:ea typeface="Calibri" panose="020F0502020204030204" pitchFamily="34" charset="0"/>
              </a:rPr>
              <a:t>Lineamiento, adenda u oficio específico que incorpora </a:t>
            </a:r>
            <a:r>
              <a:rPr lang="es-GT" dirty="0" err="1">
                <a:ea typeface="Calibri" panose="020F0502020204030204" pitchFamily="34" charset="0"/>
              </a:rPr>
              <a:t>Dolutegravir</a:t>
            </a:r>
            <a:r>
              <a:rPr lang="es-GT" dirty="0">
                <a:ea typeface="Calibri" panose="020F0502020204030204" pitchFamily="34" charset="0"/>
              </a:rPr>
              <a:t> compuesto  (TLD) en  esquemas de primera, segunda y tercera línea de tratamiento por VIH; emitido y aprobado por MINSAL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GT" dirty="0">
                <a:ea typeface="Calibri" panose="020F0502020204030204" pitchFamily="34" charset="0"/>
              </a:rPr>
              <a:t>Algoritmo o lineamiento para priorizar a los pacientes que han desarrollado resistencia a determinados ARV, incluyendo la guía o lineamiento para realizar el cambio o transición a otro régimen o esquema de tratamiento de ARV, emitido y aprobado por MINSAL </a:t>
            </a:r>
            <a:endParaRPr lang="es-SV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SV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SV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066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4B6063-7141-4572-8FD7-6C6798EC5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57200"/>
            <a:ext cx="8229600" cy="1143000"/>
          </a:xfrm>
        </p:spPr>
        <p:txBody>
          <a:bodyPr>
            <a:normAutofit/>
          </a:bodyPr>
          <a:lstStyle/>
          <a:p>
            <a:r>
              <a:rPr lang="es-GT" dirty="0"/>
              <a:t>11. Estrategia de Sostenibilidad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600200"/>
            <a:ext cx="3888432" cy="47509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Rectángulo 2"/>
          <p:cNvSpPr/>
          <p:nvPr/>
        </p:nvSpPr>
        <p:spPr>
          <a:xfrm>
            <a:off x="5292080" y="2276872"/>
            <a:ext cx="34563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GT" b="1" dirty="0">
                <a:latin typeface="Calibri" panose="020F0502020204030204" pitchFamily="34" charset="0"/>
                <a:ea typeface="Calibri" panose="020F0502020204030204" pitchFamily="34" charset="0"/>
              </a:rPr>
              <a:t>Estrategia Nacional de Sostenibilidad de la respuesta al VIH aprobada por autoridad competente y publicada</a:t>
            </a:r>
            <a:endParaRPr lang="es-SV" b="1" dirty="0"/>
          </a:p>
        </p:txBody>
      </p:sp>
    </p:spTree>
    <p:extLst>
      <p:ext uri="{BB962C8B-B14F-4D97-AF65-F5344CB8AC3E}">
        <p14:creationId xmlns:p14="http://schemas.microsoft.com/office/powerpoint/2010/main" val="2420194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4B6063-7141-4572-8FD7-6C6798EC5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GT" dirty="0"/>
              <a:t>12. Marco de Monitoreo Cascada de Atención VIH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916832"/>
            <a:ext cx="3807672" cy="42248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ángulo 4"/>
          <p:cNvSpPr/>
          <p:nvPr/>
        </p:nvSpPr>
        <p:spPr>
          <a:xfrm>
            <a:off x="4499992" y="1916832"/>
            <a:ext cx="3816424" cy="348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GT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Marco de monitoreo para supervisar el cumplimiento de las metas 95-95-95 a nivel nacional y </a:t>
            </a:r>
            <a:r>
              <a:rPr lang="es-GT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subnacional</a:t>
            </a:r>
            <a:r>
              <a:rPr lang="es-GT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desarrollado y adherido al Plan de Monitoreo y Evaluación en VIH vigente, aprobado por el MINSAL</a:t>
            </a:r>
            <a:endParaRPr lang="es-SV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GT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s-SV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GT" dirty="0">
                <a:latin typeface="Calibri" panose="020F0502020204030204" pitchFamily="34" charset="0"/>
                <a:ea typeface="Calibri" panose="020F0502020204030204" pitchFamily="34" charset="0"/>
              </a:rPr>
              <a:t>Sistemas de información de poblaciones clave, integrados en los sistemas de información nacionales, aprobado por el MINSAL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134515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4B6063-7141-4572-8FD7-6C6798EC5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GT" dirty="0"/>
              <a:t>Abogacía para la exención de impuestos a ARV</a:t>
            </a:r>
          </a:p>
        </p:txBody>
      </p:sp>
      <p:pic>
        <p:nvPicPr>
          <p:cNvPr id="5" name="Imagen 4" descr="C:\Users\mgarcia\AppData\Local\Microsoft\Windows\INetCache\Content.Word\20190528_10121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9923" y="1772816"/>
            <a:ext cx="6416809" cy="367240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ángulo 5"/>
          <p:cNvSpPr/>
          <p:nvPr/>
        </p:nvSpPr>
        <p:spPr>
          <a:xfrm>
            <a:off x="436624" y="5450852"/>
            <a:ext cx="8136904" cy="1475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GT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Fotografía: Diputada Rina Araujo, de la Comisión de Salud de la Asamblea Legislativa brinda declaraciones de las razones por las cuales varios Diputados apoyan las Propuestas de Reforma a la Ley del IVA y Ley de Almacenaje, le acompañan de izquierda a Derecha: Sr. Otoniel Ramírez, de la Red Centroamericana de Personas con VIH REDCA+, Licda. Mireya Tobar, Procuradora Adjunta de los Derechos Económicos, Sociales y Culturales de la Procuraduría de Derechos Humanos, Diputado </a:t>
            </a:r>
            <a:r>
              <a:rPr lang="es-GT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Bonner</a:t>
            </a:r>
            <a:r>
              <a:rPr lang="es-GT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Jiménez, y miembros de las diferentes organizaciones de sociedad civil. San Salvador, 28 de mayo de 2019.</a:t>
            </a:r>
            <a:endParaRPr lang="es-SV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684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4C59F3-8F8C-4941-8D27-B4FD216EB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708920"/>
            <a:ext cx="8229600" cy="1143000"/>
          </a:xfrm>
        </p:spPr>
        <p:txBody>
          <a:bodyPr/>
          <a:lstStyle/>
          <a:p>
            <a:r>
              <a:rPr lang="es-GT" dirty="0"/>
              <a:t>Gracias</a:t>
            </a: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11841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4C59F3-8F8C-4941-8D27-B4FD216EB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GT" dirty="0"/>
              <a:t>Brechas en Personas con VIH en Tratamiento Antirretroviral</a:t>
            </a:r>
          </a:p>
        </p:txBody>
      </p:sp>
      <p:graphicFrame>
        <p:nvGraphicFramePr>
          <p:cNvPr id="5" name="Gráfico 4"/>
          <p:cNvGraphicFramePr/>
          <p:nvPr/>
        </p:nvGraphicFramePr>
        <p:xfrm>
          <a:off x="1259632" y="3042671"/>
          <a:ext cx="6696092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2492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4B6063-7141-4572-8FD7-6C6798EC5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/>
              <a:t>1. Algoritmo diagnóstico de VIH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4E2E49-3852-4864-9E99-9E8DC3865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104" y="1600200"/>
            <a:ext cx="3178696" cy="4525963"/>
          </a:xfrm>
        </p:spPr>
        <p:txBody>
          <a:bodyPr/>
          <a:lstStyle/>
          <a:p>
            <a:r>
              <a:rPr lang="es-GT" dirty="0"/>
              <a:t>Actualizar el algoritmo diagnóstico  a través de 2 pruebas rápidas de diferente metodología</a:t>
            </a:r>
          </a:p>
          <a:p>
            <a:endParaRPr lang="es-GT" dirty="0"/>
          </a:p>
          <a:p>
            <a:endParaRPr lang="es-GT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096695">
            <a:off x="773009" y="1546208"/>
            <a:ext cx="3859866" cy="430790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52385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A65759-9E20-4772-8A47-B63575897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5276C4E-907D-4498-A650-226ADCC5B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76980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4B6063-7141-4572-8FD7-6C6798EC5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GT" dirty="0"/>
              <a:t>2. Lineamientos para la Notificación y búsqueda de contactos en VIH e ITS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4E2E49-3852-4864-9E99-9E8DC3865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5624" y="1988840"/>
            <a:ext cx="4114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GT" dirty="0"/>
              <a:t>Elaboración de un lineamiento de notificación y búsqueda de contactos (</a:t>
            </a:r>
            <a:r>
              <a:rPr lang="es-GT" dirty="0" err="1"/>
              <a:t>Index</a:t>
            </a:r>
            <a:r>
              <a:rPr lang="es-GT" dirty="0"/>
              <a:t> </a:t>
            </a:r>
            <a:r>
              <a:rPr lang="es-GT" dirty="0" err="1"/>
              <a:t>testing</a:t>
            </a:r>
            <a:r>
              <a:rPr lang="es-GT" dirty="0"/>
              <a:t>)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l="18897" t="392" r="24412" b="-392"/>
          <a:stretch/>
        </p:blipFill>
        <p:spPr>
          <a:xfrm rot="21166492">
            <a:off x="960944" y="2426271"/>
            <a:ext cx="2592288" cy="34294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62760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4B6063-7141-4572-8FD7-6C6798EC5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57200"/>
            <a:ext cx="8229600" cy="1143000"/>
          </a:xfrm>
        </p:spPr>
        <p:txBody>
          <a:bodyPr>
            <a:normAutofit/>
          </a:bodyPr>
          <a:lstStyle/>
          <a:p>
            <a:r>
              <a:rPr lang="es-GT" dirty="0"/>
              <a:t>3. Pruebas auto administradas 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DD884B3C-0FDE-4F35-A516-E03E4F0F325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549"/>
          <a:stretch/>
        </p:blipFill>
        <p:spPr>
          <a:xfrm>
            <a:off x="4458876" y="1394830"/>
            <a:ext cx="4228593" cy="2526548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755576" y="4397343"/>
            <a:ext cx="77975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GT" b="1" dirty="0"/>
              <a:t>Existe un marco político aprobado por MINSAL que permite la introducción de pruebas de auto diagnóstico de VIH al país y estas pueden  ser adquiridas por venta libre en farmacias.</a:t>
            </a:r>
          </a:p>
          <a:p>
            <a:endParaRPr lang="es-GT" b="1" dirty="0"/>
          </a:p>
        </p:txBody>
      </p:sp>
    </p:spTree>
    <p:extLst>
      <p:ext uri="{BB962C8B-B14F-4D97-AF65-F5344CB8AC3E}">
        <p14:creationId xmlns:p14="http://schemas.microsoft.com/office/powerpoint/2010/main" val="191384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4B6063-7141-4572-8FD7-6C6798EC5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GT" dirty="0"/>
              <a:t>4. Proveedores Comunitarios (ONG)</a:t>
            </a:r>
          </a:p>
        </p:txBody>
      </p:sp>
      <p:sp>
        <p:nvSpPr>
          <p:cNvPr id="4" name="Rectángulo 3"/>
          <p:cNvSpPr/>
          <p:nvPr/>
        </p:nvSpPr>
        <p:spPr>
          <a:xfrm>
            <a:off x="467544" y="1988840"/>
            <a:ext cx="7920880" cy="127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G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Protocolo, lineamiento, adenda u oficio específico, para que los proveedores comunitarios capacitados puedan realizar pruebas de VIH, actualizado/emitido y aprobado por MINSAL</a:t>
            </a:r>
            <a:endParaRPr lang="es-SV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593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4B6063-7141-4572-8FD7-6C6798EC5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GT" dirty="0"/>
              <a:t>5 y 6. Lineamiento de Vinculación y Adherencia a la TAR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0080" r="21655"/>
          <a:stretch/>
        </p:blipFill>
        <p:spPr>
          <a:xfrm>
            <a:off x="6016986" y="1687713"/>
            <a:ext cx="2664296" cy="34294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Rectángulo 2"/>
          <p:cNvSpPr/>
          <p:nvPr/>
        </p:nvSpPr>
        <p:spPr>
          <a:xfrm>
            <a:off x="899592" y="2124666"/>
            <a:ext cx="4572000" cy="12777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GT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Algoritmo o lineamiento para vincular a los nuevos diagnosticados con VIH de manera inmediata al continuum de la atención y a la TAR; emitido y aprobado por MINSAL.</a:t>
            </a:r>
            <a:endParaRPr lang="es-SV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907259" y="407707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GT" dirty="0">
                <a:latin typeface="Calibri" panose="020F0502020204030204" pitchFamily="34" charset="0"/>
                <a:ea typeface="Calibri" panose="020F0502020204030204" pitchFamily="34" charset="0"/>
              </a:rPr>
              <a:t>Algoritmo o lineamiento para identificar abandonos y vincular de nuevo a PV no adherentes al tratamiento, emitido y aprobado por MINSAL 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72464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4B6063-7141-4572-8FD7-6C6798EC5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57200"/>
            <a:ext cx="8229600" cy="1143000"/>
          </a:xfrm>
        </p:spPr>
        <p:txBody>
          <a:bodyPr>
            <a:normAutofit/>
          </a:bodyPr>
          <a:lstStyle/>
          <a:p>
            <a:r>
              <a:rPr lang="es-GT" dirty="0"/>
              <a:t>7. Descentralización de ARV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290" y="3072889"/>
            <a:ext cx="8016700" cy="3213289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7272319" y="4652397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solidFill>
                  <a:srgbClr val="FF0000"/>
                </a:solidFill>
              </a:rPr>
              <a:t>Uso actual </a:t>
            </a:r>
          </a:p>
        </p:txBody>
      </p:sp>
      <p:cxnSp>
        <p:nvCxnSpPr>
          <p:cNvPr id="8" name="Conector recto de flecha 7"/>
          <p:cNvCxnSpPr/>
          <p:nvPr/>
        </p:nvCxnSpPr>
        <p:spPr>
          <a:xfrm>
            <a:off x="4716016" y="4797152"/>
            <a:ext cx="223224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adroTexto 8"/>
          <p:cNvSpPr txBox="1"/>
          <p:nvPr/>
        </p:nvSpPr>
        <p:spPr>
          <a:xfrm>
            <a:off x="7559824" y="425244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solidFill>
                  <a:srgbClr val="00B050"/>
                </a:solidFill>
              </a:rPr>
              <a:t>Uso propuesto </a:t>
            </a:r>
          </a:p>
        </p:txBody>
      </p:sp>
      <p:cxnSp>
        <p:nvCxnSpPr>
          <p:cNvPr id="10" name="Conector recto de flecha 9"/>
          <p:cNvCxnSpPr/>
          <p:nvPr/>
        </p:nvCxnSpPr>
        <p:spPr>
          <a:xfrm>
            <a:off x="5086400" y="4437112"/>
            <a:ext cx="2232248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ángulo 4"/>
          <p:cNvSpPr/>
          <p:nvPr/>
        </p:nvSpPr>
        <p:spPr>
          <a:xfrm>
            <a:off x="1403648" y="1731427"/>
            <a:ext cx="6624736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GT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Lineamiento, adenda u oficio específico para regular la distribución descentralizada de </a:t>
            </a:r>
            <a:r>
              <a:rPr lang="es-GT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ARVs</a:t>
            </a:r>
            <a:r>
              <a:rPr lang="es-GT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actualizado/emitido y aprobado por MINSAL </a:t>
            </a:r>
            <a:endParaRPr lang="es-SV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4155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9024</TotalTime>
  <Words>547</Words>
  <Application>Microsoft Office PowerPoint</Application>
  <PresentationFormat>Presentación en pantalla (4:3)</PresentationFormat>
  <Paragraphs>42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Arial Narrow</vt:lpstr>
      <vt:lpstr>Calibri</vt:lpstr>
      <vt:lpstr>Tema de Office</vt:lpstr>
      <vt:lpstr>Proyecto de  Sostenibilidad  y Derechos Humanos para Centroamérica -Componentes-   Mirna García </vt:lpstr>
      <vt:lpstr>Brechas en Personas con VIH en Tratamiento Antirretroviral</vt:lpstr>
      <vt:lpstr>1. Algoritmo diagnóstico de VIH</vt:lpstr>
      <vt:lpstr>Presentación de PowerPoint</vt:lpstr>
      <vt:lpstr>2. Lineamientos para la Notificación y búsqueda de contactos en VIH e ITS </vt:lpstr>
      <vt:lpstr>3. Pruebas auto administradas </vt:lpstr>
      <vt:lpstr>4. Proveedores Comunitarios (ONG)</vt:lpstr>
      <vt:lpstr>5 y 6. Lineamiento de Vinculación y Adherencia a la TAR</vt:lpstr>
      <vt:lpstr>7. Descentralización de ARV</vt:lpstr>
      <vt:lpstr>8. Guía Clínica de Atención a Personas con VIH</vt:lpstr>
      <vt:lpstr>11. Estrategia de Sostenibilidad</vt:lpstr>
      <vt:lpstr>12. Marco de Monitoreo Cascada de Atención VIH</vt:lpstr>
      <vt:lpstr>Abogacía para la exención de impuestos a ARV</vt:lpstr>
      <vt:lpstr>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LMerino</dc:creator>
  <cp:lastModifiedBy>Karla Eugenia Rivera Arévalo</cp:lastModifiedBy>
  <cp:revision>222</cp:revision>
  <dcterms:created xsi:type="dcterms:W3CDTF">2018-04-08T21:45:55Z</dcterms:created>
  <dcterms:modified xsi:type="dcterms:W3CDTF">2019-07-25T20:10:17Z</dcterms:modified>
</cp:coreProperties>
</file>