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91" r:id="rId5"/>
    <p:sldId id="279" r:id="rId6"/>
    <p:sldId id="292" r:id="rId7"/>
    <p:sldId id="280" r:id="rId8"/>
    <p:sldId id="296" r:id="rId9"/>
    <p:sldId id="277" r:id="rId10"/>
    <p:sldId id="293" r:id="rId11"/>
    <p:sldId id="297" r:id="rId12"/>
    <p:sldId id="299" r:id="rId13"/>
    <p:sldId id="285" r:id="rId14"/>
    <p:sldId id="282" r:id="rId15"/>
    <p:sldId id="281" r:id="rId16"/>
    <p:sldId id="283" r:id="rId17"/>
    <p:sldId id="286" r:id="rId18"/>
    <p:sldId id="258" r:id="rId19"/>
  </p:sldIdLst>
  <p:sldSz cx="9144000" cy="6858000" type="screen4x3"/>
  <p:notesSz cx="6858000" cy="91440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72" autoAdjust="0"/>
  </p:normalViewPr>
  <p:slideViewPr>
    <p:cSldViewPr>
      <p:cViewPr varScale="1">
        <p:scale>
          <a:sx n="63" d="100"/>
          <a:sy n="63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43030-5139-4FF6-8922-3EFD01C2AD9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8E92B56-9527-4FCE-9458-7477685A3708}">
      <dgm:prSet phldrT="[Texto]"/>
      <dgm:spPr/>
      <dgm:t>
        <a:bodyPr/>
        <a:lstStyle/>
        <a:p>
          <a:r>
            <a:rPr lang="es-SV" b="1" dirty="0"/>
            <a:t>1. Recauda el dinero: </a:t>
          </a:r>
          <a:r>
            <a:rPr lang="es-SV" dirty="0"/>
            <a:t>$4,ooo millones anuales. </a:t>
          </a:r>
        </a:p>
        <a:p>
          <a:r>
            <a:rPr lang="es-SV" dirty="0"/>
            <a:t>95% dinero procede de gobiernos donantes y el 5% del sector privado   </a:t>
          </a:r>
        </a:p>
      </dgm:t>
    </dgm:pt>
    <dgm:pt modelId="{0E9B0AE8-F911-4407-A0B7-595AC04F6F67}" type="parTrans" cxnId="{9E9D6D88-A28F-410F-9893-7A64E305C3AE}">
      <dgm:prSet/>
      <dgm:spPr/>
      <dgm:t>
        <a:bodyPr/>
        <a:lstStyle/>
        <a:p>
          <a:endParaRPr lang="es-SV"/>
        </a:p>
      </dgm:t>
    </dgm:pt>
    <dgm:pt modelId="{385C3182-DE01-4634-BC02-55AE058B0966}" type="sibTrans" cxnId="{9E9D6D88-A28F-410F-9893-7A64E305C3AE}">
      <dgm:prSet/>
      <dgm:spPr/>
      <dgm:t>
        <a:bodyPr/>
        <a:lstStyle/>
        <a:p>
          <a:endParaRPr lang="es-SV"/>
        </a:p>
      </dgm:t>
    </dgm:pt>
    <dgm:pt modelId="{17468A69-35B1-4797-99B4-D8129E57844B}">
      <dgm:prSet phldrT="[Texto]"/>
      <dgm:spPr/>
      <dgm:t>
        <a:bodyPr/>
        <a:lstStyle/>
        <a:p>
          <a:r>
            <a:rPr lang="es-SV" b="1" dirty="0"/>
            <a:t>2. Los países toman decisiones sobre inversión:</a:t>
          </a:r>
          <a:r>
            <a:rPr lang="es-SV" dirty="0"/>
            <a:t> MCP representantes personas afectadas tres enfermedades, Gobierno, Sociedad Civil elaboran plan de acuerdo a necesidades</a:t>
          </a:r>
        </a:p>
      </dgm:t>
    </dgm:pt>
    <dgm:pt modelId="{9D3B7886-DEBC-476E-BF22-CAF2D73A699F}" type="parTrans" cxnId="{7DAA8D00-B8BD-4AB4-83EB-9923CC18460D}">
      <dgm:prSet/>
      <dgm:spPr/>
      <dgm:t>
        <a:bodyPr/>
        <a:lstStyle/>
        <a:p>
          <a:endParaRPr lang="es-SV"/>
        </a:p>
      </dgm:t>
    </dgm:pt>
    <dgm:pt modelId="{C01069E9-E5CF-4192-97DE-FAA24EF7F7F7}" type="sibTrans" cxnId="{7DAA8D00-B8BD-4AB4-83EB-9923CC18460D}">
      <dgm:prSet/>
      <dgm:spPr/>
      <dgm:t>
        <a:bodyPr/>
        <a:lstStyle/>
        <a:p>
          <a:endParaRPr lang="es-SV"/>
        </a:p>
      </dgm:t>
    </dgm:pt>
    <dgm:pt modelId="{49119016-7902-4C36-881E-3B989FF888D0}">
      <dgm:prSet phldrT="[Texto]"/>
      <dgm:spPr/>
      <dgm:t>
        <a:bodyPr/>
        <a:lstStyle/>
        <a:p>
          <a:r>
            <a:rPr lang="es-SV" b="1" dirty="0"/>
            <a:t>3. Revisa y aprueba los planes: </a:t>
          </a:r>
          <a:r>
            <a:rPr lang="es-SV" dirty="0"/>
            <a:t>PRT y Junta Directiva del FM </a:t>
          </a:r>
        </a:p>
      </dgm:t>
    </dgm:pt>
    <dgm:pt modelId="{D894062E-8506-48BA-A563-EFAAA5E56114}" type="parTrans" cxnId="{A731F148-5724-4875-80E8-FCE9F9F9C773}">
      <dgm:prSet/>
      <dgm:spPr/>
      <dgm:t>
        <a:bodyPr/>
        <a:lstStyle/>
        <a:p>
          <a:endParaRPr lang="es-SV"/>
        </a:p>
      </dgm:t>
    </dgm:pt>
    <dgm:pt modelId="{751437A8-7C97-4DB0-B082-6F0CB2557092}" type="sibTrans" cxnId="{A731F148-5724-4875-80E8-FCE9F9F9C773}">
      <dgm:prSet/>
      <dgm:spPr/>
      <dgm:t>
        <a:bodyPr/>
        <a:lstStyle/>
        <a:p>
          <a:endParaRPr lang="es-SV"/>
        </a:p>
      </dgm:t>
    </dgm:pt>
    <dgm:pt modelId="{2BD0D91C-0032-4BC5-A427-D5DC69051CA4}">
      <dgm:prSet phldrT="[Texto]"/>
      <dgm:spPr/>
      <dgm:t>
        <a:bodyPr/>
        <a:lstStyle/>
        <a:p>
          <a:r>
            <a:rPr lang="es-SV" b="1" dirty="0"/>
            <a:t>4. Los expertos locales ejecutan</a:t>
          </a:r>
          <a:r>
            <a:rPr lang="es-SV" dirty="0"/>
            <a:t>, la cual es supervisada y evaluada continuamente</a:t>
          </a:r>
        </a:p>
      </dgm:t>
    </dgm:pt>
    <dgm:pt modelId="{A66211E5-417E-4AD5-A428-043E409562DC}" type="parTrans" cxnId="{E5150F87-9E4C-4E5C-8836-FCCE7E0CA60E}">
      <dgm:prSet/>
      <dgm:spPr/>
      <dgm:t>
        <a:bodyPr/>
        <a:lstStyle/>
        <a:p>
          <a:endParaRPr lang="es-SV"/>
        </a:p>
      </dgm:t>
    </dgm:pt>
    <dgm:pt modelId="{711C4922-E5FF-4023-ABD7-7F8E6477A58D}" type="sibTrans" cxnId="{E5150F87-9E4C-4E5C-8836-FCCE7E0CA60E}">
      <dgm:prSet/>
      <dgm:spPr/>
      <dgm:t>
        <a:bodyPr/>
        <a:lstStyle/>
        <a:p>
          <a:endParaRPr lang="es-SV"/>
        </a:p>
      </dgm:t>
    </dgm:pt>
    <dgm:pt modelId="{CECED295-EEED-4850-9B22-50638D5472D4}">
      <dgm:prSet phldrT="[Texto]"/>
      <dgm:spPr/>
      <dgm:t>
        <a:bodyPr/>
        <a:lstStyle/>
        <a:p>
          <a:r>
            <a:rPr lang="es-SV" b="1" dirty="0"/>
            <a:t>5. Cómo funciona la supervisión en acción:</a:t>
          </a:r>
        </a:p>
        <a:p>
          <a:r>
            <a:rPr lang="es-SV" dirty="0"/>
            <a:t>Depende de resultados y el desempeño comprobado</a:t>
          </a:r>
        </a:p>
        <a:p>
          <a:r>
            <a:rPr lang="es-SV" dirty="0"/>
            <a:t>ALF  y OIG </a:t>
          </a:r>
        </a:p>
      </dgm:t>
    </dgm:pt>
    <dgm:pt modelId="{A8916B54-1001-4F5B-8E9C-8634A529D65E}" type="parTrans" cxnId="{270E58F8-62D4-4FF2-B1F2-9EA9773964BA}">
      <dgm:prSet/>
      <dgm:spPr/>
      <dgm:t>
        <a:bodyPr/>
        <a:lstStyle/>
        <a:p>
          <a:endParaRPr lang="es-SV"/>
        </a:p>
      </dgm:t>
    </dgm:pt>
    <dgm:pt modelId="{F69A3F0A-2EF3-44C9-92AF-E1F3D8C1EB2E}" type="sibTrans" cxnId="{270E58F8-62D4-4FF2-B1F2-9EA9773964BA}">
      <dgm:prSet/>
      <dgm:spPr/>
      <dgm:t>
        <a:bodyPr/>
        <a:lstStyle/>
        <a:p>
          <a:endParaRPr lang="es-SV"/>
        </a:p>
      </dgm:t>
    </dgm:pt>
    <dgm:pt modelId="{EA5104AE-CB96-4262-A5F6-5F0C5501E6DF}" type="pres">
      <dgm:prSet presAssocID="{12543030-5139-4FF6-8922-3EFD01C2AD91}" presName="cycle" presStyleCnt="0">
        <dgm:presLayoutVars>
          <dgm:dir/>
          <dgm:resizeHandles val="exact"/>
        </dgm:presLayoutVars>
      </dgm:prSet>
      <dgm:spPr/>
    </dgm:pt>
    <dgm:pt modelId="{B7930352-81FE-4C7A-8FBD-0F9EDC0DC3D6}" type="pres">
      <dgm:prSet presAssocID="{78E92B56-9527-4FCE-9458-7477685A3708}" presName="dummy" presStyleCnt="0"/>
      <dgm:spPr/>
    </dgm:pt>
    <dgm:pt modelId="{0F79ACA8-B35E-4522-BB4C-AA83F230DBF6}" type="pres">
      <dgm:prSet presAssocID="{78E92B56-9527-4FCE-9458-7477685A3708}" presName="node" presStyleLbl="revTx" presStyleIdx="0" presStyleCnt="5">
        <dgm:presLayoutVars>
          <dgm:bulletEnabled val="1"/>
        </dgm:presLayoutVars>
      </dgm:prSet>
      <dgm:spPr/>
    </dgm:pt>
    <dgm:pt modelId="{03A2D380-F18C-4BE0-9D0A-7736EFC4E946}" type="pres">
      <dgm:prSet presAssocID="{385C3182-DE01-4634-BC02-55AE058B0966}" presName="sibTrans" presStyleLbl="node1" presStyleIdx="0" presStyleCnt="5"/>
      <dgm:spPr/>
    </dgm:pt>
    <dgm:pt modelId="{CE6EBF7A-56DC-4578-BB70-3A5B52E60CFC}" type="pres">
      <dgm:prSet presAssocID="{17468A69-35B1-4797-99B4-D8129E57844B}" presName="dummy" presStyleCnt="0"/>
      <dgm:spPr/>
    </dgm:pt>
    <dgm:pt modelId="{8B961D76-7FA9-4B22-93BD-A3C48D40744B}" type="pres">
      <dgm:prSet presAssocID="{17468A69-35B1-4797-99B4-D8129E57844B}" presName="node" presStyleLbl="revTx" presStyleIdx="1" presStyleCnt="5">
        <dgm:presLayoutVars>
          <dgm:bulletEnabled val="1"/>
        </dgm:presLayoutVars>
      </dgm:prSet>
      <dgm:spPr/>
    </dgm:pt>
    <dgm:pt modelId="{074FD48A-E8E2-42D0-8F84-D3F03A28587B}" type="pres">
      <dgm:prSet presAssocID="{C01069E9-E5CF-4192-97DE-FAA24EF7F7F7}" presName="sibTrans" presStyleLbl="node1" presStyleIdx="1" presStyleCnt="5"/>
      <dgm:spPr/>
    </dgm:pt>
    <dgm:pt modelId="{E1DD22AD-F0AD-4F2F-87DA-501C84B805ED}" type="pres">
      <dgm:prSet presAssocID="{49119016-7902-4C36-881E-3B989FF888D0}" presName="dummy" presStyleCnt="0"/>
      <dgm:spPr/>
    </dgm:pt>
    <dgm:pt modelId="{E5147228-C572-4E8A-AB2F-B3E542461087}" type="pres">
      <dgm:prSet presAssocID="{49119016-7902-4C36-881E-3B989FF888D0}" presName="node" presStyleLbl="revTx" presStyleIdx="2" presStyleCnt="5">
        <dgm:presLayoutVars>
          <dgm:bulletEnabled val="1"/>
        </dgm:presLayoutVars>
      </dgm:prSet>
      <dgm:spPr/>
    </dgm:pt>
    <dgm:pt modelId="{96B25D46-898C-4C37-B428-0E55E4E115A9}" type="pres">
      <dgm:prSet presAssocID="{751437A8-7C97-4DB0-B082-6F0CB2557092}" presName="sibTrans" presStyleLbl="node1" presStyleIdx="2" presStyleCnt="5"/>
      <dgm:spPr/>
    </dgm:pt>
    <dgm:pt modelId="{75A74587-6164-4009-AB55-AE242818A231}" type="pres">
      <dgm:prSet presAssocID="{2BD0D91C-0032-4BC5-A427-D5DC69051CA4}" presName="dummy" presStyleCnt="0"/>
      <dgm:spPr/>
    </dgm:pt>
    <dgm:pt modelId="{E3FD5408-54BB-4866-8159-48D34E8CE3C1}" type="pres">
      <dgm:prSet presAssocID="{2BD0D91C-0032-4BC5-A427-D5DC69051CA4}" presName="node" presStyleLbl="revTx" presStyleIdx="3" presStyleCnt="5">
        <dgm:presLayoutVars>
          <dgm:bulletEnabled val="1"/>
        </dgm:presLayoutVars>
      </dgm:prSet>
      <dgm:spPr/>
    </dgm:pt>
    <dgm:pt modelId="{48A30FFE-B6B1-4C97-8836-8345B52CB34E}" type="pres">
      <dgm:prSet presAssocID="{711C4922-E5FF-4023-ABD7-7F8E6477A58D}" presName="sibTrans" presStyleLbl="node1" presStyleIdx="3" presStyleCnt="5"/>
      <dgm:spPr/>
    </dgm:pt>
    <dgm:pt modelId="{D386BA0F-8D5E-4841-915B-018F81FD8E44}" type="pres">
      <dgm:prSet presAssocID="{CECED295-EEED-4850-9B22-50638D5472D4}" presName="dummy" presStyleCnt="0"/>
      <dgm:spPr/>
    </dgm:pt>
    <dgm:pt modelId="{510F755B-4367-4375-AFEB-CA86E7B49309}" type="pres">
      <dgm:prSet presAssocID="{CECED295-EEED-4850-9B22-50638D5472D4}" presName="node" presStyleLbl="revTx" presStyleIdx="4" presStyleCnt="5">
        <dgm:presLayoutVars>
          <dgm:bulletEnabled val="1"/>
        </dgm:presLayoutVars>
      </dgm:prSet>
      <dgm:spPr/>
    </dgm:pt>
    <dgm:pt modelId="{389F7A53-8B7F-46E8-83F2-F7B906F4BD4A}" type="pres">
      <dgm:prSet presAssocID="{F69A3F0A-2EF3-44C9-92AF-E1F3D8C1EB2E}" presName="sibTrans" presStyleLbl="node1" presStyleIdx="4" presStyleCnt="5"/>
      <dgm:spPr/>
    </dgm:pt>
  </dgm:ptLst>
  <dgm:cxnLst>
    <dgm:cxn modelId="{7DAA8D00-B8BD-4AB4-83EB-9923CC18460D}" srcId="{12543030-5139-4FF6-8922-3EFD01C2AD91}" destId="{17468A69-35B1-4797-99B4-D8129E57844B}" srcOrd="1" destOrd="0" parTransId="{9D3B7886-DEBC-476E-BF22-CAF2D73A699F}" sibTransId="{C01069E9-E5CF-4192-97DE-FAA24EF7F7F7}"/>
    <dgm:cxn modelId="{97D53A1B-40B3-48B3-B188-94D9074B7484}" type="presOf" srcId="{78E92B56-9527-4FCE-9458-7477685A3708}" destId="{0F79ACA8-B35E-4522-BB4C-AA83F230DBF6}" srcOrd="0" destOrd="0" presId="urn:microsoft.com/office/officeart/2005/8/layout/cycle1"/>
    <dgm:cxn modelId="{DC7B053F-BCF3-40F9-BC44-BEE59987870F}" type="presOf" srcId="{17468A69-35B1-4797-99B4-D8129E57844B}" destId="{8B961D76-7FA9-4B22-93BD-A3C48D40744B}" srcOrd="0" destOrd="0" presId="urn:microsoft.com/office/officeart/2005/8/layout/cycle1"/>
    <dgm:cxn modelId="{22A66C61-52B4-4A8A-B69A-E1842B80ADCF}" type="presOf" srcId="{12543030-5139-4FF6-8922-3EFD01C2AD91}" destId="{EA5104AE-CB96-4262-A5F6-5F0C5501E6DF}" srcOrd="0" destOrd="0" presId="urn:microsoft.com/office/officeart/2005/8/layout/cycle1"/>
    <dgm:cxn modelId="{A731F148-5724-4875-80E8-FCE9F9F9C773}" srcId="{12543030-5139-4FF6-8922-3EFD01C2AD91}" destId="{49119016-7902-4C36-881E-3B989FF888D0}" srcOrd="2" destOrd="0" parTransId="{D894062E-8506-48BA-A563-EFAAA5E56114}" sibTransId="{751437A8-7C97-4DB0-B082-6F0CB2557092}"/>
    <dgm:cxn modelId="{21E0F468-DFCF-4015-B8FC-3D7D2E268567}" type="presOf" srcId="{C01069E9-E5CF-4192-97DE-FAA24EF7F7F7}" destId="{074FD48A-E8E2-42D0-8F84-D3F03A28587B}" srcOrd="0" destOrd="0" presId="urn:microsoft.com/office/officeart/2005/8/layout/cycle1"/>
    <dgm:cxn modelId="{E5150F87-9E4C-4E5C-8836-FCCE7E0CA60E}" srcId="{12543030-5139-4FF6-8922-3EFD01C2AD91}" destId="{2BD0D91C-0032-4BC5-A427-D5DC69051CA4}" srcOrd="3" destOrd="0" parTransId="{A66211E5-417E-4AD5-A428-043E409562DC}" sibTransId="{711C4922-E5FF-4023-ABD7-7F8E6477A58D}"/>
    <dgm:cxn modelId="{9E9D6D88-A28F-410F-9893-7A64E305C3AE}" srcId="{12543030-5139-4FF6-8922-3EFD01C2AD91}" destId="{78E92B56-9527-4FCE-9458-7477685A3708}" srcOrd="0" destOrd="0" parTransId="{0E9B0AE8-F911-4407-A0B7-595AC04F6F67}" sibTransId="{385C3182-DE01-4634-BC02-55AE058B0966}"/>
    <dgm:cxn modelId="{DDEBE29E-57EB-456F-BFF5-98B9584C4287}" type="presOf" srcId="{49119016-7902-4C36-881E-3B989FF888D0}" destId="{E5147228-C572-4E8A-AB2F-B3E542461087}" srcOrd="0" destOrd="0" presId="urn:microsoft.com/office/officeart/2005/8/layout/cycle1"/>
    <dgm:cxn modelId="{942300A5-4404-4F13-B2C3-5FB2DDE8283A}" type="presOf" srcId="{2BD0D91C-0032-4BC5-A427-D5DC69051CA4}" destId="{E3FD5408-54BB-4866-8159-48D34E8CE3C1}" srcOrd="0" destOrd="0" presId="urn:microsoft.com/office/officeart/2005/8/layout/cycle1"/>
    <dgm:cxn modelId="{B69A25C7-A51C-4699-8CB3-37F5316489AD}" type="presOf" srcId="{CECED295-EEED-4850-9B22-50638D5472D4}" destId="{510F755B-4367-4375-AFEB-CA86E7B49309}" srcOrd="0" destOrd="0" presId="urn:microsoft.com/office/officeart/2005/8/layout/cycle1"/>
    <dgm:cxn modelId="{7B3AEBE2-A3BD-4003-B5C9-8F812A4FD52F}" type="presOf" srcId="{385C3182-DE01-4634-BC02-55AE058B0966}" destId="{03A2D380-F18C-4BE0-9D0A-7736EFC4E946}" srcOrd="0" destOrd="0" presId="urn:microsoft.com/office/officeart/2005/8/layout/cycle1"/>
    <dgm:cxn modelId="{7EB338E9-AC3B-429A-A71B-23D707C7952F}" type="presOf" srcId="{F69A3F0A-2EF3-44C9-92AF-E1F3D8C1EB2E}" destId="{389F7A53-8B7F-46E8-83F2-F7B906F4BD4A}" srcOrd="0" destOrd="0" presId="urn:microsoft.com/office/officeart/2005/8/layout/cycle1"/>
    <dgm:cxn modelId="{270E58F8-62D4-4FF2-B1F2-9EA9773964BA}" srcId="{12543030-5139-4FF6-8922-3EFD01C2AD91}" destId="{CECED295-EEED-4850-9B22-50638D5472D4}" srcOrd="4" destOrd="0" parTransId="{A8916B54-1001-4F5B-8E9C-8634A529D65E}" sibTransId="{F69A3F0A-2EF3-44C9-92AF-E1F3D8C1EB2E}"/>
    <dgm:cxn modelId="{CE3B91F8-AB42-4050-8E1A-169F6D533387}" type="presOf" srcId="{751437A8-7C97-4DB0-B082-6F0CB2557092}" destId="{96B25D46-898C-4C37-B428-0E55E4E115A9}" srcOrd="0" destOrd="0" presId="urn:microsoft.com/office/officeart/2005/8/layout/cycle1"/>
    <dgm:cxn modelId="{ED3E1DFA-602E-4A71-AF1E-2F9B11B12BBC}" type="presOf" srcId="{711C4922-E5FF-4023-ABD7-7F8E6477A58D}" destId="{48A30FFE-B6B1-4C97-8836-8345B52CB34E}" srcOrd="0" destOrd="0" presId="urn:microsoft.com/office/officeart/2005/8/layout/cycle1"/>
    <dgm:cxn modelId="{C090976C-6691-4416-A344-7343781123F6}" type="presParOf" srcId="{EA5104AE-CB96-4262-A5F6-5F0C5501E6DF}" destId="{B7930352-81FE-4C7A-8FBD-0F9EDC0DC3D6}" srcOrd="0" destOrd="0" presId="urn:microsoft.com/office/officeart/2005/8/layout/cycle1"/>
    <dgm:cxn modelId="{5FE7E20E-9B10-401A-95BA-9943DD0A5DEE}" type="presParOf" srcId="{EA5104AE-CB96-4262-A5F6-5F0C5501E6DF}" destId="{0F79ACA8-B35E-4522-BB4C-AA83F230DBF6}" srcOrd="1" destOrd="0" presId="urn:microsoft.com/office/officeart/2005/8/layout/cycle1"/>
    <dgm:cxn modelId="{B3FD1C35-233B-48BD-8091-0FF8BCC7E10E}" type="presParOf" srcId="{EA5104AE-CB96-4262-A5F6-5F0C5501E6DF}" destId="{03A2D380-F18C-4BE0-9D0A-7736EFC4E946}" srcOrd="2" destOrd="0" presId="urn:microsoft.com/office/officeart/2005/8/layout/cycle1"/>
    <dgm:cxn modelId="{CB9EADFE-47A9-4B10-879D-3A66F08B3CDA}" type="presParOf" srcId="{EA5104AE-CB96-4262-A5F6-5F0C5501E6DF}" destId="{CE6EBF7A-56DC-4578-BB70-3A5B52E60CFC}" srcOrd="3" destOrd="0" presId="urn:microsoft.com/office/officeart/2005/8/layout/cycle1"/>
    <dgm:cxn modelId="{0733A67C-FC38-4B58-93AF-21A12B4BE64B}" type="presParOf" srcId="{EA5104AE-CB96-4262-A5F6-5F0C5501E6DF}" destId="{8B961D76-7FA9-4B22-93BD-A3C48D40744B}" srcOrd="4" destOrd="0" presId="urn:microsoft.com/office/officeart/2005/8/layout/cycle1"/>
    <dgm:cxn modelId="{FAAB5D71-1933-4233-A6D2-958B86B5308E}" type="presParOf" srcId="{EA5104AE-CB96-4262-A5F6-5F0C5501E6DF}" destId="{074FD48A-E8E2-42D0-8F84-D3F03A28587B}" srcOrd="5" destOrd="0" presId="urn:microsoft.com/office/officeart/2005/8/layout/cycle1"/>
    <dgm:cxn modelId="{91808387-E1A5-4CA3-94E2-B996AE4EA2A7}" type="presParOf" srcId="{EA5104AE-CB96-4262-A5F6-5F0C5501E6DF}" destId="{E1DD22AD-F0AD-4F2F-87DA-501C84B805ED}" srcOrd="6" destOrd="0" presId="urn:microsoft.com/office/officeart/2005/8/layout/cycle1"/>
    <dgm:cxn modelId="{70A3EA6D-5A47-44D1-BA2A-B39A4F4DC7F5}" type="presParOf" srcId="{EA5104AE-CB96-4262-A5F6-5F0C5501E6DF}" destId="{E5147228-C572-4E8A-AB2F-B3E542461087}" srcOrd="7" destOrd="0" presId="urn:microsoft.com/office/officeart/2005/8/layout/cycle1"/>
    <dgm:cxn modelId="{BC7430EC-24F8-4A07-827D-5A0B305C2AD7}" type="presParOf" srcId="{EA5104AE-CB96-4262-A5F6-5F0C5501E6DF}" destId="{96B25D46-898C-4C37-B428-0E55E4E115A9}" srcOrd="8" destOrd="0" presId="urn:microsoft.com/office/officeart/2005/8/layout/cycle1"/>
    <dgm:cxn modelId="{DD292427-FDCB-4E28-AFFF-BBC7CF4C87A4}" type="presParOf" srcId="{EA5104AE-CB96-4262-A5F6-5F0C5501E6DF}" destId="{75A74587-6164-4009-AB55-AE242818A231}" srcOrd="9" destOrd="0" presId="urn:microsoft.com/office/officeart/2005/8/layout/cycle1"/>
    <dgm:cxn modelId="{4B632729-846B-446A-9B71-441C2364B012}" type="presParOf" srcId="{EA5104AE-CB96-4262-A5F6-5F0C5501E6DF}" destId="{E3FD5408-54BB-4866-8159-48D34E8CE3C1}" srcOrd="10" destOrd="0" presId="urn:microsoft.com/office/officeart/2005/8/layout/cycle1"/>
    <dgm:cxn modelId="{D7FBA2CD-0980-499E-86CD-7AF8EF99C353}" type="presParOf" srcId="{EA5104AE-CB96-4262-A5F6-5F0C5501E6DF}" destId="{48A30FFE-B6B1-4C97-8836-8345B52CB34E}" srcOrd="11" destOrd="0" presId="urn:microsoft.com/office/officeart/2005/8/layout/cycle1"/>
    <dgm:cxn modelId="{34703E97-1879-42E3-9C54-F28A6D23DDB2}" type="presParOf" srcId="{EA5104AE-CB96-4262-A5F6-5F0C5501E6DF}" destId="{D386BA0F-8D5E-4841-915B-018F81FD8E44}" srcOrd="12" destOrd="0" presId="urn:microsoft.com/office/officeart/2005/8/layout/cycle1"/>
    <dgm:cxn modelId="{B07D2812-DC0F-4EEC-B06A-A0ADF9F8F440}" type="presParOf" srcId="{EA5104AE-CB96-4262-A5F6-5F0C5501E6DF}" destId="{510F755B-4367-4375-AFEB-CA86E7B49309}" srcOrd="13" destOrd="0" presId="urn:microsoft.com/office/officeart/2005/8/layout/cycle1"/>
    <dgm:cxn modelId="{BA93567D-E1F8-49CB-9D32-2E676EF2A599}" type="presParOf" srcId="{EA5104AE-CB96-4262-A5F6-5F0C5501E6DF}" destId="{389F7A53-8B7F-46E8-83F2-F7B906F4BD4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1D1C8-2487-4BB6-AD5A-BE66D77F68D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607340A-A496-4405-AF44-A6F0A67D7E6E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SV" sz="1600" b="1" dirty="0">
              <a:solidFill>
                <a:schemeClr val="tx1"/>
              </a:solidFill>
            </a:rPr>
            <a:t>VIH  (7)</a:t>
          </a:r>
        </a:p>
        <a:p>
          <a:r>
            <a:rPr lang="es-SV" sz="1600" b="1" dirty="0">
              <a:solidFill>
                <a:schemeClr val="tx1"/>
              </a:solidFill>
            </a:rPr>
            <a:t>$91,824,750.87</a:t>
          </a:r>
          <a:endParaRPr lang="es-SV" sz="1000" b="1" dirty="0">
            <a:solidFill>
              <a:schemeClr val="tx1"/>
            </a:solidFill>
          </a:endParaRPr>
        </a:p>
      </dgm:t>
    </dgm:pt>
    <dgm:pt modelId="{153F885E-B82F-4E0C-BA98-477EDF2C833D}" type="parTrans" cxnId="{10098C48-1306-4083-B0C8-4E3B08DEBB7C}">
      <dgm:prSet/>
      <dgm:spPr/>
      <dgm:t>
        <a:bodyPr/>
        <a:lstStyle/>
        <a:p>
          <a:endParaRPr lang="es-SV"/>
        </a:p>
      </dgm:t>
    </dgm:pt>
    <dgm:pt modelId="{71B1041B-00BF-4D65-B82F-B8FD8307DB4A}" type="sibTrans" cxnId="{10098C48-1306-4083-B0C8-4E3B08DEBB7C}">
      <dgm:prSet/>
      <dgm:spPr/>
      <dgm:t>
        <a:bodyPr/>
        <a:lstStyle/>
        <a:p>
          <a:endParaRPr lang="es-SV"/>
        </a:p>
      </dgm:t>
    </dgm:pt>
    <dgm:pt modelId="{3BB6B5C3-E933-4E94-8B59-379F6DB76D2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SV" sz="1100" b="1" dirty="0">
              <a:solidFill>
                <a:schemeClr val="tx1"/>
              </a:solidFill>
            </a:rPr>
            <a:t>TB (5)</a:t>
          </a:r>
        </a:p>
        <a:p>
          <a:r>
            <a:rPr lang="es-SV" sz="1100" b="1" dirty="0">
              <a:solidFill>
                <a:schemeClr val="tx1"/>
              </a:solidFill>
            </a:rPr>
            <a:t>$21,189,561.78</a:t>
          </a:r>
        </a:p>
      </dgm:t>
    </dgm:pt>
    <dgm:pt modelId="{D386CBEB-F7F0-4649-A3A9-6397030B725D}" type="parTrans" cxnId="{FF789708-51FB-4DB3-ADA8-E839A57C729E}">
      <dgm:prSet/>
      <dgm:spPr/>
      <dgm:t>
        <a:bodyPr/>
        <a:lstStyle/>
        <a:p>
          <a:endParaRPr lang="es-SV"/>
        </a:p>
      </dgm:t>
    </dgm:pt>
    <dgm:pt modelId="{36CB44DA-4285-4CF0-90C4-494B7272E796}" type="sibTrans" cxnId="{FF789708-51FB-4DB3-ADA8-E839A57C729E}">
      <dgm:prSet/>
      <dgm:spPr/>
      <dgm:t>
        <a:bodyPr/>
        <a:lstStyle/>
        <a:p>
          <a:endParaRPr lang="es-SV"/>
        </a:p>
      </dgm:t>
    </dgm:pt>
    <dgm:pt modelId="{01565CF0-22C6-419F-87D7-F521BC83660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SV" b="1" dirty="0">
              <a:solidFill>
                <a:schemeClr val="tx1"/>
              </a:solidFill>
            </a:rPr>
            <a:t>Malaria (1)</a:t>
          </a:r>
        </a:p>
        <a:p>
          <a:r>
            <a:rPr lang="es-SV" b="1" dirty="0">
              <a:solidFill>
                <a:schemeClr val="tx1"/>
              </a:solidFill>
            </a:rPr>
            <a:t>$1,794,011.28</a:t>
          </a:r>
        </a:p>
      </dgm:t>
    </dgm:pt>
    <dgm:pt modelId="{8800790B-6BB5-4D6E-B7ED-50B146550634}" type="parTrans" cxnId="{6383E46E-9572-4385-80E1-FC3BC989E3F4}">
      <dgm:prSet/>
      <dgm:spPr/>
      <dgm:t>
        <a:bodyPr/>
        <a:lstStyle/>
        <a:p>
          <a:endParaRPr lang="es-SV"/>
        </a:p>
      </dgm:t>
    </dgm:pt>
    <dgm:pt modelId="{D0D540A6-5B5E-4CE1-964E-221E872AF764}" type="sibTrans" cxnId="{6383E46E-9572-4385-80E1-FC3BC989E3F4}">
      <dgm:prSet/>
      <dgm:spPr/>
      <dgm:t>
        <a:bodyPr/>
        <a:lstStyle/>
        <a:p>
          <a:endParaRPr lang="es-SV"/>
        </a:p>
      </dgm:t>
    </dgm:pt>
    <dgm:pt modelId="{0A0671EA-0998-4119-B8DF-8082036D4FAD}" type="pres">
      <dgm:prSet presAssocID="{C701D1C8-2487-4BB6-AD5A-BE66D77F68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30F0F8-AB00-449F-9C87-63B32E032CA9}" type="pres">
      <dgm:prSet presAssocID="{7607340A-A496-4405-AF44-A6F0A67D7E6E}" presName="gear1" presStyleLbl="node1" presStyleIdx="0" presStyleCnt="3">
        <dgm:presLayoutVars>
          <dgm:chMax val="1"/>
          <dgm:bulletEnabled val="1"/>
        </dgm:presLayoutVars>
      </dgm:prSet>
      <dgm:spPr/>
    </dgm:pt>
    <dgm:pt modelId="{4A8CFD90-A72C-45CC-A791-6278A11C6342}" type="pres">
      <dgm:prSet presAssocID="{7607340A-A496-4405-AF44-A6F0A67D7E6E}" presName="gear1srcNode" presStyleLbl="node1" presStyleIdx="0" presStyleCnt="3"/>
      <dgm:spPr/>
    </dgm:pt>
    <dgm:pt modelId="{E9EA7DF5-0563-4EE1-9DDB-5B747CBFD4E0}" type="pres">
      <dgm:prSet presAssocID="{7607340A-A496-4405-AF44-A6F0A67D7E6E}" presName="gear1dstNode" presStyleLbl="node1" presStyleIdx="0" presStyleCnt="3"/>
      <dgm:spPr/>
    </dgm:pt>
    <dgm:pt modelId="{7EAD16F0-F607-41E7-9358-DB3B372E6AE5}" type="pres">
      <dgm:prSet presAssocID="{3BB6B5C3-E933-4E94-8B59-379F6DB76D23}" presName="gear2" presStyleLbl="node1" presStyleIdx="1" presStyleCnt="3" custScaleX="111424" custScaleY="122069">
        <dgm:presLayoutVars>
          <dgm:chMax val="1"/>
          <dgm:bulletEnabled val="1"/>
        </dgm:presLayoutVars>
      </dgm:prSet>
      <dgm:spPr/>
    </dgm:pt>
    <dgm:pt modelId="{C9F26D0F-171C-4861-9F06-B029CCCAB431}" type="pres">
      <dgm:prSet presAssocID="{3BB6B5C3-E933-4E94-8B59-379F6DB76D23}" presName="gear2srcNode" presStyleLbl="node1" presStyleIdx="1" presStyleCnt="3"/>
      <dgm:spPr/>
    </dgm:pt>
    <dgm:pt modelId="{20FDC19A-AD5D-47FE-A9FF-1F9305E28EEC}" type="pres">
      <dgm:prSet presAssocID="{3BB6B5C3-E933-4E94-8B59-379F6DB76D23}" presName="gear2dstNode" presStyleLbl="node1" presStyleIdx="1" presStyleCnt="3"/>
      <dgm:spPr/>
    </dgm:pt>
    <dgm:pt modelId="{91EC5335-7E0F-4E1F-9FF0-3F2A68BB6DC6}" type="pres">
      <dgm:prSet presAssocID="{01565CF0-22C6-419F-87D7-F521BC83660C}" presName="gear3" presStyleLbl="node1" presStyleIdx="2" presStyleCnt="3"/>
      <dgm:spPr/>
    </dgm:pt>
    <dgm:pt modelId="{FAC0E714-7BE8-44FF-8D25-B429C347BA50}" type="pres">
      <dgm:prSet presAssocID="{01565CF0-22C6-419F-87D7-F521BC83660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CF5875-9E62-4A30-8ECD-7F65D5DA408D}" type="pres">
      <dgm:prSet presAssocID="{01565CF0-22C6-419F-87D7-F521BC83660C}" presName="gear3srcNode" presStyleLbl="node1" presStyleIdx="2" presStyleCnt="3"/>
      <dgm:spPr/>
    </dgm:pt>
    <dgm:pt modelId="{41D2241E-F46A-4853-A1FC-B9A8C4861133}" type="pres">
      <dgm:prSet presAssocID="{01565CF0-22C6-419F-87D7-F521BC83660C}" presName="gear3dstNode" presStyleLbl="node1" presStyleIdx="2" presStyleCnt="3"/>
      <dgm:spPr/>
    </dgm:pt>
    <dgm:pt modelId="{C32D7496-2705-446A-A36C-D263FEFE295D}" type="pres">
      <dgm:prSet presAssocID="{71B1041B-00BF-4D65-B82F-B8FD8307DB4A}" presName="connector1" presStyleLbl="sibTrans2D1" presStyleIdx="0" presStyleCnt="3"/>
      <dgm:spPr/>
    </dgm:pt>
    <dgm:pt modelId="{89161382-16E9-41FE-8E4C-894F1D23F0D2}" type="pres">
      <dgm:prSet presAssocID="{36CB44DA-4285-4CF0-90C4-494B7272E796}" presName="connector2" presStyleLbl="sibTrans2D1" presStyleIdx="1" presStyleCnt="3"/>
      <dgm:spPr/>
    </dgm:pt>
    <dgm:pt modelId="{B114B7E3-26B5-4918-A60E-E86132AE7DE8}" type="pres">
      <dgm:prSet presAssocID="{D0D540A6-5B5E-4CE1-964E-221E872AF764}" presName="connector3" presStyleLbl="sibTrans2D1" presStyleIdx="2" presStyleCnt="3"/>
      <dgm:spPr/>
    </dgm:pt>
  </dgm:ptLst>
  <dgm:cxnLst>
    <dgm:cxn modelId="{FF789708-51FB-4DB3-ADA8-E839A57C729E}" srcId="{C701D1C8-2487-4BB6-AD5A-BE66D77F68D1}" destId="{3BB6B5C3-E933-4E94-8B59-379F6DB76D23}" srcOrd="1" destOrd="0" parTransId="{D386CBEB-F7F0-4649-A3A9-6397030B725D}" sibTransId="{36CB44DA-4285-4CF0-90C4-494B7272E796}"/>
    <dgm:cxn modelId="{9DD3870A-79A0-428C-B451-89857EDD7CE2}" type="presOf" srcId="{36CB44DA-4285-4CF0-90C4-494B7272E796}" destId="{89161382-16E9-41FE-8E4C-894F1D23F0D2}" srcOrd="0" destOrd="0" presId="urn:microsoft.com/office/officeart/2005/8/layout/gear1"/>
    <dgm:cxn modelId="{BFAEC531-9E89-4648-B541-8A742A9F0C59}" type="presOf" srcId="{01565CF0-22C6-419F-87D7-F521BC83660C}" destId="{91EC5335-7E0F-4E1F-9FF0-3F2A68BB6DC6}" srcOrd="0" destOrd="0" presId="urn:microsoft.com/office/officeart/2005/8/layout/gear1"/>
    <dgm:cxn modelId="{10098C48-1306-4083-B0C8-4E3B08DEBB7C}" srcId="{C701D1C8-2487-4BB6-AD5A-BE66D77F68D1}" destId="{7607340A-A496-4405-AF44-A6F0A67D7E6E}" srcOrd="0" destOrd="0" parTransId="{153F885E-B82F-4E0C-BA98-477EDF2C833D}" sibTransId="{71B1041B-00BF-4D65-B82F-B8FD8307DB4A}"/>
    <dgm:cxn modelId="{6383E46E-9572-4385-80E1-FC3BC989E3F4}" srcId="{C701D1C8-2487-4BB6-AD5A-BE66D77F68D1}" destId="{01565CF0-22C6-419F-87D7-F521BC83660C}" srcOrd="2" destOrd="0" parTransId="{8800790B-6BB5-4D6E-B7ED-50B146550634}" sibTransId="{D0D540A6-5B5E-4CE1-964E-221E872AF764}"/>
    <dgm:cxn modelId="{BA479275-B3D7-4977-BDA4-81C9B9884805}" type="presOf" srcId="{01565CF0-22C6-419F-87D7-F521BC83660C}" destId="{FAC0E714-7BE8-44FF-8D25-B429C347BA50}" srcOrd="1" destOrd="0" presId="urn:microsoft.com/office/officeart/2005/8/layout/gear1"/>
    <dgm:cxn modelId="{DA6B9375-BD7E-4C29-B824-683FEE6D1DE2}" type="presOf" srcId="{3BB6B5C3-E933-4E94-8B59-379F6DB76D23}" destId="{20FDC19A-AD5D-47FE-A9FF-1F9305E28EEC}" srcOrd="2" destOrd="0" presId="urn:microsoft.com/office/officeart/2005/8/layout/gear1"/>
    <dgm:cxn modelId="{D0D10D7F-5028-477A-968E-157111C0EB42}" type="presOf" srcId="{7607340A-A496-4405-AF44-A6F0A67D7E6E}" destId="{E9EA7DF5-0563-4EE1-9DDB-5B747CBFD4E0}" srcOrd="2" destOrd="0" presId="urn:microsoft.com/office/officeart/2005/8/layout/gear1"/>
    <dgm:cxn modelId="{F5E87793-8A2B-48F5-8B59-CA694076BB73}" type="presOf" srcId="{7607340A-A496-4405-AF44-A6F0A67D7E6E}" destId="{6430F0F8-AB00-449F-9C87-63B32E032CA9}" srcOrd="0" destOrd="0" presId="urn:microsoft.com/office/officeart/2005/8/layout/gear1"/>
    <dgm:cxn modelId="{BFD8D0AF-A8FF-401D-A6A9-3A4FC330BFA3}" type="presOf" srcId="{D0D540A6-5B5E-4CE1-964E-221E872AF764}" destId="{B114B7E3-26B5-4918-A60E-E86132AE7DE8}" srcOrd="0" destOrd="0" presId="urn:microsoft.com/office/officeart/2005/8/layout/gear1"/>
    <dgm:cxn modelId="{F82893B4-C7C0-4856-9630-704120D777BB}" type="presOf" srcId="{3BB6B5C3-E933-4E94-8B59-379F6DB76D23}" destId="{C9F26D0F-171C-4861-9F06-B029CCCAB431}" srcOrd="1" destOrd="0" presId="urn:microsoft.com/office/officeart/2005/8/layout/gear1"/>
    <dgm:cxn modelId="{6D7BD4BB-2DF2-4243-9344-7A45E5C581F1}" type="presOf" srcId="{C701D1C8-2487-4BB6-AD5A-BE66D77F68D1}" destId="{0A0671EA-0998-4119-B8DF-8082036D4FAD}" srcOrd="0" destOrd="0" presId="urn:microsoft.com/office/officeart/2005/8/layout/gear1"/>
    <dgm:cxn modelId="{869032C6-76AE-4D1D-935F-FDBA198ACEFA}" type="presOf" srcId="{3BB6B5C3-E933-4E94-8B59-379F6DB76D23}" destId="{7EAD16F0-F607-41E7-9358-DB3B372E6AE5}" srcOrd="0" destOrd="0" presId="urn:microsoft.com/office/officeart/2005/8/layout/gear1"/>
    <dgm:cxn modelId="{26E1F2C9-8ACA-4A7A-A918-C4FC73D9FA8B}" type="presOf" srcId="{71B1041B-00BF-4D65-B82F-B8FD8307DB4A}" destId="{C32D7496-2705-446A-A36C-D263FEFE295D}" srcOrd="0" destOrd="0" presId="urn:microsoft.com/office/officeart/2005/8/layout/gear1"/>
    <dgm:cxn modelId="{2F14E1E1-1CA0-4102-A7CD-267972838F34}" type="presOf" srcId="{01565CF0-22C6-419F-87D7-F521BC83660C}" destId="{41D2241E-F46A-4853-A1FC-B9A8C4861133}" srcOrd="3" destOrd="0" presId="urn:microsoft.com/office/officeart/2005/8/layout/gear1"/>
    <dgm:cxn modelId="{80821EE6-3E86-4FB3-82C5-0F6D81730306}" type="presOf" srcId="{7607340A-A496-4405-AF44-A6F0A67D7E6E}" destId="{4A8CFD90-A72C-45CC-A791-6278A11C6342}" srcOrd="1" destOrd="0" presId="urn:microsoft.com/office/officeart/2005/8/layout/gear1"/>
    <dgm:cxn modelId="{103160F0-E10B-46B9-B2A6-6974232A6DCA}" type="presOf" srcId="{01565CF0-22C6-419F-87D7-F521BC83660C}" destId="{7DCF5875-9E62-4A30-8ECD-7F65D5DA408D}" srcOrd="2" destOrd="0" presId="urn:microsoft.com/office/officeart/2005/8/layout/gear1"/>
    <dgm:cxn modelId="{48F14323-9929-4F0D-882F-F6CE41F6C140}" type="presParOf" srcId="{0A0671EA-0998-4119-B8DF-8082036D4FAD}" destId="{6430F0F8-AB00-449F-9C87-63B32E032CA9}" srcOrd="0" destOrd="0" presId="urn:microsoft.com/office/officeart/2005/8/layout/gear1"/>
    <dgm:cxn modelId="{19D00F07-93BE-4ACC-AC75-786D838123D5}" type="presParOf" srcId="{0A0671EA-0998-4119-B8DF-8082036D4FAD}" destId="{4A8CFD90-A72C-45CC-A791-6278A11C6342}" srcOrd="1" destOrd="0" presId="urn:microsoft.com/office/officeart/2005/8/layout/gear1"/>
    <dgm:cxn modelId="{D2D1991B-947E-419C-BA81-8FFF711F6689}" type="presParOf" srcId="{0A0671EA-0998-4119-B8DF-8082036D4FAD}" destId="{E9EA7DF5-0563-4EE1-9DDB-5B747CBFD4E0}" srcOrd="2" destOrd="0" presId="urn:microsoft.com/office/officeart/2005/8/layout/gear1"/>
    <dgm:cxn modelId="{B20E8F62-437D-497A-8817-4A67A651E0E6}" type="presParOf" srcId="{0A0671EA-0998-4119-B8DF-8082036D4FAD}" destId="{7EAD16F0-F607-41E7-9358-DB3B372E6AE5}" srcOrd="3" destOrd="0" presId="urn:microsoft.com/office/officeart/2005/8/layout/gear1"/>
    <dgm:cxn modelId="{FCBCA7DE-0AF6-4E8A-9E64-B00C637303B0}" type="presParOf" srcId="{0A0671EA-0998-4119-B8DF-8082036D4FAD}" destId="{C9F26D0F-171C-4861-9F06-B029CCCAB431}" srcOrd="4" destOrd="0" presId="urn:microsoft.com/office/officeart/2005/8/layout/gear1"/>
    <dgm:cxn modelId="{9ED74D1E-2F54-4625-9602-D261F8AE4A69}" type="presParOf" srcId="{0A0671EA-0998-4119-B8DF-8082036D4FAD}" destId="{20FDC19A-AD5D-47FE-A9FF-1F9305E28EEC}" srcOrd="5" destOrd="0" presId="urn:microsoft.com/office/officeart/2005/8/layout/gear1"/>
    <dgm:cxn modelId="{D123EE40-124B-4810-A1A4-5F11BE333983}" type="presParOf" srcId="{0A0671EA-0998-4119-B8DF-8082036D4FAD}" destId="{91EC5335-7E0F-4E1F-9FF0-3F2A68BB6DC6}" srcOrd="6" destOrd="0" presId="urn:microsoft.com/office/officeart/2005/8/layout/gear1"/>
    <dgm:cxn modelId="{51CDC3EC-28CC-43B6-81F0-7756F720A4AD}" type="presParOf" srcId="{0A0671EA-0998-4119-B8DF-8082036D4FAD}" destId="{FAC0E714-7BE8-44FF-8D25-B429C347BA50}" srcOrd="7" destOrd="0" presId="urn:microsoft.com/office/officeart/2005/8/layout/gear1"/>
    <dgm:cxn modelId="{A1C154DA-3F37-4159-B6D5-1DD995494BE9}" type="presParOf" srcId="{0A0671EA-0998-4119-B8DF-8082036D4FAD}" destId="{7DCF5875-9E62-4A30-8ECD-7F65D5DA408D}" srcOrd="8" destOrd="0" presId="urn:microsoft.com/office/officeart/2005/8/layout/gear1"/>
    <dgm:cxn modelId="{BBD5B6B6-0F0B-4906-BD20-035DFCAA5048}" type="presParOf" srcId="{0A0671EA-0998-4119-B8DF-8082036D4FAD}" destId="{41D2241E-F46A-4853-A1FC-B9A8C4861133}" srcOrd="9" destOrd="0" presId="urn:microsoft.com/office/officeart/2005/8/layout/gear1"/>
    <dgm:cxn modelId="{D2976F01-4D63-4705-B2AA-D3FC6CCADD8E}" type="presParOf" srcId="{0A0671EA-0998-4119-B8DF-8082036D4FAD}" destId="{C32D7496-2705-446A-A36C-D263FEFE295D}" srcOrd="10" destOrd="0" presId="urn:microsoft.com/office/officeart/2005/8/layout/gear1"/>
    <dgm:cxn modelId="{8DF8308D-9B41-46C2-8EA9-D167309E253E}" type="presParOf" srcId="{0A0671EA-0998-4119-B8DF-8082036D4FAD}" destId="{89161382-16E9-41FE-8E4C-894F1D23F0D2}" srcOrd="11" destOrd="0" presId="urn:microsoft.com/office/officeart/2005/8/layout/gear1"/>
    <dgm:cxn modelId="{0BBF8501-B184-4D73-9FF1-E9BEE8943D65}" type="presParOf" srcId="{0A0671EA-0998-4119-B8DF-8082036D4FAD}" destId="{B114B7E3-26B5-4918-A60E-E86132AE7DE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051B8-B934-4615-89F3-FDAE4C73E33C}" type="doc">
      <dgm:prSet loTypeId="urn:microsoft.com/office/officeart/2005/8/layout/arrow2" loCatId="process" qsTypeId="urn:microsoft.com/office/officeart/2005/8/quickstyle/simple1" qsCatId="simple" csTypeId="urn:microsoft.com/office/officeart/2005/8/colors/colorful1#11" csCatId="colorful" phldr="1"/>
      <dgm:spPr/>
    </dgm:pt>
    <dgm:pt modelId="{1CC9DD48-4C6A-49DB-9D5F-F2817074EBFD}">
      <dgm:prSet phldrT="[Texto]" custT="1"/>
      <dgm:spPr/>
      <dgm:t>
        <a:bodyPr/>
        <a:lstStyle/>
        <a:p>
          <a:r>
            <a:rPr lang="es-SV" sz="2400" b="1" dirty="0">
              <a:latin typeface="Arial" pitchFamily="34" charset="0"/>
              <a:cs typeface="Arial" pitchFamily="34" charset="0"/>
            </a:rPr>
            <a:t>2002</a:t>
          </a:r>
        </a:p>
      </dgm:t>
    </dgm:pt>
    <dgm:pt modelId="{6EBA8413-8095-4745-8A02-587E23A9564E}" type="parTrans" cxnId="{4D8334DE-6EFA-4738-BBC1-F25FE03A4D18}">
      <dgm:prSet/>
      <dgm:spPr/>
      <dgm:t>
        <a:bodyPr/>
        <a:lstStyle/>
        <a:p>
          <a:endParaRPr lang="es-SV">
            <a:latin typeface="Arial" pitchFamily="34" charset="0"/>
            <a:cs typeface="Arial" pitchFamily="34" charset="0"/>
          </a:endParaRPr>
        </a:p>
      </dgm:t>
    </dgm:pt>
    <dgm:pt modelId="{8BD97C79-5EF2-4B22-8CFB-DB71E7E5F694}" type="sibTrans" cxnId="{4D8334DE-6EFA-4738-BBC1-F25FE03A4D18}">
      <dgm:prSet/>
      <dgm:spPr/>
      <dgm:t>
        <a:bodyPr/>
        <a:lstStyle/>
        <a:p>
          <a:endParaRPr lang="es-SV">
            <a:latin typeface="Arial" pitchFamily="34" charset="0"/>
            <a:cs typeface="Arial" pitchFamily="34" charset="0"/>
          </a:endParaRPr>
        </a:p>
      </dgm:t>
    </dgm:pt>
    <dgm:pt modelId="{451E07EC-B7C4-4E66-A8D5-BC91B704666F}">
      <dgm:prSet phldrT="[Texto]" custT="1"/>
      <dgm:spPr/>
      <dgm:t>
        <a:bodyPr/>
        <a:lstStyle/>
        <a:p>
          <a:pPr algn="ctr"/>
          <a:r>
            <a:rPr lang="es-SV" sz="2000" b="1" dirty="0">
              <a:latin typeface="Arial" pitchFamily="34" charset="0"/>
              <a:cs typeface="Arial" pitchFamily="34" charset="0"/>
            </a:rPr>
            <a:t>2019</a:t>
          </a:r>
        </a:p>
        <a:p>
          <a:pPr algn="ctr"/>
          <a:r>
            <a:rPr lang="es-SV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Reducción incidencia de VIH/SIDA</a:t>
          </a:r>
        </a:p>
        <a:p>
          <a:pPr algn="ctr"/>
          <a:r>
            <a:rPr lang="es-SV" sz="1400" b="0" dirty="0">
              <a:latin typeface="Arial" pitchFamily="34" charset="0"/>
              <a:cs typeface="Arial" pitchFamily="34" charset="0"/>
            </a:rPr>
            <a:t>Informe ONUSIDA </a:t>
          </a:r>
        </a:p>
        <a:p>
          <a:pPr algn="ctr"/>
          <a:r>
            <a:rPr lang="es-SV" sz="1400" b="0" dirty="0">
              <a:latin typeface="Arial" pitchFamily="34" charset="0"/>
              <a:cs typeface="Arial" pitchFamily="34" charset="0"/>
            </a:rPr>
            <a:t>“El Salvador sitúa como el país con la mayor reducción de nuevos contagios de VIH </a:t>
          </a:r>
          <a:r>
            <a:rPr lang="es-SV" sz="1400" b="1" dirty="0">
              <a:latin typeface="Arial" pitchFamily="34" charset="0"/>
              <a:cs typeface="Arial" pitchFamily="34" charset="0"/>
            </a:rPr>
            <a:t>con un fuerte descenso de 48%</a:t>
          </a:r>
        </a:p>
        <a:p>
          <a:pPr algn="ctr"/>
          <a:r>
            <a:rPr lang="es-SV" sz="1400" b="1" dirty="0">
              <a:latin typeface="Arial" pitchFamily="34" charset="0"/>
              <a:cs typeface="Arial" pitchFamily="34" charset="0"/>
            </a:rPr>
            <a:t>en 2018 con respecto a 2010”</a:t>
          </a:r>
        </a:p>
        <a:p>
          <a:pPr algn="ctr"/>
          <a:endParaRPr lang="es-SV" sz="1400" b="1" dirty="0">
            <a:latin typeface="Arial" pitchFamily="34" charset="0"/>
            <a:cs typeface="Arial" pitchFamily="34" charset="0"/>
          </a:endParaRPr>
        </a:p>
        <a:p>
          <a:pPr algn="ctr"/>
          <a:r>
            <a:rPr lang="es-SV" sz="1400" b="0" dirty="0">
              <a:latin typeface="Arial" pitchFamily="34" charset="0"/>
              <a:cs typeface="Arial" pitchFamily="34" charset="0"/>
            </a:rPr>
            <a:t>Disminuir incidencia de Tb PPL y MDR </a:t>
          </a:r>
        </a:p>
        <a:p>
          <a:pPr algn="ctr"/>
          <a:endParaRPr lang="es-SV" sz="1400" b="0" dirty="0">
            <a:latin typeface="Arial" pitchFamily="34" charset="0"/>
            <a:cs typeface="Arial" pitchFamily="34" charset="0"/>
          </a:endParaRPr>
        </a:p>
        <a:p>
          <a:pPr algn="ctr"/>
          <a:r>
            <a:rPr lang="es-SV" sz="1400" b="0" dirty="0">
              <a:latin typeface="Arial" pitchFamily="34" charset="0"/>
              <a:cs typeface="Arial" pitchFamily="34" charset="0"/>
            </a:rPr>
            <a:t>Certificación Eliminación Malaria Autóctona El Salvador </a:t>
          </a:r>
        </a:p>
      </dgm:t>
    </dgm:pt>
    <dgm:pt modelId="{5CC095FA-FF8C-4DA6-BB87-93CBAA128DB0}" type="parTrans" cxnId="{38EF60E6-6221-48AA-8E0D-0CE7179F9452}">
      <dgm:prSet/>
      <dgm:spPr/>
      <dgm:t>
        <a:bodyPr/>
        <a:lstStyle/>
        <a:p>
          <a:endParaRPr lang="es-SV">
            <a:latin typeface="Arial" pitchFamily="34" charset="0"/>
            <a:cs typeface="Arial" pitchFamily="34" charset="0"/>
          </a:endParaRPr>
        </a:p>
      </dgm:t>
    </dgm:pt>
    <dgm:pt modelId="{2C827D3B-07BE-452D-B8A3-45A5679743A2}" type="sibTrans" cxnId="{38EF60E6-6221-48AA-8E0D-0CE7179F9452}">
      <dgm:prSet/>
      <dgm:spPr/>
      <dgm:t>
        <a:bodyPr/>
        <a:lstStyle/>
        <a:p>
          <a:endParaRPr lang="es-SV">
            <a:latin typeface="Arial" pitchFamily="34" charset="0"/>
            <a:cs typeface="Arial" pitchFamily="34" charset="0"/>
          </a:endParaRPr>
        </a:p>
      </dgm:t>
    </dgm:pt>
    <dgm:pt modelId="{606A213A-B788-4929-B14D-C62794932B88}" type="pres">
      <dgm:prSet presAssocID="{A6C051B8-B934-4615-89F3-FDAE4C73E33C}" presName="arrowDiagram" presStyleCnt="0">
        <dgm:presLayoutVars>
          <dgm:chMax val="5"/>
          <dgm:dir/>
          <dgm:resizeHandles val="exact"/>
        </dgm:presLayoutVars>
      </dgm:prSet>
      <dgm:spPr/>
    </dgm:pt>
    <dgm:pt modelId="{D9435FD9-790B-4E20-AFE6-39B9FB5A1E20}" type="pres">
      <dgm:prSet presAssocID="{A6C051B8-B934-4615-89F3-FDAE4C73E33C}" presName="arrow" presStyleLbl="bgShp" presStyleIdx="0" presStyleCnt="1" custScaleY="107469" custLinFactNeighborX="-1374" custLinFactNeighborY="-14811"/>
      <dgm:spPr/>
    </dgm:pt>
    <dgm:pt modelId="{29B4A394-C8B6-4C2D-88CD-6D01F5CFF494}" type="pres">
      <dgm:prSet presAssocID="{A6C051B8-B934-4615-89F3-FDAE4C73E33C}" presName="arrowDiagram2" presStyleCnt="0"/>
      <dgm:spPr/>
    </dgm:pt>
    <dgm:pt modelId="{8B6EB13C-D2ED-476C-A01D-004E86380903}" type="pres">
      <dgm:prSet presAssocID="{1CC9DD48-4C6A-49DB-9D5F-F2817074EBFD}" presName="bullet2a" presStyleLbl="node1" presStyleIdx="0" presStyleCnt="2" custLinFactX="-200000" custLinFactY="160170" custLinFactNeighborX="-240032" custLinFactNeighborY="200000"/>
      <dgm:spPr/>
    </dgm:pt>
    <dgm:pt modelId="{285D874C-45AE-44BE-9658-8C4D5ADF96F0}" type="pres">
      <dgm:prSet presAssocID="{1CC9DD48-4C6A-49DB-9D5F-F2817074EBFD}" presName="textBox2a" presStyleLbl="revTx" presStyleIdx="0" presStyleCnt="2" custScaleY="18616" custLinFactNeighborX="-46653" custLinFactNeighborY="4020">
        <dgm:presLayoutVars>
          <dgm:bulletEnabled val="1"/>
        </dgm:presLayoutVars>
      </dgm:prSet>
      <dgm:spPr/>
    </dgm:pt>
    <dgm:pt modelId="{9C1B4A74-423F-4184-B855-ABB21C87B3F4}" type="pres">
      <dgm:prSet presAssocID="{451E07EC-B7C4-4E66-A8D5-BC91B704666F}" presName="bullet2b" presStyleLbl="node1" presStyleIdx="1" presStyleCnt="2" custLinFactX="50470" custLinFactNeighborX="100000" custLinFactNeighborY="-38036"/>
      <dgm:spPr/>
    </dgm:pt>
    <dgm:pt modelId="{DC2B1367-6629-4CEA-9804-6838F82C9E49}" type="pres">
      <dgm:prSet presAssocID="{451E07EC-B7C4-4E66-A8D5-BC91B704666F}" presName="textBox2b" presStyleLbl="revTx" presStyleIdx="1" presStyleCnt="2" custScaleX="134234" custLinFactNeighborY="2593">
        <dgm:presLayoutVars>
          <dgm:bulletEnabled val="1"/>
        </dgm:presLayoutVars>
      </dgm:prSet>
      <dgm:spPr/>
    </dgm:pt>
  </dgm:ptLst>
  <dgm:cxnLst>
    <dgm:cxn modelId="{3C5B9409-539F-46E6-955D-F99DAEF8EF9C}" type="presOf" srcId="{A6C051B8-B934-4615-89F3-FDAE4C73E33C}" destId="{606A213A-B788-4929-B14D-C62794932B88}" srcOrd="0" destOrd="0" presId="urn:microsoft.com/office/officeart/2005/8/layout/arrow2"/>
    <dgm:cxn modelId="{81702315-5C84-4867-A206-BFEF587BBE5F}" type="presOf" srcId="{1CC9DD48-4C6A-49DB-9D5F-F2817074EBFD}" destId="{285D874C-45AE-44BE-9658-8C4D5ADF96F0}" srcOrd="0" destOrd="0" presId="urn:microsoft.com/office/officeart/2005/8/layout/arrow2"/>
    <dgm:cxn modelId="{F2FD5E83-8E61-44DB-B4C1-3DD5A7F59B09}" type="presOf" srcId="{451E07EC-B7C4-4E66-A8D5-BC91B704666F}" destId="{DC2B1367-6629-4CEA-9804-6838F82C9E49}" srcOrd="0" destOrd="0" presId="urn:microsoft.com/office/officeart/2005/8/layout/arrow2"/>
    <dgm:cxn modelId="{4D8334DE-6EFA-4738-BBC1-F25FE03A4D18}" srcId="{A6C051B8-B934-4615-89F3-FDAE4C73E33C}" destId="{1CC9DD48-4C6A-49DB-9D5F-F2817074EBFD}" srcOrd="0" destOrd="0" parTransId="{6EBA8413-8095-4745-8A02-587E23A9564E}" sibTransId="{8BD97C79-5EF2-4B22-8CFB-DB71E7E5F694}"/>
    <dgm:cxn modelId="{38EF60E6-6221-48AA-8E0D-0CE7179F9452}" srcId="{A6C051B8-B934-4615-89F3-FDAE4C73E33C}" destId="{451E07EC-B7C4-4E66-A8D5-BC91B704666F}" srcOrd="1" destOrd="0" parTransId="{5CC095FA-FF8C-4DA6-BB87-93CBAA128DB0}" sibTransId="{2C827D3B-07BE-452D-B8A3-45A5679743A2}"/>
    <dgm:cxn modelId="{8251DCB2-7EAB-4EAE-82B4-13FD1DDB3649}" type="presParOf" srcId="{606A213A-B788-4929-B14D-C62794932B88}" destId="{D9435FD9-790B-4E20-AFE6-39B9FB5A1E20}" srcOrd="0" destOrd="0" presId="urn:microsoft.com/office/officeart/2005/8/layout/arrow2"/>
    <dgm:cxn modelId="{C1D4FABF-83A4-43EF-A068-41C662439EE3}" type="presParOf" srcId="{606A213A-B788-4929-B14D-C62794932B88}" destId="{29B4A394-C8B6-4C2D-88CD-6D01F5CFF494}" srcOrd="1" destOrd="0" presId="urn:microsoft.com/office/officeart/2005/8/layout/arrow2"/>
    <dgm:cxn modelId="{CBF77189-5D31-4693-997E-9BB06754701A}" type="presParOf" srcId="{29B4A394-C8B6-4C2D-88CD-6D01F5CFF494}" destId="{8B6EB13C-D2ED-476C-A01D-004E86380903}" srcOrd="0" destOrd="0" presId="urn:microsoft.com/office/officeart/2005/8/layout/arrow2"/>
    <dgm:cxn modelId="{76D401F8-B680-4F3F-941B-36C4D224178D}" type="presParOf" srcId="{29B4A394-C8B6-4C2D-88CD-6D01F5CFF494}" destId="{285D874C-45AE-44BE-9658-8C4D5ADF96F0}" srcOrd="1" destOrd="0" presId="urn:microsoft.com/office/officeart/2005/8/layout/arrow2"/>
    <dgm:cxn modelId="{10BCE1F4-AE89-49BD-8C5C-005521118CF6}" type="presParOf" srcId="{29B4A394-C8B6-4C2D-88CD-6D01F5CFF494}" destId="{9C1B4A74-423F-4184-B855-ABB21C87B3F4}" srcOrd="2" destOrd="0" presId="urn:microsoft.com/office/officeart/2005/8/layout/arrow2"/>
    <dgm:cxn modelId="{3BD4D470-A8B9-4F8C-967D-4F695AF8BED2}" type="presParOf" srcId="{29B4A394-C8B6-4C2D-88CD-6D01F5CFF494}" destId="{DC2B1367-6629-4CEA-9804-6838F82C9E49}" srcOrd="3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9ACA8-B35E-4522-BB4C-AA83F230DBF6}">
      <dsp:nvSpPr>
        <dsp:cNvPr id="0" name=""/>
        <dsp:cNvSpPr/>
      </dsp:nvSpPr>
      <dsp:spPr>
        <a:xfrm>
          <a:off x="4609140" y="40336"/>
          <a:ext cx="1357533" cy="13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b="1" kern="1200" dirty="0"/>
            <a:t>1. Recauda el dinero: </a:t>
          </a:r>
          <a:r>
            <a:rPr lang="es-SV" sz="1000" kern="1200" dirty="0"/>
            <a:t>$4,ooo millones anuales.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kern="1200" dirty="0"/>
            <a:t>95% dinero procede de gobiernos donantes y el 5% del sector privado   </a:t>
          </a:r>
        </a:p>
      </dsp:txBody>
      <dsp:txXfrm>
        <a:off x="4609140" y="40336"/>
        <a:ext cx="1357533" cy="1357533"/>
      </dsp:txXfrm>
    </dsp:sp>
    <dsp:sp modelId="{03A2D380-F18C-4BE0-9D0A-7736EFC4E946}">
      <dsp:nvSpPr>
        <dsp:cNvPr id="0" name=""/>
        <dsp:cNvSpPr/>
      </dsp:nvSpPr>
      <dsp:spPr>
        <a:xfrm>
          <a:off x="1415238" y="1003"/>
          <a:ext cx="5090403" cy="5090403"/>
        </a:xfrm>
        <a:prstGeom prst="circularArrow">
          <a:avLst>
            <a:gd name="adj1" fmla="val 5200"/>
            <a:gd name="adj2" fmla="val 335927"/>
            <a:gd name="adj3" fmla="val 21293183"/>
            <a:gd name="adj4" fmla="val 19766290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61D76-7FA9-4B22-93BD-A3C48D40744B}">
      <dsp:nvSpPr>
        <dsp:cNvPr id="0" name=""/>
        <dsp:cNvSpPr/>
      </dsp:nvSpPr>
      <dsp:spPr>
        <a:xfrm>
          <a:off x="5429560" y="2565329"/>
          <a:ext cx="1357533" cy="13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b="1" kern="1200" dirty="0"/>
            <a:t>2. Los países toman decisiones sobre inversión:</a:t>
          </a:r>
          <a:r>
            <a:rPr lang="es-SV" sz="1000" kern="1200" dirty="0"/>
            <a:t> MCP representantes personas afectadas tres enfermedades, Gobierno, Sociedad Civil elaboran plan de acuerdo a necesidades</a:t>
          </a:r>
        </a:p>
      </dsp:txBody>
      <dsp:txXfrm>
        <a:off x="5429560" y="2565329"/>
        <a:ext cx="1357533" cy="1357533"/>
      </dsp:txXfrm>
    </dsp:sp>
    <dsp:sp modelId="{074FD48A-E8E2-42D0-8F84-D3F03A28587B}">
      <dsp:nvSpPr>
        <dsp:cNvPr id="0" name=""/>
        <dsp:cNvSpPr/>
      </dsp:nvSpPr>
      <dsp:spPr>
        <a:xfrm>
          <a:off x="1415238" y="1003"/>
          <a:ext cx="5090403" cy="5090403"/>
        </a:xfrm>
        <a:prstGeom prst="circularArrow">
          <a:avLst>
            <a:gd name="adj1" fmla="val 5200"/>
            <a:gd name="adj2" fmla="val 335927"/>
            <a:gd name="adj3" fmla="val 4014637"/>
            <a:gd name="adj4" fmla="val 225348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47228-C572-4E8A-AB2F-B3E542461087}">
      <dsp:nvSpPr>
        <dsp:cNvPr id="0" name=""/>
        <dsp:cNvSpPr/>
      </dsp:nvSpPr>
      <dsp:spPr>
        <a:xfrm>
          <a:off x="3281673" y="4125860"/>
          <a:ext cx="1357533" cy="13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b="1" kern="1200" dirty="0"/>
            <a:t>3. Revisa y aprueba los planes: </a:t>
          </a:r>
          <a:r>
            <a:rPr lang="es-SV" sz="1000" kern="1200" dirty="0"/>
            <a:t>PRT y Junta Directiva del FM </a:t>
          </a:r>
        </a:p>
      </dsp:txBody>
      <dsp:txXfrm>
        <a:off x="3281673" y="4125860"/>
        <a:ext cx="1357533" cy="1357533"/>
      </dsp:txXfrm>
    </dsp:sp>
    <dsp:sp modelId="{96B25D46-898C-4C37-B428-0E55E4E115A9}">
      <dsp:nvSpPr>
        <dsp:cNvPr id="0" name=""/>
        <dsp:cNvSpPr/>
      </dsp:nvSpPr>
      <dsp:spPr>
        <a:xfrm>
          <a:off x="1415238" y="1003"/>
          <a:ext cx="5090403" cy="5090403"/>
        </a:xfrm>
        <a:prstGeom prst="circularArrow">
          <a:avLst>
            <a:gd name="adj1" fmla="val 5200"/>
            <a:gd name="adj2" fmla="val 335927"/>
            <a:gd name="adj3" fmla="val 8210585"/>
            <a:gd name="adj4" fmla="val 6449435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D5408-54BB-4866-8159-48D34E8CE3C1}">
      <dsp:nvSpPr>
        <dsp:cNvPr id="0" name=""/>
        <dsp:cNvSpPr/>
      </dsp:nvSpPr>
      <dsp:spPr>
        <a:xfrm>
          <a:off x="1133785" y="2565329"/>
          <a:ext cx="1357533" cy="13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b="1" kern="1200" dirty="0"/>
            <a:t>4. Los expertos locales ejecutan</a:t>
          </a:r>
          <a:r>
            <a:rPr lang="es-SV" sz="1000" kern="1200" dirty="0"/>
            <a:t>, la cual es supervisada y evaluada continuamente</a:t>
          </a:r>
        </a:p>
      </dsp:txBody>
      <dsp:txXfrm>
        <a:off x="1133785" y="2565329"/>
        <a:ext cx="1357533" cy="1357533"/>
      </dsp:txXfrm>
    </dsp:sp>
    <dsp:sp modelId="{48A30FFE-B6B1-4C97-8836-8345B52CB34E}">
      <dsp:nvSpPr>
        <dsp:cNvPr id="0" name=""/>
        <dsp:cNvSpPr/>
      </dsp:nvSpPr>
      <dsp:spPr>
        <a:xfrm>
          <a:off x="1415238" y="1003"/>
          <a:ext cx="5090403" cy="5090403"/>
        </a:xfrm>
        <a:prstGeom prst="circularArrow">
          <a:avLst>
            <a:gd name="adj1" fmla="val 5200"/>
            <a:gd name="adj2" fmla="val 335927"/>
            <a:gd name="adj3" fmla="val 12297783"/>
            <a:gd name="adj4" fmla="val 1077088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F755B-4367-4375-AFEB-CA86E7B49309}">
      <dsp:nvSpPr>
        <dsp:cNvPr id="0" name=""/>
        <dsp:cNvSpPr/>
      </dsp:nvSpPr>
      <dsp:spPr>
        <a:xfrm>
          <a:off x="1954205" y="40336"/>
          <a:ext cx="1357533" cy="13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b="1" kern="1200" dirty="0"/>
            <a:t>5. Cómo funciona la supervisión en acción: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kern="1200" dirty="0"/>
            <a:t>Depende de resultados y el desempeño comprobado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000" kern="1200" dirty="0"/>
            <a:t>ALF  y OIG </a:t>
          </a:r>
        </a:p>
      </dsp:txBody>
      <dsp:txXfrm>
        <a:off x="1954205" y="40336"/>
        <a:ext cx="1357533" cy="1357533"/>
      </dsp:txXfrm>
    </dsp:sp>
    <dsp:sp modelId="{389F7A53-8B7F-46E8-83F2-F7B906F4BD4A}">
      <dsp:nvSpPr>
        <dsp:cNvPr id="0" name=""/>
        <dsp:cNvSpPr/>
      </dsp:nvSpPr>
      <dsp:spPr>
        <a:xfrm>
          <a:off x="1415238" y="1003"/>
          <a:ext cx="5090403" cy="5090403"/>
        </a:xfrm>
        <a:prstGeom prst="circularArrow">
          <a:avLst>
            <a:gd name="adj1" fmla="val 5200"/>
            <a:gd name="adj2" fmla="val 335927"/>
            <a:gd name="adj3" fmla="val 16865626"/>
            <a:gd name="adj4" fmla="val 15198446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F0F8-AB00-449F-9C87-63B32E032CA9}">
      <dsp:nvSpPr>
        <dsp:cNvPr id="0" name=""/>
        <dsp:cNvSpPr/>
      </dsp:nvSpPr>
      <dsp:spPr>
        <a:xfrm>
          <a:off x="2316145" y="1879408"/>
          <a:ext cx="2297055" cy="2297055"/>
        </a:xfrm>
        <a:prstGeom prst="gear9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schemeClr val="tx1"/>
              </a:solidFill>
            </a:rPr>
            <a:t>VIH  (7)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schemeClr val="tx1"/>
              </a:solidFill>
            </a:rPr>
            <a:t>$91,824,750.87</a:t>
          </a:r>
          <a:endParaRPr lang="es-SV" sz="1000" b="1" kern="1200" dirty="0">
            <a:solidFill>
              <a:schemeClr val="tx1"/>
            </a:solidFill>
          </a:endParaRPr>
        </a:p>
      </dsp:txBody>
      <dsp:txXfrm>
        <a:off x="2777955" y="2417482"/>
        <a:ext cx="1373435" cy="1180734"/>
      </dsp:txXfrm>
    </dsp:sp>
    <dsp:sp modelId="{7EAD16F0-F607-41E7-9358-DB3B372E6AE5}">
      <dsp:nvSpPr>
        <dsp:cNvPr id="0" name=""/>
        <dsp:cNvSpPr/>
      </dsp:nvSpPr>
      <dsp:spPr>
        <a:xfrm>
          <a:off x="884252" y="1152127"/>
          <a:ext cx="1861433" cy="2039267"/>
        </a:xfrm>
        <a:prstGeom prst="gear6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b="1" kern="1200" dirty="0">
              <a:solidFill>
                <a:schemeClr val="tx1"/>
              </a:solidFill>
            </a:rPr>
            <a:t>TB (5)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b="1" kern="1200" dirty="0">
              <a:solidFill>
                <a:schemeClr val="tx1"/>
              </a:solidFill>
            </a:rPr>
            <a:t>$21,189,561.78</a:t>
          </a:r>
        </a:p>
      </dsp:txBody>
      <dsp:txXfrm>
        <a:off x="1352873" y="1649817"/>
        <a:ext cx="924191" cy="1043887"/>
      </dsp:txXfrm>
    </dsp:sp>
    <dsp:sp modelId="{91EC5335-7E0F-4E1F-9FF0-3F2A68BB6DC6}">
      <dsp:nvSpPr>
        <dsp:cNvPr id="0" name=""/>
        <dsp:cNvSpPr/>
      </dsp:nvSpPr>
      <dsp:spPr>
        <a:xfrm rot="20700000">
          <a:off x="1915375" y="183934"/>
          <a:ext cx="1636832" cy="1636832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b="1" kern="1200" dirty="0">
              <a:solidFill>
                <a:schemeClr val="tx1"/>
              </a:solidFill>
            </a:rPr>
            <a:t>Malaria (1)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100" b="1" kern="1200" dirty="0">
              <a:solidFill>
                <a:schemeClr val="tx1"/>
              </a:solidFill>
            </a:rPr>
            <a:t>$1,794,011.28</a:t>
          </a:r>
        </a:p>
      </dsp:txBody>
      <dsp:txXfrm rot="-20700000">
        <a:off x="2274380" y="542940"/>
        <a:ext cx="918822" cy="918822"/>
      </dsp:txXfrm>
    </dsp:sp>
    <dsp:sp modelId="{C32D7496-2705-446A-A36C-D263FEFE295D}">
      <dsp:nvSpPr>
        <dsp:cNvPr id="0" name=""/>
        <dsp:cNvSpPr/>
      </dsp:nvSpPr>
      <dsp:spPr>
        <a:xfrm>
          <a:off x="2139322" y="1532898"/>
          <a:ext cx="2940230" cy="2940230"/>
        </a:xfrm>
        <a:prstGeom prst="circularArrow">
          <a:avLst>
            <a:gd name="adj1" fmla="val 4687"/>
            <a:gd name="adj2" fmla="val 299029"/>
            <a:gd name="adj3" fmla="val 2515823"/>
            <a:gd name="adj4" fmla="val 158620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61382-16E9-41FE-8E4C-894F1D23F0D2}">
      <dsp:nvSpPr>
        <dsp:cNvPr id="0" name=""/>
        <dsp:cNvSpPr/>
      </dsp:nvSpPr>
      <dsp:spPr>
        <a:xfrm>
          <a:off x="683819" y="966907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4B7E3-26B5-4918-A60E-E86132AE7DE8}">
      <dsp:nvSpPr>
        <dsp:cNvPr id="0" name=""/>
        <dsp:cNvSpPr/>
      </dsp:nvSpPr>
      <dsp:spPr>
        <a:xfrm>
          <a:off x="1536758" y="-174516"/>
          <a:ext cx="2303319" cy="2303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5FD9-790B-4E20-AFE6-39B9FB5A1E20}">
      <dsp:nvSpPr>
        <dsp:cNvPr id="0" name=""/>
        <dsp:cNvSpPr/>
      </dsp:nvSpPr>
      <dsp:spPr>
        <a:xfrm>
          <a:off x="0" y="0"/>
          <a:ext cx="7416824" cy="49817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EB13C-D2ED-476C-A01D-004E86380903}">
      <dsp:nvSpPr>
        <dsp:cNvPr id="0" name=""/>
        <dsp:cNvSpPr/>
      </dsp:nvSpPr>
      <dsp:spPr>
        <a:xfrm>
          <a:off x="582137" y="3809115"/>
          <a:ext cx="259588" cy="2595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D874C-45AE-44BE-9658-8C4D5ADF96F0}">
      <dsp:nvSpPr>
        <dsp:cNvPr id="0" name=""/>
        <dsp:cNvSpPr/>
      </dsp:nvSpPr>
      <dsp:spPr>
        <a:xfrm>
          <a:off x="729650" y="3888962"/>
          <a:ext cx="2410467" cy="36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5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itchFamily="34" charset="0"/>
              <a:cs typeface="Arial" pitchFamily="34" charset="0"/>
            </a:rPr>
            <a:t>2002</a:t>
          </a:r>
        </a:p>
      </dsp:txBody>
      <dsp:txXfrm>
        <a:off x="729650" y="3888962"/>
        <a:ext cx="2410467" cy="368478"/>
      </dsp:txXfrm>
    </dsp:sp>
    <dsp:sp modelId="{9C1B4A74-423F-4184-B855-ABB21C87B3F4}">
      <dsp:nvSpPr>
        <dsp:cNvPr id="0" name=""/>
        <dsp:cNvSpPr/>
      </dsp:nvSpPr>
      <dsp:spPr>
        <a:xfrm>
          <a:off x="4785943" y="1522834"/>
          <a:ext cx="445009" cy="4450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B1367-6629-4CEA-9804-6838F82C9E49}">
      <dsp:nvSpPr>
        <dsp:cNvPr id="0" name=""/>
        <dsp:cNvSpPr/>
      </dsp:nvSpPr>
      <dsp:spPr>
        <a:xfrm>
          <a:off x="3926242" y="1994174"/>
          <a:ext cx="3235667" cy="306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01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b="1" kern="1200" dirty="0">
              <a:latin typeface="Arial" pitchFamily="34" charset="0"/>
              <a:cs typeface="Arial" pitchFamily="34" charset="0"/>
            </a:rPr>
            <a:t>2019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Reducción incidencia de VIH/SIDA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0" kern="1200" dirty="0">
              <a:latin typeface="Arial" pitchFamily="34" charset="0"/>
              <a:cs typeface="Arial" pitchFamily="34" charset="0"/>
            </a:rPr>
            <a:t>Informe ONUSIDA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0" kern="1200" dirty="0">
              <a:latin typeface="Arial" pitchFamily="34" charset="0"/>
              <a:cs typeface="Arial" pitchFamily="34" charset="0"/>
            </a:rPr>
            <a:t>“El Salvador sitúa como el país con la mayor reducción de nuevos contagios de VIH </a:t>
          </a:r>
          <a:r>
            <a:rPr lang="es-SV" sz="1400" b="1" kern="1200" dirty="0">
              <a:latin typeface="Arial" pitchFamily="34" charset="0"/>
              <a:cs typeface="Arial" pitchFamily="34" charset="0"/>
            </a:rPr>
            <a:t>con un fuerte descenso de 48%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>
              <a:latin typeface="Arial" pitchFamily="34" charset="0"/>
              <a:cs typeface="Arial" pitchFamily="34" charset="0"/>
            </a:rPr>
            <a:t>en 2018 con respecto a 2010”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4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0" kern="1200" dirty="0">
              <a:latin typeface="Arial" pitchFamily="34" charset="0"/>
              <a:cs typeface="Arial" pitchFamily="34" charset="0"/>
            </a:rPr>
            <a:t>Disminuir incidencia de Tb PPL y MDR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400" b="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0" kern="1200" dirty="0">
              <a:latin typeface="Arial" pitchFamily="34" charset="0"/>
              <a:cs typeface="Arial" pitchFamily="34" charset="0"/>
            </a:rPr>
            <a:t>Certificación Eliminación Malaria Autóctona El Salvador </a:t>
          </a:r>
        </a:p>
      </dsp:txBody>
      <dsp:txXfrm>
        <a:off x="3926242" y="1994174"/>
        <a:ext cx="3235667" cy="306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CBCAEC0-E52C-424E-9AEB-4191C614A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039AA2C-75DD-4092-8A5B-A6C8E1D6B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0207A-7EAC-4DF9-A54D-AACA270890B3}" type="datetimeFigureOut">
              <a:rPr lang="es-SV"/>
              <a:pPr>
                <a:defRPr/>
              </a:pPr>
              <a:t>25/7/2019</a:t>
            </a:fld>
            <a:endParaRPr lang="es-SV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FED4528B-FF99-44D5-B159-2D0DD9D245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4507D7DB-759E-438A-AA4A-E2129A0D49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B0A45D-B061-4E19-B57D-5247344D2C12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12759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9E45589-2FF3-4B89-992A-5288FAD7B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05AD5A1-6413-4460-B6F2-3931627E86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EAE583-449F-4483-9DEC-F4DA69EE26B5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66C3D48-4618-4967-B973-EBCA9FB10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A928001-85D1-48A4-9A53-6A819F21B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3ADD7CC-8DB2-4547-A153-6D80D075D2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27DA3EA-2D99-4581-B7B8-66C411B19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C9F3D8-CD8E-47D7-B2BA-1AB1FD5D5EA1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0445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71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9418F70-5C1E-462C-83EE-2362BD071066}" type="slidenum">
              <a:rPr lang="es-SV" altLang="es-SV"/>
              <a:pPr/>
              <a:t>2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92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FBF245-9DA4-4FAE-BE44-E99400AF5766}" type="slidenum">
              <a:rPr lang="es-SV" altLang="es-SV"/>
              <a:pPr/>
              <a:t>3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E119F1-D981-453B-AB88-FD2C6F796B9B}" type="slidenum">
              <a:rPr lang="es-SV" altLang="es-SV"/>
              <a:pPr/>
              <a:t>4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47A679-4953-43B5-9C51-0967EC0B01C4}" type="slidenum">
              <a:rPr lang="es-SV" altLang="es-SV"/>
              <a:pPr/>
              <a:t>5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7B241E-0F15-45B0-BC46-522AE8163DE9}" type="slidenum">
              <a:rPr lang="es-SV" altLang="es-SV"/>
              <a:pPr/>
              <a:t>6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BD20012-64ED-4F43-A06D-F956E2FC1FF9}" type="slidenum">
              <a:rPr lang="es-SV" altLang="es-SV"/>
              <a:pPr/>
              <a:t>7</a:t>
            </a:fld>
            <a:endParaRPr lang="es-SV" alt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6B78-C71C-4F5D-8E5D-95CE117E7FE9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205D-DB1C-46E7-8AA7-198C03B787EC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8369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F639-3F02-4354-BB6A-DDB821F55F41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92645-DCB6-4AD1-8FAF-53A453A6BCA9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55199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8DAF-A829-4E79-BA99-2C0ED9913E94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9659E-8DBB-4300-BE6D-68F6E8E32AF4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6828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EEF-64F2-42D7-B627-E7BC9CDBB438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751B-58B0-4696-9B62-83368AB63397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82196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5948-ADDC-4686-90DE-5EC10028ADFB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2CE0-43A8-482A-97D3-886EC9FE07BB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86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3EAE-B2F1-4F24-8D89-57A5978A44E1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7B56A-E699-47EB-BEFC-632CB72F628E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1606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7E86-30C9-4D34-AC9B-6BA7FDD892D0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A6801-A738-4CC2-B4E0-02F618A20E1C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83844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B099-4B59-4003-9633-ADDE506BE578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A67A-634C-410E-99AF-2B9BB25626F0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6985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CB67-6213-477A-BF27-9BABF466D149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B6D89-32F0-4921-9D61-3A7264DC7AD9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5834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78AE-A1AB-45DB-BF8C-115AE1659922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31EAB-B7AE-4233-9795-71F56E19013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483592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8DCC-E442-4810-986E-801DBDE455B1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08C40-3248-4945-82F8-1A2950BFB221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6733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9FDB-1DCE-4D84-B8E4-FFAF131753F5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B04B7-DC01-468F-9B0C-E458F1AE6505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317264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E591-B2A3-412C-817C-2C2354D48633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5CE33-5687-4851-91BE-D1102E8558EB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63050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8973-8129-4F10-BF2E-782AA9701656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0C8BC-B8A0-484C-B40A-B5865AE77E52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38368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41E9-BAAC-43C1-BB1D-B3214EC37C7E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BAB96-F83A-48C6-8776-24C33ECA309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43240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190A-F60B-421C-AA9A-5716B4DD3765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EFAD-348D-4D57-B6F9-07ADA222FF55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1994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A1B3-10C9-4AF2-900D-FA84FBB8A015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1CFE-0DB8-4B41-A3D6-08FF8274995A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67404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5478-41BD-42C1-B751-1D3F70AC9128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F6D7-7B48-4563-9D3F-DF9598F80BD4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035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CF9A-94D9-449E-BB33-80FED03EB929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31741-C4BB-4E0D-A771-324CFCDFF94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444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8C95-669C-457C-AD31-EA9438410BE4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25D5-C054-450F-8827-D2BA6FB41AB0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96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758E-A78F-4E8B-B890-EA819713D7F9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EC934-F956-450E-A43E-AA0C24D4734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9548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73C9-B8DB-4205-86D8-2EDE08BC538F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452C-C697-498A-83F0-84D06D6A324B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97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08DC23-D907-4B3A-AF8C-C70A5FF42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E5D0D-EB20-46E4-ACF4-7C24F516B943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1B2CC6-48D7-437C-A1DD-7E4DDB8AD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5EDFE6C-DD8A-43A2-9B8F-4E233D087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3D5D83C-B5DA-43A6-87FE-526D15797EF7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ECC670-7AC4-4FBF-AF10-6601D8C73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C8F1B-9A1E-4C30-9DC3-8B77F55DD7A3}" type="datetimeFigureOut">
              <a:rPr lang="es-SV"/>
              <a:pPr>
                <a:defRPr/>
              </a:pPr>
              <a:t>25/7/2019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3F8FB1-DF3B-4AF5-ADAF-91AE0F93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65B154F-B81D-4114-8DC7-6D1D06421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C1B03C-18D5-4C80-AB79-01B41B07690C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facebook.com/MCPES20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323850" y="476250"/>
            <a:ext cx="70564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altLang="es-SV" sz="2800" b="1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SV" sz="2400" b="1">
                <a:solidFill>
                  <a:srgbClr val="000000"/>
                </a:solidFill>
                <a:latin typeface="Arial" charset="0"/>
              </a:rPr>
              <a:t>Historia de los Proyectos FM en el País e implementación desde Ronda 2 a la fecha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SV" sz="2800" b="1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br>
              <a:rPr lang="es-ES" altLang="es-SV" sz="4000">
                <a:solidFill>
                  <a:srgbClr val="000000"/>
                </a:solidFill>
                <a:latin typeface="Arial" charset="0"/>
              </a:rPr>
            </a:br>
            <a:endParaRPr lang="es-ES" altLang="es-SV" sz="4000">
              <a:latin typeface="Arial" charset="0"/>
            </a:endParaRPr>
          </a:p>
        </p:txBody>
      </p:sp>
      <p:sp>
        <p:nvSpPr>
          <p:cNvPr id="5123" name="CuadroTexto 3"/>
          <p:cNvSpPr txBox="1">
            <a:spLocks noChangeArrowheads="1"/>
          </p:cNvSpPr>
          <p:nvPr/>
        </p:nvSpPr>
        <p:spPr bwMode="auto">
          <a:xfrm>
            <a:off x="5973763" y="443706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</a:p>
        </p:txBody>
      </p:sp>
      <p:sp>
        <p:nvSpPr>
          <p:cNvPr id="5124" name="CuadroTexto 4"/>
          <p:cNvSpPr txBox="1">
            <a:spLocks noChangeArrowheads="1"/>
          </p:cNvSpPr>
          <p:nvPr/>
        </p:nvSpPr>
        <p:spPr bwMode="auto">
          <a:xfrm>
            <a:off x="7596188" y="179388"/>
            <a:ext cx="982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latin typeface="Arial" charset="0"/>
              </a:rPr>
              <a:t>25/07/19</a:t>
            </a:r>
          </a:p>
        </p:txBody>
      </p:sp>
      <p:sp>
        <p:nvSpPr>
          <p:cNvPr id="5125" name="4 Rectángulo"/>
          <p:cNvSpPr>
            <a:spLocks noChangeArrowheads="1"/>
          </p:cNvSpPr>
          <p:nvPr/>
        </p:nvSpPr>
        <p:spPr bwMode="auto">
          <a:xfrm>
            <a:off x="1403350" y="3021013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SV" sz="1800" b="1">
                <a:latin typeface="Arial" charset="0"/>
              </a:rPr>
              <a:t>Componentes: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SV" sz="1800" b="1">
                <a:latin typeface="Arial" charset="0"/>
              </a:rPr>
              <a:t>Tuberculosis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SV" sz="1800" b="1">
                <a:latin typeface="Arial" charset="0"/>
              </a:rPr>
              <a:t>VIH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SV" sz="1800" b="1">
                <a:latin typeface="Arial" charset="0"/>
              </a:rPr>
              <a:t>Malaria </a:t>
            </a:r>
          </a:p>
        </p:txBody>
      </p:sp>
      <p:sp>
        <p:nvSpPr>
          <p:cNvPr id="5126" name="6 Rectángulo"/>
          <p:cNvSpPr>
            <a:spLocks noChangeArrowheads="1"/>
          </p:cNvSpPr>
          <p:nvPr/>
        </p:nvSpPr>
        <p:spPr bwMode="auto">
          <a:xfrm>
            <a:off x="4572000" y="4738688"/>
            <a:ext cx="3744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SV" sz="1800" b="1">
                <a:latin typeface="Arial" charset="0"/>
              </a:rPr>
              <a:t>Dra. Ana Isabel Nieto </a:t>
            </a:r>
            <a:br>
              <a:rPr lang="es-ES" altLang="es-SV" sz="1800">
                <a:latin typeface="Arial" charset="0"/>
              </a:rPr>
            </a:br>
            <a:r>
              <a:rPr lang="es-ES" altLang="es-SV" sz="1800" b="1">
                <a:latin typeface="Arial" charset="0"/>
              </a:rPr>
              <a:t>Receptor Principal  MINSAL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2"/>
          <p:cNvSpPr>
            <a:spLocks noChangeArrowheads="1"/>
          </p:cNvSpPr>
          <p:nvPr/>
        </p:nvSpPr>
        <p:spPr bwMode="auto">
          <a:xfrm>
            <a:off x="971550" y="908050"/>
            <a:ext cx="756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SV" altLang="es-SV"/>
              <a:t>Lecciones Aprendidas en General: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61984D0-A4B0-4E21-9300-15D6D0E95C1F}"/>
              </a:ext>
            </a:extLst>
          </p:cNvPr>
          <p:cNvSpPr/>
          <p:nvPr/>
        </p:nvSpPr>
        <p:spPr>
          <a:xfrm>
            <a:off x="1123950" y="1763713"/>
            <a:ext cx="74803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Involucramiento y empoderamiento de los miembros del MCP-ES representantes de los diferentes sectores y a pesar de que su trabajo es </a:t>
            </a:r>
            <a:r>
              <a:rPr lang="es-SV" dirty="0" err="1">
                <a:latin typeface="Arial" panose="020B0604020202020204" pitchFamily="34" charset="0"/>
                <a:cs typeface="Arial" panose="020B0604020202020204" pitchFamily="34" charset="0"/>
              </a:rPr>
              <a:t>adhonorem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, ha sido constante, ordenado, en un ámbito de respeto,  alcanzado reconocimiento internacional. </a:t>
            </a:r>
          </a:p>
          <a:p>
            <a:pPr algn="just">
              <a:defRPr/>
            </a:pPr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 Amplia Participación Multisectorial, cuyos representantes han participado en la elaboración de las diferentes propuestas, aportando desde su realidad las necesidades de las poblaciones claves. </a:t>
            </a:r>
          </a:p>
          <a:p>
            <a:pPr algn="just">
              <a:defRPr/>
            </a:pP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Elaboración propuestas consensuadas y basadas en las necesidades de país, complementando los Planes Estratégicos Nacionales.</a:t>
            </a:r>
          </a:p>
          <a:p>
            <a:pPr algn="just">
              <a:defRPr/>
            </a:pPr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 Visión de país, todos apuntando al mismo objetivo.  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2"/>
          <p:cNvSpPr>
            <a:spLocks noChangeArrowheads="1"/>
          </p:cNvSpPr>
          <p:nvPr/>
        </p:nvSpPr>
        <p:spPr bwMode="auto">
          <a:xfrm>
            <a:off x="467544" y="260648"/>
            <a:ext cx="756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SV" altLang="es-SV" dirty="0"/>
              <a:t>Desafíos El Salvador :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A2728270-2A68-41F8-A74A-6C6E30821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28169"/>
              </p:ext>
            </p:extLst>
          </p:nvPr>
        </p:nvGraphicFramePr>
        <p:xfrm>
          <a:off x="1403648" y="1052736"/>
          <a:ext cx="7416824" cy="533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8" name="Imagen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014788"/>
            <a:ext cx="488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4514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n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6049963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37BA7972-2D95-499C-B230-D6E4E2060ADC}"/>
              </a:ext>
            </a:extLst>
          </p:cNvPr>
          <p:cNvSpPr txBox="1"/>
          <p:nvPr/>
        </p:nvSpPr>
        <p:spPr>
          <a:xfrm rot="5400000">
            <a:off x="4022939" y="-3646369"/>
            <a:ext cx="954107" cy="89289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es-ES_tradnl" dirty="0"/>
              <a:t> </a:t>
            </a:r>
          </a:p>
          <a:p>
            <a:pPr algn="ctr" eaLnBrk="1" hangingPunct="1">
              <a:defRPr/>
            </a:pPr>
            <a:r>
              <a:rPr lang="es-ES_tradnl" sz="1600" dirty="0"/>
              <a:t>Construcción Centro de Atención Prevención Integral Hospital  Chalatenango  y  Remodelación Centro de Excelencia de Niños con Inmunodeficiencias  (CENID) Año 2007-2008</a:t>
            </a:r>
            <a:endParaRPr lang="es-SV" sz="1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7E727009-A6CB-4782-AA3A-AECE04EA903F}"/>
              </a:ext>
            </a:extLst>
          </p:cNvPr>
          <p:cNvSpPr txBox="1"/>
          <p:nvPr/>
        </p:nvSpPr>
        <p:spPr>
          <a:xfrm>
            <a:off x="-36513" y="1239838"/>
            <a:ext cx="414020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46F5399B-04C6-4CB8-83C0-5A947FD17F3A}"/>
              </a:ext>
            </a:extLst>
          </p:cNvPr>
          <p:cNvSpPr txBox="1"/>
          <p:nvPr/>
        </p:nvSpPr>
        <p:spPr>
          <a:xfrm>
            <a:off x="3995738" y="1249363"/>
            <a:ext cx="414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 </a:t>
            </a:r>
            <a:endParaRPr lang="es-SV" sz="2400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2400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455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29075"/>
            <a:ext cx="345598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0972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8269BD6E-8A40-4365-A6F9-344676750019}"/>
              </a:ext>
            </a:extLst>
          </p:cNvPr>
          <p:cNvSpPr txBox="1"/>
          <p:nvPr/>
        </p:nvSpPr>
        <p:spPr>
          <a:xfrm>
            <a:off x="107950" y="981075"/>
            <a:ext cx="7848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Clínica Atención Integral Hospital Nacional San Juan de Dios Santa Ana 2009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673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6004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4375"/>
            <a:ext cx="35290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3673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A1784442-BA3F-43B5-8529-26D99D5FF478}"/>
              </a:ext>
            </a:extLst>
          </p:cNvPr>
          <p:cNvSpPr txBox="1"/>
          <p:nvPr/>
        </p:nvSpPr>
        <p:spPr>
          <a:xfrm rot="5400000">
            <a:off x="3737001" y="-3443471"/>
            <a:ext cx="769441" cy="80284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es-ES_tradnl" sz="2000" dirty="0"/>
              <a:t> </a:t>
            </a:r>
          </a:p>
          <a:p>
            <a:pPr algn="ctr" eaLnBrk="1" hangingPunct="1">
              <a:defRPr/>
            </a:pPr>
            <a:r>
              <a:rPr lang="es-ES_tradnl" dirty="0"/>
              <a:t>Remodelación Almacén Central Medicamentos  ARV Enero 2010 </a:t>
            </a:r>
            <a:endParaRPr lang="es-SV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24579" name="Picture 2" descr="C:\INSTITUCIONAL\MIS DOCUMENTOS\Mis imágenes\EVENTOS VIH\VISITA ALMACÉN CENTRAL ALF\DSC06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02172"/>
            <a:ext cx="37290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C:\INSTITUCIONAL\MIS DOCUMENTOS\Mis imágenes\EVENTOS VIH\Inauguracion Almacen ARV\DSCN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13602"/>
            <a:ext cx="38163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3397D181-D8BF-4FC6-9FB5-1A1361DB1DAB}"/>
              </a:ext>
            </a:extLst>
          </p:cNvPr>
          <p:cNvSpPr txBox="1"/>
          <p:nvPr/>
        </p:nvSpPr>
        <p:spPr>
          <a:xfrm>
            <a:off x="122401" y="1050925"/>
            <a:ext cx="414020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Antes 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DA71CB1-853C-4CCD-878C-118B676228E6}"/>
              </a:ext>
            </a:extLst>
          </p:cNvPr>
          <p:cNvSpPr txBox="1"/>
          <p:nvPr/>
        </p:nvSpPr>
        <p:spPr>
          <a:xfrm>
            <a:off x="4262602" y="1050925"/>
            <a:ext cx="414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s-S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Después </a:t>
            </a: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98283"/>
            <a:ext cx="38163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1163"/>
            <a:ext cx="36718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7FFB9863-D8CB-44FE-ADEF-1B10FE650046}"/>
              </a:ext>
            </a:extLst>
          </p:cNvPr>
          <p:cNvSpPr txBox="1"/>
          <p:nvPr/>
        </p:nvSpPr>
        <p:spPr>
          <a:xfrm rot="5400000">
            <a:off x="4043263" y="-3749734"/>
            <a:ext cx="769441" cy="86409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es-ES_tradnl" sz="2000" dirty="0"/>
              <a:t> </a:t>
            </a:r>
          </a:p>
          <a:p>
            <a:pPr algn="ctr" eaLnBrk="1" hangingPunct="1">
              <a:defRPr/>
            </a:pPr>
            <a:r>
              <a:rPr lang="es-ES_tradnl" dirty="0"/>
              <a:t>Remodelación Servicio de Infectología Hospital Rosales  </a:t>
            </a:r>
            <a:endParaRPr lang="es-SV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A14010A9-1707-43C5-81C6-EB4E74B3BA84}"/>
              </a:ext>
            </a:extLst>
          </p:cNvPr>
          <p:cNvSpPr txBox="1"/>
          <p:nvPr/>
        </p:nvSpPr>
        <p:spPr>
          <a:xfrm>
            <a:off x="-36513" y="1239838"/>
            <a:ext cx="414020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FE9BE0D8-B0B7-4E3F-9528-DCA4ADBB0EC6}"/>
              </a:ext>
            </a:extLst>
          </p:cNvPr>
          <p:cNvSpPr txBox="1"/>
          <p:nvPr/>
        </p:nvSpPr>
        <p:spPr>
          <a:xfrm>
            <a:off x="3995738" y="1249363"/>
            <a:ext cx="414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 </a:t>
            </a:r>
            <a:endParaRPr lang="es-SV" sz="2400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2560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9608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http://www.elsalvador.com/mwedh/aspnet/imagen.aspx?idArt=5403090&amp;idImag=12917443&amp;res=0&amp;idcat=6364&amp;w=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42481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80A11808-272A-49A2-BABC-467B4D7F405E}"/>
              </a:ext>
            </a:extLst>
          </p:cNvPr>
          <p:cNvSpPr txBox="1"/>
          <p:nvPr/>
        </p:nvSpPr>
        <p:spPr>
          <a:xfrm>
            <a:off x="107950" y="981075"/>
            <a:ext cx="7848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Adquisición vehículos para fortalecimiento monitoreo y evaluación  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61071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8797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1686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995CD4C4-B34B-4FAA-9EC7-EBC233A90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5" y="333375"/>
            <a:ext cx="1225550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AADC0AA5-7E64-47F1-B303-CEDB0370DF84}"/>
              </a:ext>
            </a:extLst>
          </p:cNvPr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4 CuadroTexto"/>
          <p:cNvSpPr txBox="1">
            <a:spLocks noChangeArrowheads="1"/>
          </p:cNvSpPr>
          <p:nvPr/>
        </p:nvSpPr>
        <p:spPr bwMode="auto">
          <a:xfrm>
            <a:off x="2525713" y="3917950"/>
            <a:ext cx="476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2000" b="1">
                <a:solidFill>
                  <a:srgbClr val="000000"/>
                </a:solidFill>
                <a:latin typeface="Arial" charset="0"/>
                <a:hlinkClick r:id="rId3"/>
              </a:rPr>
              <a:t>www.mcpelsalvador.com.org</a:t>
            </a:r>
            <a:r>
              <a:rPr lang="es-SV" altLang="es-SV" sz="2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7653" name="5 CuadroTexto"/>
          <p:cNvSpPr txBox="1">
            <a:spLocks noChangeArrowheads="1"/>
          </p:cNvSpPr>
          <p:nvPr/>
        </p:nvSpPr>
        <p:spPr bwMode="auto">
          <a:xfrm>
            <a:off x="3035300" y="4662488"/>
            <a:ext cx="31924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solidFill>
                  <a:srgbClr val="000000"/>
                </a:solidFill>
                <a:latin typeface="Arial" charset="0"/>
                <a:hlinkClick r:id="rId4"/>
              </a:rPr>
              <a:t>www.facebook.com/MCPES2002</a:t>
            </a:r>
            <a:endParaRPr lang="es-SV" altLang="es-SV" sz="16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solidFill>
                  <a:srgbClr val="00B0F0"/>
                </a:solidFill>
                <a:latin typeface="Arial" charset="0"/>
              </a:rPr>
              <a:t>@MCPElSalvador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4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5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6" name="8 Imagen" descr="facebb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579938"/>
            <a:ext cx="5318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9 Imagen" descr="twit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51450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1 Rectángulo"/>
          <p:cNvSpPr>
            <a:spLocks noChangeArrowheads="1"/>
          </p:cNvSpPr>
          <p:nvPr/>
        </p:nvSpPr>
        <p:spPr bwMode="auto">
          <a:xfrm>
            <a:off x="788988" y="976313"/>
            <a:ext cx="71358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>
                <a:solidFill>
                  <a:srgbClr val="000000"/>
                </a:solidFill>
                <a:latin typeface="Arial Black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>
              <a:solidFill>
                <a:srgbClr val="0000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>
                <a:solidFill>
                  <a:srgbClr val="000000"/>
                </a:solidFill>
                <a:latin typeface="Arial Black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  <p:pic>
        <p:nvPicPr>
          <p:cNvPr id="27659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916363"/>
            <a:ext cx="6524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Rectángulo"/>
          <p:cNvSpPr>
            <a:spLocks noChangeArrowheads="1"/>
          </p:cNvSpPr>
          <p:nvPr/>
        </p:nvSpPr>
        <p:spPr bwMode="auto">
          <a:xfrm>
            <a:off x="827088" y="6207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</p:txBody>
      </p:sp>
      <p:pic>
        <p:nvPicPr>
          <p:cNvPr id="614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r="-2" b="24803"/>
          <a:stretch>
            <a:fillRect/>
          </a:stretch>
        </p:blipFill>
        <p:spPr bwMode="auto">
          <a:xfrm>
            <a:off x="1763713" y="836613"/>
            <a:ext cx="54991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Rectángulo"/>
          <p:cNvSpPr>
            <a:spLocks noChangeArrowheads="1"/>
          </p:cNvSpPr>
          <p:nvPr/>
        </p:nvSpPr>
        <p:spPr bwMode="auto">
          <a:xfrm>
            <a:off x="827088" y="1268413"/>
            <a:ext cx="7848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SV"/>
          </a:p>
          <a:p>
            <a:endParaRPr lang="es-ES" altLang="es-SV"/>
          </a:p>
          <a:p>
            <a:r>
              <a:rPr lang="es-SV" altLang="es-SV"/>
              <a:t> </a:t>
            </a:r>
          </a:p>
          <a:p>
            <a:endParaRPr lang="es-SV" altLang="es-SV" sz="1600"/>
          </a:p>
        </p:txBody>
      </p:sp>
      <p:pic>
        <p:nvPicPr>
          <p:cNvPr id="8195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</a:p>
        </p:txBody>
      </p:sp>
      <p:sp>
        <p:nvSpPr>
          <p:cNvPr id="10243" name="2 Rectángulo"/>
          <p:cNvSpPr>
            <a:spLocks noChangeArrowheads="1"/>
          </p:cNvSpPr>
          <p:nvPr/>
        </p:nvSpPr>
        <p:spPr bwMode="auto">
          <a:xfrm>
            <a:off x="827088" y="6207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  <a:endParaRPr lang="es-ES" altLang="es-SV" sz="1800">
              <a:latin typeface="Arial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6288319-2488-4147-A473-B374FF2BC307}"/>
              </a:ext>
            </a:extLst>
          </p:cNvPr>
          <p:cNvGraphicFramePr>
            <a:graphicFrameLocks/>
          </p:cNvGraphicFramePr>
          <p:nvPr/>
        </p:nvGraphicFramePr>
        <p:xfrm>
          <a:off x="611561" y="1267043"/>
          <a:ext cx="7920880" cy="548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5" name="Título 1"/>
          <p:cNvSpPr>
            <a:spLocks noGrp="1"/>
          </p:cNvSpPr>
          <p:nvPr>
            <p:ph type="title"/>
          </p:nvPr>
        </p:nvSpPr>
        <p:spPr>
          <a:xfrm>
            <a:off x="1300163" y="307975"/>
            <a:ext cx="6224587" cy="782638"/>
          </a:xfrm>
        </p:spPr>
        <p:txBody>
          <a:bodyPr/>
          <a:lstStyle/>
          <a:p>
            <a:r>
              <a:rPr lang="es-SV" altLang="es-SV" sz="2800"/>
              <a:t>Cómo funciona el Fondo Mundial?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Rectángulo"/>
          <p:cNvSpPr>
            <a:spLocks noChangeArrowheads="1"/>
          </p:cNvSpPr>
          <p:nvPr/>
        </p:nvSpPr>
        <p:spPr bwMode="auto">
          <a:xfrm>
            <a:off x="827088" y="6207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  <a:endParaRPr lang="es-ES" altLang="es-SV" sz="1800">
              <a:latin typeface="Arial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BFE50686-DE25-42A8-AC38-E588769BC16D}"/>
              </a:ext>
            </a:extLst>
          </p:cNvPr>
          <p:cNvSpPr txBox="1">
            <a:spLocks/>
          </p:cNvSpPr>
          <p:nvPr/>
        </p:nvSpPr>
        <p:spPr>
          <a:xfrm>
            <a:off x="611188" y="892175"/>
            <a:ext cx="7772400" cy="5921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SV" sz="1800" b="1" dirty="0">
                <a:solidFill>
                  <a:prstClr val="black"/>
                </a:solidFill>
              </a:rPr>
            </a:br>
            <a:br>
              <a:rPr lang="es-SV" sz="1800" b="1" dirty="0">
                <a:solidFill>
                  <a:prstClr val="black"/>
                </a:solidFill>
              </a:rPr>
            </a:br>
            <a:br>
              <a:rPr lang="es-SV" sz="18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PROPUESTAS DE PAIS VIH, TB Y MALARIA  PRESENTADAS  AL FONDO  MUNDIAL  </a:t>
            </a:r>
            <a:br>
              <a:rPr lang="es-SV" sz="56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MCP-ES      2002 A LA FECHA </a:t>
            </a:r>
            <a:br>
              <a:rPr lang="es-SV" sz="6400" b="1" dirty="0">
                <a:solidFill>
                  <a:prstClr val="black"/>
                </a:solidFill>
              </a:rPr>
            </a:br>
            <a:endParaRPr lang="es-SV" sz="14400" dirty="0"/>
          </a:p>
        </p:txBody>
      </p:sp>
      <p:graphicFrame>
        <p:nvGraphicFramePr>
          <p:cNvPr id="5" name="1 Tabla">
            <a:extLst>
              <a:ext uri="{FF2B5EF4-FFF2-40B4-BE49-F238E27FC236}">
                <a16:creationId xmlns:a16="http://schemas.microsoft.com/office/drawing/2014/main" id="{B69715B1-0E5F-4C97-A151-843EEDA3E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34104"/>
              </p:ext>
            </p:extLst>
          </p:nvPr>
        </p:nvGraphicFramePr>
        <p:xfrm>
          <a:off x="611188" y="1557338"/>
          <a:ext cx="7721601" cy="4507085"/>
        </p:xfrm>
        <a:graphic>
          <a:graphicData uri="http://schemas.openxmlformats.org/drawingml/2006/table">
            <a:tbl>
              <a:tblPr/>
              <a:tblGrid>
                <a:gridCol w="53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NOMBRE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Componente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APROBADA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 </a:t>
                      </a:r>
                      <a:b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PROPUESTO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6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Estrategias de lucha contra el VIH SIDA en poblaciones vulnerables como coadyuvantes a la reducción de la pobreza en El Salvador 2003-2008</a:t>
                      </a:r>
                    </a:p>
                  </a:txBody>
                  <a:tcPr marL="9294" marR="9294" marT="9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VIH y TB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PNUD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12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se presento </a:t>
                      </a:r>
                      <a:r>
                        <a:rPr lang="es-SV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propuesta este año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7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se presentó</a:t>
                      </a:r>
                      <a:r>
                        <a:rPr lang="es-SV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propuesta</a:t>
                      </a:r>
                      <a:r>
                        <a:rPr lang="es-SV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este año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Estrategias de lucha contra el VIH SIDA en poblaciones vulnerables como coadyuvantes a la reducción de la pobreza en El Salvador 2003-2008</a:t>
                      </a:r>
                    </a:p>
                  </a:txBody>
                  <a:tcPr marL="9294" marR="9294" marT="9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Fase 2  VIH y TB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PNUD-MINSAL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la Respuesta Nacional a la Malaria en El Salvador con participación comunitaria y vigilancia fronteriza</a:t>
                      </a:r>
                    </a:p>
                  </a:txBody>
                  <a:tcPr marL="9294" marR="9294" marT="92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Malaria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OPS</a:t>
                      </a:r>
                    </a:p>
                  </a:txBody>
                  <a:tcPr marL="9294" marR="9294" marT="9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27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Ampliación de la respuesta nacional al VIH para poblaciones vulnerables y establecimiento de un sistema de protección social sostenible para Personas viviendo con el VIH (PVVS) en El Salvador</a:t>
                      </a:r>
                      <a:b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“Contribuir a la eliminación de la Tuberculosis como un problema de Salud Pública en El Salvador”</a:t>
                      </a:r>
                      <a:b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VIH y TB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MINSAL Y PNUD</a:t>
                      </a:r>
                    </a:p>
                  </a:txBody>
                  <a:tcPr marL="9294" marR="9294" marT="9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/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  <a:endParaRPr lang="es-ES" altLang="es-SV" sz="1800" b="1">
              <a:latin typeface="Arial" charset="0"/>
            </a:endParaRPr>
          </a:p>
        </p:txBody>
      </p:sp>
      <p:pic>
        <p:nvPicPr>
          <p:cNvPr id="1433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41438"/>
            <a:ext cx="80232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1 Tabla">
            <a:extLst>
              <a:ext uri="{FF2B5EF4-FFF2-40B4-BE49-F238E27FC236}">
                <a16:creationId xmlns:a16="http://schemas.microsoft.com/office/drawing/2014/main" id="{22434260-5A5C-4065-B8F6-E4B81EDE9F72}"/>
              </a:ext>
            </a:extLst>
          </p:cNvPr>
          <p:cNvGraphicFramePr>
            <a:graphicFrameLocks noGrp="1"/>
          </p:cNvGraphicFramePr>
          <p:nvPr/>
        </p:nvGraphicFramePr>
        <p:xfrm>
          <a:off x="560388" y="1916113"/>
          <a:ext cx="8002586" cy="4073525"/>
        </p:xfrm>
        <a:graphic>
          <a:graphicData uri="http://schemas.openxmlformats.org/drawingml/2006/table">
            <a:tbl>
              <a:tblPr/>
              <a:tblGrid>
                <a:gridCol w="62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2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 COMPONENTE VIH-SIDA:</a:t>
                      </a:r>
                      <a:b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“Ampliación de la Respuesta</a:t>
                      </a:r>
                      <a:r>
                        <a:rPr lang="es-SV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Nacional para poblaciones vulnerables y establecimiento de un sistema de Protección Social para Personas Viviendo con el VIH (PVVS) en el Salvador</a:t>
                      </a: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”.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VIH 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PNUD-MINSAL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 COMPONENTE TUBERCULOSIS:</a:t>
                      </a:r>
                      <a:b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b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“Consolidar</a:t>
                      </a:r>
                      <a:r>
                        <a:rPr lang="es-SV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la Estrategia Stop-TB en El Salvador</a:t>
                      </a: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TB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PNUD-MINSAL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03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SV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008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Estrategias de lucha contra el VIH SIDA en poblaciones vulnerables como coadyuvantes a la reducción de la pobreza en El Salvador 2008-2014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RCC-VIH 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PNUD-MINSAL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3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Estrategias de lucha contra la tuberculosis en poblaciones vulnerables como coadyuvantes a la reducción de la pobreza en El Salvador 2008-2015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RCC-TB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PNUD-MINSAL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2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Extendiendo oportunidades a la población salvadoreña en la prevención y control de la tuberculosis con la participación de todos los sectores y la comunidad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R-8</a:t>
                      </a:r>
                    </a:p>
                  </a:txBody>
                  <a:tcPr marL="6051" marR="6051" marT="60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PNUD-MINSAL</a:t>
                      </a:r>
                    </a:p>
                  </a:txBody>
                  <a:tcPr marL="6051" marR="6051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7ED76EBF-9F4D-430E-83EF-8BD7001DEDC8}"/>
              </a:ext>
            </a:extLst>
          </p:cNvPr>
          <p:cNvSpPr txBox="1">
            <a:spLocks/>
          </p:cNvSpPr>
          <p:nvPr/>
        </p:nvSpPr>
        <p:spPr>
          <a:xfrm>
            <a:off x="611188" y="868363"/>
            <a:ext cx="7951787" cy="4730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SV" sz="1800" b="1" dirty="0">
                <a:solidFill>
                  <a:prstClr val="black"/>
                </a:solidFill>
              </a:rPr>
            </a:br>
            <a:br>
              <a:rPr lang="es-SV" sz="18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PROPUESTAS DE PAIS VIH, TB Y MALARIA  PRESENTADAS  AL FONDO  MUNDIAL  </a:t>
            </a:r>
            <a:br>
              <a:rPr lang="es-SV" sz="56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MCP-ES      2002 A LA FECHA </a:t>
            </a:r>
            <a:br>
              <a:rPr lang="es-SV" sz="6400" b="1" dirty="0">
                <a:solidFill>
                  <a:prstClr val="black"/>
                </a:solidFill>
              </a:rPr>
            </a:br>
            <a:endParaRPr lang="es-SV" sz="14400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charset="0"/>
              </a:rPr>
              <a:t> </a:t>
            </a:r>
            <a:endParaRPr lang="es-ES" altLang="es-SV" sz="1800" b="1">
              <a:latin typeface="Arial" charset="0"/>
            </a:endParaRPr>
          </a:p>
        </p:txBody>
      </p:sp>
      <p:pic>
        <p:nvPicPr>
          <p:cNvPr id="1638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41438"/>
            <a:ext cx="80232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2 Tabla">
            <a:extLst>
              <a:ext uri="{FF2B5EF4-FFF2-40B4-BE49-F238E27FC236}">
                <a16:creationId xmlns:a16="http://schemas.microsoft.com/office/drawing/2014/main" id="{EAAE3C55-6E86-465A-82BB-E6D4592CD3AA}"/>
              </a:ext>
            </a:extLst>
          </p:cNvPr>
          <p:cNvGraphicFramePr>
            <a:graphicFrameLocks noGrp="1"/>
          </p:cNvGraphicFramePr>
          <p:nvPr/>
        </p:nvGraphicFramePr>
        <p:xfrm>
          <a:off x="579438" y="1989138"/>
          <a:ext cx="7985125" cy="2897188"/>
        </p:xfrm>
        <a:graphic>
          <a:graphicData uri="http://schemas.openxmlformats.org/drawingml/2006/table">
            <a:tbl>
              <a:tblPr/>
              <a:tblGrid>
                <a:gridCol w="65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574">
                  <a:extLst>
                    <a:ext uri="{9D8B030D-6E8A-4147-A177-3AD203B41FA5}">
                      <a16:colId xmlns:a16="http://schemas.microsoft.com/office/drawing/2014/main" val="1115093934"/>
                    </a:ext>
                  </a:extLst>
                </a:gridCol>
                <a:gridCol w="408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989">
                  <a:extLst>
                    <a:ext uri="{9D8B030D-6E8A-4147-A177-3AD203B41FA5}">
                      <a16:colId xmlns:a16="http://schemas.microsoft.com/office/drawing/2014/main" val="1676209977"/>
                    </a:ext>
                  </a:extLst>
                </a:gridCol>
                <a:gridCol w="733047">
                  <a:extLst>
                    <a:ext uri="{9D8B030D-6E8A-4147-A177-3AD203B41FA5}">
                      <a16:colId xmlns:a16="http://schemas.microsoft.com/office/drawing/2014/main" val="4176714272"/>
                    </a:ext>
                  </a:extLst>
                </a:gridCol>
              </a:tblGrid>
              <a:tr h="567252">
                <a:tc>
                  <a:txBody>
                    <a:bodyPr/>
                    <a:lstStyle/>
                    <a:p>
                      <a:pPr algn="r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Integral a poblaciones vulnerables para TB de 26 municipios priorizados en El Salvador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F1/R9 TB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SV" sz="1800" dirty="0"/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PNUD-MINSAL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33">
                <a:tc>
                  <a:txBody>
                    <a:bodyPr/>
                    <a:lstStyle/>
                    <a:p>
                      <a:pPr algn="r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 MCP-ES decidió no presentar propuesta este año(Acta 10-2010)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42">
                <a:tc>
                  <a:txBody>
                    <a:bodyPr/>
                    <a:lstStyle/>
                    <a:p>
                      <a:pPr algn="r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Fase 2 R7 y Fase /RCC-VIH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CONSOLIDACION AMBAS PROPUESTAS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PNUD-MINSAL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10">
                <a:tc>
                  <a:txBody>
                    <a:bodyPr/>
                    <a:lstStyle/>
                    <a:p>
                      <a:pPr algn="r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Integral a poblaciones vulnerables para TB de 30 municipios priorizados en El Salvador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F2/R9 TB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MINSAL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151">
                <a:tc>
                  <a:txBody>
                    <a:bodyPr/>
                    <a:lstStyle/>
                    <a:p>
                      <a:pPr algn="r" fontAlgn="t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4" marR="9524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Innovando servicios, reduciendo riesgo, renovando vidas en El Salvador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NMF Fase I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MINSAL -PLAN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434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82713"/>
            <a:ext cx="8023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5D838928-BEDA-4055-9811-354BFF3852BD}"/>
              </a:ext>
            </a:extLst>
          </p:cNvPr>
          <p:cNvSpPr txBox="1">
            <a:spLocks/>
          </p:cNvSpPr>
          <p:nvPr/>
        </p:nvSpPr>
        <p:spPr>
          <a:xfrm>
            <a:off x="611188" y="868363"/>
            <a:ext cx="7951787" cy="4730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SV" sz="1800" b="1" dirty="0">
                <a:solidFill>
                  <a:prstClr val="black"/>
                </a:solidFill>
              </a:rPr>
            </a:br>
            <a:br>
              <a:rPr lang="es-SV" sz="18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PROPUESTAS DE PAIS VIH, TB Y MALARIA  PRESENTADAS  AL FONDO  MUNDIAL  </a:t>
            </a:r>
            <a:br>
              <a:rPr lang="es-SV" sz="56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MCP-ES      2002 A LA FECHA </a:t>
            </a:r>
            <a:br>
              <a:rPr lang="es-SV" sz="6400" b="1" dirty="0">
                <a:solidFill>
                  <a:prstClr val="black"/>
                </a:solidFill>
              </a:rPr>
            </a:br>
            <a:endParaRPr lang="es-SV" sz="14400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B850B3-66A3-47E3-9890-1BF9CBA8C25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17675"/>
          <a:ext cx="8229599" cy="4291119"/>
        </p:xfrm>
        <a:graphic>
          <a:graphicData uri="http://schemas.openxmlformats.org/drawingml/2006/table">
            <a:tbl>
              <a:tblPr/>
              <a:tblGrid>
                <a:gridCol w="1395598">
                  <a:extLst>
                    <a:ext uri="{9D8B030D-6E8A-4147-A177-3AD203B41FA5}">
                      <a16:colId xmlns:a16="http://schemas.microsoft.com/office/drawing/2014/main" val="2033694042"/>
                    </a:ext>
                  </a:extLst>
                </a:gridCol>
                <a:gridCol w="2525368">
                  <a:extLst>
                    <a:ext uri="{9D8B030D-6E8A-4147-A177-3AD203B41FA5}">
                      <a16:colId xmlns:a16="http://schemas.microsoft.com/office/drawing/2014/main" val="1131623266"/>
                    </a:ext>
                  </a:extLst>
                </a:gridCol>
                <a:gridCol w="1362370">
                  <a:extLst>
                    <a:ext uri="{9D8B030D-6E8A-4147-A177-3AD203B41FA5}">
                      <a16:colId xmlns:a16="http://schemas.microsoft.com/office/drawing/2014/main" val="341172808"/>
                    </a:ext>
                  </a:extLst>
                </a:gridCol>
                <a:gridCol w="819637">
                  <a:extLst>
                    <a:ext uri="{9D8B030D-6E8A-4147-A177-3AD203B41FA5}">
                      <a16:colId xmlns:a16="http://schemas.microsoft.com/office/drawing/2014/main" val="2680653951"/>
                    </a:ext>
                  </a:extLst>
                </a:gridCol>
                <a:gridCol w="1063313">
                  <a:extLst>
                    <a:ext uri="{9D8B030D-6E8A-4147-A177-3AD203B41FA5}">
                      <a16:colId xmlns:a16="http://schemas.microsoft.com/office/drawing/2014/main" val="3476505029"/>
                    </a:ext>
                  </a:extLst>
                </a:gridCol>
                <a:gridCol w="1063313">
                  <a:extLst>
                    <a:ext uri="{9D8B030D-6E8A-4147-A177-3AD203B41FA5}">
                      <a16:colId xmlns:a16="http://schemas.microsoft.com/office/drawing/2014/main" val="2084470006"/>
                    </a:ext>
                  </a:extLst>
                </a:gridCol>
              </a:tblGrid>
              <a:tr h="1833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Componente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APROBADA</a:t>
                      </a:r>
                    </a:p>
                  </a:txBody>
                  <a:tcPr marL="8730" marR="8730" marT="8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13849"/>
                  </a:ext>
                </a:extLst>
              </a:tr>
              <a:tr h="18332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30" marR="8730" marT="8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730" marR="8730" marT="8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PROPUESTO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75938"/>
                  </a:ext>
                </a:extLst>
              </a:tr>
              <a:tr h="881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Plan Estratégico Nacional Multisectorial para el Control de la Tuberculosis (PENMTB) en El Salvador 2016-2020</a:t>
                      </a:r>
                    </a:p>
                  </a:txBody>
                  <a:tcPr marL="8730" marR="8730" marT="8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0" marR="8730" marT="8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 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531671"/>
                  </a:ext>
                </a:extLst>
              </a:tr>
              <a:tr h="801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Innovando servicios, reduciendo riesgo, renovando vidas en El Salvador</a:t>
                      </a:r>
                      <a:b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0" marR="8730" marT="8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NMF-VIH Fase II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0" marR="8730" marT="8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PLAN-MINSAL 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6242"/>
                  </a:ext>
                </a:extLst>
              </a:tr>
              <a:tr h="567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“El Salvador libre de Malaria, un esfuerzo de país”</a:t>
                      </a:r>
                    </a:p>
                  </a:txBody>
                  <a:tcPr marL="8730" marR="8730" marT="8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 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739042"/>
                  </a:ext>
                </a:extLst>
              </a:tr>
              <a:tr h="8729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Plan Estratégico Nacional Multisectorial para el Control de la Tuberculosis (PENMTB) en El Salvador 2017-2021</a:t>
                      </a:r>
                    </a:p>
                  </a:txBody>
                  <a:tcPr marL="8730" marR="8730" marT="8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 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75181"/>
                  </a:ext>
                </a:extLst>
              </a:tr>
              <a:tr h="801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Innovando servicios, reduciendo riesgo, renovando vidas en El Salvador</a:t>
                      </a:r>
                      <a:b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0" marR="8730" marT="8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NMF-VIH Fase II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 </a:t>
                      </a:r>
                    </a:p>
                  </a:txBody>
                  <a:tcPr marL="8730" marR="8730" marT="8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159665"/>
                  </a:ext>
                </a:extLst>
              </a:tr>
            </a:tbl>
          </a:graphicData>
        </a:graphic>
      </p:graphicFrame>
      <p:sp>
        <p:nvSpPr>
          <p:cNvPr id="4" name="1 Título">
            <a:extLst>
              <a:ext uri="{FF2B5EF4-FFF2-40B4-BE49-F238E27FC236}">
                <a16:creationId xmlns:a16="http://schemas.microsoft.com/office/drawing/2014/main" id="{AF9FD960-ECF1-4B35-8414-C89EDFF7492C}"/>
              </a:ext>
            </a:extLst>
          </p:cNvPr>
          <p:cNvSpPr txBox="1">
            <a:spLocks/>
          </p:cNvSpPr>
          <p:nvPr/>
        </p:nvSpPr>
        <p:spPr>
          <a:xfrm>
            <a:off x="611188" y="1155700"/>
            <a:ext cx="7951787" cy="4730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SV" sz="1800" b="1" dirty="0">
                <a:solidFill>
                  <a:prstClr val="black"/>
                </a:solidFill>
              </a:rPr>
            </a:br>
            <a:br>
              <a:rPr lang="es-SV" sz="18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PROPUESTAS DE PAIS VIH, TB Y MALARIA  PRESENTADAS  AL FONDO  MUNDIAL  </a:t>
            </a:r>
            <a:br>
              <a:rPr lang="es-SV" sz="5600" b="1" dirty="0">
                <a:solidFill>
                  <a:prstClr val="black"/>
                </a:solidFill>
              </a:rPr>
            </a:br>
            <a:r>
              <a:rPr lang="es-SV" sz="5600" b="1" dirty="0">
                <a:solidFill>
                  <a:prstClr val="black"/>
                </a:solidFill>
              </a:rPr>
              <a:t>MCP-ES      2002 A LA FECHA </a:t>
            </a:r>
            <a:br>
              <a:rPr lang="es-SV" sz="6400" b="1" dirty="0">
                <a:solidFill>
                  <a:prstClr val="black"/>
                </a:solidFill>
              </a:rPr>
            </a:br>
            <a:endParaRPr lang="es-SV" sz="14400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2"/>
          <p:cNvSpPr>
            <a:spLocks noChangeArrowheads="1"/>
          </p:cNvSpPr>
          <p:nvPr/>
        </p:nvSpPr>
        <p:spPr bwMode="auto">
          <a:xfrm>
            <a:off x="971550" y="908050"/>
            <a:ext cx="7561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SV" altLang="es-SV"/>
              <a:t>Fondo Mundial ha contribuido a la respuesta del VIH, Tb y Malaria desde 2003 al 2019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94F6A90-ABC0-44F0-810F-31949ED19A95}"/>
              </a:ext>
            </a:extLst>
          </p:cNvPr>
          <p:cNvGraphicFramePr/>
          <p:nvPr/>
        </p:nvGraphicFramePr>
        <p:xfrm>
          <a:off x="1538287" y="1772817"/>
          <a:ext cx="5049937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3970F85-5064-463F-953F-76E534300242}"/>
              </a:ext>
            </a:extLst>
          </p:cNvPr>
          <p:cNvGraphicFramePr>
            <a:graphicFrameLocks noGrp="1"/>
          </p:cNvGraphicFramePr>
          <p:nvPr/>
        </p:nvGraphicFramePr>
        <p:xfrm>
          <a:off x="6300788" y="2636838"/>
          <a:ext cx="2097087" cy="576262"/>
        </p:xfrm>
        <a:graphic>
          <a:graphicData uri="http://schemas.openxmlformats.org/drawingml/2006/table">
            <a:tbl>
              <a:tblPr/>
              <a:tblGrid>
                <a:gridCol w="980767">
                  <a:extLst>
                    <a:ext uri="{9D8B030D-6E8A-4147-A177-3AD203B41FA5}">
                      <a16:colId xmlns:a16="http://schemas.microsoft.com/office/drawing/2014/main" val="811375083"/>
                    </a:ext>
                  </a:extLst>
                </a:gridCol>
                <a:gridCol w="1116320">
                  <a:extLst>
                    <a:ext uri="{9D8B030D-6E8A-4147-A177-3AD203B41FA5}">
                      <a16:colId xmlns:a16="http://schemas.microsoft.com/office/drawing/2014/main" val="3543183705"/>
                    </a:ext>
                  </a:extLst>
                </a:gridCol>
              </a:tblGrid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Convenio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desembolso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392317"/>
                  </a:ext>
                </a:extLst>
              </a:tr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$114,813,324.93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77465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874</Words>
  <Application>Microsoft Office PowerPoint</Application>
  <PresentationFormat>Presentación en pantalla (4:3)</PresentationFormat>
  <Paragraphs>224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Berlin Sans FB</vt:lpstr>
      <vt:lpstr>Calibri</vt:lpstr>
      <vt:lpstr>Tema de Office</vt:lpstr>
      <vt:lpstr>4_Tema de Office</vt:lpstr>
      <vt:lpstr>Presentación de PowerPoint</vt:lpstr>
      <vt:lpstr>Presentación de PowerPoint</vt:lpstr>
      <vt:lpstr>Presentación de PowerPoint</vt:lpstr>
      <vt:lpstr>Cómo funciona el Fondo Mundial?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</dc:creator>
  <cp:lastModifiedBy>Dra. Ana Isabel Nieto</cp:lastModifiedBy>
  <cp:revision>188</cp:revision>
  <dcterms:created xsi:type="dcterms:W3CDTF">2012-11-07T15:01:43Z</dcterms:created>
  <dcterms:modified xsi:type="dcterms:W3CDTF">2019-07-25T19:37:34Z</dcterms:modified>
</cp:coreProperties>
</file>