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63" r:id="rId4"/>
    <p:sldId id="269" r:id="rId5"/>
    <p:sldId id="270" r:id="rId6"/>
    <p:sldId id="272" r:id="rId7"/>
    <p:sldId id="271" r:id="rId8"/>
    <p:sldId id="273" r:id="rId9"/>
    <p:sldId id="274" r:id="rId10"/>
    <p:sldId id="275" r:id="rId11"/>
    <p:sldId id="276" r:id="rId12"/>
    <p:sldId id="259" r:id="rId13"/>
    <p:sldId id="268" r:id="rId14"/>
  </p:sldIdLst>
  <p:sldSz cx="12192000" cy="6858000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zeus.sisca.red\MCP$\2019\0%20Proyecto%20MCP%202019\Reportes%202019\Reporte%20Q2-2019\Tablero%20Mando%20MCP%20Ene-jun%202019%20(version%201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zeus.sisca.red\MCP$\2019\0%20Proyecto%20MCP%202019\Reportes%202019\Reporte%20Q2-2019\Tablero%20Mando%20MCP%20Ene-jun%202019%20(version%201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zeus.sisca.red\MCP$\2019\0%20Proyecto%20MCP%202019\Reportes%202019\Reporte%20Q2-2019\Reporte%20gastos%20MCP-ES%20Q2-2019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zeus.sisca.red\MCP$\2019\0%20Proyecto%20MCP%202019\Reportes%202019\Reporte%20Q2-2019\Reporte%20gastos%20MCP-ES%20Q2-2019.xls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zeus.sisca.red\MCP$\2019\0%20Proyecto%20MCP%202019\Reportes%202019\Reporte%20Q2-2019\Tablero%20Mando%20MCP%20Ene-jun%202019%20(version%201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zeus.sisca.red\MCP$\2019\0%20Proyecto%20MCP%202019\Reportes%202019\Reporte%20Q2-2019\Tablero%20Mando%20MCP%20Ene-jun%202019%20(version%201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s-SV"/>
              <a:t>Comparativo Actividades Programadas y Ejecutadas 2019 </a:t>
            </a:r>
          </a:p>
          <a:p>
            <a:pPr>
              <a:defRPr/>
            </a:pPr>
            <a:r>
              <a:rPr lang="es-SV"/>
              <a:t>Del 01 de enero al 30 de junio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s-SV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Hoja1!$C$56</c:f>
              <c:strCache>
                <c:ptCount val="1"/>
                <c:pt idx="0">
                  <c:v>Programado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Hoja1!$B$57:$B$62</c:f>
              <c:strCache>
                <c:ptCount val="6"/>
                <c:pt idx="0">
                  <c:v>Plenarias</c:v>
                </c:pt>
                <c:pt idx="1">
                  <c:v>Comités</c:v>
                </c:pt>
                <c:pt idx="2">
                  <c:v>Monitoreo </c:v>
                </c:pt>
                <c:pt idx="3">
                  <c:v>Relación con constituyentes</c:v>
                </c:pt>
                <c:pt idx="4">
                  <c:v>Comunicaciones</c:v>
                </c:pt>
                <c:pt idx="5">
                  <c:v>Fortalecimiento a miembros </c:v>
                </c:pt>
              </c:strCache>
            </c:strRef>
          </c:cat>
          <c:val>
            <c:numRef>
              <c:f>Hoja1!$C$57:$C$62</c:f>
              <c:numCache>
                <c:formatCode>General</c:formatCode>
                <c:ptCount val="6"/>
                <c:pt idx="0">
                  <c:v>13</c:v>
                </c:pt>
                <c:pt idx="1">
                  <c:v>19</c:v>
                </c:pt>
                <c:pt idx="2">
                  <c:v>8</c:v>
                </c:pt>
                <c:pt idx="3">
                  <c:v>17</c:v>
                </c:pt>
                <c:pt idx="4">
                  <c:v>13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D5-4475-B393-0ABA196C065F}"/>
            </c:ext>
          </c:extLst>
        </c:ser>
        <c:ser>
          <c:idx val="1"/>
          <c:order val="1"/>
          <c:tx>
            <c:strRef>
              <c:f>Hoja1!$D$56</c:f>
              <c:strCache>
                <c:ptCount val="1"/>
                <c:pt idx="0">
                  <c:v>Ejecutado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accent4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Hoja1!$B$57:$B$62</c:f>
              <c:strCache>
                <c:ptCount val="6"/>
                <c:pt idx="0">
                  <c:v>Plenarias</c:v>
                </c:pt>
                <c:pt idx="1">
                  <c:v>Comités</c:v>
                </c:pt>
                <c:pt idx="2">
                  <c:v>Monitoreo </c:v>
                </c:pt>
                <c:pt idx="3">
                  <c:v>Relación con constituyentes</c:v>
                </c:pt>
                <c:pt idx="4">
                  <c:v>Comunicaciones</c:v>
                </c:pt>
                <c:pt idx="5">
                  <c:v>Fortalecimiento a miembros </c:v>
                </c:pt>
              </c:strCache>
            </c:strRef>
          </c:cat>
          <c:val>
            <c:numRef>
              <c:f>Hoja1!$D$57:$D$62</c:f>
              <c:numCache>
                <c:formatCode>General</c:formatCode>
                <c:ptCount val="6"/>
                <c:pt idx="0">
                  <c:v>6</c:v>
                </c:pt>
                <c:pt idx="1">
                  <c:v>16</c:v>
                </c:pt>
                <c:pt idx="2">
                  <c:v>4</c:v>
                </c:pt>
                <c:pt idx="3">
                  <c:v>15</c:v>
                </c:pt>
                <c:pt idx="4">
                  <c:v>7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D5-4475-B393-0ABA196C065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1179394415"/>
        <c:axId val="133725359"/>
      </c:barChart>
      <c:catAx>
        <c:axId val="11793944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133725359"/>
        <c:crosses val="autoZero"/>
        <c:auto val="1"/>
        <c:lblAlgn val="ctr"/>
        <c:lblOffset val="100"/>
        <c:noMultiLvlLbl val="0"/>
      </c:catAx>
      <c:valAx>
        <c:axId val="1337253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11793944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s-SV"/>
              <a:t>Comparativo Ejecución Financiera 2019</a:t>
            </a:r>
          </a:p>
          <a:p>
            <a:pPr>
              <a:defRPr/>
            </a:pPr>
            <a:r>
              <a:rPr lang="es-SV"/>
              <a:t>Del 01 de enero al 30 de junio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s-SV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Hoja1!$C$30</c:f>
              <c:strCache>
                <c:ptCount val="1"/>
                <c:pt idx="0">
                  <c:v>Presupuestado 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Hoja1!$B$31:$B$32</c:f>
              <c:strCache>
                <c:ptCount val="2"/>
                <c:pt idx="0">
                  <c:v>Seccion 1: Costos Fijos</c:v>
                </c:pt>
                <c:pt idx="1">
                  <c:v>Sección 2: Actividades </c:v>
                </c:pt>
              </c:strCache>
            </c:strRef>
          </c:cat>
          <c:val>
            <c:numRef>
              <c:f>Hoja1!$C$31:$C$32</c:f>
              <c:numCache>
                <c:formatCode>"$"#,##0.00</c:formatCode>
                <c:ptCount val="2"/>
                <c:pt idx="0">
                  <c:v>89083.489999999991</c:v>
                </c:pt>
                <c:pt idx="1">
                  <c:v>38660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65-4B64-B2AE-511A5D1049FB}"/>
            </c:ext>
          </c:extLst>
        </c:ser>
        <c:ser>
          <c:idx val="1"/>
          <c:order val="1"/>
          <c:tx>
            <c:strRef>
              <c:f>Hoja1!$D$30</c:f>
              <c:strCache>
                <c:ptCount val="1"/>
                <c:pt idx="0">
                  <c:v>Ejecutado </c:v>
                </c:pt>
              </c:strCache>
            </c:strRef>
          </c:tx>
          <c:spPr>
            <a:solidFill>
              <a:schemeClr val="accent4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Hoja1!$B$31:$B$32</c:f>
              <c:strCache>
                <c:ptCount val="2"/>
                <c:pt idx="0">
                  <c:v>Seccion 1: Costos Fijos</c:v>
                </c:pt>
                <c:pt idx="1">
                  <c:v>Sección 2: Actividades </c:v>
                </c:pt>
              </c:strCache>
            </c:strRef>
          </c:cat>
          <c:val>
            <c:numRef>
              <c:f>Hoja1!$D$31:$D$32</c:f>
              <c:numCache>
                <c:formatCode>"$"#,##0.00</c:formatCode>
                <c:ptCount val="2"/>
                <c:pt idx="0">
                  <c:v>37779.300000000003</c:v>
                </c:pt>
                <c:pt idx="1">
                  <c:v>19762.04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65-4B64-B2AE-511A5D1049F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1208018783"/>
        <c:axId val="133746159"/>
      </c:barChart>
      <c:catAx>
        <c:axId val="120801878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133746159"/>
        <c:crosses val="autoZero"/>
        <c:auto val="1"/>
        <c:lblAlgn val="ctr"/>
        <c:lblOffset val="100"/>
        <c:noMultiLvlLbl val="0"/>
      </c:catAx>
      <c:valAx>
        <c:axId val="133746159"/>
        <c:scaling>
          <c:orientation val="minMax"/>
        </c:scaling>
        <c:delete val="1"/>
        <c:axPos val="l"/>
        <c:numFmt formatCode="&quot;$&quot;#,##0.00" sourceLinked="1"/>
        <c:majorTickMark val="out"/>
        <c:minorTickMark val="none"/>
        <c:tickLblPos val="nextTo"/>
        <c:crossAx val="12080187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s-SV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1"/>
            </a:pPr>
            <a:r>
              <a:rPr lang="es-SV" b="1"/>
              <a:t>% de Cofinanciamiento por Organización</a:t>
            </a:r>
          </a:p>
        </c:rich>
      </c:tx>
      <c:overlay val="0"/>
    </c:title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1958-474C-960F-35945EE347B8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1958-474C-960F-35945EE347B8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1958-474C-960F-35945EE347B8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1958-474C-960F-35945EE347B8}"/>
              </c:ext>
            </c:extLst>
          </c:dPt>
          <c:dLbls>
            <c:spPr>
              <a:noFill/>
              <a:ln w="25400">
                <a:noFill/>
              </a:ln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'CO FINAN'!$C$2:$F$2</c:f>
              <c:strCache>
                <c:ptCount val="4"/>
                <c:pt idx="0">
                  <c:v>MINSAL</c:v>
                </c:pt>
                <c:pt idx="1">
                  <c:v>PLAN</c:v>
                </c:pt>
                <c:pt idx="2">
                  <c:v>USAID/ PLAN</c:v>
                </c:pt>
                <c:pt idx="3">
                  <c:v>ONUSIDA</c:v>
                </c:pt>
              </c:strCache>
            </c:strRef>
          </c:cat>
          <c:val>
            <c:numRef>
              <c:f>'CO FINAN'!$C$9:$F$9</c:f>
              <c:numCache>
                <c:formatCode>0.00%</c:formatCode>
                <c:ptCount val="4"/>
                <c:pt idx="0">
                  <c:v>0.22761760242792109</c:v>
                </c:pt>
                <c:pt idx="1">
                  <c:v>6.0698027314112293E-3</c:v>
                </c:pt>
                <c:pt idx="2">
                  <c:v>0.60698027314112291</c:v>
                </c:pt>
                <c:pt idx="3">
                  <c:v>0.15933232169954475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958-474C-960F-35945EE347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5218813967039699"/>
          <c:y val="0.25263448129589861"/>
          <c:w val="0.22129593175853018"/>
          <c:h val="0.62222257571338935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SV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1"/>
            </a:pPr>
            <a:r>
              <a:rPr lang="es-SV" b="1"/>
              <a:t>% de Cofinanciamiento por Actividad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40121544181977259"/>
          <c:y val="0.125"/>
          <c:w val="0.47534689413823272"/>
          <c:h val="0.7922448235637211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55E-4A94-9A13-F31D1912E49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55E-4A94-9A13-F31D1912E49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55E-4A94-9A13-F31D1912E49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55E-4A94-9A13-F31D1912E49D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8-655E-4A94-9A13-F31D1912E49D}"/>
              </c:ext>
            </c:extLst>
          </c:dPt>
          <c:dLbls>
            <c:dLbl>
              <c:idx val="0"/>
              <c:layout>
                <c:manualLayout>
                  <c:x val="5.322065434889936E-2"/>
                  <c:y val="-7.027156054312108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55E-4A94-9A13-F31D1912E49D}"/>
                </c:ext>
              </c:extLst>
            </c:dLbl>
            <c:dLbl>
              <c:idx val="1"/>
              <c:layout>
                <c:manualLayout>
                  <c:x val="1.8602635066656274E-2"/>
                  <c:y val="-9.9210531754396845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55E-4A94-9A13-F31D1912E49D}"/>
                </c:ext>
              </c:extLst>
            </c:dLbl>
            <c:dLbl>
              <c:idx val="2"/>
              <c:layout>
                <c:manualLayout>
                  <c:x val="5.0516076794748378E-2"/>
                  <c:y val="-4.66550530741179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55E-4A94-9A13-F31D1912E49D}"/>
                </c:ext>
              </c:extLst>
            </c:dLbl>
            <c:dLbl>
              <c:idx val="3"/>
              <c:layout>
                <c:manualLayout>
                  <c:x val="4.4052319547013094E-2"/>
                  <c:y val="-5.159624958384626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55E-4A94-9A13-F31D1912E49D}"/>
                </c:ext>
              </c:extLst>
            </c:dLbl>
            <c:dLbl>
              <c:idx val="4"/>
              <c:layout>
                <c:manualLayout>
                  <c:x val="0.17066486254435587"/>
                  <c:y val="0.1143415480144627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55E-4A94-9A13-F31D1912E49D}"/>
                </c:ext>
              </c:extLst>
            </c:dLbl>
            <c:spPr>
              <a:noFill/>
              <a:ln w="25400">
                <a:noFill/>
              </a:ln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'CO FINAN'!$B$3:$B$7</c:f>
              <c:strCache>
                <c:ptCount val="5"/>
                <c:pt idx="0">
                  <c:v>Asambleas</c:v>
                </c:pt>
                <c:pt idx="1">
                  <c:v>Comités</c:v>
                </c:pt>
                <c:pt idx="2">
                  <c:v>Visitas de Campo</c:v>
                </c:pt>
                <c:pt idx="3">
                  <c:v>Misiones FM</c:v>
                </c:pt>
                <c:pt idx="4">
                  <c:v>Consultorías </c:v>
                </c:pt>
              </c:strCache>
            </c:strRef>
          </c:cat>
          <c:val>
            <c:numRef>
              <c:f>'CO FINAN'!$H$3:$H$7</c:f>
              <c:numCache>
                <c:formatCode>0.00%</c:formatCode>
                <c:ptCount val="5"/>
                <c:pt idx="0">
                  <c:v>4.5523520485584217E-2</c:v>
                </c:pt>
                <c:pt idx="1">
                  <c:v>0.15933232169954475</c:v>
                </c:pt>
                <c:pt idx="2">
                  <c:v>0.18816388467374812</c:v>
                </c:pt>
                <c:pt idx="3">
                  <c:v>0</c:v>
                </c:pt>
                <c:pt idx="4">
                  <c:v>0.60698027314112291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55E-4A94-9A13-F31D1912E4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7.8116464255527387E-2"/>
          <c:y val="0.23205964411928826"/>
          <c:w val="0.28151842526812459"/>
          <c:h val="0.59201417736168804"/>
        </c:manualLayout>
      </c:layout>
      <c:overlay val="0"/>
      <c:spPr>
        <a:noFill/>
        <a:ln w="25400">
          <a:noFill/>
        </a:ln>
      </c:sp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SV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COMPARATIVO INVERSION ACTIVIDADES</a:t>
            </a:r>
          </a:p>
          <a:p>
            <a:pPr>
              <a:defRPr/>
            </a:pPr>
            <a:r>
              <a:rPr lang="en-US"/>
              <a:t>Del 01 al 30 de junio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title>
    <c:autoTitleDeleted val="0"/>
    <c:plotArea>
      <c:layout>
        <c:manualLayout>
          <c:layoutTarget val="inner"/>
          <c:xMode val="edge"/>
          <c:yMode val="edge"/>
          <c:x val="0.19740769903762032"/>
          <c:y val="0.18296296296296299"/>
          <c:w val="0.78314785651793528"/>
          <c:h val="0.54591899970836977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Hoja1!$I$29</c:f>
              <c:strCache>
                <c:ptCount val="1"/>
                <c:pt idx="0">
                  <c:v>Esperado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Hoja1!$G$30</c:f>
              <c:strCache>
                <c:ptCount val="1"/>
                <c:pt idx="0">
                  <c:v>Inversión en actividades</c:v>
                </c:pt>
              </c:strCache>
            </c:strRef>
          </c:cat>
          <c:val>
            <c:numRef>
              <c:f>Hoja1!$I$30</c:f>
              <c:numCache>
                <c:formatCode>_-[$$-440A]* #,##0.00_-;\-[$$-440A]* #,##0.00_-;_-[$$-440A]* "-"??_-;_-@_-</c:formatCode>
                <c:ptCount val="1"/>
                <c:pt idx="0">
                  <c:v>18771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8E-43E7-B96E-DE205B334D95}"/>
            </c:ext>
          </c:extLst>
        </c:ser>
        <c:ser>
          <c:idx val="2"/>
          <c:order val="2"/>
          <c:tx>
            <c:strRef>
              <c:f>Hoja1!$J$29</c:f>
              <c:strCache>
                <c:ptCount val="1"/>
                <c:pt idx="0">
                  <c:v>Realizado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Hoja1!$G$30</c:f>
              <c:strCache>
                <c:ptCount val="1"/>
                <c:pt idx="0">
                  <c:v>Inversión en actividades</c:v>
                </c:pt>
              </c:strCache>
            </c:strRef>
          </c:cat>
          <c:val>
            <c:numRef>
              <c:f>Hoja1!$J$30</c:f>
              <c:numCache>
                <c:formatCode>_-[$$-440A]* #,##0.00_-;\-[$$-440A]* #,##0.00_-;_-[$$-440A]* "-"??_-;_-@_-</c:formatCode>
                <c:ptCount val="1"/>
                <c:pt idx="0">
                  <c:v>19762.04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8E-43E7-B96E-DE205B334D9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02347712"/>
        <c:axId val="82055278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Hoja1!$H$29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6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SV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Hoja1!$G$30</c15:sqref>
                        </c15:formulaRef>
                      </c:ext>
                    </c:extLst>
                    <c:strCache>
                      <c:ptCount val="1"/>
                      <c:pt idx="0">
                        <c:v>Inversión en actividades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Hoja1!$H$30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BE8E-43E7-B96E-DE205B334D95}"/>
                  </c:ext>
                </c:extLst>
              </c15:ser>
            </c15:filteredBarSeries>
          </c:ext>
        </c:extLst>
      </c:barChart>
      <c:catAx>
        <c:axId val="9023477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20552784"/>
        <c:crosses val="autoZero"/>
        <c:auto val="1"/>
        <c:lblAlgn val="ctr"/>
        <c:lblOffset val="100"/>
        <c:noMultiLvlLbl val="0"/>
      </c:catAx>
      <c:valAx>
        <c:axId val="820552784"/>
        <c:scaling>
          <c:orientation val="minMax"/>
        </c:scaling>
        <c:delete val="1"/>
        <c:axPos val="l"/>
        <c:numFmt formatCode="_-[$$-440A]* #,##0.00_-;\-[$$-440A]* #,##0.00_-;_-[$$-440A]* &quot;-&quot;??_-;_-@_-" sourceLinked="1"/>
        <c:majorTickMark val="none"/>
        <c:minorTickMark val="none"/>
        <c:tickLblPos val="nextTo"/>
        <c:crossAx val="90234771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s-SV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COMPARaTIVO CONTRAPARTIDA</a:t>
            </a:r>
          </a:p>
          <a:p>
            <a:pPr>
              <a:defRPr/>
            </a:pPr>
            <a:r>
              <a:rPr lang="en-US"/>
              <a:t>Del 01 de enero al 30 de junio  </a:t>
            </a:r>
          </a:p>
        </c:rich>
      </c:tx>
      <c:layout>
        <c:manualLayout>
          <c:xMode val="edge"/>
          <c:yMode val="edge"/>
          <c:x val="0.3055621816143051"/>
          <c:y val="2.531255611256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title>
    <c:autoTitleDeleted val="0"/>
    <c:plotArea>
      <c:layout>
        <c:manualLayout>
          <c:layoutTarget val="inner"/>
          <c:xMode val="edge"/>
          <c:yMode val="edge"/>
          <c:x val="0.18153958880139984"/>
          <c:y val="0.17171296296296298"/>
          <c:w val="0.81568263342082237"/>
          <c:h val="0.61498432487605714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Hoja1!$N$29</c:f>
              <c:strCache>
                <c:ptCount val="1"/>
                <c:pt idx="0">
                  <c:v>Esperado</c:v>
                </c:pt>
              </c:strCache>
            </c:strRef>
          </c:tx>
          <c:spPr>
            <a:pattFill prst="narHorz">
              <a:fgClr>
                <a:schemeClr val="accent5"/>
              </a:fgClr>
              <a:bgClr>
                <a:schemeClr val="accent5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5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Hoja1!$L$30</c:f>
              <c:strCache>
                <c:ptCount val="1"/>
                <c:pt idx="0">
                  <c:v>Contrapartida</c:v>
                </c:pt>
              </c:strCache>
            </c:strRef>
          </c:cat>
          <c:val>
            <c:numRef>
              <c:f>Hoja1!$N$30</c:f>
              <c:numCache>
                <c:formatCode>_-[$$-440A]* #,##0.00_-;\-[$$-440A]* #,##0.00_-;_-[$$-440A]* "-"??_-;_-@_-</c:formatCode>
                <c:ptCount val="1"/>
                <c:pt idx="0">
                  <c:v>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88-435B-9B5F-16272EF16ACE}"/>
            </c:ext>
          </c:extLst>
        </c:ser>
        <c:ser>
          <c:idx val="2"/>
          <c:order val="2"/>
          <c:tx>
            <c:strRef>
              <c:f>Hoja1!$O$29</c:f>
              <c:strCache>
                <c:ptCount val="1"/>
                <c:pt idx="0">
                  <c:v>Realizado </c:v>
                </c:pt>
              </c:strCache>
            </c:strRef>
          </c:tx>
          <c:spPr>
            <a:pattFill prst="narHorz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Hoja1!$L$30</c:f>
              <c:strCache>
                <c:ptCount val="1"/>
                <c:pt idx="0">
                  <c:v>Contrapartida</c:v>
                </c:pt>
              </c:strCache>
            </c:strRef>
          </c:cat>
          <c:val>
            <c:numRef>
              <c:f>Hoja1!$O$30</c:f>
              <c:numCache>
                <c:formatCode>_-[$$-440A]* #,##0.00_-;\-[$$-440A]* #,##0.00_-;_-[$$-440A]* "-"??_-;_-@_-</c:formatCode>
                <c:ptCount val="1"/>
                <c:pt idx="0">
                  <c:v>3295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88-435B-9B5F-16272EF16AC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821119488"/>
        <c:axId val="81911249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Hoja1!$M$29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pattFill prst="narHorz">
                    <a:fgClr>
                      <a:schemeClr val="accent6"/>
                    </a:fgClr>
                    <a:bgClr>
                      <a:schemeClr val="accent6">
                        <a:lumMod val="20000"/>
                        <a:lumOff val="80000"/>
                      </a:schemeClr>
                    </a:bgClr>
                  </a:pattFill>
                  <a:ln>
                    <a:noFill/>
                  </a:ln>
                  <a:effectLst>
                    <a:innerShdw blurRad="114300">
                      <a:schemeClr val="accent6"/>
                    </a:innerShdw>
                  </a:effectLst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4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SV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Hoja1!$L$30</c15:sqref>
                        </c15:formulaRef>
                      </c:ext>
                    </c:extLst>
                    <c:strCache>
                      <c:ptCount val="1"/>
                      <c:pt idx="0">
                        <c:v>Contrapartida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Hoja1!$M$30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B688-435B-9B5F-16272EF16ACE}"/>
                  </c:ext>
                </c:extLst>
              </c15:ser>
            </c15:filteredBarSeries>
          </c:ext>
        </c:extLst>
      </c:barChart>
      <c:catAx>
        <c:axId val="8211194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19112496"/>
        <c:crosses val="autoZero"/>
        <c:auto val="1"/>
        <c:lblAlgn val="ctr"/>
        <c:lblOffset val="100"/>
        <c:noMultiLvlLbl val="0"/>
      </c:catAx>
      <c:valAx>
        <c:axId val="819112496"/>
        <c:scaling>
          <c:orientation val="minMax"/>
        </c:scaling>
        <c:delete val="1"/>
        <c:axPos val="l"/>
        <c:numFmt formatCode="_-[$$-440A]* #,##0.00_-;\-[$$-440A]* #,##0.00_-;_-[$$-440A]* &quot;-&quot;??_-;_-@_-" sourceLinked="1"/>
        <c:majorTickMark val="none"/>
        <c:minorTickMark val="none"/>
        <c:tickLblPos val="nextTo"/>
        <c:crossAx val="82111948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s-S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image" Target="../media/image2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121C68-A7C1-4872-BA74-03BEF07C11D4}" type="doc">
      <dgm:prSet loTypeId="urn:microsoft.com/office/officeart/2005/8/layout/hList2" loCatId="picture" qsTypeId="urn:microsoft.com/office/officeart/2005/8/quickstyle/simple4" qsCatId="simple" csTypeId="urn:microsoft.com/office/officeart/2005/8/colors/accent1_1" csCatId="accent1" phldr="1"/>
      <dgm:spPr/>
      <dgm:t>
        <a:bodyPr/>
        <a:lstStyle/>
        <a:p>
          <a:endParaRPr lang="es-SV"/>
        </a:p>
      </dgm:t>
    </dgm:pt>
    <dgm:pt modelId="{80AFD1BC-04A3-450D-AF2A-04A848A8D185}">
      <dgm:prSet phldrT="[Texto]"/>
      <dgm:spPr/>
      <dgm:t>
        <a:bodyPr/>
        <a:lstStyle/>
        <a:p>
          <a:r>
            <a:rPr lang="es-MX" dirty="0"/>
            <a:t>JORNADA 1</a:t>
          </a:r>
          <a:endParaRPr lang="es-SV" dirty="0"/>
        </a:p>
      </dgm:t>
    </dgm:pt>
    <dgm:pt modelId="{BA7D57F8-0331-4CDF-8233-9897B2995C18}" type="parTrans" cxnId="{27D34F76-1622-42E0-AE53-5ACF44D048FC}">
      <dgm:prSet/>
      <dgm:spPr/>
      <dgm:t>
        <a:bodyPr/>
        <a:lstStyle/>
        <a:p>
          <a:endParaRPr lang="es-SV"/>
        </a:p>
      </dgm:t>
    </dgm:pt>
    <dgm:pt modelId="{DA82855A-2E3A-4074-A2CA-8A4BCD3ED99B}" type="sibTrans" cxnId="{27D34F76-1622-42E0-AE53-5ACF44D048FC}">
      <dgm:prSet/>
      <dgm:spPr/>
      <dgm:t>
        <a:bodyPr/>
        <a:lstStyle/>
        <a:p>
          <a:endParaRPr lang="es-SV"/>
        </a:p>
      </dgm:t>
    </dgm:pt>
    <dgm:pt modelId="{B029E0F6-3602-4D96-A0CB-FFD6309602FF}">
      <dgm:prSet phldrT="[Texto]"/>
      <dgm:spPr/>
      <dgm:t>
        <a:bodyPr/>
        <a:lstStyle/>
        <a:p>
          <a:r>
            <a:rPr lang="es-MX" dirty="0"/>
            <a:t>Coordinación con otras instancias </a:t>
          </a:r>
          <a:endParaRPr lang="es-SV" dirty="0"/>
        </a:p>
      </dgm:t>
    </dgm:pt>
    <dgm:pt modelId="{80B0BC34-A926-466B-A682-F4EB1B03EDAE}" type="parTrans" cxnId="{21CBCF1A-0EE7-4CD7-9F43-B357B814FCB4}">
      <dgm:prSet/>
      <dgm:spPr/>
      <dgm:t>
        <a:bodyPr/>
        <a:lstStyle/>
        <a:p>
          <a:endParaRPr lang="es-SV"/>
        </a:p>
      </dgm:t>
    </dgm:pt>
    <dgm:pt modelId="{38CC4EE8-FD3F-4677-991A-9972BA483838}" type="sibTrans" cxnId="{21CBCF1A-0EE7-4CD7-9F43-B357B814FCB4}">
      <dgm:prSet/>
      <dgm:spPr/>
      <dgm:t>
        <a:bodyPr/>
        <a:lstStyle/>
        <a:p>
          <a:endParaRPr lang="es-SV"/>
        </a:p>
      </dgm:t>
    </dgm:pt>
    <dgm:pt modelId="{446A7D3D-6B90-45D8-8914-FEF972EE7191}">
      <dgm:prSet phldrT="[Texto]"/>
      <dgm:spPr/>
      <dgm:t>
        <a:bodyPr/>
        <a:lstStyle/>
        <a:p>
          <a:r>
            <a:rPr lang="es-MX" dirty="0"/>
            <a:t>Historia de proyectos del Fondo Mundial</a:t>
          </a:r>
          <a:endParaRPr lang="es-SV" dirty="0"/>
        </a:p>
      </dgm:t>
    </dgm:pt>
    <dgm:pt modelId="{225FEE2B-67C2-4DE9-8D4D-954D1BF8F2EB}" type="parTrans" cxnId="{94F58477-E2EC-44CB-AB0A-017B1356C34B}">
      <dgm:prSet/>
      <dgm:spPr/>
      <dgm:t>
        <a:bodyPr/>
        <a:lstStyle/>
        <a:p>
          <a:endParaRPr lang="es-SV"/>
        </a:p>
      </dgm:t>
    </dgm:pt>
    <dgm:pt modelId="{EE6DAB33-C0C7-4079-AA9E-61DCD1011D9D}" type="sibTrans" cxnId="{94F58477-E2EC-44CB-AB0A-017B1356C34B}">
      <dgm:prSet/>
      <dgm:spPr/>
      <dgm:t>
        <a:bodyPr/>
        <a:lstStyle/>
        <a:p>
          <a:endParaRPr lang="es-SV"/>
        </a:p>
      </dgm:t>
    </dgm:pt>
    <dgm:pt modelId="{3F55B977-CB25-4141-AB78-8A6DC52A0B1A}">
      <dgm:prSet phldrT="[Texto]"/>
      <dgm:spPr/>
      <dgm:t>
        <a:bodyPr/>
        <a:lstStyle/>
        <a:p>
          <a:r>
            <a:rPr lang="es-MX" dirty="0"/>
            <a:t>JORNADA 2</a:t>
          </a:r>
          <a:endParaRPr lang="es-SV" dirty="0"/>
        </a:p>
      </dgm:t>
    </dgm:pt>
    <dgm:pt modelId="{818B642C-E2BA-43B9-8831-A8DA6466116C}" type="parTrans" cxnId="{59312024-B2D2-4628-9CD1-3658B0E70461}">
      <dgm:prSet/>
      <dgm:spPr/>
      <dgm:t>
        <a:bodyPr/>
        <a:lstStyle/>
        <a:p>
          <a:endParaRPr lang="es-SV"/>
        </a:p>
      </dgm:t>
    </dgm:pt>
    <dgm:pt modelId="{45E03610-84AC-432B-B8F4-786FFF8DA181}" type="sibTrans" cxnId="{59312024-B2D2-4628-9CD1-3658B0E70461}">
      <dgm:prSet/>
      <dgm:spPr/>
      <dgm:t>
        <a:bodyPr/>
        <a:lstStyle/>
        <a:p>
          <a:endParaRPr lang="es-SV"/>
        </a:p>
      </dgm:t>
    </dgm:pt>
    <dgm:pt modelId="{B0827BB8-CAE1-4C4F-8F05-D6DF125DD268}">
      <dgm:prSet phldrT="[Texto]"/>
      <dgm:spPr/>
      <dgm:t>
        <a:bodyPr/>
        <a:lstStyle/>
        <a:p>
          <a:r>
            <a:rPr lang="es-SV" dirty="0"/>
            <a:t>Documentos de Gobernanza MCP-ES: Reglamento Interno</a:t>
          </a:r>
        </a:p>
      </dgm:t>
    </dgm:pt>
    <dgm:pt modelId="{075F500A-91DD-45C6-8C4F-78614A205925}" type="parTrans" cxnId="{C900E361-CEC1-4C16-8427-9983A008D187}">
      <dgm:prSet/>
      <dgm:spPr/>
      <dgm:t>
        <a:bodyPr/>
        <a:lstStyle/>
        <a:p>
          <a:endParaRPr lang="es-SV"/>
        </a:p>
      </dgm:t>
    </dgm:pt>
    <dgm:pt modelId="{C8A78294-98E4-4122-9ECA-427E000DBF55}" type="sibTrans" cxnId="{C900E361-CEC1-4C16-8427-9983A008D187}">
      <dgm:prSet/>
      <dgm:spPr/>
      <dgm:t>
        <a:bodyPr/>
        <a:lstStyle/>
        <a:p>
          <a:endParaRPr lang="es-SV"/>
        </a:p>
      </dgm:t>
    </dgm:pt>
    <dgm:pt modelId="{5C8CFBFA-0CB1-495B-9DA9-D1CBB252C422}">
      <dgm:prSet phldrT="[Texto]"/>
      <dgm:spPr/>
      <dgm:t>
        <a:bodyPr/>
        <a:lstStyle/>
        <a:p>
          <a:r>
            <a:rPr lang="es-MX" dirty="0"/>
            <a:t>JORNADA 3</a:t>
          </a:r>
          <a:endParaRPr lang="es-SV" dirty="0"/>
        </a:p>
      </dgm:t>
    </dgm:pt>
    <dgm:pt modelId="{0AC6A108-F732-4BA7-8DCD-F5EDD2BE8C1C}" type="parTrans" cxnId="{F0FBBF5C-22AA-4790-A46B-9D54699E65FC}">
      <dgm:prSet/>
      <dgm:spPr/>
      <dgm:t>
        <a:bodyPr/>
        <a:lstStyle/>
        <a:p>
          <a:endParaRPr lang="es-SV"/>
        </a:p>
      </dgm:t>
    </dgm:pt>
    <dgm:pt modelId="{02CB6550-590D-4895-A896-C3CF0BC3F557}" type="sibTrans" cxnId="{F0FBBF5C-22AA-4790-A46B-9D54699E65FC}">
      <dgm:prSet/>
      <dgm:spPr/>
      <dgm:t>
        <a:bodyPr/>
        <a:lstStyle/>
        <a:p>
          <a:endParaRPr lang="es-SV"/>
        </a:p>
      </dgm:t>
    </dgm:pt>
    <dgm:pt modelId="{49F14FF9-2CD1-4226-9329-4C60610D994B}">
      <dgm:prSet phldrT="[Texto]"/>
      <dgm:spPr/>
      <dgm:t>
        <a:bodyPr/>
        <a:lstStyle/>
        <a:p>
          <a:r>
            <a:rPr lang="es-SV" dirty="0"/>
            <a:t>Informes de País y la participación del MCP-ES</a:t>
          </a:r>
        </a:p>
      </dgm:t>
    </dgm:pt>
    <dgm:pt modelId="{BD7AFAF8-06AA-494F-9F76-92F95B1A8E00}" type="parTrans" cxnId="{942E9C5B-6077-42D5-8ED9-47BD6D95CFDC}">
      <dgm:prSet/>
      <dgm:spPr/>
      <dgm:t>
        <a:bodyPr/>
        <a:lstStyle/>
        <a:p>
          <a:endParaRPr lang="es-SV"/>
        </a:p>
      </dgm:t>
    </dgm:pt>
    <dgm:pt modelId="{69F8F6BE-CDD7-4765-A4F8-0648FBF32A99}" type="sibTrans" cxnId="{942E9C5B-6077-42D5-8ED9-47BD6D95CFDC}">
      <dgm:prSet/>
      <dgm:spPr/>
      <dgm:t>
        <a:bodyPr/>
        <a:lstStyle/>
        <a:p>
          <a:endParaRPr lang="es-SV"/>
        </a:p>
      </dgm:t>
    </dgm:pt>
    <dgm:pt modelId="{E37C91FF-E6C4-4299-A626-3C5EBD669331}">
      <dgm:prSet phldrT="[Texto]"/>
      <dgm:spPr/>
      <dgm:t>
        <a:bodyPr/>
        <a:lstStyle/>
        <a:p>
          <a:r>
            <a:rPr lang="es-MX" dirty="0"/>
            <a:t>Rol de Receptor Principal</a:t>
          </a:r>
          <a:endParaRPr lang="es-SV" dirty="0"/>
        </a:p>
      </dgm:t>
    </dgm:pt>
    <dgm:pt modelId="{1B773EB4-B8D2-45CF-B01C-6BFF08CF9F11}" type="parTrans" cxnId="{F1E1D6AD-C434-420A-8C7F-0593A3CA9F56}">
      <dgm:prSet/>
      <dgm:spPr/>
      <dgm:t>
        <a:bodyPr/>
        <a:lstStyle/>
        <a:p>
          <a:endParaRPr lang="es-SV"/>
        </a:p>
      </dgm:t>
    </dgm:pt>
    <dgm:pt modelId="{036E35E8-F545-4AEB-914F-77F297410068}" type="sibTrans" cxnId="{F1E1D6AD-C434-420A-8C7F-0593A3CA9F56}">
      <dgm:prSet/>
      <dgm:spPr/>
      <dgm:t>
        <a:bodyPr/>
        <a:lstStyle/>
        <a:p>
          <a:endParaRPr lang="es-SV"/>
        </a:p>
      </dgm:t>
    </dgm:pt>
    <dgm:pt modelId="{58832350-5205-452C-B52A-B8E4E0CF5149}">
      <dgm:prSet phldrT="[Texto]"/>
      <dgm:spPr/>
      <dgm:t>
        <a:bodyPr/>
        <a:lstStyle/>
        <a:p>
          <a:r>
            <a:rPr lang="es-MX" dirty="0"/>
            <a:t>Transparencia del trabajo del MCP-ES</a:t>
          </a:r>
          <a:endParaRPr lang="es-SV" dirty="0"/>
        </a:p>
      </dgm:t>
    </dgm:pt>
    <dgm:pt modelId="{E08AEDC1-F3AF-439E-99A2-330CE0D06C4C}" type="parTrans" cxnId="{E0BE0872-1D1D-4CC4-A3B1-556216A5D0CC}">
      <dgm:prSet/>
      <dgm:spPr/>
      <dgm:t>
        <a:bodyPr/>
        <a:lstStyle/>
        <a:p>
          <a:endParaRPr lang="es-SV"/>
        </a:p>
      </dgm:t>
    </dgm:pt>
    <dgm:pt modelId="{FB48F487-7036-466E-ABAC-E000F2701D18}" type="sibTrans" cxnId="{E0BE0872-1D1D-4CC4-A3B1-556216A5D0CC}">
      <dgm:prSet/>
      <dgm:spPr/>
      <dgm:t>
        <a:bodyPr/>
        <a:lstStyle/>
        <a:p>
          <a:endParaRPr lang="es-SV"/>
        </a:p>
      </dgm:t>
    </dgm:pt>
    <dgm:pt modelId="{AFD1164A-BEAA-4BF8-8237-A49F268C5709}">
      <dgm:prSet phldrT="[Texto]"/>
      <dgm:spPr/>
      <dgm:t>
        <a:bodyPr/>
        <a:lstStyle/>
        <a:p>
          <a:r>
            <a:rPr lang="es-MX" dirty="0"/>
            <a:t>JORNADA 4</a:t>
          </a:r>
          <a:endParaRPr lang="es-SV" dirty="0"/>
        </a:p>
      </dgm:t>
    </dgm:pt>
    <dgm:pt modelId="{499F8825-5025-4D38-9B5B-742DC5FB8BCC}" type="parTrans" cxnId="{9E1947FC-31F9-4F84-83C0-F5153F245AF8}">
      <dgm:prSet/>
      <dgm:spPr/>
      <dgm:t>
        <a:bodyPr/>
        <a:lstStyle/>
        <a:p>
          <a:endParaRPr lang="es-SV"/>
        </a:p>
      </dgm:t>
    </dgm:pt>
    <dgm:pt modelId="{EF923A5E-FCAC-46E0-ADA0-77D08103724E}" type="sibTrans" cxnId="{9E1947FC-31F9-4F84-83C0-F5153F245AF8}">
      <dgm:prSet/>
      <dgm:spPr/>
      <dgm:t>
        <a:bodyPr/>
        <a:lstStyle/>
        <a:p>
          <a:endParaRPr lang="es-SV"/>
        </a:p>
      </dgm:t>
    </dgm:pt>
    <dgm:pt modelId="{CBE52775-A5E2-44E7-9F42-CBC18FC97434}">
      <dgm:prSet/>
      <dgm:spPr/>
      <dgm:t>
        <a:bodyPr/>
        <a:lstStyle/>
        <a:p>
          <a:r>
            <a:rPr lang="es-SV" dirty="0">
              <a:highlight>
                <a:srgbClr val="00FFFF"/>
              </a:highlight>
            </a:rPr>
            <a:t>Plan Operativo: Resultados al 30 de Junio del 2019</a:t>
          </a:r>
        </a:p>
      </dgm:t>
    </dgm:pt>
    <dgm:pt modelId="{367C473B-985A-402A-A649-C67431585159}" type="parTrans" cxnId="{A36506C9-9613-46FD-ACAC-39108F574581}">
      <dgm:prSet/>
      <dgm:spPr/>
      <dgm:t>
        <a:bodyPr/>
        <a:lstStyle/>
        <a:p>
          <a:endParaRPr lang="es-SV"/>
        </a:p>
      </dgm:t>
    </dgm:pt>
    <dgm:pt modelId="{530A43F4-A95D-4DF9-9A6F-9D5035F91C30}" type="sibTrans" cxnId="{A36506C9-9613-46FD-ACAC-39108F574581}">
      <dgm:prSet/>
      <dgm:spPr/>
      <dgm:t>
        <a:bodyPr/>
        <a:lstStyle/>
        <a:p>
          <a:endParaRPr lang="es-SV"/>
        </a:p>
      </dgm:t>
    </dgm:pt>
    <dgm:pt modelId="{99C73F99-6089-4E14-AED1-ACA3BAAC327B}">
      <dgm:prSet/>
      <dgm:spPr/>
      <dgm:t>
        <a:bodyPr/>
        <a:lstStyle/>
        <a:p>
          <a:r>
            <a:rPr lang="es-SV" dirty="0"/>
            <a:t>Rol del Programa de TB en la respuesta Nacional</a:t>
          </a:r>
        </a:p>
      </dgm:t>
    </dgm:pt>
    <dgm:pt modelId="{8B766E74-EC20-4AAE-966D-1E1CA71A3C2E}" type="parTrans" cxnId="{14B34205-0810-4495-9612-500A51FE3209}">
      <dgm:prSet/>
      <dgm:spPr/>
      <dgm:t>
        <a:bodyPr/>
        <a:lstStyle/>
        <a:p>
          <a:endParaRPr lang="es-SV"/>
        </a:p>
      </dgm:t>
    </dgm:pt>
    <dgm:pt modelId="{46BF8CE3-28A2-4D5E-A887-4CC65547A77E}" type="sibTrans" cxnId="{14B34205-0810-4495-9612-500A51FE3209}">
      <dgm:prSet/>
      <dgm:spPr/>
      <dgm:t>
        <a:bodyPr/>
        <a:lstStyle/>
        <a:p>
          <a:endParaRPr lang="es-SV"/>
        </a:p>
      </dgm:t>
    </dgm:pt>
    <dgm:pt modelId="{4020FEDA-0D9B-4B88-A689-604E1940ADD6}">
      <dgm:prSet/>
      <dgm:spPr/>
      <dgm:t>
        <a:bodyPr/>
        <a:lstStyle/>
        <a:p>
          <a:r>
            <a:rPr lang="es-SV" dirty="0"/>
            <a:t>Rol del Área de Fondos Externos dentro de MINSAL</a:t>
          </a:r>
        </a:p>
      </dgm:t>
    </dgm:pt>
    <dgm:pt modelId="{E78D5D08-7942-4CC9-9F41-E1ACAD4D7213}" type="parTrans" cxnId="{2E204CD7-F9D9-4292-B922-D173EE72CDE4}">
      <dgm:prSet/>
      <dgm:spPr/>
      <dgm:t>
        <a:bodyPr/>
        <a:lstStyle/>
        <a:p>
          <a:endParaRPr lang="es-SV"/>
        </a:p>
      </dgm:t>
    </dgm:pt>
    <dgm:pt modelId="{F61D4E10-63BE-4132-B9A2-9AD487F1EC94}" type="sibTrans" cxnId="{2E204CD7-F9D9-4292-B922-D173EE72CDE4}">
      <dgm:prSet/>
      <dgm:spPr/>
      <dgm:t>
        <a:bodyPr/>
        <a:lstStyle/>
        <a:p>
          <a:endParaRPr lang="es-SV"/>
        </a:p>
      </dgm:t>
    </dgm:pt>
    <dgm:pt modelId="{FF5F10BC-4A88-41EE-A49B-E9A361C97C62}">
      <dgm:prSet/>
      <dgm:spPr/>
      <dgm:t>
        <a:bodyPr/>
        <a:lstStyle/>
        <a:p>
          <a:r>
            <a:rPr lang="es-SV" dirty="0"/>
            <a:t>UNIDAD EJECUTORA FM/MINSAL: Proyectos VIH, TB y Malaria</a:t>
          </a:r>
        </a:p>
      </dgm:t>
    </dgm:pt>
    <dgm:pt modelId="{D2EF0315-375C-4F01-B51E-66719E7CAB28}" type="parTrans" cxnId="{13DDD1CA-4F29-467F-9CFF-B21080729DA2}">
      <dgm:prSet/>
      <dgm:spPr/>
      <dgm:t>
        <a:bodyPr/>
        <a:lstStyle/>
        <a:p>
          <a:endParaRPr lang="es-SV"/>
        </a:p>
      </dgm:t>
    </dgm:pt>
    <dgm:pt modelId="{06FB597B-69DB-4D43-A986-F1DD7A4B801E}" type="sibTrans" cxnId="{13DDD1CA-4F29-467F-9CFF-B21080729DA2}">
      <dgm:prSet/>
      <dgm:spPr/>
      <dgm:t>
        <a:bodyPr/>
        <a:lstStyle/>
        <a:p>
          <a:endParaRPr lang="es-SV"/>
        </a:p>
      </dgm:t>
    </dgm:pt>
    <dgm:pt modelId="{3E469A20-963A-4589-B940-B9453E03E8D4}">
      <dgm:prSet/>
      <dgm:spPr/>
      <dgm:t>
        <a:bodyPr/>
        <a:lstStyle/>
        <a:p>
          <a:r>
            <a:rPr lang="es-SV" dirty="0"/>
            <a:t>Trabajo del MCP-ES a través de los Comités Permanentes</a:t>
          </a:r>
        </a:p>
      </dgm:t>
    </dgm:pt>
    <dgm:pt modelId="{4029E25B-D29B-4893-AFDC-D45229F0706A}" type="parTrans" cxnId="{A763DED2-F9B3-44D1-81E1-D77CF321514D}">
      <dgm:prSet/>
      <dgm:spPr/>
      <dgm:t>
        <a:bodyPr/>
        <a:lstStyle/>
        <a:p>
          <a:endParaRPr lang="es-SV"/>
        </a:p>
      </dgm:t>
    </dgm:pt>
    <dgm:pt modelId="{ED67D207-7128-4C31-A078-C13E96894B90}" type="sibTrans" cxnId="{A763DED2-F9B3-44D1-81E1-D77CF321514D}">
      <dgm:prSet/>
      <dgm:spPr/>
      <dgm:t>
        <a:bodyPr/>
        <a:lstStyle/>
        <a:p>
          <a:endParaRPr lang="es-SV"/>
        </a:p>
      </dgm:t>
    </dgm:pt>
    <dgm:pt modelId="{4A263097-9EE1-4961-8E6E-DE6F529DF122}">
      <dgm:prSet/>
      <dgm:spPr/>
      <dgm:t>
        <a:bodyPr/>
        <a:lstStyle/>
        <a:p>
          <a:r>
            <a:rPr lang="es-SV" dirty="0"/>
            <a:t>MCR, GCTH y otros organismos</a:t>
          </a:r>
        </a:p>
      </dgm:t>
    </dgm:pt>
    <dgm:pt modelId="{9B18C511-BD9F-4E96-B830-5D5B7A8BCEDE}" type="parTrans" cxnId="{7AD6FD18-5827-45E9-9D2D-9A3AE29BDDA1}">
      <dgm:prSet/>
      <dgm:spPr/>
      <dgm:t>
        <a:bodyPr/>
        <a:lstStyle/>
        <a:p>
          <a:endParaRPr lang="es-SV"/>
        </a:p>
      </dgm:t>
    </dgm:pt>
    <dgm:pt modelId="{1FE0CB22-F2C3-4B65-BE90-B64444E4E020}" type="sibTrans" cxnId="{7AD6FD18-5827-45E9-9D2D-9A3AE29BDDA1}">
      <dgm:prSet/>
      <dgm:spPr/>
      <dgm:t>
        <a:bodyPr/>
        <a:lstStyle/>
        <a:p>
          <a:endParaRPr lang="es-SV"/>
        </a:p>
      </dgm:t>
    </dgm:pt>
    <dgm:pt modelId="{29A55329-2529-4564-A6CA-7338C83F270C}">
      <dgm:prSet/>
      <dgm:spPr/>
      <dgm:t>
        <a:bodyPr/>
        <a:lstStyle/>
        <a:p>
          <a:r>
            <a:rPr lang="es-SV" dirty="0"/>
            <a:t>Rol de los Programas Nacionales VIH y Malaria en la respuesta nacional</a:t>
          </a:r>
        </a:p>
      </dgm:t>
    </dgm:pt>
    <dgm:pt modelId="{47549B24-9E3E-4E5C-A14A-B15043AF7A34}" type="parTrans" cxnId="{22A261FF-D82F-4B68-A0F5-21727FE8D920}">
      <dgm:prSet/>
      <dgm:spPr/>
      <dgm:t>
        <a:bodyPr/>
        <a:lstStyle/>
        <a:p>
          <a:endParaRPr lang="es-SV"/>
        </a:p>
      </dgm:t>
    </dgm:pt>
    <dgm:pt modelId="{9021A671-DA7D-42F8-9F4A-98D4B0E7D908}" type="sibTrans" cxnId="{22A261FF-D82F-4B68-A0F5-21727FE8D920}">
      <dgm:prSet/>
      <dgm:spPr/>
      <dgm:t>
        <a:bodyPr/>
        <a:lstStyle/>
        <a:p>
          <a:endParaRPr lang="es-SV"/>
        </a:p>
      </dgm:t>
    </dgm:pt>
    <dgm:pt modelId="{1DD40CB4-851D-46CB-A659-9BD96B11EEAF}">
      <dgm:prSet/>
      <dgm:spPr/>
      <dgm:t>
        <a:bodyPr/>
        <a:lstStyle/>
        <a:p>
          <a:r>
            <a:rPr lang="es-SV" dirty="0"/>
            <a:t>Rol de ONUSIDA en el Contexto Mundial</a:t>
          </a:r>
        </a:p>
      </dgm:t>
    </dgm:pt>
    <dgm:pt modelId="{DB25952A-F5DD-4BA8-B18B-861E39BF08F1}" type="parTrans" cxnId="{DD452CD9-8A31-446F-A73D-08A53562C4F5}">
      <dgm:prSet/>
      <dgm:spPr/>
      <dgm:t>
        <a:bodyPr/>
        <a:lstStyle/>
        <a:p>
          <a:endParaRPr lang="es-SV"/>
        </a:p>
      </dgm:t>
    </dgm:pt>
    <dgm:pt modelId="{A959B389-A647-4CA1-B498-CD9660EF0E12}" type="sibTrans" cxnId="{DD452CD9-8A31-446F-A73D-08A53562C4F5}">
      <dgm:prSet/>
      <dgm:spPr/>
      <dgm:t>
        <a:bodyPr/>
        <a:lstStyle/>
        <a:p>
          <a:endParaRPr lang="es-SV"/>
        </a:p>
      </dgm:t>
    </dgm:pt>
    <dgm:pt modelId="{8600BFD7-9D67-4686-9B32-0229C5A6AD34}">
      <dgm:prSet/>
      <dgm:spPr/>
      <dgm:t>
        <a:bodyPr/>
        <a:lstStyle/>
        <a:p>
          <a:r>
            <a:rPr lang="es-SV" dirty="0"/>
            <a:t>Proyecto VIH Plan International</a:t>
          </a:r>
        </a:p>
      </dgm:t>
    </dgm:pt>
    <dgm:pt modelId="{4166A995-A5DA-4241-8343-F1F373E3CBC9}" type="parTrans" cxnId="{A83CD804-54A9-4A79-B35F-AC796AB3906A}">
      <dgm:prSet/>
      <dgm:spPr/>
      <dgm:t>
        <a:bodyPr/>
        <a:lstStyle/>
        <a:p>
          <a:endParaRPr lang="es-SV"/>
        </a:p>
      </dgm:t>
    </dgm:pt>
    <dgm:pt modelId="{CD98A75B-6B6F-4651-AF06-04EA3D581F02}" type="sibTrans" cxnId="{A83CD804-54A9-4A79-B35F-AC796AB3906A}">
      <dgm:prSet/>
      <dgm:spPr/>
      <dgm:t>
        <a:bodyPr/>
        <a:lstStyle/>
        <a:p>
          <a:endParaRPr lang="es-SV"/>
        </a:p>
      </dgm:t>
    </dgm:pt>
    <dgm:pt modelId="{28EC0F7F-89C7-48AE-862A-0C09DBCE18B4}">
      <dgm:prSet custT="1"/>
      <dgm:spPr/>
      <dgm:t>
        <a:bodyPr/>
        <a:lstStyle/>
        <a:p>
          <a:r>
            <a:rPr lang="es-SV" sz="2000" dirty="0"/>
            <a:t>Documentos Gobernanza: Código de Ética, Política Conflicto de Interés</a:t>
          </a:r>
        </a:p>
      </dgm:t>
    </dgm:pt>
    <dgm:pt modelId="{0DB9AEE2-52C4-4A7E-90A4-38117F61FB97}" type="parTrans" cxnId="{803002B7-31E3-4591-9127-4CD7F9DA46E8}">
      <dgm:prSet/>
      <dgm:spPr/>
      <dgm:t>
        <a:bodyPr/>
        <a:lstStyle/>
        <a:p>
          <a:endParaRPr lang="es-SV"/>
        </a:p>
      </dgm:t>
    </dgm:pt>
    <dgm:pt modelId="{2FCF3533-3419-4AAB-992A-2A5C6D5B5296}" type="sibTrans" cxnId="{803002B7-31E3-4591-9127-4CD7F9DA46E8}">
      <dgm:prSet/>
      <dgm:spPr/>
      <dgm:t>
        <a:bodyPr/>
        <a:lstStyle/>
        <a:p>
          <a:endParaRPr lang="es-SV"/>
        </a:p>
      </dgm:t>
    </dgm:pt>
    <dgm:pt modelId="{36E07C4A-0DEC-4873-B591-6226E458BC31}">
      <dgm:prSet custT="1"/>
      <dgm:spPr/>
      <dgm:t>
        <a:bodyPr/>
        <a:lstStyle/>
        <a:p>
          <a:r>
            <a:rPr lang="es-SV" sz="2000" dirty="0"/>
            <a:t>Rol del ALF</a:t>
          </a:r>
        </a:p>
      </dgm:t>
    </dgm:pt>
    <dgm:pt modelId="{0D78196B-BA3F-4373-8CEF-786D8FAE490B}" type="parTrans" cxnId="{E53B7176-AFF1-4E7E-A06E-62847DFB6F02}">
      <dgm:prSet/>
      <dgm:spPr/>
      <dgm:t>
        <a:bodyPr/>
        <a:lstStyle/>
        <a:p>
          <a:endParaRPr lang="es-SV"/>
        </a:p>
      </dgm:t>
    </dgm:pt>
    <dgm:pt modelId="{74871C47-F69C-48CD-9307-48CF8544D10F}" type="sibTrans" cxnId="{E53B7176-AFF1-4E7E-A06E-62847DFB6F02}">
      <dgm:prSet/>
      <dgm:spPr/>
      <dgm:t>
        <a:bodyPr/>
        <a:lstStyle/>
        <a:p>
          <a:endParaRPr lang="es-SV"/>
        </a:p>
      </dgm:t>
    </dgm:pt>
    <dgm:pt modelId="{EC864F6D-5200-4F3A-8AAF-4F595E0BB34A}">
      <dgm:prSet custT="1"/>
      <dgm:spPr/>
      <dgm:t>
        <a:bodyPr/>
        <a:lstStyle/>
        <a:p>
          <a:r>
            <a:rPr lang="es-SV" sz="2000" dirty="0"/>
            <a:t>Página Web del MCP-ES</a:t>
          </a:r>
        </a:p>
      </dgm:t>
    </dgm:pt>
    <dgm:pt modelId="{958588F0-CCCB-433A-8776-9DC42C489125}" type="parTrans" cxnId="{B5F2DC98-45A8-46CD-A1B2-01C2DA00AE40}">
      <dgm:prSet/>
      <dgm:spPr/>
      <dgm:t>
        <a:bodyPr/>
        <a:lstStyle/>
        <a:p>
          <a:endParaRPr lang="es-SV"/>
        </a:p>
      </dgm:t>
    </dgm:pt>
    <dgm:pt modelId="{F462F0EE-056F-43AE-98B2-D9016C4D43A6}" type="sibTrans" cxnId="{B5F2DC98-45A8-46CD-A1B2-01C2DA00AE40}">
      <dgm:prSet/>
      <dgm:spPr/>
      <dgm:t>
        <a:bodyPr/>
        <a:lstStyle/>
        <a:p>
          <a:endParaRPr lang="es-SV"/>
        </a:p>
      </dgm:t>
    </dgm:pt>
    <dgm:pt modelId="{5F11EEAD-B2ED-401C-9B87-3263EC39A6BF}">
      <dgm:prSet custT="1"/>
      <dgm:spPr/>
      <dgm:t>
        <a:bodyPr/>
        <a:lstStyle/>
        <a:p>
          <a:r>
            <a:rPr lang="es-SV" sz="2000" dirty="0"/>
            <a:t>Facebook</a:t>
          </a:r>
        </a:p>
      </dgm:t>
    </dgm:pt>
    <dgm:pt modelId="{596DF1B5-B52F-4FA1-9846-C56AEAB53EE4}" type="parTrans" cxnId="{C80490C8-8FEF-4E2A-B9CF-D08E0997BDF9}">
      <dgm:prSet/>
      <dgm:spPr/>
      <dgm:t>
        <a:bodyPr/>
        <a:lstStyle/>
        <a:p>
          <a:endParaRPr lang="es-SV"/>
        </a:p>
      </dgm:t>
    </dgm:pt>
    <dgm:pt modelId="{DC8669C3-3D2D-4510-BE51-EF578C0FCFB7}" type="sibTrans" cxnId="{C80490C8-8FEF-4E2A-B9CF-D08E0997BDF9}">
      <dgm:prSet/>
      <dgm:spPr/>
      <dgm:t>
        <a:bodyPr/>
        <a:lstStyle/>
        <a:p>
          <a:endParaRPr lang="es-SV"/>
        </a:p>
      </dgm:t>
    </dgm:pt>
    <dgm:pt modelId="{D280226A-9824-4C63-B06A-85558B223004}" type="pres">
      <dgm:prSet presAssocID="{15121C68-A7C1-4872-BA74-03BEF07C11D4}" presName="linearFlow" presStyleCnt="0">
        <dgm:presLayoutVars>
          <dgm:dir/>
          <dgm:animLvl val="lvl"/>
          <dgm:resizeHandles/>
        </dgm:presLayoutVars>
      </dgm:prSet>
      <dgm:spPr/>
    </dgm:pt>
    <dgm:pt modelId="{111C319A-DB1D-4944-8AD8-F8506187AD63}" type="pres">
      <dgm:prSet presAssocID="{80AFD1BC-04A3-450D-AF2A-04A848A8D185}" presName="compositeNode" presStyleCnt="0">
        <dgm:presLayoutVars>
          <dgm:bulletEnabled val="1"/>
        </dgm:presLayoutVars>
      </dgm:prSet>
      <dgm:spPr/>
    </dgm:pt>
    <dgm:pt modelId="{895F8BD4-4233-416A-9438-3804DCA3988F}" type="pres">
      <dgm:prSet presAssocID="{80AFD1BC-04A3-450D-AF2A-04A848A8D185}" presName="image" presStyleLbl="fgImgPlac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ip"/>
        </a:ext>
      </dgm:extLst>
    </dgm:pt>
    <dgm:pt modelId="{86593F19-AC01-4221-B5C8-C197B5B67AC4}" type="pres">
      <dgm:prSet presAssocID="{80AFD1BC-04A3-450D-AF2A-04A848A8D185}" presName="childNode" presStyleLbl="node1" presStyleIdx="0" presStyleCnt="4">
        <dgm:presLayoutVars>
          <dgm:bulletEnabled val="1"/>
        </dgm:presLayoutVars>
      </dgm:prSet>
      <dgm:spPr/>
    </dgm:pt>
    <dgm:pt modelId="{64192852-BC6F-40C6-B7DC-EE5155A8B889}" type="pres">
      <dgm:prSet presAssocID="{80AFD1BC-04A3-450D-AF2A-04A848A8D185}" presName="parentNode" presStyleLbl="revTx" presStyleIdx="0" presStyleCnt="4">
        <dgm:presLayoutVars>
          <dgm:chMax val="0"/>
          <dgm:bulletEnabled val="1"/>
        </dgm:presLayoutVars>
      </dgm:prSet>
      <dgm:spPr/>
    </dgm:pt>
    <dgm:pt modelId="{B9082BD0-C599-4766-84EA-E0E8CB928D49}" type="pres">
      <dgm:prSet presAssocID="{DA82855A-2E3A-4074-A2CA-8A4BCD3ED99B}" presName="sibTrans" presStyleCnt="0"/>
      <dgm:spPr/>
    </dgm:pt>
    <dgm:pt modelId="{6357911D-3FE0-49EB-8C88-733AD02B0B8A}" type="pres">
      <dgm:prSet presAssocID="{3F55B977-CB25-4141-AB78-8A6DC52A0B1A}" presName="compositeNode" presStyleCnt="0">
        <dgm:presLayoutVars>
          <dgm:bulletEnabled val="1"/>
        </dgm:presLayoutVars>
      </dgm:prSet>
      <dgm:spPr/>
    </dgm:pt>
    <dgm:pt modelId="{4CD06D5B-3A3D-41DF-AECB-418D97D4A43E}" type="pres">
      <dgm:prSet presAssocID="{3F55B977-CB25-4141-AB78-8A6DC52A0B1A}" presName="image" presStyleLbl="fgImgPlace1" presStyleIdx="1" presStyleCnt="4" custLinFactNeighborX="-9162" custLinFactNeighborY="416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ip"/>
        </a:ext>
      </dgm:extLst>
    </dgm:pt>
    <dgm:pt modelId="{8EC21FC8-1C12-4778-973B-567050B00F41}" type="pres">
      <dgm:prSet presAssocID="{3F55B977-CB25-4141-AB78-8A6DC52A0B1A}" presName="childNode" presStyleLbl="node1" presStyleIdx="1" presStyleCnt="4">
        <dgm:presLayoutVars>
          <dgm:bulletEnabled val="1"/>
        </dgm:presLayoutVars>
      </dgm:prSet>
      <dgm:spPr/>
    </dgm:pt>
    <dgm:pt modelId="{1AE21AD8-E714-42CB-BA3C-4DE258E1EB87}" type="pres">
      <dgm:prSet presAssocID="{3F55B977-CB25-4141-AB78-8A6DC52A0B1A}" presName="parentNode" presStyleLbl="revTx" presStyleIdx="1" presStyleCnt="4">
        <dgm:presLayoutVars>
          <dgm:chMax val="0"/>
          <dgm:bulletEnabled val="1"/>
        </dgm:presLayoutVars>
      </dgm:prSet>
      <dgm:spPr/>
    </dgm:pt>
    <dgm:pt modelId="{55521E16-4737-426B-8339-4DB6F3A58CF9}" type="pres">
      <dgm:prSet presAssocID="{45E03610-84AC-432B-B8F4-786FFF8DA181}" presName="sibTrans" presStyleCnt="0"/>
      <dgm:spPr/>
    </dgm:pt>
    <dgm:pt modelId="{E5D3B344-C0D2-4F31-B6C9-643E5F581972}" type="pres">
      <dgm:prSet presAssocID="{5C8CFBFA-0CB1-495B-9DA9-D1CBB252C422}" presName="compositeNode" presStyleCnt="0">
        <dgm:presLayoutVars>
          <dgm:bulletEnabled val="1"/>
        </dgm:presLayoutVars>
      </dgm:prSet>
      <dgm:spPr/>
    </dgm:pt>
    <dgm:pt modelId="{1E3E5F0F-CA7C-4DF8-914C-71EA09BE3ADD}" type="pres">
      <dgm:prSet presAssocID="{5C8CFBFA-0CB1-495B-9DA9-D1CBB252C422}" presName="image" presStyleLbl="fgImgPlace1" presStyleIdx="2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ip"/>
        </a:ext>
      </dgm:extLst>
    </dgm:pt>
    <dgm:pt modelId="{24EB53DE-5DFB-4702-A5BC-EEA101ADD11E}" type="pres">
      <dgm:prSet presAssocID="{5C8CFBFA-0CB1-495B-9DA9-D1CBB252C422}" presName="childNode" presStyleLbl="node1" presStyleIdx="2" presStyleCnt="4">
        <dgm:presLayoutVars>
          <dgm:bulletEnabled val="1"/>
        </dgm:presLayoutVars>
      </dgm:prSet>
      <dgm:spPr/>
    </dgm:pt>
    <dgm:pt modelId="{D04899D5-D982-49C3-9F78-4C896DA624F7}" type="pres">
      <dgm:prSet presAssocID="{5C8CFBFA-0CB1-495B-9DA9-D1CBB252C422}" presName="parentNode" presStyleLbl="revTx" presStyleIdx="2" presStyleCnt="4">
        <dgm:presLayoutVars>
          <dgm:chMax val="0"/>
          <dgm:bulletEnabled val="1"/>
        </dgm:presLayoutVars>
      </dgm:prSet>
      <dgm:spPr/>
    </dgm:pt>
    <dgm:pt modelId="{2C4BE334-256F-4723-A5F6-C0255E5996A3}" type="pres">
      <dgm:prSet presAssocID="{02CB6550-590D-4895-A896-C3CF0BC3F557}" presName="sibTrans" presStyleCnt="0"/>
      <dgm:spPr/>
    </dgm:pt>
    <dgm:pt modelId="{D7EDB956-9046-4002-90CC-BD776FE822E9}" type="pres">
      <dgm:prSet presAssocID="{AFD1164A-BEAA-4BF8-8237-A49F268C5709}" presName="compositeNode" presStyleCnt="0">
        <dgm:presLayoutVars>
          <dgm:bulletEnabled val="1"/>
        </dgm:presLayoutVars>
      </dgm:prSet>
      <dgm:spPr/>
    </dgm:pt>
    <dgm:pt modelId="{91558E38-FD9E-4708-97B0-AA796EA02747}" type="pres">
      <dgm:prSet presAssocID="{AFD1164A-BEAA-4BF8-8237-A49F268C5709}" presName="image" presStyleLbl="fgImgPlace1" presStyleIdx="3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ip"/>
        </a:ext>
      </dgm:extLst>
    </dgm:pt>
    <dgm:pt modelId="{A2364851-598B-476B-BE64-14A37C46CFD2}" type="pres">
      <dgm:prSet presAssocID="{AFD1164A-BEAA-4BF8-8237-A49F268C5709}" presName="childNode" presStyleLbl="node1" presStyleIdx="3" presStyleCnt="4">
        <dgm:presLayoutVars>
          <dgm:bulletEnabled val="1"/>
        </dgm:presLayoutVars>
      </dgm:prSet>
      <dgm:spPr/>
    </dgm:pt>
    <dgm:pt modelId="{97F8FDDC-575F-4355-B01F-42E23D36ADAE}" type="pres">
      <dgm:prSet presAssocID="{AFD1164A-BEAA-4BF8-8237-A49F268C5709}" presName="parentNode" presStyleLbl="revTx" presStyleIdx="3" presStyleCnt="4">
        <dgm:presLayoutVars>
          <dgm:chMax val="0"/>
          <dgm:bulletEnabled val="1"/>
        </dgm:presLayoutVars>
      </dgm:prSet>
      <dgm:spPr/>
    </dgm:pt>
  </dgm:ptLst>
  <dgm:cxnLst>
    <dgm:cxn modelId="{FD627004-4976-4074-B3C2-99856D5DB048}" type="presOf" srcId="{5F11EEAD-B2ED-401C-9B87-3263EC39A6BF}" destId="{A2364851-598B-476B-BE64-14A37C46CFD2}" srcOrd="0" destOrd="3" presId="urn:microsoft.com/office/officeart/2005/8/layout/hList2"/>
    <dgm:cxn modelId="{A83CD804-54A9-4A79-B35F-AC796AB3906A}" srcId="{5C8CFBFA-0CB1-495B-9DA9-D1CBB252C422}" destId="{8600BFD7-9D67-4686-9B32-0229C5A6AD34}" srcOrd="5" destOrd="0" parTransId="{4166A995-A5DA-4241-8343-F1F373E3CBC9}" sibTransId="{CD98A75B-6B6F-4651-AF06-04EA3D581F02}"/>
    <dgm:cxn modelId="{14B34205-0810-4495-9612-500A51FE3209}" srcId="{3F55B977-CB25-4141-AB78-8A6DC52A0B1A}" destId="{99C73F99-6089-4E14-AED1-ACA3BAAC327B}" srcOrd="2" destOrd="0" parTransId="{8B766E74-EC20-4AAE-966D-1E1CA71A3C2E}" sibTransId="{46BF8CE3-28A2-4D5E-A887-4CC65547A77E}"/>
    <dgm:cxn modelId="{76FBC50B-30ED-43DC-A978-1A4B6D94F00A}" type="presOf" srcId="{80AFD1BC-04A3-450D-AF2A-04A848A8D185}" destId="{64192852-BC6F-40C6-B7DC-EE5155A8B889}" srcOrd="0" destOrd="0" presId="urn:microsoft.com/office/officeart/2005/8/layout/hList2"/>
    <dgm:cxn modelId="{7AD6FD18-5827-45E9-9D2D-9A3AE29BDDA1}" srcId="{5C8CFBFA-0CB1-495B-9DA9-D1CBB252C422}" destId="{4A263097-9EE1-4961-8E6E-DE6F529DF122}" srcOrd="2" destOrd="0" parTransId="{9B18C511-BD9F-4E96-B830-5D5B7A8BCEDE}" sibTransId="{1FE0CB22-F2C3-4B65-BE90-B64444E4E020}"/>
    <dgm:cxn modelId="{21CBCF1A-0EE7-4CD7-9F43-B357B814FCB4}" srcId="{80AFD1BC-04A3-450D-AF2A-04A848A8D185}" destId="{B029E0F6-3602-4D96-A0CB-FFD6309602FF}" srcOrd="0" destOrd="0" parTransId="{80B0BC34-A926-466B-A682-F4EB1B03EDAE}" sibTransId="{38CC4EE8-FD3F-4677-991A-9972BA483838}"/>
    <dgm:cxn modelId="{59312024-B2D2-4628-9CD1-3658B0E70461}" srcId="{15121C68-A7C1-4872-BA74-03BEF07C11D4}" destId="{3F55B977-CB25-4141-AB78-8A6DC52A0B1A}" srcOrd="1" destOrd="0" parTransId="{818B642C-E2BA-43B9-8831-A8DA6466116C}" sibTransId="{45E03610-84AC-432B-B8F4-786FFF8DA181}"/>
    <dgm:cxn modelId="{5D6B552C-4CD7-41DA-AD1F-35488BC1A63E}" type="presOf" srcId="{29A55329-2529-4564-A6CA-7338C83F270C}" destId="{24EB53DE-5DFB-4702-A5BC-EEA101ADD11E}" srcOrd="0" destOrd="3" presId="urn:microsoft.com/office/officeart/2005/8/layout/hList2"/>
    <dgm:cxn modelId="{942E9C5B-6077-42D5-8ED9-47BD6D95CFDC}" srcId="{5C8CFBFA-0CB1-495B-9DA9-D1CBB252C422}" destId="{49F14FF9-2CD1-4226-9329-4C60610D994B}" srcOrd="0" destOrd="0" parTransId="{BD7AFAF8-06AA-494F-9F76-92F95B1A8E00}" sibTransId="{69F8F6BE-CDD7-4765-A4F8-0648FBF32A99}"/>
    <dgm:cxn modelId="{F0FBBF5C-22AA-4790-A46B-9D54699E65FC}" srcId="{15121C68-A7C1-4872-BA74-03BEF07C11D4}" destId="{5C8CFBFA-0CB1-495B-9DA9-D1CBB252C422}" srcOrd="2" destOrd="0" parTransId="{0AC6A108-F732-4BA7-8DCD-F5EDD2BE8C1C}" sibTransId="{02CB6550-590D-4895-A896-C3CF0BC3F557}"/>
    <dgm:cxn modelId="{C900E361-CEC1-4C16-8427-9983A008D187}" srcId="{3F55B977-CB25-4141-AB78-8A6DC52A0B1A}" destId="{B0827BB8-CAE1-4C4F-8F05-D6DF125DD268}" srcOrd="0" destOrd="0" parTransId="{075F500A-91DD-45C6-8C4F-78614A205925}" sibTransId="{C8A78294-98E4-4122-9ECA-427E000DBF55}"/>
    <dgm:cxn modelId="{A790AC65-F5DE-4E66-80FD-D52B2D4220D1}" type="presOf" srcId="{EC864F6D-5200-4F3A-8AAF-4F595E0BB34A}" destId="{A2364851-598B-476B-BE64-14A37C46CFD2}" srcOrd="0" destOrd="2" presId="urn:microsoft.com/office/officeart/2005/8/layout/hList2"/>
    <dgm:cxn modelId="{6CC67546-DC63-4CA0-9267-896B923F2BDC}" type="presOf" srcId="{4A263097-9EE1-4961-8E6E-DE6F529DF122}" destId="{24EB53DE-5DFB-4702-A5BC-EEA101ADD11E}" srcOrd="0" destOrd="2" presId="urn:microsoft.com/office/officeart/2005/8/layout/hList2"/>
    <dgm:cxn modelId="{E1F0C349-846E-4BA4-A15A-93288A95BE59}" type="presOf" srcId="{28EC0F7F-89C7-48AE-862A-0C09DBCE18B4}" destId="{A2364851-598B-476B-BE64-14A37C46CFD2}" srcOrd="0" destOrd="0" presId="urn:microsoft.com/office/officeart/2005/8/layout/hList2"/>
    <dgm:cxn modelId="{9C55386D-6D8D-4CD9-B11B-77935695722C}" type="presOf" srcId="{FF5F10BC-4A88-41EE-A49B-E9A361C97C62}" destId="{8EC21FC8-1C12-4778-973B-567050B00F41}" srcOrd="0" destOrd="4" presId="urn:microsoft.com/office/officeart/2005/8/layout/hList2"/>
    <dgm:cxn modelId="{E0BE0872-1D1D-4CC4-A3B1-556216A5D0CC}" srcId="{80AFD1BC-04A3-450D-AF2A-04A848A8D185}" destId="{58832350-5205-452C-B52A-B8E4E0CF5149}" srcOrd="3" destOrd="0" parTransId="{E08AEDC1-F3AF-439E-99A2-330CE0D06C4C}" sibTransId="{FB48F487-7036-466E-ABAC-E000F2701D18}"/>
    <dgm:cxn modelId="{DF33FE73-32EA-49F6-9144-08D6D0B3F8BE}" type="presOf" srcId="{49F14FF9-2CD1-4226-9329-4C60610D994B}" destId="{24EB53DE-5DFB-4702-A5BC-EEA101ADD11E}" srcOrd="0" destOrd="0" presId="urn:microsoft.com/office/officeart/2005/8/layout/hList2"/>
    <dgm:cxn modelId="{3B374975-AD00-4096-8964-C1C22CE3ADA4}" type="presOf" srcId="{4020FEDA-0D9B-4B88-A689-604E1940ADD6}" destId="{8EC21FC8-1C12-4778-973B-567050B00F41}" srcOrd="0" destOrd="3" presId="urn:microsoft.com/office/officeart/2005/8/layout/hList2"/>
    <dgm:cxn modelId="{27D34F76-1622-42E0-AE53-5ACF44D048FC}" srcId="{15121C68-A7C1-4872-BA74-03BEF07C11D4}" destId="{80AFD1BC-04A3-450D-AF2A-04A848A8D185}" srcOrd="0" destOrd="0" parTransId="{BA7D57F8-0331-4CDF-8233-9897B2995C18}" sibTransId="{DA82855A-2E3A-4074-A2CA-8A4BCD3ED99B}"/>
    <dgm:cxn modelId="{E53B7176-AFF1-4E7E-A06E-62847DFB6F02}" srcId="{AFD1164A-BEAA-4BF8-8237-A49F268C5709}" destId="{36E07C4A-0DEC-4873-B591-6226E458BC31}" srcOrd="1" destOrd="0" parTransId="{0D78196B-BA3F-4373-8CEF-786D8FAE490B}" sibTransId="{74871C47-F69C-48CD-9307-48CF8544D10F}"/>
    <dgm:cxn modelId="{94F58477-E2EC-44CB-AB0A-017B1356C34B}" srcId="{80AFD1BC-04A3-450D-AF2A-04A848A8D185}" destId="{446A7D3D-6B90-45D8-8914-FEF972EE7191}" srcOrd="1" destOrd="0" parTransId="{225FEE2B-67C2-4DE9-8D4D-954D1BF8F2EB}" sibTransId="{EE6DAB33-C0C7-4079-AA9E-61DCD1011D9D}"/>
    <dgm:cxn modelId="{82570C58-244D-4A45-BE19-B8116005CF18}" type="presOf" srcId="{5C8CFBFA-0CB1-495B-9DA9-D1CBB252C422}" destId="{D04899D5-D982-49C3-9F78-4C896DA624F7}" srcOrd="0" destOrd="0" presId="urn:microsoft.com/office/officeart/2005/8/layout/hList2"/>
    <dgm:cxn modelId="{65B2E37A-F7D7-450A-9AFC-9388CE8CD2FA}" type="presOf" srcId="{AFD1164A-BEAA-4BF8-8237-A49F268C5709}" destId="{97F8FDDC-575F-4355-B01F-42E23D36ADAE}" srcOrd="0" destOrd="0" presId="urn:microsoft.com/office/officeart/2005/8/layout/hList2"/>
    <dgm:cxn modelId="{BD649583-C1F9-41D0-A62F-E20CCD40ED14}" type="presOf" srcId="{E37C91FF-E6C4-4299-A626-3C5EBD669331}" destId="{86593F19-AC01-4221-B5C8-C197B5B67AC4}" srcOrd="0" destOrd="2" presId="urn:microsoft.com/office/officeart/2005/8/layout/hList2"/>
    <dgm:cxn modelId="{20727F92-E4C4-43EA-8E68-F2DD34EBEB58}" type="presOf" srcId="{3E469A20-963A-4589-B940-B9453E03E8D4}" destId="{24EB53DE-5DFB-4702-A5BC-EEA101ADD11E}" srcOrd="0" destOrd="1" presId="urn:microsoft.com/office/officeart/2005/8/layout/hList2"/>
    <dgm:cxn modelId="{B5F2DC98-45A8-46CD-A1B2-01C2DA00AE40}" srcId="{AFD1164A-BEAA-4BF8-8237-A49F268C5709}" destId="{EC864F6D-5200-4F3A-8AAF-4F595E0BB34A}" srcOrd="2" destOrd="0" parTransId="{958588F0-CCCB-433A-8776-9DC42C489125}" sibTransId="{F462F0EE-056F-43AE-98B2-D9016C4D43A6}"/>
    <dgm:cxn modelId="{3D6C569A-82C6-4A54-9806-CA78915F9013}" type="presOf" srcId="{1DD40CB4-851D-46CB-A659-9BD96B11EEAF}" destId="{24EB53DE-5DFB-4702-A5BC-EEA101ADD11E}" srcOrd="0" destOrd="4" presId="urn:microsoft.com/office/officeart/2005/8/layout/hList2"/>
    <dgm:cxn modelId="{0B6597A7-D4B5-4F29-8141-39C26908EC9F}" type="presOf" srcId="{8600BFD7-9D67-4686-9B32-0229C5A6AD34}" destId="{24EB53DE-5DFB-4702-A5BC-EEA101ADD11E}" srcOrd="0" destOrd="5" presId="urn:microsoft.com/office/officeart/2005/8/layout/hList2"/>
    <dgm:cxn modelId="{BFB969AA-91D6-4706-B711-E0830C5FD688}" type="presOf" srcId="{446A7D3D-6B90-45D8-8914-FEF972EE7191}" destId="{86593F19-AC01-4221-B5C8-C197B5B67AC4}" srcOrd="0" destOrd="1" presId="urn:microsoft.com/office/officeart/2005/8/layout/hList2"/>
    <dgm:cxn modelId="{6F6020AC-EA5D-4537-8014-D0561FE44C37}" type="presOf" srcId="{99C73F99-6089-4E14-AED1-ACA3BAAC327B}" destId="{8EC21FC8-1C12-4778-973B-567050B00F41}" srcOrd="0" destOrd="2" presId="urn:microsoft.com/office/officeart/2005/8/layout/hList2"/>
    <dgm:cxn modelId="{F1E1D6AD-C434-420A-8C7F-0593A3CA9F56}" srcId="{80AFD1BC-04A3-450D-AF2A-04A848A8D185}" destId="{E37C91FF-E6C4-4299-A626-3C5EBD669331}" srcOrd="2" destOrd="0" parTransId="{1B773EB4-B8D2-45CF-B01C-6BFF08CF9F11}" sibTransId="{036E35E8-F545-4AEB-914F-77F297410068}"/>
    <dgm:cxn modelId="{803002B7-31E3-4591-9127-4CD7F9DA46E8}" srcId="{AFD1164A-BEAA-4BF8-8237-A49F268C5709}" destId="{28EC0F7F-89C7-48AE-862A-0C09DBCE18B4}" srcOrd="0" destOrd="0" parTransId="{0DB9AEE2-52C4-4A7E-90A4-38117F61FB97}" sibTransId="{2FCF3533-3419-4AAB-992A-2A5C6D5B5296}"/>
    <dgm:cxn modelId="{87B287BA-2191-4687-96C8-2734B1413B91}" type="presOf" srcId="{B0827BB8-CAE1-4C4F-8F05-D6DF125DD268}" destId="{8EC21FC8-1C12-4778-973B-567050B00F41}" srcOrd="0" destOrd="0" presId="urn:microsoft.com/office/officeart/2005/8/layout/hList2"/>
    <dgm:cxn modelId="{82B49BC1-FB59-444C-BF93-9FFE41D6DB13}" type="presOf" srcId="{B029E0F6-3602-4D96-A0CB-FFD6309602FF}" destId="{86593F19-AC01-4221-B5C8-C197B5B67AC4}" srcOrd="0" destOrd="0" presId="urn:microsoft.com/office/officeart/2005/8/layout/hList2"/>
    <dgm:cxn modelId="{C80490C8-8FEF-4E2A-B9CF-D08E0997BDF9}" srcId="{AFD1164A-BEAA-4BF8-8237-A49F268C5709}" destId="{5F11EEAD-B2ED-401C-9B87-3263EC39A6BF}" srcOrd="3" destOrd="0" parTransId="{596DF1B5-B52F-4FA1-9846-C56AEAB53EE4}" sibTransId="{DC8669C3-3D2D-4510-BE51-EF578C0FCFB7}"/>
    <dgm:cxn modelId="{A36506C9-9613-46FD-ACAC-39108F574581}" srcId="{3F55B977-CB25-4141-AB78-8A6DC52A0B1A}" destId="{CBE52775-A5E2-44E7-9F42-CBC18FC97434}" srcOrd="1" destOrd="0" parTransId="{367C473B-985A-402A-A649-C67431585159}" sibTransId="{530A43F4-A95D-4DF9-9A6F-9D5035F91C30}"/>
    <dgm:cxn modelId="{13DDD1CA-4F29-467F-9CFF-B21080729DA2}" srcId="{3F55B977-CB25-4141-AB78-8A6DC52A0B1A}" destId="{FF5F10BC-4A88-41EE-A49B-E9A361C97C62}" srcOrd="4" destOrd="0" parTransId="{D2EF0315-375C-4F01-B51E-66719E7CAB28}" sibTransId="{06FB597B-69DB-4D43-A986-F1DD7A4B801E}"/>
    <dgm:cxn modelId="{CB7189CC-5511-4E89-B06E-300363C2C2A2}" type="presOf" srcId="{CBE52775-A5E2-44E7-9F42-CBC18FC97434}" destId="{8EC21FC8-1C12-4778-973B-567050B00F41}" srcOrd="0" destOrd="1" presId="urn:microsoft.com/office/officeart/2005/8/layout/hList2"/>
    <dgm:cxn modelId="{A763DED2-F9B3-44D1-81E1-D77CF321514D}" srcId="{5C8CFBFA-0CB1-495B-9DA9-D1CBB252C422}" destId="{3E469A20-963A-4589-B940-B9453E03E8D4}" srcOrd="1" destOrd="0" parTransId="{4029E25B-D29B-4893-AFDC-D45229F0706A}" sibTransId="{ED67D207-7128-4C31-A078-C13E96894B90}"/>
    <dgm:cxn modelId="{2E204CD7-F9D9-4292-B922-D173EE72CDE4}" srcId="{3F55B977-CB25-4141-AB78-8A6DC52A0B1A}" destId="{4020FEDA-0D9B-4B88-A689-604E1940ADD6}" srcOrd="3" destOrd="0" parTransId="{E78D5D08-7942-4CC9-9F41-E1ACAD4D7213}" sibTransId="{F61D4E10-63BE-4132-B9A2-9AD487F1EC94}"/>
    <dgm:cxn modelId="{1203C4D7-0427-4BDB-ADAD-BB077EF8A48F}" type="presOf" srcId="{36E07C4A-0DEC-4873-B591-6226E458BC31}" destId="{A2364851-598B-476B-BE64-14A37C46CFD2}" srcOrd="0" destOrd="1" presId="urn:microsoft.com/office/officeart/2005/8/layout/hList2"/>
    <dgm:cxn modelId="{DD452CD9-8A31-446F-A73D-08A53562C4F5}" srcId="{5C8CFBFA-0CB1-495B-9DA9-D1CBB252C422}" destId="{1DD40CB4-851D-46CB-A659-9BD96B11EEAF}" srcOrd="4" destOrd="0" parTransId="{DB25952A-F5DD-4BA8-B18B-861E39BF08F1}" sibTransId="{A959B389-A647-4CA1-B498-CD9660EF0E12}"/>
    <dgm:cxn modelId="{1B4DFBEC-74CA-4E8F-BDE1-5DB6C0ECB52E}" type="presOf" srcId="{3F55B977-CB25-4141-AB78-8A6DC52A0B1A}" destId="{1AE21AD8-E714-42CB-BA3C-4DE258E1EB87}" srcOrd="0" destOrd="0" presId="urn:microsoft.com/office/officeart/2005/8/layout/hList2"/>
    <dgm:cxn modelId="{01E875F0-3361-495C-BD46-6583527393EE}" type="presOf" srcId="{15121C68-A7C1-4872-BA74-03BEF07C11D4}" destId="{D280226A-9824-4C63-B06A-85558B223004}" srcOrd="0" destOrd="0" presId="urn:microsoft.com/office/officeart/2005/8/layout/hList2"/>
    <dgm:cxn modelId="{553760F5-E7FA-4BCD-A8F7-04A5EC163361}" type="presOf" srcId="{58832350-5205-452C-B52A-B8E4E0CF5149}" destId="{86593F19-AC01-4221-B5C8-C197B5B67AC4}" srcOrd="0" destOrd="3" presId="urn:microsoft.com/office/officeart/2005/8/layout/hList2"/>
    <dgm:cxn modelId="{9E1947FC-31F9-4F84-83C0-F5153F245AF8}" srcId="{15121C68-A7C1-4872-BA74-03BEF07C11D4}" destId="{AFD1164A-BEAA-4BF8-8237-A49F268C5709}" srcOrd="3" destOrd="0" parTransId="{499F8825-5025-4D38-9B5B-742DC5FB8BCC}" sibTransId="{EF923A5E-FCAC-46E0-ADA0-77D08103724E}"/>
    <dgm:cxn modelId="{22A261FF-D82F-4B68-A0F5-21727FE8D920}" srcId="{5C8CFBFA-0CB1-495B-9DA9-D1CBB252C422}" destId="{29A55329-2529-4564-A6CA-7338C83F270C}" srcOrd="3" destOrd="0" parTransId="{47549B24-9E3E-4E5C-A14A-B15043AF7A34}" sibTransId="{9021A671-DA7D-42F8-9F4A-98D4B0E7D908}"/>
    <dgm:cxn modelId="{AB77CF6E-EEA5-462F-8FA1-DBD5133FC736}" type="presParOf" srcId="{D280226A-9824-4C63-B06A-85558B223004}" destId="{111C319A-DB1D-4944-8AD8-F8506187AD63}" srcOrd="0" destOrd="0" presId="urn:microsoft.com/office/officeart/2005/8/layout/hList2"/>
    <dgm:cxn modelId="{910F7452-5941-48E4-BEE7-7CF8508119BA}" type="presParOf" srcId="{111C319A-DB1D-4944-8AD8-F8506187AD63}" destId="{895F8BD4-4233-416A-9438-3804DCA3988F}" srcOrd="0" destOrd="0" presId="urn:microsoft.com/office/officeart/2005/8/layout/hList2"/>
    <dgm:cxn modelId="{ACF54759-C797-43AE-94EB-BA8C24E73A17}" type="presParOf" srcId="{111C319A-DB1D-4944-8AD8-F8506187AD63}" destId="{86593F19-AC01-4221-B5C8-C197B5B67AC4}" srcOrd="1" destOrd="0" presId="urn:microsoft.com/office/officeart/2005/8/layout/hList2"/>
    <dgm:cxn modelId="{801D5301-4DCF-4688-9110-11AB9FEE79E6}" type="presParOf" srcId="{111C319A-DB1D-4944-8AD8-F8506187AD63}" destId="{64192852-BC6F-40C6-B7DC-EE5155A8B889}" srcOrd="2" destOrd="0" presId="urn:microsoft.com/office/officeart/2005/8/layout/hList2"/>
    <dgm:cxn modelId="{F4AD0488-6640-47CF-9437-D4EE66715684}" type="presParOf" srcId="{D280226A-9824-4C63-B06A-85558B223004}" destId="{B9082BD0-C599-4766-84EA-E0E8CB928D49}" srcOrd="1" destOrd="0" presId="urn:microsoft.com/office/officeart/2005/8/layout/hList2"/>
    <dgm:cxn modelId="{59EEA26D-31A0-4237-8654-7592B27FD84E}" type="presParOf" srcId="{D280226A-9824-4C63-B06A-85558B223004}" destId="{6357911D-3FE0-49EB-8C88-733AD02B0B8A}" srcOrd="2" destOrd="0" presId="urn:microsoft.com/office/officeart/2005/8/layout/hList2"/>
    <dgm:cxn modelId="{FE30C92B-FE19-441A-81F7-99675AABD9D8}" type="presParOf" srcId="{6357911D-3FE0-49EB-8C88-733AD02B0B8A}" destId="{4CD06D5B-3A3D-41DF-AECB-418D97D4A43E}" srcOrd="0" destOrd="0" presId="urn:microsoft.com/office/officeart/2005/8/layout/hList2"/>
    <dgm:cxn modelId="{B28E395C-B742-4FBF-B003-AB1B873291F5}" type="presParOf" srcId="{6357911D-3FE0-49EB-8C88-733AD02B0B8A}" destId="{8EC21FC8-1C12-4778-973B-567050B00F41}" srcOrd="1" destOrd="0" presId="urn:microsoft.com/office/officeart/2005/8/layout/hList2"/>
    <dgm:cxn modelId="{1AB56FDA-46EF-4CAB-8CBD-205DF03FD305}" type="presParOf" srcId="{6357911D-3FE0-49EB-8C88-733AD02B0B8A}" destId="{1AE21AD8-E714-42CB-BA3C-4DE258E1EB87}" srcOrd="2" destOrd="0" presId="urn:microsoft.com/office/officeart/2005/8/layout/hList2"/>
    <dgm:cxn modelId="{10983D7E-E8E6-4CB2-B9B9-E14B4070E19C}" type="presParOf" srcId="{D280226A-9824-4C63-B06A-85558B223004}" destId="{55521E16-4737-426B-8339-4DB6F3A58CF9}" srcOrd="3" destOrd="0" presId="urn:microsoft.com/office/officeart/2005/8/layout/hList2"/>
    <dgm:cxn modelId="{58A089B8-5FB2-477F-92E7-D52CADB7C840}" type="presParOf" srcId="{D280226A-9824-4C63-B06A-85558B223004}" destId="{E5D3B344-C0D2-4F31-B6C9-643E5F581972}" srcOrd="4" destOrd="0" presId="urn:microsoft.com/office/officeart/2005/8/layout/hList2"/>
    <dgm:cxn modelId="{7FC1B977-9FCF-4738-81D4-BA50021C3829}" type="presParOf" srcId="{E5D3B344-C0D2-4F31-B6C9-643E5F581972}" destId="{1E3E5F0F-CA7C-4DF8-914C-71EA09BE3ADD}" srcOrd="0" destOrd="0" presId="urn:microsoft.com/office/officeart/2005/8/layout/hList2"/>
    <dgm:cxn modelId="{09D4E1DE-35E3-4835-B0AA-20E079109E6C}" type="presParOf" srcId="{E5D3B344-C0D2-4F31-B6C9-643E5F581972}" destId="{24EB53DE-5DFB-4702-A5BC-EEA101ADD11E}" srcOrd="1" destOrd="0" presId="urn:microsoft.com/office/officeart/2005/8/layout/hList2"/>
    <dgm:cxn modelId="{4A40F222-87E4-4ADA-A694-FAE7F0ACDB19}" type="presParOf" srcId="{E5D3B344-C0D2-4F31-B6C9-643E5F581972}" destId="{D04899D5-D982-49C3-9F78-4C896DA624F7}" srcOrd="2" destOrd="0" presId="urn:microsoft.com/office/officeart/2005/8/layout/hList2"/>
    <dgm:cxn modelId="{E0DE9F0D-446E-4983-B247-37E407B3A0E8}" type="presParOf" srcId="{D280226A-9824-4C63-B06A-85558B223004}" destId="{2C4BE334-256F-4723-A5F6-C0255E5996A3}" srcOrd="5" destOrd="0" presId="urn:microsoft.com/office/officeart/2005/8/layout/hList2"/>
    <dgm:cxn modelId="{BB9C6A92-22A9-445A-9D6F-09C58B22727A}" type="presParOf" srcId="{D280226A-9824-4C63-B06A-85558B223004}" destId="{D7EDB956-9046-4002-90CC-BD776FE822E9}" srcOrd="6" destOrd="0" presId="urn:microsoft.com/office/officeart/2005/8/layout/hList2"/>
    <dgm:cxn modelId="{E31B9842-EB72-427B-98B6-57609C14F553}" type="presParOf" srcId="{D7EDB956-9046-4002-90CC-BD776FE822E9}" destId="{91558E38-FD9E-4708-97B0-AA796EA02747}" srcOrd="0" destOrd="0" presId="urn:microsoft.com/office/officeart/2005/8/layout/hList2"/>
    <dgm:cxn modelId="{82FC17D7-B227-4D5D-B105-5D8DE6948B21}" type="presParOf" srcId="{D7EDB956-9046-4002-90CC-BD776FE822E9}" destId="{A2364851-598B-476B-BE64-14A37C46CFD2}" srcOrd="1" destOrd="0" presId="urn:microsoft.com/office/officeart/2005/8/layout/hList2"/>
    <dgm:cxn modelId="{67DAC681-3E9F-4907-95E7-DABD37CCC143}" type="presParOf" srcId="{D7EDB956-9046-4002-90CC-BD776FE822E9}" destId="{97F8FDDC-575F-4355-B01F-42E23D36ADAE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192852-BC6F-40C6-B7DC-EE5155A8B889}">
      <dsp:nvSpPr>
        <dsp:cNvPr id="0" name=""/>
        <dsp:cNvSpPr/>
      </dsp:nvSpPr>
      <dsp:spPr>
        <a:xfrm rot="16200000">
          <a:off x="-2098529" y="3077245"/>
          <a:ext cx="4704967" cy="3827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7567" bIns="0" numCol="1" spcCol="1270" anchor="t" anchorCtr="0">
          <a:noAutofit/>
        </a:bodyPr>
        <a:lstStyle/>
        <a:p>
          <a:pPr marL="0" lvl="0" indent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700" kern="1200" dirty="0"/>
            <a:t>JORNADA 1</a:t>
          </a:r>
          <a:endParaRPr lang="es-SV" sz="2700" kern="1200" dirty="0"/>
        </a:p>
      </dsp:txBody>
      <dsp:txXfrm>
        <a:off x="-2098529" y="3077245"/>
        <a:ext cx="4704967" cy="382753"/>
      </dsp:txXfrm>
    </dsp:sp>
    <dsp:sp modelId="{86593F19-AC01-4221-B5C8-C197B5B67AC4}">
      <dsp:nvSpPr>
        <dsp:cNvPr id="0" name=""/>
        <dsp:cNvSpPr/>
      </dsp:nvSpPr>
      <dsp:spPr>
        <a:xfrm>
          <a:off x="445331" y="916138"/>
          <a:ext cx="1906517" cy="47049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337567" rIns="135128" bIns="135128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500" kern="1200" dirty="0"/>
            <a:t>Coordinación con otras instancias </a:t>
          </a:r>
          <a:endParaRPr lang="es-SV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500" kern="1200" dirty="0"/>
            <a:t>Historia de proyectos del Fondo Mundial</a:t>
          </a:r>
          <a:endParaRPr lang="es-SV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500" kern="1200" dirty="0"/>
            <a:t>Rol de Receptor Principal</a:t>
          </a:r>
          <a:endParaRPr lang="es-SV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500" kern="1200" dirty="0"/>
            <a:t>Transparencia del trabajo del MCP-ES</a:t>
          </a:r>
          <a:endParaRPr lang="es-SV" sz="1500" kern="1200" dirty="0"/>
        </a:p>
      </dsp:txBody>
      <dsp:txXfrm>
        <a:off x="445331" y="916138"/>
        <a:ext cx="1906517" cy="4704967"/>
      </dsp:txXfrm>
    </dsp:sp>
    <dsp:sp modelId="{895F8BD4-4233-416A-9438-3804DCA3988F}">
      <dsp:nvSpPr>
        <dsp:cNvPr id="0" name=""/>
        <dsp:cNvSpPr/>
      </dsp:nvSpPr>
      <dsp:spPr>
        <a:xfrm>
          <a:off x="62577" y="410903"/>
          <a:ext cx="765506" cy="76550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AE21AD8-E714-42CB-BA3C-4DE258E1EB87}">
      <dsp:nvSpPr>
        <dsp:cNvPr id="0" name=""/>
        <dsp:cNvSpPr/>
      </dsp:nvSpPr>
      <dsp:spPr>
        <a:xfrm rot="16200000">
          <a:off x="682984" y="3077245"/>
          <a:ext cx="4704967" cy="3827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7567" bIns="0" numCol="1" spcCol="1270" anchor="t" anchorCtr="0">
          <a:noAutofit/>
        </a:bodyPr>
        <a:lstStyle/>
        <a:p>
          <a:pPr marL="0" lvl="0" indent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700" kern="1200" dirty="0"/>
            <a:t>JORNADA 2</a:t>
          </a:r>
          <a:endParaRPr lang="es-SV" sz="2700" kern="1200" dirty="0"/>
        </a:p>
      </dsp:txBody>
      <dsp:txXfrm>
        <a:off x="682984" y="3077245"/>
        <a:ext cx="4704967" cy="382753"/>
      </dsp:txXfrm>
    </dsp:sp>
    <dsp:sp modelId="{8EC21FC8-1C12-4778-973B-567050B00F41}">
      <dsp:nvSpPr>
        <dsp:cNvPr id="0" name=""/>
        <dsp:cNvSpPr/>
      </dsp:nvSpPr>
      <dsp:spPr>
        <a:xfrm>
          <a:off x="3226845" y="916138"/>
          <a:ext cx="1906517" cy="47049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337567" rIns="135128" bIns="135128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SV" sz="1500" kern="1200" dirty="0"/>
            <a:t>Documentos de Gobernanza MCP-ES: Reglamento Interno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SV" sz="1500" kern="1200" dirty="0">
              <a:highlight>
                <a:srgbClr val="00FFFF"/>
              </a:highlight>
            </a:rPr>
            <a:t>Plan Operativo: Resultados al 30 de Junio del 2019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SV" sz="1500" kern="1200" dirty="0"/>
            <a:t>Rol del Programa de TB en la respuesta Nacional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SV" sz="1500" kern="1200" dirty="0"/>
            <a:t>Rol del Área de Fondos Externos dentro de MINSAL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SV" sz="1500" kern="1200" dirty="0"/>
            <a:t>UNIDAD EJECUTORA FM/MINSAL: Proyectos VIH, TB y Malaria</a:t>
          </a:r>
        </a:p>
      </dsp:txBody>
      <dsp:txXfrm>
        <a:off x="3226845" y="916138"/>
        <a:ext cx="1906517" cy="4704967"/>
      </dsp:txXfrm>
    </dsp:sp>
    <dsp:sp modelId="{4CD06D5B-3A3D-41DF-AECB-418D97D4A43E}">
      <dsp:nvSpPr>
        <dsp:cNvPr id="0" name=""/>
        <dsp:cNvSpPr/>
      </dsp:nvSpPr>
      <dsp:spPr>
        <a:xfrm>
          <a:off x="2773956" y="442802"/>
          <a:ext cx="765506" cy="76550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04899D5-D982-49C3-9F78-4C896DA624F7}">
      <dsp:nvSpPr>
        <dsp:cNvPr id="0" name=""/>
        <dsp:cNvSpPr/>
      </dsp:nvSpPr>
      <dsp:spPr>
        <a:xfrm rot="16200000">
          <a:off x="3464499" y="3077245"/>
          <a:ext cx="4704967" cy="3827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7567" bIns="0" numCol="1" spcCol="1270" anchor="t" anchorCtr="0">
          <a:noAutofit/>
        </a:bodyPr>
        <a:lstStyle/>
        <a:p>
          <a:pPr marL="0" lvl="0" indent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700" kern="1200" dirty="0"/>
            <a:t>JORNADA 3</a:t>
          </a:r>
          <a:endParaRPr lang="es-SV" sz="2700" kern="1200" dirty="0"/>
        </a:p>
      </dsp:txBody>
      <dsp:txXfrm>
        <a:off x="3464499" y="3077245"/>
        <a:ext cx="4704967" cy="382753"/>
      </dsp:txXfrm>
    </dsp:sp>
    <dsp:sp modelId="{24EB53DE-5DFB-4702-A5BC-EEA101ADD11E}">
      <dsp:nvSpPr>
        <dsp:cNvPr id="0" name=""/>
        <dsp:cNvSpPr/>
      </dsp:nvSpPr>
      <dsp:spPr>
        <a:xfrm>
          <a:off x="6008359" y="916138"/>
          <a:ext cx="1906517" cy="47049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337567" rIns="135128" bIns="135128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SV" sz="1500" kern="1200" dirty="0"/>
            <a:t>Informes de País y la participación del MCP-ES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SV" sz="1500" kern="1200" dirty="0"/>
            <a:t>Trabajo del MCP-ES a través de los Comités Permanentes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SV" sz="1500" kern="1200" dirty="0"/>
            <a:t>MCR, GCTH y otros organismos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SV" sz="1500" kern="1200" dirty="0"/>
            <a:t>Rol de los Programas Nacionales VIH y Malaria en la respuesta nacional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SV" sz="1500" kern="1200" dirty="0"/>
            <a:t>Rol de ONUSIDA en el Contexto Mundial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SV" sz="1500" kern="1200" dirty="0"/>
            <a:t>Proyecto VIH Plan International</a:t>
          </a:r>
        </a:p>
      </dsp:txBody>
      <dsp:txXfrm>
        <a:off x="6008359" y="916138"/>
        <a:ext cx="1906517" cy="4704967"/>
      </dsp:txXfrm>
    </dsp:sp>
    <dsp:sp modelId="{1E3E5F0F-CA7C-4DF8-914C-71EA09BE3ADD}">
      <dsp:nvSpPr>
        <dsp:cNvPr id="0" name=""/>
        <dsp:cNvSpPr/>
      </dsp:nvSpPr>
      <dsp:spPr>
        <a:xfrm>
          <a:off x="5625605" y="410903"/>
          <a:ext cx="765506" cy="76550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7F8FDDC-575F-4355-B01F-42E23D36ADAE}">
      <dsp:nvSpPr>
        <dsp:cNvPr id="0" name=""/>
        <dsp:cNvSpPr/>
      </dsp:nvSpPr>
      <dsp:spPr>
        <a:xfrm rot="16200000">
          <a:off x="6246013" y="3077245"/>
          <a:ext cx="4704967" cy="3827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7567" bIns="0" numCol="1" spcCol="1270" anchor="t" anchorCtr="0">
          <a:noAutofit/>
        </a:bodyPr>
        <a:lstStyle/>
        <a:p>
          <a:pPr marL="0" lvl="0" indent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700" kern="1200" dirty="0"/>
            <a:t>JORNADA 4</a:t>
          </a:r>
          <a:endParaRPr lang="es-SV" sz="2700" kern="1200" dirty="0"/>
        </a:p>
      </dsp:txBody>
      <dsp:txXfrm>
        <a:off x="6246013" y="3077245"/>
        <a:ext cx="4704967" cy="382753"/>
      </dsp:txXfrm>
    </dsp:sp>
    <dsp:sp modelId="{A2364851-598B-476B-BE64-14A37C46CFD2}">
      <dsp:nvSpPr>
        <dsp:cNvPr id="0" name=""/>
        <dsp:cNvSpPr/>
      </dsp:nvSpPr>
      <dsp:spPr>
        <a:xfrm>
          <a:off x="8789873" y="916138"/>
          <a:ext cx="1906517" cy="47049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337567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SV" sz="2000" kern="1200" dirty="0"/>
            <a:t>Documentos Gobernanza: Código de Ética, Política Conflicto de Interés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SV" sz="2000" kern="1200" dirty="0"/>
            <a:t>Rol del ALF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SV" sz="2000" kern="1200" dirty="0"/>
            <a:t>Página Web del MCP-ES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SV" sz="2000" kern="1200" dirty="0"/>
            <a:t>Facebook</a:t>
          </a:r>
        </a:p>
      </dsp:txBody>
      <dsp:txXfrm>
        <a:off x="8789873" y="916138"/>
        <a:ext cx="1906517" cy="4704967"/>
      </dsp:txXfrm>
    </dsp:sp>
    <dsp:sp modelId="{91558E38-FD9E-4708-97B0-AA796EA02747}">
      <dsp:nvSpPr>
        <dsp:cNvPr id="0" name=""/>
        <dsp:cNvSpPr/>
      </dsp:nvSpPr>
      <dsp:spPr>
        <a:xfrm>
          <a:off x="8407119" y="410903"/>
          <a:ext cx="765506" cy="76550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1463CE-4343-4053-811A-AD2FDA4DBE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21B2FB2-98E1-4071-A4DA-3E37893F7D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B44E01-E44C-4C3E-B27A-5F54D6F43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477-CB78-4D88-9C86-5F07C5E75C2F}" type="datetimeFigureOut">
              <a:rPr lang="es-SV" smtClean="0"/>
              <a:t>23/7/2019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63E697-0566-4335-B1D4-996833F32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0D1FB5E-A810-4F98-879A-B939DEBE6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8A6F-1865-49F3-B46F-26AE037AE7E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14127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E588C6-D441-4EB2-B1D4-534251279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C2DEE5F-C4E3-43B1-865E-4C71CFA695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3135C9A-7B92-48E3-95FA-1A44F08EF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477-CB78-4D88-9C86-5F07C5E75C2F}" type="datetimeFigureOut">
              <a:rPr lang="es-SV" smtClean="0"/>
              <a:t>23/7/2019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65ABF4-FF86-4C9A-BC30-1944E4B34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FC84C1-ABED-4F28-A248-85A706398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8A6F-1865-49F3-B46F-26AE037AE7E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717350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7747B62-D578-4CCF-88A4-C58BCDECE8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18CA714-59C7-4A23-8DEC-C3E4B18AB3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D4EF79B-B281-492F-809A-C6D9AD5C2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477-CB78-4D88-9C86-5F07C5E75C2F}" type="datetimeFigureOut">
              <a:rPr lang="es-SV" smtClean="0"/>
              <a:t>23/7/2019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93C13C-A2CC-42B2-BE2A-A30CA61AA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67B4E0-6346-4814-A261-99E90FBF2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8A6F-1865-49F3-B46F-26AE037AE7E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18791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255F15-0CC9-44B7-A28A-A5F121EC7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15018C-692A-403B-9E9D-6ADF4A02A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4A5341F-BBED-4782-8F31-AE821056E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477-CB78-4D88-9C86-5F07C5E75C2F}" type="datetimeFigureOut">
              <a:rPr lang="es-SV" smtClean="0"/>
              <a:t>23/7/2019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F2BEE8-5F6A-4C6A-8921-675200A7A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D82E14-7727-4CB2-B4FA-9AA01E070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8A6F-1865-49F3-B46F-26AE037AE7E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56341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FF532C-4CC4-43BC-8E76-87BCC45D3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CCFCC6F-A2D8-477A-A3E2-D1CF9BB90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F95428-1B5C-4953-9382-437EFA1EC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477-CB78-4D88-9C86-5F07C5E75C2F}" type="datetimeFigureOut">
              <a:rPr lang="es-SV" smtClean="0"/>
              <a:t>23/7/2019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37FF91-017F-4E31-8BA2-830E2088B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1046CC-3758-4C25-93A9-D6A3B5FCE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8A6F-1865-49F3-B46F-26AE037AE7E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737935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25A67A-3E4F-4DE0-BAAD-77A437040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377CB5C-5413-4795-B8DE-175C31138B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04F089-213D-4154-A3DA-566CAAB69A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24B61E1-59B5-40C0-8EB2-A8834117C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477-CB78-4D88-9C86-5F07C5E75C2F}" type="datetimeFigureOut">
              <a:rPr lang="es-SV" smtClean="0"/>
              <a:t>23/7/2019</a:t>
            </a:fld>
            <a:endParaRPr lang="es-SV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8194C04-0DEA-4F17-834D-68221607D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750128C-A57A-4B2F-B370-4FDB3F052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8A6F-1865-49F3-B46F-26AE037AE7E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465115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0A1951-7D98-44B2-89F4-1DC9D35A8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CB8B969-2E73-40AE-92D5-D3DA52F68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4F93205-87CE-48E7-81FB-35017288A5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49862E4-8B0F-48A9-8EC5-68181F6245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64A7A6A-22A6-4584-9D44-B6C5C159D4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5797755-214F-4F22-85D3-0F44F30E8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477-CB78-4D88-9C86-5F07C5E75C2F}" type="datetimeFigureOut">
              <a:rPr lang="es-SV" smtClean="0"/>
              <a:t>23/7/2019</a:t>
            </a:fld>
            <a:endParaRPr lang="es-SV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8D34384-5916-4F7B-B0A5-BD165FEE1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ECCAE2C-1728-4FEF-94AC-5436F93C1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8A6F-1865-49F3-B46F-26AE037AE7E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6905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EC6A80-1A4C-4544-959B-0BDE7B27D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CE98397-7150-432E-A820-8E7937806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477-CB78-4D88-9C86-5F07C5E75C2F}" type="datetimeFigureOut">
              <a:rPr lang="es-SV" smtClean="0"/>
              <a:t>23/7/2019</a:t>
            </a:fld>
            <a:endParaRPr lang="es-SV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C68E4E0-7F61-458E-882C-CF1E4FB8E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81BE09F-1696-4809-96C1-42472D08F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8A6F-1865-49F3-B46F-26AE037AE7E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515548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EDBD6FC-6897-457C-9563-D05311F8F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477-CB78-4D88-9C86-5F07C5E75C2F}" type="datetimeFigureOut">
              <a:rPr lang="es-SV" smtClean="0"/>
              <a:t>23/7/2019</a:t>
            </a:fld>
            <a:endParaRPr lang="es-SV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D5EE12D-8ED5-4B29-A9BE-5456FB6D9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730AC4F-296B-4F53-932F-2001EB2B8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8A6F-1865-49F3-B46F-26AE037AE7E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433975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451D2C-CFEA-4258-8FC8-ED050B954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50EAA8-1797-4427-BED4-60EFE31A1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E230068-EBCF-4DC7-9B8E-538611727B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8CD0282-3BDF-400B-8387-C093D862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477-CB78-4D88-9C86-5F07C5E75C2F}" type="datetimeFigureOut">
              <a:rPr lang="es-SV" smtClean="0"/>
              <a:t>23/7/2019</a:t>
            </a:fld>
            <a:endParaRPr lang="es-SV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C714660-DC83-441B-BF06-8A090D3E0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46E6DB6-69B4-48A3-AE6D-277069073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8A6F-1865-49F3-B46F-26AE037AE7E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319398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E3CC90-7F49-4599-9401-1808CFE03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C3DFCB4-8639-4580-B214-611898D6A0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D13CC69-FEFB-4F46-B8BC-6AF85C56B8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30DA542-207F-4642-85A1-B366ABBD9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477-CB78-4D88-9C86-5F07C5E75C2F}" type="datetimeFigureOut">
              <a:rPr lang="es-SV" smtClean="0"/>
              <a:t>23/7/2019</a:t>
            </a:fld>
            <a:endParaRPr lang="es-SV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2722234-F110-41D7-88C7-9812015CF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705F48C-1FDD-4126-AF53-27D3E0115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8A6F-1865-49F3-B46F-26AE037AE7E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062083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7BA01E0-FEF9-4DD5-A05C-D426B7068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71BFE1C-9253-42A8-AD3C-618B09187E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3737E2-0B8E-400D-94DB-71BA9032D7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9B477-CB78-4D88-9C86-5F07C5E75C2F}" type="datetimeFigureOut">
              <a:rPr lang="es-SV" smtClean="0"/>
              <a:t>23/7/2019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36E1AE3-210F-40AC-AE53-8141537479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3CEC54-8346-47A3-90DB-A99D366932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C8A6F-1865-49F3-B46F-26AE037AE7E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825439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cpelsalvador.org.sv/" TargetMode="External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hyperlink" Target="https://www.facebook.com/MCPES2002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1ED02B1-1BC5-458F-9994-627281CFE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23691"/>
            <a:ext cx="12192000" cy="19343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B809A31-346A-4411-A0FC-51CF21231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388020"/>
            <a:ext cx="7729728" cy="1188720"/>
          </a:xfrm>
          <a:solidFill>
            <a:schemeClr val="bg1"/>
          </a:soli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Jornada Inducció</a:t>
            </a:r>
            <a:r>
              <a:rPr lang="en-US" sz="3600" b="1" dirty="0"/>
              <a:t>n Miembros </a:t>
            </a:r>
            <a:br>
              <a:rPr lang="en-US" sz="3600" b="1" dirty="0"/>
            </a:br>
            <a:r>
              <a:rPr lang="en-US" sz="3600" b="1" dirty="0"/>
              <a:t>2019-2022</a:t>
            </a:r>
            <a:endParaRPr lang="en-US" sz="36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B1161E91-6C29-4C86-AFAA-84BC4B6E91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36" y="1191966"/>
            <a:ext cx="7729728" cy="2647433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BBE5349-D6CE-486B-8F24-8A085C318824}"/>
              </a:ext>
            </a:extLst>
          </p:cNvPr>
          <p:cNvSpPr txBox="1"/>
          <p:nvPr/>
        </p:nvSpPr>
        <p:spPr>
          <a:xfrm>
            <a:off x="3904791" y="5756029"/>
            <a:ext cx="4382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>
                <a:solidFill>
                  <a:schemeClr val="bg1"/>
                </a:solidFill>
              </a:rPr>
              <a:t>Comité de Capacitación y Dirección Ejecutiva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9A0EDD9-59B0-4383-A812-FF6DC1EF366F}"/>
              </a:ext>
            </a:extLst>
          </p:cNvPr>
          <p:cNvSpPr txBox="1"/>
          <p:nvPr/>
        </p:nvSpPr>
        <p:spPr>
          <a:xfrm>
            <a:off x="10109379" y="6488668"/>
            <a:ext cx="8162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>
                <a:solidFill>
                  <a:schemeClr val="bg1"/>
                </a:solidFill>
              </a:rPr>
              <a:t>Julio 2019</a:t>
            </a:r>
            <a:endParaRPr lang="es-SV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95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5EA3E27D-7FAC-45CF-B7CD-EEC62EA855C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350874" y="191386"/>
            <a:ext cx="11036596" cy="53162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3200" dirty="0">
                <a:solidFill>
                  <a:schemeClr val="tx1"/>
                </a:solidFill>
              </a:rPr>
              <a:t>COMPARATIVO INVERSIÓN EN ACTIVIDADES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C792FC33-3826-48F0-BFEF-1D8E71713F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7030624"/>
              </p:ext>
            </p:extLst>
          </p:nvPr>
        </p:nvGraphicFramePr>
        <p:xfrm>
          <a:off x="1523999" y="1047306"/>
          <a:ext cx="8587563" cy="5619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66145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5EA3E27D-7FAC-45CF-B7CD-EEC62EA855C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299482" y="191387"/>
            <a:ext cx="11036596" cy="53162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3200" dirty="0">
                <a:solidFill>
                  <a:schemeClr val="tx1"/>
                </a:solidFill>
              </a:rPr>
              <a:t>COMPARATIVO CONTRAPARTIDA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D39C347D-C6B7-4E00-B1C0-F98A10AC2C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1904548"/>
              </p:ext>
            </p:extLst>
          </p:nvPr>
        </p:nvGraphicFramePr>
        <p:xfrm>
          <a:off x="1162493" y="1376915"/>
          <a:ext cx="9331842" cy="5151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41057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F307C900-6056-400D-82E2-8345B378E9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7581" y="169134"/>
            <a:ext cx="2796838" cy="234934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1C61327-9D67-4B8C-8492-9F0834CD2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2623" y="1602342"/>
            <a:ext cx="7346754" cy="2127424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6000" dirty="0">
                <a:solidFill>
                  <a:schemeClr val="bg2">
                    <a:lumMod val="50000"/>
                  </a:schemeClr>
                </a:solidFill>
                <a:latin typeface="Berlin Sans FB" panose="020E0602020502020306" pitchFamily="34" charset="0"/>
              </a:rPr>
              <a:t>Muchas gracias!!!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B604A9F-651D-42EF-AE9C-E3DECFC5A19C}"/>
              </a:ext>
            </a:extLst>
          </p:cNvPr>
          <p:cNvSpPr/>
          <p:nvPr/>
        </p:nvSpPr>
        <p:spPr>
          <a:xfrm>
            <a:off x="4638069" y="4930423"/>
            <a:ext cx="755393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SV" sz="4000" dirty="0">
                <a:solidFill>
                  <a:schemeClr val="bg2">
                    <a:lumMod val="50000"/>
                  </a:schemeClr>
                </a:solidFill>
                <a:latin typeface="Berlin Sans FB" panose="020E0602020502020306" pitchFamily="34" charset="0"/>
                <a:ea typeface="+mj-ea"/>
                <a:cs typeface="+mj-cs"/>
              </a:rPr>
              <a:t>El Rol del Programa Nacional de TB en la Respuesta de País</a:t>
            </a:r>
          </a:p>
        </p:txBody>
      </p:sp>
      <p:pic>
        <p:nvPicPr>
          <p:cNvPr id="5" name="Gráfico 4" descr="Flecha: curva ligera">
            <a:extLst>
              <a:ext uri="{FF2B5EF4-FFF2-40B4-BE49-F238E27FC236}">
                <a16:creationId xmlns:a16="http://schemas.microsoft.com/office/drawing/2014/main" id="{81EF7D25-A82F-4D7D-BE68-28D14D1C25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09553" y="4229485"/>
            <a:ext cx="2628516" cy="262851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6D6B681-F594-48B2-8430-816DE79E99FB}"/>
              </a:ext>
            </a:extLst>
          </p:cNvPr>
          <p:cNvSpPr txBox="1"/>
          <p:nvPr/>
        </p:nvSpPr>
        <p:spPr>
          <a:xfrm flipH="1">
            <a:off x="452941" y="4699591"/>
            <a:ext cx="301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2400" b="1" dirty="0"/>
              <a:t>A continuación…</a:t>
            </a:r>
          </a:p>
        </p:txBody>
      </p:sp>
    </p:spTree>
    <p:extLst>
      <p:ext uri="{BB962C8B-B14F-4D97-AF65-F5344CB8AC3E}">
        <p14:creationId xmlns:p14="http://schemas.microsoft.com/office/powerpoint/2010/main" val="1364796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FB574B3-426E-4FC6-B3F1-B95904CF2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9733" y="999252"/>
            <a:ext cx="5984631" cy="2047868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39727A38-D162-46D7-AF5E-E96A96DB4412}"/>
              </a:ext>
            </a:extLst>
          </p:cNvPr>
          <p:cNvSpPr txBox="1">
            <a:spLocks/>
          </p:cNvSpPr>
          <p:nvPr/>
        </p:nvSpPr>
        <p:spPr>
          <a:xfrm>
            <a:off x="834249" y="34483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Berlin Sans FB" panose="020E0602020502020306" pitchFamily="34" charset="0"/>
              </a:rPr>
              <a:t>Contribuyendo a la respuesta nacional al VIH, Tuberculosis y Malaria en El Salvador.</a:t>
            </a:r>
            <a:endParaRPr lang="es-SV" dirty="0">
              <a:solidFill>
                <a:schemeClr val="tx1">
                  <a:lumMod val="65000"/>
                  <a:lumOff val="35000"/>
                </a:schemeClr>
              </a:solidFill>
              <a:latin typeface="Berlin Sans FB" panose="020E0602020502020306" pitchFamily="34" charset="0"/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3EE9901C-3874-4FDD-BCD5-C842925F5C86}"/>
              </a:ext>
            </a:extLst>
          </p:cNvPr>
          <p:cNvGrpSpPr/>
          <p:nvPr/>
        </p:nvGrpSpPr>
        <p:grpSpPr>
          <a:xfrm>
            <a:off x="1848771" y="5315631"/>
            <a:ext cx="8486553" cy="1127048"/>
            <a:chOff x="-82321" y="-51424"/>
            <a:chExt cx="6844083" cy="536057"/>
          </a:xfrm>
        </p:grpSpPr>
        <p:sp>
          <p:nvSpPr>
            <p:cNvPr id="9" name="5 CuadroTexto">
              <a:extLst>
                <a:ext uri="{FF2B5EF4-FFF2-40B4-BE49-F238E27FC236}">
                  <a16:creationId xmlns:a16="http://schemas.microsoft.com/office/drawing/2014/main" id="{DB9501A2-A253-43DF-8C4D-75E3483579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82321" y="188593"/>
              <a:ext cx="6844083" cy="296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/>
            <a:p>
              <a:pPr fontAlgn="base">
                <a:spcAft>
                  <a:spcPts val="0"/>
                </a:spcAft>
              </a:pPr>
              <a:r>
                <a:rPr lang="es-SV" sz="1200" u="sng" dirty="0">
                  <a:solidFill>
                    <a:srgbClr val="0563C1"/>
                  </a:solidFill>
                  <a:effectLst/>
                  <a:latin typeface="Berlin Sans FB" panose="020E0602020502020306" pitchFamily="34" charset="0"/>
                  <a:ea typeface="Times New Roman" panose="02020603050405020304" pitchFamily="18" charset="0"/>
                  <a:hlinkClick r:id="rId3"/>
                </a:rPr>
                <a:t>www.mcpelsalvador.org.sv</a:t>
              </a:r>
              <a:r>
                <a:rPr lang="es-SV" sz="1200" dirty="0">
                  <a:effectLst/>
                  <a:latin typeface="Berlin Sans FB" panose="020E0602020502020306" pitchFamily="34" charset="0"/>
                  <a:ea typeface="Times New Roman" panose="02020603050405020304" pitchFamily="18" charset="0"/>
                </a:rPr>
                <a:t>                                 </a:t>
              </a:r>
              <a:r>
                <a:rPr lang="es-SV" sz="1200" dirty="0">
                  <a:hlinkClick r:id="rId4"/>
                </a:rPr>
                <a:t>https://www.facebook.com/MCPES2002/</a:t>
              </a:r>
              <a:r>
                <a:rPr lang="es-SV" sz="1200" dirty="0">
                  <a:effectLst/>
                  <a:latin typeface="Berlin Sans FB" panose="020E0602020502020306" pitchFamily="34" charset="0"/>
                  <a:ea typeface="Times New Roman" panose="02020603050405020304" pitchFamily="18" charset="0"/>
                </a:rPr>
                <a:t>                                 </a:t>
              </a:r>
              <a:r>
                <a:rPr lang="es-SV" sz="1200" u="sng" kern="1200" dirty="0">
                  <a:solidFill>
                    <a:srgbClr val="00B0F0"/>
                  </a:solidFill>
                  <a:effectLst/>
                  <a:latin typeface="Berlin Sans FB" panose="020E0602020502020306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@MCPElSalvador</a:t>
              </a:r>
              <a:endParaRPr lang="es-SV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10" name="8 Imagen" descr="facebbok.jpg">
              <a:extLst>
                <a:ext uri="{FF2B5EF4-FFF2-40B4-BE49-F238E27FC236}">
                  <a16:creationId xmlns:a16="http://schemas.microsoft.com/office/drawing/2014/main" id="{8C60EF60-11D2-43AA-B03A-C3F6880939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4644" y="-51424"/>
              <a:ext cx="376529" cy="2068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9 Imagen" descr="twitter.jpg">
              <a:extLst>
                <a:ext uri="{FF2B5EF4-FFF2-40B4-BE49-F238E27FC236}">
                  <a16:creationId xmlns:a16="http://schemas.microsoft.com/office/drawing/2014/main" id="{CBBB0A3D-4CF9-451B-B91B-518A93325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9288" y="-41335"/>
              <a:ext cx="318146" cy="21336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" name="Imagen 11">
            <a:extLst>
              <a:ext uri="{FF2B5EF4-FFF2-40B4-BE49-F238E27FC236}">
                <a16:creationId xmlns:a16="http://schemas.microsoft.com/office/drawing/2014/main" id="{A9615636-C613-4A22-9FBC-5194903FE6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82606" y="5202303"/>
            <a:ext cx="569250" cy="67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324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C5EB6FA4-9596-4672-B7AB-D8615C6963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0958195"/>
              </p:ext>
            </p:extLst>
          </p:nvPr>
        </p:nvGraphicFramePr>
        <p:xfrm>
          <a:off x="660399" y="581441"/>
          <a:ext cx="10758968" cy="60320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97BE4CE0-929E-4A19-B3B7-B65E991B37E4}"/>
              </a:ext>
            </a:extLst>
          </p:cNvPr>
          <p:cNvSpPr txBox="1"/>
          <p:nvPr/>
        </p:nvSpPr>
        <p:spPr>
          <a:xfrm>
            <a:off x="4204284" y="85060"/>
            <a:ext cx="36711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dirty="0"/>
              <a:t>C O N T E N I D O</a:t>
            </a:r>
            <a:endParaRPr lang="es-SV" sz="40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E9795A0-A30A-4266-966F-48F658A0E3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019" y="85060"/>
            <a:ext cx="1838582" cy="63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714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>
            <a:extLst>
              <a:ext uri="{FF2B5EF4-FFF2-40B4-BE49-F238E27FC236}">
                <a16:creationId xmlns:a16="http://schemas.microsoft.com/office/drawing/2014/main" id="{466FAABD-277F-4CF6-8B0A-44E6D531EB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027" y="0"/>
            <a:ext cx="9143999" cy="6858000"/>
          </a:xfrm>
          <a:prstGeom prst="rect">
            <a:avLst/>
          </a:prstGeom>
        </p:spPr>
      </p:pic>
      <p:sp>
        <p:nvSpPr>
          <p:cNvPr id="37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A3650BB-C862-4E40-884A-028CE836D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52" y="1204108"/>
            <a:ext cx="2669406" cy="17811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JORNADA 2</a:t>
            </a:r>
            <a:br>
              <a:rPr lang="en-US" sz="3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Plan Operativo</a:t>
            </a:r>
            <a:br>
              <a:rPr lang="en-US" sz="3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Resultados al 30 de junio 2019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FD04782-BF9F-4C1A-87DA-72BB24568840}"/>
              </a:ext>
            </a:extLst>
          </p:cNvPr>
          <p:cNvSpPr txBox="1"/>
          <p:nvPr/>
        </p:nvSpPr>
        <p:spPr>
          <a:xfrm>
            <a:off x="595423" y="3705187"/>
            <a:ext cx="2913321" cy="18016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4000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SV" sz="2400" dirty="0"/>
              <a:t>Informe Programático</a:t>
            </a:r>
          </a:p>
          <a:p>
            <a:pPr marL="4000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SV" sz="2400" dirty="0"/>
              <a:t>Informe Financiero</a:t>
            </a:r>
          </a:p>
          <a:p>
            <a:pPr marL="4000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SV" sz="2400" dirty="0"/>
              <a:t>CO financiamiento</a:t>
            </a:r>
          </a:p>
          <a:p>
            <a:pPr marL="4000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SV" sz="2400" dirty="0"/>
              <a:t>Contrapartida </a:t>
            </a:r>
          </a:p>
        </p:txBody>
      </p:sp>
    </p:spTree>
    <p:extLst>
      <p:ext uri="{BB962C8B-B14F-4D97-AF65-F5344CB8AC3E}">
        <p14:creationId xmlns:p14="http://schemas.microsoft.com/office/powerpoint/2010/main" val="2619003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6D25329-9FF4-4548-9FB8-3B01375B4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s-SV" sz="4000">
                <a:solidFill>
                  <a:srgbClr val="FFFFFF"/>
                </a:solidFill>
              </a:rPr>
              <a:t>Informe Programático</a:t>
            </a:r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589D91B6-F474-434C-8F44-6AFDCBF7CF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937476"/>
              </p:ext>
            </p:extLst>
          </p:nvPr>
        </p:nvGraphicFramePr>
        <p:xfrm>
          <a:off x="1036320" y="2907741"/>
          <a:ext cx="10119361" cy="3115799"/>
        </p:xfrm>
        <a:graphic>
          <a:graphicData uri="http://schemas.openxmlformats.org/drawingml/2006/table">
            <a:tbl>
              <a:tblPr firstRow="1" firstCol="1" bandRow="1"/>
              <a:tblGrid>
                <a:gridCol w="5459473">
                  <a:extLst>
                    <a:ext uri="{9D8B030D-6E8A-4147-A177-3AD203B41FA5}">
                      <a16:colId xmlns:a16="http://schemas.microsoft.com/office/drawing/2014/main" val="3016860886"/>
                    </a:ext>
                  </a:extLst>
                </a:gridCol>
                <a:gridCol w="2458592">
                  <a:extLst>
                    <a:ext uri="{9D8B030D-6E8A-4147-A177-3AD203B41FA5}">
                      <a16:colId xmlns:a16="http://schemas.microsoft.com/office/drawing/2014/main" val="1314809293"/>
                    </a:ext>
                  </a:extLst>
                </a:gridCol>
                <a:gridCol w="2201296">
                  <a:extLst>
                    <a:ext uri="{9D8B030D-6E8A-4147-A177-3AD203B41FA5}">
                      <a16:colId xmlns:a16="http://schemas.microsoft.com/office/drawing/2014/main" val="2531870200"/>
                    </a:ext>
                  </a:extLst>
                </a:gridCol>
              </a:tblGrid>
              <a:tr h="9815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SV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SV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Actividades</a:t>
                      </a:r>
                      <a:endParaRPr lang="es-SV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079" marR="7107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SV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Programado</a:t>
                      </a:r>
                      <a:endParaRPr lang="es-SV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079" marR="71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SV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Ejecutado</a:t>
                      </a:r>
                      <a:endParaRPr lang="es-SV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079" marR="71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0217578"/>
                  </a:ext>
                </a:extLst>
              </a:tr>
              <a:tr h="3557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Plenarias</a:t>
                      </a:r>
                      <a:endParaRPr lang="es-SV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079" marR="7107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s-SV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079" marR="7107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s-SV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079" marR="7107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27001"/>
                  </a:ext>
                </a:extLst>
              </a:tr>
              <a:tr h="3557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Comités</a:t>
                      </a:r>
                      <a:endParaRPr lang="es-SV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079" marR="7107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es-SV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079" marR="71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s-SV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079" marR="71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881531"/>
                  </a:ext>
                </a:extLst>
              </a:tr>
              <a:tr h="3557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Monitoreo </a:t>
                      </a:r>
                      <a:endParaRPr lang="es-SV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079" marR="7107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s-SV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079" marR="71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SV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079" marR="71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0890088"/>
                  </a:ext>
                </a:extLst>
              </a:tr>
              <a:tr h="3557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Relación con constituyentes</a:t>
                      </a:r>
                      <a:endParaRPr lang="es-SV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079" marR="7107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es-SV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079" marR="71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s-SV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079" marR="71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28522"/>
                  </a:ext>
                </a:extLst>
              </a:tr>
              <a:tr h="3557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Comunicaciones</a:t>
                      </a:r>
                      <a:endParaRPr lang="es-SV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079" marR="7107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s-SV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079" marR="71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s-SV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079" marR="71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0998889"/>
                  </a:ext>
                </a:extLst>
              </a:tr>
              <a:tr h="3557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Fortalecimiento a miembros </a:t>
                      </a:r>
                      <a:endParaRPr lang="es-SV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079" marR="7107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SV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079" marR="71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SV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079" marR="71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9492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109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3BE85D9-6231-4F92-8054-2970749BB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Comparativo </a:t>
            </a:r>
            <a:r>
              <a:rPr lang="en-US" sz="3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programado</a:t>
            </a: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vs </a:t>
            </a:r>
            <a:r>
              <a:rPr lang="en-US" sz="3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ejecutado</a:t>
            </a:r>
            <a:endParaRPr lang="en-US" sz="3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5B5DE60B-52ED-46A8-83BE-7D8EEFF4FE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1954046"/>
              </p:ext>
            </p:extLst>
          </p:nvPr>
        </p:nvGraphicFramePr>
        <p:xfrm>
          <a:off x="643467" y="1675227"/>
          <a:ext cx="10905066" cy="4394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16793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2257994-BD97-4691-8B89-198A6D2BAB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18509"/>
            <a:ext cx="12192000" cy="1939491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6D25329-9FF4-4548-9FB8-3B01375B4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4269282"/>
            <a:ext cx="8991600" cy="1264762"/>
          </a:xfrm>
          <a:solidFill>
            <a:srgbClr val="FFFFFF"/>
          </a:solidFill>
          <a:ln w="38100">
            <a:solidFill>
              <a:srgbClr val="404040"/>
            </a:solidFill>
            <a:miter lim="800000"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>
                <a:solidFill>
                  <a:srgbClr val="404040"/>
                </a:solidFill>
                <a:latin typeface="+mj-lt"/>
                <a:ea typeface="+mj-ea"/>
                <a:cs typeface="+mj-cs"/>
              </a:rPr>
              <a:t>Informe Financiero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35CD95E3-5CC9-46E0-A054-BB8B7A73EB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514642"/>
              </p:ext>
            </p:extLst>
          </p:nvPr>
        </p:nvGraphicFramePr>
        <p:xfrm>
          <a:off x="643467" y="1056093"/>
          <a:ext cx="10929789" cy="2364835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4881561">
                  <a:extLst>
                    <a:ext uri="{9D8B030D-6E8A-4147-A177-3AD203B41FA5}">
                      <a16:colId xmlns:a16="http://schemas.microsoft.com/office/drawing/2014/main" val="2565059460"/>
                    </a:ext>
                  </a:extLst>
                </a:gridCol>
                <a:gridCol w="3441713">
                  <a:extLst>
                    <a:ext uri="{9D8B030D-6E8A-4147-A177-3AD203B41FA5}">
                      <a16:colId xmlns:a16="http://schemas.microsoft.com/office/drawing/2014/main" val="838133715"/>
                    </a:ext>
                  </a:extLst>
                </a:gridCol>
                <a:gridCol w="2606515">
                  <a:extLst>
                    <a:ext uri="{9D8B030D-6E8A-4147-A177-3AD203B41FA5}">
                      <a16:colId xmlns:a16="http://schemas.microsoft.com/office/drawing/2014/main" val="3706195016"/>
                    </a:ext>
                  </a:extLst>
                </a:gridCol>
              </a:tblGrid>
              <a:tr h="6095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2400" dirty="0">
                          <a:effectLst/>
                        </a:rPr>
                        <a:t>Ejecución Financiera</a:t>
                      </a:r>
                      <a:endParaRPr lang="es-S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800" marR="121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2400">
                          <a:effectLst/>
                        </a:rPr>
                        <a:t>Presupuestado </a:t>
                      </a:r>
                      <a:endParaRPr lang="es-SV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800" marR="121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2400">
                          <a:effectLst/>
                        </a:rPr>
                        <a:t>Ejecutado </a:t>
                      </a:r>
                      <a:endParaRPr lang="es-SV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800" marR="121800" marT="0" marB="0" anchor="ctr"/>
                </a:tc>
                <a:extLst>
                  <a:ext uri="{0D108BD9-81ED-4DB2-BD59-A6C34878D82A}">
                    <a16:rowId xmlns:a16="http://schemas.microsoft.com/office/drawing/2014/main" val="3970621662"/>
                  </a:ext>
                </a:extLst>
              </a:tr>
              <a:tr h="6095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2400">
                          <a:effectLst/>
                        </a:rPr>
                        <a:t>Sección 1: Costos Fijos</a:t>
                      </a:r>
                      <a:endParaRPr lang="es-SV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800" marR="121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2400">
                          <a:effectLst/>
                        </a:rPr>
                        <a:t>$89,083.49</a:t>
                      </a:r>
                      <a:endParaRPr lang="es-SV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800" marR="121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2400">
                          <a:effectLst/>
                        </a:rPr>
                        <a:t>$37,779.30</a:t>
                      </a:r>
                      <a:endParaRPr lang="es-SV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800" marR="121800" marT="0" marB="0" anchor="ctr"/>
                </a:tc>
                <a:extLst>
                  <a:ext uri="{0D108BD9-81ED-4DB2-BD59-A6C34878D82A}">
                    <a16:rowId xmlns:a16="http://schemas.microsoft.com/office/drawing/2014/main" val="3431872453"/>
                  </a:ext>
                </a:extLst>
              </a:tr>
              <a:tr h="11457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2400" dirty="0">
                          <a:effectLst/>
                        </a:rPr>
                        <a:t>Sección 2: Actividades</a:t>
                      </a:r>
                      <a:endParaRPr lang="es-S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800" marR="121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2400">
                          <a:effectLst/>
                        </a:rPr>
                        <a:t>$38,660.00</a:t>
                      </a:r>
                      <a:endParaRPr lang="es-SV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800" marR="121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2400" dirty="0">
                          <a:effectLst/>
                        </a:rPr>
                        <a:t>$19,762.04</a:t>
                      </a:r>
                      <a:endParaRPr lang="es-S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800" marR="121800" marT="0" marB="0" anchor="ctr"/>
                </a:tc>
                <a:extLst>
                  <a:ext uri="{0D108BD9-81ED-4DB2-BD59-A6C34878D82A}">
                    <a16:rowId xmlns:a16="http://schemas.microsoft.com/office/drawing/2014/main" val="29950799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5496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0F72C822-CACE-46FB-8C3C-4E40F2907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Comparativo Presupuestado vs Ejecutado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1D06CE4C-2AD0-4256-A8A1-3CF6872E0C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901566"/>
              </p:ext>
            </p:extLst>
          </p:nvPr>
        </p:nvGraphicFramePr>
        <p:xfrm>
          <a:off x="1624454" y="1578103"/>
          <a:ext cx="9390875" cy="5003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76856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662795" y="-3745097"/>
            <a:ext cx="1354979" cy="10750169"/>
          </a:xfrm>
          <a:prstGeom prst="downArrow">
            <a:avLst>
              <a:gd name="adj1" fmla="val 100000"/>
              <a:gd name="adj2" fmla="val 22582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A4AD652-D18E-4C33-8445-2E5119D2C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2" y="1204109"/>
            <a:ext cx="10023398" cy="857894"/>
          </a:xfrm>
        </p:spPr>
        <p:txBody>
          <a:bodyPr>
            <a:normAutofit/>
          </a:bodyPr>
          <a:lstStyle/>
          <a:p>
            <a:r>
              <a:rPr lang="es-SV" sz="4000">
                <a:solidFill>
                  <a:srgbClr val="FFFFFF"/>
                </a:solidFill>
              </a:rPr>
              <a:t>CO Financiamiento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F26CB73D-2CAF-4BED-B5E4-2B415E4274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0413614"/>
              </p:ext>
            </p:extLst>
          </p:nvPr>
        </p:nvGraphicFramePr>
        <p:xfrm>
          <a:off x="965199" y="2801073"/>
          <a:ext cx="10750169" cy="3241141"/>
        </p:xfrm>
        <a:graphic>
          <a:graphicData uri="http://schemas.openxmlformats.org/drawingml/2006/table">
            <a:tbl>
              <a:tblPr firstRow="1" firstCol="1" bandRow="1"/>
              <a:tblGrid>
                <a:gridCol w="2128875">
                  <a:extLst>
                    <a:ext uri="{9D8B030D-6E8A-4147-A177-3AD203B41FA5}">
                      <a16:colId xmlns:a16="http://schemas.microsoft.com/office/drawing/2014/main" val="1402938081"/>
                    </a:ext>
                  </a:extLst>
                </a:gridCol>
                <a:gridCol w="1509824">
                  <a:extLst>
                    <a:ext uri="{9D8B030D-6E8A-4147-A177-3AD203B41FA5}">
                      <a16:colId xmlns:a16="http://schemas.microsoft.com/office/drawing/2014/main" val="419511630"/>
                    </a:ext>
                  </a:extLst>
                </a:gridCol>
                <a:gridCol w="1084232">
                  <a:extLst>
                    <a:ext uri="{9D8B030D-6E8A-4147-A177-3AD203B41FA5}">
                      <a16:colId xmlns:a16="http://schemas.microsoft.com/office/drawing/2014/main" val="873361771"/>
                    </a:ext>
                  </a:extLst>
                </a:gridCol>
                <a:gridCol w="1034297">
                  <a:extLst>
                    <a:ext uri="{9D8B030D-6E8A-4147-A177-3AD203B41FA5}">
                      <a16:colId xmlns:a16="http://schemas.microsoft.com/office/drawing/2014/main" val="2434546943"/>
                    </a:ext>
                  </a:extLst>
                </a:gridCol>
                <a:gridCol w="1170517">
                  <a:extLst>
                    <a:ext uri="{9D8B030D-6E8A-4147-A177-3AD203B41FA5}">
                      <a16:colId xmlns:a16="http://schemas.microsoft.com/office/drawing/2014/main" val="2017428321"/>
                    </a:ext>
                  </a:extLst>
                </a:gridCol>
                <a:gridCol w="1204573">
                  <a:extLst>
                    <a:ext uri="{9D8B030D-6E8A-4147-A177-3AD203B41FA5}">
                      <a16:colId xmlns:a16="http://schemas.microsoft.com/office/drawing/2014/main" val="2688341127"/>
                    </a:ext>
                  </a:extLst>
                </a:gridCol>
                <a:gridCol w="2617851">
                  <a:extLst>
                    <a:ext uri="{9D8B030D-6E8A-4147-A177-3AD203B41FA5}">
                      <a16:colId xmlns:a16="http://schemas.microsoft.com/office/drawing/2014/main" val="1392006027"/>
                    </a:ext>
                  </a:extLst>
                </a:gridCol>
              </a:tblGrid>
              <a:tr h="212020"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 FINANCIAMIENTO  2019</a:t>
                      </a:r>
                      <a:endParaRPr lang="es-SV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8" marR="43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1257135"/>
                  </a:ext>
                </a:extLst>
              </a:tr>
              <a:tr h="3926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ACTIVIDAD</a:t>
                      </a:r>
                      <a:endParaRPr lang="es-SV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8" marR="43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MINSAL</a:t>
                      </a:r>
                      <a:endParaRPr lang="es-SV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8" marR="43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PLAN</a:t>
                      </a:r>
                      <a:endParaRPr lang="es-SV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8" marR="43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USAID/ PLAN</a:t>
                      </a:r>
                      <a:endParaRPr lang="es-SV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8" marR="43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ONUSIDA</a:t>
                      </a:r>
                      <a:endParaRPr lang="es-SV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8" marR="43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SV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8" marR="43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de Cofinanciamiento por actividad</a:t>
                      </a:r>
                      <a:endParaRPr lang="es-SV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8" marR="43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1290139"/>
                  </a:ext>
                </a:extLst>
              </a:tr>
              <a:tr h="3926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Asambleas</a:t>
                      </a:r>
                      <a:endParaRPr lang="es-SV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8" marR="43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           150.00</a:t>
                      </a:r>
                      <a:endParaRPr lang="es-SV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8" marR="43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SV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8" marR="43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SV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8" marR="43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SV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8" marR="43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       150.00</a:t>
                      </a:r>
                      <a:endParaRPr lang="es-SV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8" marR="43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4.55%</a:t>
                      </a:r>
                      <a:endParaRPr lang="es-SV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8" marR="43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08982"/>
                  </a:ext>
                </a:extLst>
              </a:tr>
              <a:tr h="3926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Comités</a:t>
                      </a:r>
                      <a:endParaRPr lang="es-SV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8" marR="43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SV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8" marR="43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SV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8" marR="43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SV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8" marR="43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    525.00</a:t>
                      </a:r>
                      <a:endParaRPr lang="es-SV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8" marR="43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       525.00</a:t>
                      </a:r>
                      <a:endParaRPr lang="es-SV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8" marR="43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15.93%</a:t>
                      </a:r>
                      <a:endParaRPr lang="es-SV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8" marR="43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0336863"/>
                  </a:ext>
                </a:extLst>
              </a:tr>
              <a:tr h="3926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Visitas de Campo</a:t>
                      </a:r>
                      <a:endParaRPr lang="es-SV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8" marR="43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           600.00</a:t>
                      </a:r>
                      <a:endParaRPr lang="es-SV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8" marR="43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              20.00</a:t>
                      </a:r>
                      <a:endParaRPr lang="es-SV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8" marR="43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SV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8" marR="43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SV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8" marR="43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       620.00</a:t>
                      </a:r>
                      <a:endParaRPr lang="es-SV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8" marR="43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18.82%</a:t>
                      </a:r>
                      <a:endParaRPr lang="es-SV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8" marR="43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859047"/>
                  </a:ext>
                </a:extLst>
              </a:tr>
              <a:tr h="2455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Misiones FM</a:t>
                      </a:r>
                      <a:endParaRPr lang="es-SV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8" marR="43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SV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8" marR="43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SV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8" marR="43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SV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8" marR="43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SV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8" marR="43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                -</a:t>
                      </a:r>
                      <a:endParaRPr lang="es-SV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8" marR="43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0.00%</a:t>
                      </a:r>
                      <a:endParaRPr lang="es-SV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8" marR="43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882904"/>
                  </a:ext>
                </a:extLst>
              </a:tr>
              <a:tr h="3926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Consultorías </a:t>
                      </a:r>
                      <a:endParaRPr lang="es-SV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8" marR="43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SV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8" marR="43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SV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8" marR="43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        2,000.00</a:t>
                      </a:r>
                      <a:endParaRPr lang="es-SV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8" marR="43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SV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8" marR="43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    2,000.00</a:t>
                      </a:r>
                      <a:endParaRPr lang="es-SV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8" marR="43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60.70%</a:t>
                      </a:r>
                      <a:endParaRPr lang="es-SV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8" marR="43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8839017"/>
                  </a:ext>
                </a:extLst>
              </a:tr>
              <a:tr h="3926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SV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8" marR="43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           750.00</a:t>
                      </a:r>
                      <a:endParaRPr lang="es-SV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8" marR="43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              20.00</a:t>
                      </a:r>
                      <a:endParaRPr lang="es-SV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8" marR="43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        2,000.00</a:t>
                      </a:r>
                      <a:endParaRPr lang="es-SV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8" marR="43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    525.00</a:t>
                      </a:r>
                      <a:endParaRPr lang="es-SV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8" marR="43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    3,295.00</a:t>
                      </a:r>
                      <a:endParaRPr lang="es-SV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8" marR="43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SV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8" marR="43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4125305"/>
                  </a:ext>
                </a:extLst>
              </a:tr>
              <a:tr h="3926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de Cofinanciamiento por Organización </a:t>
                      </a:r>
                      <a:endParaRPr lang="es-SV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8" marR="43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22.76%</a:t>
                      </a:r>
                      <a:endParaRPr lang="es-SV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8" marR="43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0.61%</a:t>
                      </a:r>
                      <a:endParaRPr lang="es-SV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8" marR="43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60.70%</a:t>
                      </a:r>
                      <a:endParaRPr lang="es-SV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8" marR="43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15.93%</a:t>
                      </a:r>
                      <a:endParaRPr lang="es-SV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8" marR="43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s-SV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8" marR="43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s-SV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58" marR="43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46956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9636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6493AC2-916C-43CD-AC7B-F57DEA4A9B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7180579"/>
              </p:ext>
            </p:extLst>
          </p:nvPr>
        </p:nvGraphicFramePr>
        <p:xfrm>
          <a:off x="5744195" y="1034090"/>
          <a:ext cx="6096000" cy="4203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3FDDE414-0371-4327-B8FC-BCC0F9F853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6955037"/>
              </p:ext>
            </p:extLst>
          </p:nvPr>
        </p:nvGraphicFramePr>
        <p:xfrm>
          <a:off x="0" y="1034090"/>
          <a:ext cx="5612130" cy="4832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BFDFF1C1-8A61-4DB0-A5B2-A5DA555E0088}"/>
              </a:ext>
            </a:extLst>
          </p:cNvPr>
          <p:cNvCxnSpPr/>
          <p:nvPr/>
        </p:nvCxnSpPr>
        <p:spPr>
          <a:xfrm>
            <a:off x="5744195" y="244549"/>
            <a:ext cx="0" cy="64114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69668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425</Words>
  <Application>Microsoft Office PowerPoint</Application>
  <PresentationFormat>Panorámica</PresentationFormat>
  <Paragraphs>135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Arial</vt:lpstr>
      <vt:lpstr>Berlin Sans FB</vt:lpstr>
      <vt:lpstr>Calibri</vt:lpstr>
      <vt:lpstr>Calibri Light</vt:lpstr>
      <vt:lpstr>Times New Roman</vt:lpstr>
      <vt:lpstr>Tema de Office</vt:lpstr>
      <vt:lpstr>Jornada Inducción Miembros  2019-2022</vt:lpstr>
      <vt:lpstr>Presentación de PowerPoint</vt:lpstr>
      <vt:lpstr>JORNADA 2 Plan Operativo Resultados al 30 de junio 2019</vt:lpstr>
      <vt:lpstr>Informe Programático</vt:lpstr>
      <vt:lpstr>Comparativo programado vs ejecutado</vt:lpstr>
      <vt:lpstr>Informe Financiero</vt:lpstr>
      <vt:lpstr>Comparativo Presupuestado vs Ejecutado</vt:lpstr>
      <vt:lpstr>CO Financiamiento</vt:lpstr>
      <vt:lpstr>Presentación de PowerPoint</vt:lpstr>
      <vt:lpstr>Presentación de PowerPoint</vt:lpstr>
      <vt:lpstr>Presentación de PowerPoint</vt:lpstr>
      <vt:lpstr>Muchas gracias!!!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Jornada Inducción Miembros  2019-2022</dc:title>
  <dc:creator>Karla Eugenia Rivera Arévalo</dc:creator>
  <cp:lastModifiedBy>Karla Eugenia Rivera Arévalo</cp:lastModifiedBy>
  <cp:revision>7</cp:revision>
  <dcterms:created xsi:type="dcterms:W3CDTF">2019-07-22T21:00:13Z</dcterms:created>
  <dcterms:modified xsi:type="dcterms:W3CDTF">2019-07-23T16:39:20Z</dcterms:modified>
</cp:coreProperties>
</file>