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57" r:id="rId13"/>
    <p:sldId id="258" r:id="rId14"/>
    <p:sldId id="259" r:id="rId15"/>
    <p:sldId id="260" r:id="rId16"/>
    <p:sldId id="261" r:id="rId17"/>
    <p:sldId id="284" r:id="rId18"/>
    <p:sldId id="285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556-4F7B-40F7-AEAA-AF5458D08980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9F19-1915-4F57-BA57-895AD408A3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2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556-4F7B-40F7-AEAA-AF5458D08980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9F19-1915-4F57-BA57-895AD408A3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0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556-4F7B-40F7-AEAA-AF5458D08980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9F19-1915-4F57-BA57-895AD408A3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79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s-SV" noProof="0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CFC53-F262-42D8-84C1-06D175D8380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62215986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556-4F7B-40F7-AEAA-AF5458D08980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9F19-1915-4F57-BA57-895AD408A3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556-4F7B-40F7-AEAA-AF5458D08980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9F19-1915-4F57-BA57-895AD408A3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2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556-4F7B-40F7-AEAA-AF5458D08980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9F19-1915-4F57-BA57-895AD408A3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556-4F7B-40F7-AEAA-AF5458D08980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9F19-1915-4F57-BA57-895AD408A3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7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556-4F7B-40F7-AEAA-AF5458D08980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9F19-1915-4F57-BA57-895AD408A3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9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556-4F7B-40F7-AEAA-AF5458D08980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9F19-1915-4F57-BA57-895AD408A3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5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556-4F7B-40F7-AEAA-AF5458D08980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9F19-1915-4F57-BA57-895AD408A3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4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556-4F7B-40F7-AEAA-AF5458D08980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9F19-1915-4F57-BA57-895AD408A3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0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2556-4F7B-40F7-AEAA-AF5458D08980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09F19-1915-4F57-BA57-895AD408A3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8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://images.google.com.sv/imgres?imgurl=http://www.elsemanaldigital.com/imagenes/fotosdeldia/Carey-cantando(1).jpg&amp;imgrefurl=http://www.elsemanaldigital.com/version_anterior/articulos.asp?idarticulo%3D64320&amp;h=248&amp;w=205&amp;sz=17&amp;hl=es&amp;start=31&amp;um=1&amp;tbnid=dsL6XuYPFCB_sM:&amp;tbnh=111&amp;tbnw=92&amp;prev=/images?q%3Dmujeres%2Bcantando%26start%3D20%26imgsz%3Dsmall%7Cmedium%7Clarge%7Cxlarge%26ndsp%3D20%26svnum%3D10%26um%3D1%26hl%3Des%26sa%3DN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://images.google.com.sv/imgres?imgurl=http://lacomunidad.elpais.com/blogfiles/david-fluxa/estornudo2.jpg&amp;imgrefurl=http://lacomunidad.elpais.com/david-fluxa/2007/8/31/-resfriado-o-alergia-&amp;h=272&amp;w=256&amp;sz=57&amp;hl=es&amp;start=7&amp;um=1&amp;tbnid=tnzwrqCcUvC1vM:&amp;tbnh=113&amp;tbnw=106&amp;prev=/images?q%3Dpersonas%2Bestornudando%26ndsp%3D20%26svnum%3D10%26um%3D1%26hl%3Des%26lr%3D%26sa%3DN" TargetMode="External"/><Relationship Id="rId12" Type="http://schemas.openxmlformats.org/officeDocument/2006/relationships/image" Target="../media/image16.jpeg"/><Relationship Id="rId2" Type="http://schemas.openxmlformats.org/officeDocument/2006/relationships/image" Target="../media/image10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http://images.google.com.sv/imgres?imgurl=http://ilmaistro.com/wp-content/uploads/2006/11/colgate.jpg&amp;imgrefurl=http://www.foro-cualquiera.com/videos-frikis/36054-accidiente-plena-boda.html&amp;h=420&amp;w=312&amp;sz=36&amp;hl=es&amp;start=8&amp;um=1&amp;tbnid=YNuounKZ3qplUM:&amp;tbnh=125&amp;tbnw=93&amp;prev=/images?q%3Dreirse%26svnum%3D10%26um%3D1%26hl%3Des%26lr%3D" TargetMode="External"/><Relationship Id="rId5" Type="http://schemas.openxmlformats.org/officeDocument/2006/relationships/hyperlink" Target="http://bp2.blogger.com/_kBuBamPcRjE/RwLWcnHoeTI/AAAAAAAAAPs/iEwyBqDt9cg/s400/alergia.jpg" TargetMode="External"/><Relationship Id="rId15" Type="http://schemas.openxmlformats.org/officeDocument/2006/relationships/hyperlink" Target="http://images.google.com.sv/imgres?imgurl=http://www.geocities.com/tuberculosis_2000/abouttb1.gif&amp;imgrefurl=http://www.geocities.com/tuberculosis_2000/transmision.html&amp;h=268&amp;w=360&amp;sz=4&amp;hl=es&amp;start=5&amp;tbnid=kw4TRoz46v3nTM:&amp;tbnh=90&amp;tbnw=121&amp;prev=/images?q%3Dtransmision%2Bde%2Bla%2Btuberculosis%26gbv%3D2%26ndsp%3D20%26svnum%3D10%26hl%3Des%26sa%3DN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://images.google.com.sv/imgres?imgurl=http://ecoboletin.blogia.com/upload/20060525133155-escupitajo.jpg&amp;imgrefurl=http://comunidad.terra.es/forums/thread/5030287.aspx&amp;h=240&amp;w=273&amp;sz=13&amp;hl=es&amp;start=19&amp;um=1&amp;tbnid=Z1nYWcrT2FmsiM:&amp;tbnh=99&amp;tbnw=113&amp;prev=/images?q%3Dpersonas%2Bescupir%26svnum%3D10%26um%3D1%26hl%3Des%26lr%3D" TargetMode="External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413" y="188913"/>
            <a:ext cx="9396413" cy="1655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altLang="es-ES" sz="1800" b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s-MX" altLang="es-ES" sz="1800" b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</a:rPr>
            </a:br>
            <a:r>
              <a:rPr lang="es-MX" altLang="es-ES" sz="1800" b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s-MX" altLang="es-ES" sz="1800" b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</a:rPr>
            </a:br>
            <a:r>
              <a:rPr lang="es-MX" altLang="es-ES" sz="1800" b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s-MX" altLang="es-ES" sz="1800" b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</a:rPr>
            </a:br>
            <a:r>
              <a:rPr lang="es-MX" altLang="es-ES" sz="1800" b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s-MX" altLang="es-ES" sz="1800" b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</a:rPr>
            </a:br>
            <a:r>
              <a:rPr lang="es-MX" altLang="es-ES" sz="1800" b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</a:rPr>
              <a:t>MINISTERIO DE SALUD</a:t>
            </a:r>
            <a:br>
              <a:rPr lang="es-MX" altLang="es-ES" sz="1800" b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</a:rPr>
            </a:br>
            <a:r>
              <a:rPr lang="es-MX" altLang="es-ES" sz="2400" b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s-MX" altLang="es-ES" sz="2400" b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</a:rPr>
            </a:br>
            <a:endParaRPr lang="es-ES" altLang="es-ES" sz="2400" smtClean="0">
              <a:solidFill>
                <a:srgbClr val="000099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57625"/>
            <a:ext cx="8964613" cy="2643188"/>
          </a:xfrm>
          <a:ln/>
        </p:spPr>
        <p:txBody>
          <a:bodyPr>
            <a:normAutofit/>
          </a:bodyPr>
          <a:lstStyle/>
          <a:p>
            <a:pPr eaLnBrk="1" hangingPunct="1"/>
            <a:r>
              <a:rPr lang="es-MX" altLang="es-ES" sz="4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Hablemos sobre Tuberculosis</a:t>
            </a:r>
          </a:p>
          <a:p>
            <a:r>
              <a:rPr lang="es-MX" altLang="es-ES" sz="1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COMO PROBLEMA SALUD PUBLICA PARA Y SU CONTROL  PARTE </a:t>
            </a:r>
            <a:r>
              <a:rPr lang="es-MX" altLang="es-ES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(</a:t>
            </a:r>
            <a:r>
              <a:rPr lang="es-MX" altLang="es-E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conceptos básicos</a:t>
            </a:r>
            <a:r>
              <a:rPr lang="es-MX" altLang="es-ES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)</a:t>
            </a:r>
            <a:r>
              <a:rPr lang="es-ES" dirty="0"/>
              <a:t> El Rol del Programa Nacional de TB en la Respuesta de </a:t>
            </a:r>
            <a:r>
              <a:rPr lang="es-ES" dirty="0" smtClean="0"/>
              <a:t>País</a:t>
            </a:r>
            <a:r>
              <a:rPr lang="es-SV" dirty="0"/>
              <a:t>,</a:t>
            </a:r>
            <a:r>
              <a:rPr lang="es-ES" dirty="0" smtClean="0"/>
              <a:t>Rol </a:t>
            </a:r>
            <a:r>
              <a:rPr lang="es-ES" dirty="0"/>
              <a:t>del representante del RP dentro del </a:t>
            </a:r>
            <a:r>
              <a:rPr lang="es-ES" dirty="0" smtClean="0"/>
              <a:t>MCP-ES</a:t>
            </a:r>
            <a:r>
              <a:rPr lang="es-SV" dirty="0"/>
              <a:t> </a:t>
            </a:r>
            <a:r>
              <a:rPr lang="es-SV" dirty="0" smtClean="0"/>
              <a:t> Situación </a:t>
            </a:r>
            <a:r>
              <a:rPr lang="es-SV" dirty="0"/>
              <a:t>de la TB en el Salvador: </a:t>
            </a:r>
            <a:r>
              <a:rPr lang="es-SV" dirty="0" smtClean="0"/>
              <a:t>Respuesta </a:t>
            </a:r>
            <a:r>
              <a:rPr lang="es-SV" dirty="0"/>
              <a:t>Nacional y </a:t>
            </a:r>
            <a:r>
              <a:rPr lang="es-SV" dirty="0" smtClean="0"/>
              <a:t>el </a:t>
            </a:r>
            <a:r>
              <a:rPr lang="es-SV" dirty="0"/>
              <a:t>papel del MCP-ES</a:t>
            </a:r>
            <a:endParaRPr lang="es-MX" altLang="es-ES" b="1" dirty="0" smtClean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s-MX" altLang="es-ES" sz="2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Dr. Julio Garay Ramos (PNT)</a:t>
            </a:r>
            <a:endParaRPr lang="es-ES" altLang="es-ES" sz="2000" b="1" dirty="0" smtClean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25079" r="49919" b="9869"/>
          <a:stretch>
            <a:fillRect/>
          </a:stretch>
        </p:blipFill>
        <p:spPr bwMode="auto">
          <a:xfrm>
            <a:off x="0" y="9525"/>
            <a:ext cx="11160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logo TB y enfermedades respir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643063"/>
            <a:ext cx="367188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8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>
              <a:defRPr/>
            </a:pPr>
            <a:r>
              <a:rPr lang="es-MX" sz="4800">
                <a:solidFill>
                  <a:srgbClr val="000099"/>
                </a:solidFill>
              </a:rPr>
              <a:t>¿Cómo se cura?</a:t>
            </a:r>
            <a:endParaRPr lang="es-ES" sz="4800">
              <a:solidFill>
                <a:srgbClr val="000099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2362200"/>
            <a:ext cx="4951413" cy="3429000"/>
          </a:xfrm>
          <a:ln/>
        </p:spPr>
        <p:txBody>
          <a:bodyPr/>
          <a:lstStyle/>
          <a:p>
            <a:pPr marL="609600" indent="-609600" algn="l" eaLnBrk="1" hangingPunct="1"/>
            <a:endParaRPr lang="es-MX" altLang="es-ES" smtClean="0">
              <a:latin typeface="Arial" panose="020B0604020202020204" pitchFamily="34" charset="0"/>
            </a:endParaRPr>
          </a:p>
          <a:p>
            <a:pPr marL="609600" indent="-609600" eaLnBrk="1" hangingPunct="1">
              <a:buFont typeface="Wingdings" pitchFamily="2" charset="2"/>
              <a:buChar char="¬"/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pic>
        <p:nvPicPr>
          <p:cNvPr id="15364" name="Picture 4" descr="Pagina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1" t="24377" r="21976" b="31915"/>
          <a:stretch>
            <a:fillRect/>
          </a:stretch>
        </p:blipFill>
        <p:spPr bwMode="auto">
          <a:xfrm>
            <a:off x="250825" y="1331913"/>
            <a:ext cx="3941763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264025" y="1936750"/>
            <a:ext cx="48799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2000">
                <a:latin typeface="Times New Roman" panose="02020603050405020304" pitchFamily="18" charset="0"/>
              </a:rPr>
              <a:t>El tratamiento incluye dos fases </a:t>
            </a:r>
          </a:p>
          <a:p>
            <a:pPr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s-ES" altLang="es-ES" sz="2000">
                <a:latin typeface="Times New Roman" panose="02020603050405020304" pitchFamily="18" charset="0"/>
              </a:rPr>
              <a:t> 1ra. FASE, </a:t>
            </a:r>
            <a:r>
              <a:rPr lang="es-ES" altLang="es-ES" sz="2400">
                <a:latin typeface="Times New Roman" panose="02020603050405020304" pitchFamily="18" charset="0"/>
              </a:rPr>
              <a:t>intensiva inicial: </a:t>
            </a:r>
            <a:r>
              <a:rPr lang="es-ES" altLang="es-ES" sz="2000">
                <a:latin typeface="Times New Roman" panose="02020603050405020304" pitchFamily="18" charset="0"/>
              </a:rPr>
              <a:t>la cual tiene una duración de 2 meses, y consiste en tomar 4 medicamentos de lunes a sábado, éstos son: Isoniazida, Rifampicina, Pirazinamida y Etambutol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s-ES" altLang="es-ES" sz="200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s-ES" altLang="es-ES" sz="2000">
                <a:latin typeface="Times New Roman" panose="02020603050405020304" pitchFamily="18" charset="0"/>
              </a:rPr>
              <a:t> 2da. FASE dura 4 meses y se toman los medicamentos 3 veces por semana, éstos son: Isoniazida y Rifampicina.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900113" y="5876925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ES" sz="2400">
                <a:solidFill>
                  <a:srgbClr val="000099"/>
                </a:solidFill>
                <a:latin typeface="Times New Roman" panose="02020603050405020304" pitchFamily="18" charset="0"/>
              </a:rPr>
              <a:t>El Tratamiento es completamente gratis</a:t>
            </a:r>
            <a:endParaRPr lang="es-ES" altLang="es-ES" sz="24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s-MX" altLang="es-ES" sz="4800" b="1" smtClean="0">
                <a:solidFill>
                  <a:srgbClr val="000099"/>
                </a:solidFill>
                <a:latin typeface="Arial" panose="020B0604020202020204" pitchFamily="34" charset="0"/>
              </a:rPr>
              <a:t>¿Cómo se previene?</a:t>
            </a:r>
            <a:endParaRPr lang="es-ES" altLang="es-ES" sz="4800" b="1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773238"/>
            <a:ext cx="4495800" cy="4648200"/>
          </a:xfrm>
        </p:spPr>
        <p:txBody>
          <a:bodyPr/>
          <a:lstStyle/>
          <a:p>
            <a:pPr marL="812800" indent="-812800" eaLnBrk="1" hangingPunct="1"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es-MX" altLang="es-ES" sz="2800" smtClean="0">
                <a:latin typeface="Arial" panose="020B0604020202020204" pitchFamily="34" charset="0"/>
              </a:rPr>
              <a:t>Diagnóstico precoz y tratamiento oportuno de la TBP(+)</a:t>
            </a:r>
          </a:p>
          <a:p>
            <a:pPr marL="812800" indent="-812800" eaLnBrk="1" hangingPunct="1"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es-MX" altLang="es-ES" sz="2800" smtClean="0">
                <a:latin typeface="Arial" panose="020B0604020202020204" pitchFamily="34" charset="0"/>
              </a:rPr>
              <a:t>Vacunación con BCG</a:t>
            </a:r>
          </a:p>
          <a:p>
            <a:pPr marL="812800" indent="-812800" eaLnBrk="1" hangingPunct="1"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es-MX" altLang="es-ES" sz="2800" smtClean="0">
                <a:latin typeface="Arial" panose="020B0604020202020204" pitchFamily="34" charset="0"/>
              </a:rPr>
              <a:t>Estudio de contactos</a:t>
            </a:r>
          </a:p>
          <a:p>
            <a:pPr marL="812800" indent="-812800" eaLnBrk="1" hangingPunct="1"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es-MX" altLang="es-ES" sz="2800" smtClean="0">
                <a:latin typeface="Arial" panose="020B0604020202020204" pitchFamily="34" charset="0"/>
              </a:rPr>
              <a:t>Quimioprofilaxis</a:t>
            </a:r>
          </a:p>
          <a:p>
            <a:pPr marL="812800" indent="-812800" eaLnBrk="1" hangingPunct="1"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es-MX" altLang="es-ES" sz="2800" smtClean="0">
                <a:latin typeface="Arial" panose="020B0604020202020204" pitchFamily="34" charset="0"/>
              </a:rPr>
              <a:t>Promoción de la Salud.</a:t>
            </a:r>
            <a:endParaRPr lang="es-ES" altLang="es-ES" sz="2800" smtClean="0">
              <a:latin typeface="Arial" panose="020B0604020202020204" pitchFamily="34" charset="0"/>
            </a:endParaRPr>
          </a:p>
          <a:p>
            <a:pPr marL="812800" indent="-812800" eaLnBrk="1" hangingPunct="1">
              <a:buFont typeface="Wingdings" panose="05000000000000000000" pitchFamily="2" charset="2"/>
              <a:buNone/>
            </a:pPr>
            <a:endParaRPr lang="es-ES" altLang="es-ES" sz="2800" smtClean="0">
              <a:latin typeface="Arial" panose="020B0604020202020204" pitchFamily="34" charset="0"/>
            </a:endParaRPr>
          </a:p>
        </p:txBody>
      </p:sp>
      <p:pic>
        <p:nvPicPr>
          <p:cNvPr id="16388" name="Picture 5" descr="Pagina17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t="18001" r="20409" b="22241"/>
          <a:stretch>
            <a:fillRect/>
          </a:stretch>
        </p:blipFill>
        <p:spPr>
          <a:xfrm>
            <a:off x="49213" y="981075"/>
            <a:ext cx="4645025" cy="5876925"/>
          </a:xfrm>
          <a:noFill/>
        </p:spPr>
      </p:pic>
    </p:spTree>
    <p:extLst>
      <p:ext uri="{BB962C8B-B14F-4D97-AF65-F5344CB8AC3E}">
        <p14:creationId xmlns:p14="http://schemas.microsoft.com/office/powerpoint/2010/main" val="34129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Rol del Programa Nacional de TB en la Respuesta de País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066694"/>
            <a:ext cx="7886700" cy="407641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/>
              <a:t>El rol de </a:t>
            </a:r>
            <a:r>
              <a:rPr lang="es-ES" dirty="0" smtClean="0"/>
              <a:t>Programa </a:t>
            </a:r>
            <a:r>
              <a:rPr lang="es-ES" dirty="0"/>
              <a:t>es </a:t>
            </a:r>
            <a:r>
              <a:rPr lang="es-ES" dirty="0" smtClean="0"/>
              <a:t>elaborar el Plan Nacional Multisectorial, con objetivos y metas para la prevención y control de la TB a nivel nacional</a:t>
            </a:r>
          </a:p>
          <a:p>
            <a:pPr algn="just"/>
            <a:r>
              <a:rPr lang="es-ES" dirty="0" smtClean="0"/>
              <a:t>Elaborar las propuestas que se presentan </a:t>
            </a:r>
            <a:r>
              <a:rPr lang="es-ES" dirty="0"/>
              <a:t>ante el </a:t>
            </a:r>
            <a:r>
              <a:rPr lang="es-ES" dirty="0" smtClean="0"/>
              <a:t>Fondo Mundial para obtener nuevas subvenciones en </a:t>
            </a:r>
            <a:r>
              <a:rPr lang="es-ES" dirty="0"/>
              <a:t>base </a:t>
            </a:r>
            <a:r>
              <a:rPr lang="es-ES" dirty="0" smtClean="0"/>
              <a:t>a las </a:t>
            </a:r>
            <a:r>
              <a:rPr lang="es-ES" dirty="0"/>
              <a:t>necesidades, prioridades, compromisos </a:t>
            </a:r>
            <a:r>
              <a:rPr lang="es-ES" dirty="0" smtClean="0"/>
              <a:t>de </a:t>
            </a:r>
            <a:r>
              <a:rPr lang="es-ES" dirty="0"/>
              <a:t>país, directrices de la </a:t>
            </a:r>
            <a:r>
              <a:rPr lang="es-ES" dirty="0" smtClean="0"/>
              <a:t>OMS, </a:t>
            </a:r>
            <a:r>
              <a:rPr lang="es-ES" dirty="0"/>
              <a:t>resoluciones de Naciones </a:t>
            </a:r>
            <a:r>
              <a:rPr lang="es-ES" dirty="0" smtClean="0"/>
              <a:t>Unidas.</a:t>
            </a:r>
          </a:p>
          <a:p>
            <a:pPr algn="just"/>
            <a:r>
              <a:rPr lang="es-ES" dirty="0"/>
              <a:t>El </a:t>
            </a:r>
            <a:r>
              <a:rPr lang="es-ES" dirty="0" err="1" smtClean="0"/>
              <a:t>PNT</a:t>
            </a:r>
            <a:r>
              <a:rPr lang="es-ES" dirty="0" smtClean="0"/>
              <a:t> </a:t>
            </a:r>
            <a:r>
              <a:rPr lang="es-ES" dirty="0"/>
              <a:t>se </a:t>
            </a:r>
            <a:r>
              <a:rPr lang="es-ES" dirty="0" smtClean="0"/>
              <a:t>auxilia </a:t>
            </a:r>
            <a:r>
              <a:rPr lang="es-ES" dirty="0"/>
              <a:t>de proveedores </a:t>
            </a:r>
            <a:r>
              <a:rPr lang="es-ES" dirty="0" smtClean="0"/>
              <a:t>públicos y privados, como el Sistema Nacional Integrado de Salud, Hospitales privados y otros, para establecer directrices, lineamientos, normas </a:t>
            </a:r>
            <a:r>
              <a:rPr lang="es-ES" dirty="0"/>
              <a:t>y otros para </a:t>
            </a:r>
            <a:r>
              <a:rPr lang="es-ES" dirty="0" smtClean="0"/>
              <a:t>que </a:t>
            </a:r>
            <a:r>
              <a:rPr lang="es-ES" dirty="0"/>
              <a:t>se </a:t>
            </a:r>
            <a:r>
              <a:rPr lang="es-ES" dirty="0" smtClean="0"/>
              <a:t>ejecuten las estrategias de prevención y control de la TB a nivel nacional.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53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5399" y="1351798"/>
            <a:ext cx="78867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s-SV" dirty="0" smtClean="0"/>
              <a:t>El </a:t>
            </a:r>
            <a:r>
              <a:rPr lang="es-SV" dirty="0" err="1" smtClean="0"/>
              <a:t>PNT</a:t>
            </a:r>
            <a:r>
              <a:rPr lang="es-SV" dirty="0" smtClean="0"/>
              <a:t> realiza gestiones con municipalidades para ejecutar la estrategia de</a:t>
            </a:r>
            <a:r>
              <a:rPr lang="es-ES" dirty="0" smtClean="0"/>
              <a:t> Grandes </a:t>
            </a:r>
            <a:r>
              <a:rPr lang="es-ES" dirty="0"/>
              <a:t>C</a:t>
            </a:r>
            <a:r>
              <a:rPr lang="es-ES" dirty="0" smtClean="0"/>
              <a:t>iudades</a:t>
            </a:r>
            <a:r>
              <a:rPr lang="es-ES" dirty="0"/>
              <a:t>, con </a:t>
            </a:r>
            <a:r>
              <a:rPr lang="es-ES" dirty="0" smtClean="0"/>
              <a:t> </a:t>
            </a:r>
            <a:r>
              <a:rPr lang="es-ES" dirty="0" err="1" smtClean="0"/>
              <a:t>ONG´s</a:t>
            </a:r>
            <a:r>
              <a:rPr lang="es-ES" dirty="0" smtClean="0"/>
              <a:t> </a:t>
            </a:r>
            <a:r>
              <a:rPr lang="es-ES" dirty="0"/>
              <a:t>para trabajo comunitario</a:t>
            </a:r>
            <a:r>
              <a:rPr lang="es-ES" dirty="0" smtClean="0"/>
              <a:t>, y con la Dirección General de Centros Penales </a:t>
            </a:r>
            <a:r>
              <a:rPr lang="es-ES" dirty="0"/>
              <a:t>para </a:t>
            </a:r>
            <a:r>
              <a:rPr lang="es-ES" dirty="0" smtClean="0"/>
              <a:t>ampliar los servicios de salud a las poblaciones mas vulnerables.</a:t>
            </a:r>
          </a:p>
          <a:p>
            <a:pPr algn="just"/>
            <a:r>
              <a:rPr lang="es-ES" dirty="0" smtClean="0"/>
              <a:t>El </a:t>
            </a:r>
            <a:r>
              <a:rPr lang="es-ES" dirty="0" err="1" smtClean="0"/>
              <a:t>PNT</a:t>
            </a:r>
            <a:r>
              <a:rPr lang="es-ES" dirty="0" smtClean="0"/>
              <a:t> es el encargado de dar seguimiento y verificar que se cumplan todos los objetivos y metas del </a:t>
            </a:r>
            <a:r>
              <a:rPr lang="es-ES" dirty="0" err="1" smtClean="0"/>
              <a:t>PENM</a:t>
            </a:r>
            <a:r>
              <a:rPr lang="es-ES" dirty="0" smtClean="0"/>
              <a:t>, los compromisos de país y todas las estrategias que se llevan a cabo junto con todas la instituciones prestadoras de servicios de salud.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9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s-ES" dirty="0"/>
              <a:t>Rol del representante del </a:t>
            </a:r>
            <a:r>
              <a:rPr lang="es-ES" dirty="0" err="1"/>
              <a:t>RP</a:t>
            </a:r>
            <a:r>
              <a:rPr lang="es-ES" dirty="0"/>
              <a:t> dentro del </a:t>
            </a:r>
            <a:r>
              <a:rPr lang="es-ES" dirty="0" err="1" smtClean="0"/>
              <a:t>MCP</a:t>
            </a:r>
            <a:r>
              <a:rPr lang="es-ES" dirty="0" smtClean="0"/>
              <a:t>-ES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Como </a:t>
            </a:r>
            <a:r>
              <a:rPr lang="es-ES" dirty="0"/>
              <a:t>representantes del receptor principal</a:t>
            </a:r>
            <a:r>
              <a:rPr lang="es-ES" dirty="0" smtClean="0"/>
              <a:t>, el programa es el encargado de ejecutar el plan de compras con </a:t>
            </a:r>
            <a:r>
              <a:rPr lang="es-ES" dirty="0"/>
              <a:t>fondos del Fondo Mundial</a:t>
            </a:r>
            <a:r>
              <a:rPr lang="es-ES" dirty="0" smtClean="0"/>
              <a:t>, de elaborar las propuesta para </a:t>
            </a:r>
            <a:r>
              <a:rPr lang="es-ES" dirty="0"/>
              <a:t>las subvenciones, </a:t>
            </a:r>
            <a:r>
              <a:rPr lang="es-ES" dirty="0" smtClean="0"/>
              <a:t>establecer </a:t>
            </a:r>
            <a:r>
              <a:rPr lang="es-ES" dirty="0"/>
              <a:t>las directrices para </a:t>
            </a:r>
            <a:r>
              <a:rPr lang="es-ES" dirty="0" smtClean="0"/>
              <a:t>el control y prevención de la TB a nivel nacional.</a:t>
            </a:r>
          </a:p>
          <a:p>
            <a:pPr algn="just"/>
            <a:r>
              <a:rPr lang="es-ES" dirty="0"/>
              <a:t>Informar al </a:t>
            </a:r>
            <a:r>
              <a:rPr lang="es-ES" dirty="0" err="1" smtClean="0"/>
              <a:t>MCP</a:t>
            </a:r>
            <a:r>
              <a:rPr lang="es-ES" dirty="0" smtClean="0"/>
              <a:t> </a:t>
            </a:r>
            <a:r>
              <a:rPr lang="es-ES" dirty="0"/>
              <a:t>del avance </a:t>
            </a:r>
            <a:r>
              <a:rPr lang="es-ES" dirty="0" smtClean="0"/>
              <a:t>de la </a:t>
            </a:r>
            <a:r>
              <a:rPr lang="es-ES" dirty="0"/>
              <a:t>ejecución del </a:t>
            </a:r>
            <a:r>
              <a:rPr lang="es-ES" dirty="0" smtClean="0"/>
              <a:t>proyecto.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7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296785"/>
            <a:ext cx="7886700" cy="4880178"/>
          </a:xfrm>
        </p:spPr>
        <p:txBody>
          <a:bodyPr/>
          <a:lstStyle/>
          <a:p>
            <a:r>
              <a:rPr lang="es-ES" dirty="0"/>
              <a:t>Presentar ante el </a:t>
            </a:r>
            <a:r>
              <a:rPr lang="es-ES" dirty="0" err="1"/>
              <a:t>MCP</a:t>
            </a:r>
            <a:r>
              <a:rPr lang="es-ES" dirty="0"/>
              <a:t> el cumplimiento de los indicadores del marco de desempeño.</a:t>
            </a:r>
            <a:endParaRPr lang="en-US" dirty="0"/>
          </a:p>
          <a:p>
            <a:pPr algn="just"/>
            <a:r>
              <a:rPr lang="es-SV" dirty="0" smtClean="0"/>
              <a:t>Asistir a las reuniones mensuales de seguimiento de subvenciones del Fondo Mundial y presentar avances o problemas que puedan retrasar las ejecuciones.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74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Respuesta</a:t>
            </a:r>
            <a:r>
              <a:rPr lang="en-US" dirty="0"/>
              <a:t> Nacional y el </a:t>
            </a:r>
            <a:r>
              <a:rPr lang="en-US" dirty="0" err="1"/>
              <a:t>papel</a:t>
            </a:r>
            <a:r>
              <a:rPr lang="en-US" dirty="0"/>
              <a:t> del </a:t>
            </a:r>
            <a:r>
              <a:rPr lang="en-US" dirty="0" err="1" smtClean="0"/>
              <a:t>MCP-ES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dirty="0" smtClean="0"/>
              <a:t>Asistir a consultas nacionales y validaciones de documentos que el Programa de Tuberculosis realiza para velar que se incluyan todos los sectores.</a:t>
            </a:r>
          </a:p>
          <a:p>
            <a:pPr algn="just"/>
            <a:r>
              <a:rPr lang="es-SV" dirty="0" smtClean="0"/>
              <a:t>Apoyar al Programa de TB en la presentación de propuestas ante el Fondo Mundial para nuevas subvenciones.</a:t>
            </a:r>
          </a:p>
          <a:p>
            <a:pPr algn="just"/>
            <a:r>
              <a:rPr lang="es-SV" dirty="0" smtClean="0"/>
              <a:t>Apoyar al Programa de Tb en el cumplimiento de metas, objetivos e indicadores de las </a:t>
            </a:r>
            <a:r>
              <a:rPr lang="es-SV" dirty="0" err="1" smtClean="0"/>
              <a:t>subbvenciones</a:t>
            </a:r>
            <a:r>
              <a:rPr lang="es-SV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37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0907DA9-BF12-4BD4-8E8D-7062E51B5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920" y="953691"/>
            <a:ext cx="6627019" cy="857250"/>
          </a:xfrm>
        </p:spPr>
        <p:txBody>
          <a:bodyPr rtlCol="0"/>
          <a:lstStyle/>
          <a:p>
            <a:pPr>
              <a:spcBef>
                <a:spcPts val="450"/>
              </a:spcBef>
              <a:spcAft>
                <a:spcPts val="450"/>
              </a:spcAft>
              <a:defRPr/>
            </a:pPr>
            <a:r>
              <a:rPr lang="es-SV" sz="1350" b="1" dirty="0">
                <a:latin typeface="Batang" panose="02030600000101010101" pitchFamily="18" charset="-127"/>
                <a:ea typeface="Batang" panose="02030600000101010101" pitchFamily="18" charset="-127"/>
              </a:rPr>
              <a:t>Ministerio de salud</a:t>
            </a:r>
          </a:p>
          <a:p>
            <a:pPr>
              <a:spcBef>
                <a:spcPts val="0"/>
              </a:spcBef>
              <a:defRPr/>
            </a:pPr>
            <a:r>
              <a:rPr lang="es-SV" sz="1050" dirty="0">
                <a:latin typeface="Batang" panose="02030600000101010101" pitchFamily="18" charset="-127"/>
                <a:ea typeface="Batang" panose="02030600000101010101" pitchFamily="18" charset="-127"/>
              </a:rPr>
              <a:t>PROGRAMA NACIONAL DE TUBERCULOSIS Y ENFERMEDADES RESPIRATORIAS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5A7FA96C-4A61-436A-A4A6-B26DD21F52AF}"/>
              </a:ext>
            </a:extLst>
          </p:cNvPr>
          <p:cNvSpPr/>
          <p:nvPr/>
        </p:nvSpPr>
        <p:spPr>
          <a:xfrm>
            <a:off x="1729128" y="2444448"/>
            <a:ext cx="598081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SV" sz="2400" b="1" spc="-38" dirty="0">
                <a:solidFill>
                  <a:srgbClr val="000066"/>
                </a:solidFill>
                <a:ea typeface="+mj-ea"/>
                <a:cs typeface="+mj-cs"/>
              </a:rPr>
              <a:t>SITUACIÓN EPIDEMIOLÓGICA Y OPERATIVA DE LA TUBERCULOSIS. </a:t>
            </a:r>
          </a:p>
          <a:p>
            <a:pPr algn="ctr">
              <a:defRPr/>
            </a:pPr>
            <a:r>
              <a:rPr lang="es-SV" sz="2400" b="1" spc="-38" dirty="0">
                <a:solidFill>
                  <a:srgbClr val="000066"/>
                </a:solidFill>
                <a:ea typeface="+mj-ea"/>
                <a:cs typeface="+mj-cs"/>
              </a:rPr>
              <a:t>EL SALVADOR AÑO 2018</a:t>
            </a:r>
            <a:endParaRPr lang="es-SV" sz="135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AFEEE57-1208-40F8-91F8-A5B1D85C0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51" y="4047018"/>
            <a:ext cx="2854684" cy="136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99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D1377-940F-4EF1-8566-E07FEE85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782" y="1000216"/>
            <a:ext cx="5875735" cy="646331"/>
          </a:xfr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s-SV" sz="1800" dirty="0">
                <a:latin typeface="Arial Rounded MT Bold" panose="020F0704030504030204" pitchFamily="34" charset="0"/>
                <a:ea typeface="+mn-ea"/>
                <a:cs typeface="+mn-cs"/>
              </a:rPr>
              <a:t>Incidencia de casos con tuberculosis todas las formas. Años 2000 a 2018</a:t>
            </a:r>
            <a:endParaRPr lang="es-ES" sz="1800" dirty="0"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graphicFrame>
        <p:nvGraphicFramePr>
          <p:cNvPr id="15363" name="Object 9">
            <a:extLst>
              <a:ext uri="{FF2B5EF4-FFF2-40B4-BE49-F238E27FC236}">
                <a16:creationId xmlns:a16="http://schemas.microsoft.com/office/drawing/2014/main" id="{465CCEF9-D762-4C40-A41A-BC8604BB0A60}"/>
              </a:ext>
            </a:extLst>
          </p:cNvPr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339703" y="1670448"/>
          <a:ext cx="6586870" cy="4076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hart" r:id="rId3" imgW="8010633" imgH="3562486" progId="MSGraph.Chart.8">
                  <p:embed followColorScheme="full"/>
                </p:oleObj>
              </mc:Choice>
              <mc:Fallback>
                <p:oleObj name="Chart" r:id="rId3" imgW="8010633" imgH="3562486" progId="MSGraph.Chart.8">
                  <p:embed followColorScheme="full"/>
                  <p:pic>
                    <p:nvPicPr>
                      <p:cNvPr id="15363" name="Object 9">
                        <a:extLst>
                          <a:ext uri="{FF2B5EF4-FFF2-40B4-BE49-F238E27FC236}">
                            <a16:creationId xmlns:a16="http://schemas.microsoft.com/office/drawing/2014/main" id="{465CCEF9-D762-4C40-A41A-BC8604BB0A6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 l="4572" t="4358" r="1920" b="4117"/>
                      <a:stretch>
                        <a:fillRect/>
                      </a:stretch>
                    </p:blipFill>
                    <p:spPr bwMode="auto">
                      <a:xfrm>
                        <a:off x="1339703" y="1670448"/>
                        <a:ext cx="6586870" cy="4076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3">
            <a:extLst>
              <a:ext uri="{FF2B5EF4-FFF2-40B4-BE49-F238E27FC236}">
                <a16:creationId xmlns:a16="http://schemas.microsoft.com/office/drawing/2014/main" id="{1BDC26B9-AE9D-4243-9B9B-CD5E5B0E8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616" y="5468542"/>
            <a:ext cx="1522809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s-SV" sz="675">
                <a:solidFill>
                  <a:srgbClr val="000000"/>
                </a:solidFill>
                <a:latin typeface="Arial" panose="020B0604020202020204" pitchFamily="34" charset="0"/>
              </a:rPr>
              <a:t>Fuente: PNTYER EL SALVADOR</a:t>
            </a:r>
            <a:endParaRPr lang="en-GB" altLang="es-SV" sz="675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1D52E1-FC05-402A-90A5-35A99DD115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684"/>
            <a:ext cx="1752581" cy="84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76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CuadroTexto"/>
          <p:cNvSpPr txBox="1">
            <a:spLocks noChangeArrowheads="1"/>
          </p:cNvSpPr>
          <p:nvPr/>
        </p:nvSpPr>
        <p:spPr bwMode="auto">
          <a:xfrm>
            <a:off x="1114425" y="445664"/>
            <a:ext cx="7197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SV" altLang="es-SV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Incidencia de casos de tuberculosis todas las formas por proveedor de salud. Años 2010-2018</a:t>
            </a:r>
          </a:p>
        </p:txBody>
      </p:sp>
      <p:grpSp>
        <p:nvGrpSpPr>
          <p:cNvPr id="19459" name="Grupo 1"/>
          <p:cNvGrpSpPr>
            <a:grpSpLocks/>
          </p:cNvGrpSpPr>
          <p:nvPr/>
        </p:nvGrpSpPr>
        <p:grpSpPr bwMode="auto">
          <a:xfrm>
            <a:off x="252413" y="1060185"/>
            <a:ext cx="8478837" cy="5329503"/>
            <a:chOff x="322263" y="1017461"/>
            <a:chExt cx="8478837" cy="5329364"/>
          </a:xfrm>
        </p:grpSpPr>
        <p:graphicFrame>
          <p:nvGraphicFramePr>
            <p:cNvPr id="19469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322263" y="1017461"/>
            <a:ext cx="8478837" cy="52620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Chart" r:id="rId3" imgW="6095898" imgH="4257777" progId="MSGraph.Chart.8">
                    <p:embed followColorScheme="full"/>
                  </p:oleObj>
                </mc:Choice>
                <mc:Fallback>
                  <p:oleObj name="Chart" r:id="rId3" imgW="6095898" imgH="4257777" progId="MSGraph.Chart.8">
                    <p:embed followColorScheme="full"/>
                    <p:pic>
                      <p:nvPicPr>
                        <p:cNvPr id="1946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63" y="1017461"/>
                          <a:ext cx="8478837" cy="52620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89" name="Text Box 3"/>
            <p:cNvSpPr txBox="1">
              <a:spLocks noChangeArrowheads="1"/>
            </p:cNvSpPr>
            <p:nvPr/>
          </p:nvSpPr>
          <p:spPr bwMode="auto">
            <a:xfrm>
              <a:off x="322263" y="6116658"/>
              <a:ext cx="2030412" cy="23016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itchFamily="34" charset="0"/>
                <a:buChar char=" "/>
                <a:defRPr sz="2000">
                  <a:solidFill>
                    <a:srgbClr val="404040"/>
                  </a:solidFill>
                  <a:latin typeface="Century Gothic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>
                  <a:solidFill>
                    <a:srgbClr val="404040"/>
                  </a:solidFill>
                  <a:latin typeface="Century Gothic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>
                  <a:solidFill>
                    <a:srgbClr val="404040"/>
                  </a:solidFill>
                  <a:latin typeface="Century Gothic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>
                  <a:solidFill>
                    <a:srgbClr val="404040"/>
                  </a:solidFill>
                  <a:latin typeface="Century Gothic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>
                  <a:solidFill>
                    <a:srgbClr val="404040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>
                  <a:solidFill>
                    <a:srgbClr val="404040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>
                  <a:solidFill>
                    <a:srgbClr val="404040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>
                  <a:solidFill>
                    <a:srgbClr val="404040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>
                  <a:solidFill>
                    <a:srgbClr val="404040"/>
                  </a:solidFill>
                  <a:latin typeface="Century Gothic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GB" altLang="es-SV" sz="900" dirty="0" smtClean="0">
                  <a:solidFill>
                    <a:srgbClr val="000000"/>
                  </a:solidFill>
                  <a:latin typeface="Arial" charset="0"/>
                </a:rPr>
                <a:t>Fuente: PNTYER EL SALVADOR</a:t>
              </a:r>
              <a:endParaRPr lang="en-GB" altLang="es-SV" sz="900" dirty="0" smtClean="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6" name="5 CuadroTexto">
            <a:extLst/>
          </p:cNvPr>
          <p:cNvSpPr txBox="1"/>
          <p:nvPr/>
        </p:nvSpPr>
        <p:spPr bwMode="auto">
          <a:xfrm>
            <a:off x="6045200" y="1309688"/>
            <a:ext cx="2238375" cy="43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SV" sz="1100" b="1" dirty="0"/>
              <a:t>TASA: 5025.2  por 100,000 hab.</a:t>
            </a:r>
          </a:p>
          <a:p>
            <a:pPr algn="ctr">
              <a:defRPr/>
            </a:pPr>
            <a:r>
              <a:rPr lang="es-SV" sz="1100" b="1" dirty="0"/>
              <a:t>CENTROS PENALES</a:t>
            </a:r>
          </a:p>
        </p:txBody>
      </p:sp>
      <p:sp>
        <p:nvSpPr>
          <p:cNvPr id="7" name="6 Flecha derecha">
            <a:extLst/>
          </p:cNvPr>
          <p:cNvSpPr/>
          <p:nvPr/>
        </p:nvSpPr>
        <p:spPr bwMode="auto">
          <a:xfrm rot="5400000">
            <a:off x="7993062" y="1799280"/>
            <a:ext cx="292100" cy="2063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sp>
        <p:nvSpPr>
          <p:cNvPr id="8" name="7 CuadroTexto">
            <a:extLst/>
          </p:cNvPr>
          <p:cNvSpPr txBox="1"/>
          <p:nvPr/>
        </p:nvSpPr>
        <p:spPr bwMode="auto">
          <a:xfrm>
            <a:off x="7014687" y="3482975"/>
            <a:ext cx="1382712" cy="6000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SV" sz="1100" b="1" dirty="0"/>
              <a:t>TASA: 17.6 por 100,000 hab.</a:t>
            </a:r>
          </a:p>
          <a:p>
            <a:pPr algn="ctr">
              <a:defRPr/>
            </a:pPr>
            <a:r>
              <a:rPr lang="es-SV" sz="1100" b="1" dirty="0"/>
              <a:t>MINSAL</a:t>
            </a:r>
          </a:p>
        </p:txBody>
      </p:sp>
      <p:sp>
        <p:nvSpPr>
          <p:cNvPr id="9" name="8 Flecha derecha">
            <a:extLst/>
          </p:cNvPr>
          <p:cNvSpPr/>
          <p:nvPr/>
        </p:nvSpPr>
        <p:spPr bwMode="auto">
          <a:xfrm rot="16200000">
            <a:off x="8013848" y="3524908"/>
            <a:ext cx="339725" cy="22782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sp>
        <p:nvSpPr>
          <p:cNvPr id="10" name="9 CuadroTexto">
            <a:extLst/>
          </p:cNvPr>
          <p:cNvSpPr txBox="1"/>
          <p:nvPr/>
        </p:nvSpPr>
        <p:spPr bwMode="auto">
          <a:xfrm>
            <a:off x="6148388" y="4562105"/>
            <a:ext cx="2174875" cy="43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SV" sz="1100" b="1" dirty="0"/>
              <a:t>TASA: 25 por 100,000 hab.</a:t>
            </a:r>
          </a:p>
          <a:p>
            <a:pPr algn="ctr">
              <a:defRPr/>
            </a:pPr>
            <a:r>
              <a:rPr lang="es-SV" sz="1100" b="1" dirty="0"/>
              <a:t>ISSS</a:t>
            </a:r>
          </a:p>
        </p:txBody>
      </p:sp>
      <p:sp>
        <p:nvSpPr>
          <p:cNvPr id="11" name="10 Flecha derecha">
            <a:extLst/>
          </p:cNvPr>
          <p:cNvSpPr/>
          <p:nvPr/>
        </p:nvSpPr>
        <p:spPr bwMode="auto">
          <a:xfrm rot="16200000">
            <a:off x="7987507" y="4615208"/>
            <a:ext cx="355600" cy="2365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sp>
        <p:nvSpPr>
          <p:cNvPr id="3" name="2 CuadroTexto"/>
          <p:cNvSpPr txBox="1"/>
          <p:nvPr/>
        </p:nvSpPr>
        <p:spPr>
          <a:xfrm>
            <a:off x="2193373" y="1366486"/>
            <a:ext cx="1831975" cy="9002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SV" sz="1050" b="1" dirty="0"/>
              <a:t>AÑO 2017</a:t>
            </a:r>
          </a:p>
          <a:p>
            <a:pPr algn="just">
              <a:defRPr/>
            </a:pPr>
            <a:r>
              <a:rPr lang="es-SV" sz="1050" b="1" dirty="0"/>
              <a:t>TASA POR 100,000 HAB</a:t>
            </a:r>
          </a:p>
          <a:p>
            <a:pPr algn="just">
              <a:defRPr/>
            </a:pPr>
            <a:r>
              <a:rPr lang="es-SV" sz="1050" b="1" dirty="0"/>
              <a:t>PENALES: 4765.7</a:t>
            </a:r>
          </a:p>
          <a:p>
            <a:pPr algn="just">
              <a:defRPr/>
            </a:pPr>
            <a:r>
              <a:rPr lang="es-SV" sz="1050" b="1" dirty="0" smtClean="0"/>
              <a:t>ISSS: </a:t>
            </a:r>
            <a:r>
              <a:rPr lang="es-SV" sz="1050" b="1" dirty="0"/>
              <a:t>27.1</a:t>
            </a:r>
          </a:p>
          <a:p>
            <a:pPr algn="just">
              <a:defRPr/>
            </a:pPr>
            <a:r>
              <a:rPr lang="es-SV" sz="1050" b="1" dirty="0" smtClean="0"/>
              <a:t>MINSAL: </a:t>
            </a:r>
            <a:r>
              <a:rPr lang="es-SV" sz="1050" b="1" dirty="0"/>
              <a:t>20.1 </a:t>
            </a:r>
          </a:p>
        </p:txBody>
      </p:sp>
    </p:spTree>
    <p:extLst>
      <p:ext uri="{BB962C8B-B14F-4D97-AF65-F5344CB8AC3E}">
        <p14:creationId xmlns:p14="http://schemas.microsoft.com/office/powerpoint/2010/main" val="39819434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altLang="es-ES" sz="4800" smtClean="0">
                <a:solidFill>
                  <a:srgbClr val="000099"/>
                </a:solidFill>
                <a:latin typeface="Arial" panose="020B0604020202020204" pitchFamily="34" charset="0"/>
              </a:rPr>
              <a:t>¿Qué es la Tuberculosis?</a:t>
            </a:r>
            <a:r>
              <a:rPr lang="es-MX" altLang="es-ES" smtClean="0">
                <a:latin typeface="Arial" panose="020B0604020202020204" pitchFamily="34" charset="0"/>
              </a:rPr>
              <a:t/>
            </a:r>
            <a:br>
              <a:rPr lang="es-MX" altLang="es-ES" smtClean="0">
                <a:latin typeface="Arial" panose="020B0604020202020204" pitchFamily="34" charset="0"/>
              </a:rPr>
            </a:br>
            <a:endParaRPr lang="es-ES" altLang="es-ES" b="1" smtClean="0">
              <a:latin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4663" y="1628775"/>
            <a:ext cx="446405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Char char="o"/>
            </a:pPr>
            <a:endParaRPr lang="es-MX" altLang="es-ES" sz="2400" b="1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400" b="1" smtClean="0">
                <a:latin typeface="Arial" panose="020B0604020202020204" pitchFamily="34" charset="0"/>
              </a:rPr>
              <a:t>    La tuberculosis es una enfermedad infecciosa y contagiosa producida por una bacteria que se conoce con el nombre de Bacilo de Koch.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400" b="1" smtClean="0">
                <a:latin typeface="Arial" panose="020B0604020202020204" pitchFamily="34" charset="0"/>
              </a:rPr>
              <a:t>   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400" b="1" smtClean="0">
                <a:latin typeface="Arial" panose="020B0604020202020204" pitchFamily="34" charset="0"/>
              </a:rPr>
              <a:t>    La tuberculosis puede ser pulmonar y extra-pulmonar.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400" b="1" smtClean="0">
                <a:latin typeface="Arial" panose="020B0604020202020204" pitchFamily="34" charset="0"/>
              </a:rPr>
              <a:t>   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400" b="1" smtClean="0">
                <a:latin typeface="Arial" panose="020B0604020202020204" pitchFamily="34" charset="0"/>
              </a:rPr>
              <a:t>    La tuberculosis pulmonar es la más frecuente.</a:t>
            </a:r>
            <a:r>
              <a:rPr lang="es-ES" altLang="es-ES" sz="2400" smtClean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172" name="Picture 7" descr="Pagina3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19191" r="20000" b="22501"/>
          <a:stretch>
            <a:fillRect/>
          </a:stretch>
        </p:blipFill>
        <p:spPr>
          <a:xfrm>
            <a:off x="0" y="1052513"/>
            <a:ext cx="4191000" cy="5805487"/>
          </a:xfrm>
          <a:noFill/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8534400" y="632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SV" altLang="es-ES" sz="2400">
                <a:latin typeface="Times New Roman" panose="02020603050405020304" pitchFamily="18" charset="0"/>
              </a:rPr>
              <a:t>2</a:t>
            </a:r>
            <a:endParaRPr lang="es-ES" altLang="es-E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617224" y="6161802"/>
            <a:ext cx="20304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s-SV" sz="900" dirty="0">
                <a:solidFill>
                  <a:srgbClr val="000000"/>
                </a:solidFill>
                <a:latin typeface="Arial" panose="020B0604020202020204" pitchFamily="34" charset="0"/>
              </a:rPr>
              <a:t>Fuente: PNTYER EL SALVADOR</a:t>
            </a:r>
            <a:endParaRPr lang="en-GB" altLang="es-SV" sz="9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483" name="2 CuadroTexto"/>
          <p:cNvSpPr txBox="1">
            <a:spLocks noChangeArrowheads="1"/>
          </p:cNvSpPr>
          <p:nvPr/>
        </p:nvSpPr>
        <p:spPr bwMode="auto">
          <a:xfrm>
            <a:off x="237516" y="684287"/>
            <a:ext cx="8651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SV" altLang="es-SV" sz="23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Proveedores de salud que participan en la detección y notificación de casos con tuberculosis. Año 2018</a:t>
            </a:r>
          </a:p>
        </p:txBody>
      </p:sp>
      <p:graphicFrame>
        <p:nvGraphicFramePr>
          <p:cNvPr id="20484" name="2 Gráfico"/>
          <p:cNvGraphicFramePr>
            <a:graphicFrameLocks/>
          </p:cNvGraphicFramePr>
          <p:nvPr>
            <p:extLst/>
          </p:nvPr>
        </p:nvGraphicFramePr>
        <p:xfrm>
          <a:off x="668500" y="1401509"/>
          <a:ext cx="7979844" cy="4866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3" imgW="7648618" imgH="4257675" progId="Excel.Sheet.8">
                  <p:embed/>
                </p:oleObj>
              </mc:Choice>
              <mc:Fallback>
                <p:oleObj name="Worksheet" r:id="rId3" imgW="7648618" imgH="4257675" progId="Excel.Sheet.8">
                  <p:embed/>
                  <p:pic>
                    <p:nvPicPr>
                      <p:cNvPr id="20484" name="2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00" y="1401509"/>
                        <a:ext cx="7979844" cy="4866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3320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3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215689" y="1358781"/>
          <a:ext cx="8732838" cy="5299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hart" r:id="rId3" imgW="9629641" imgH="5629377" progId="MSGraph.Chart.8">
                  <p:embed followColorScheme="full"/>
                </p:oleObj>
              </mc:Choice>
              <mc:Fallback>
                <p:oleObj name="Chart" r:id="rId3" imgW="9629641" imgH="5629377" progId="MSGraph.Chart.8">
                  <p:embed followColorScheme="full"/>
                  <p:pic>
                    <p:nvPicPr>
                      <p:cNvPr id="21506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 l="4195" t="4085" r="2103" b="2956"/>
                      <a:stretch>
                        <a:fillRect/>
                      </a:stretch>
                    </p:blipFill>
                    <p:spPr bwMode="auto">
                      <a:xfrm>
                        <a:off x="215689" y="1358781"/>
                        <a:ext cx="8732838" cy="5299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07" name="1 Grupo"/>
          <p:cNvGrpSpPr>
            <a:grpSpLocks/>
          </p:cNvGrpSpPr>
          <p:nvPr/>
        </p:nvGrpSpPr>
        <p:grpSpPr bwMode="auto">
          <a:xfrm>
            <a:off x="1457325" y="3346450"/>
            <a:ext cx="6523038" cy="904875"/>
            <a:chOff x="1946378" y="2574367"/>
            <a:chExt cx="6210503" cy="904763"/>
          </a:xfrm>
        </p:grpSpPr>
        <p:sp>
          <p:nvSpPr>
            <p:cNvPr id="10248" name="6 CuadroTexto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4465947" y="2574367"/>
              <a:ext cx="1624796" cy="43016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FFC000"/>
              </a:solidFill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1100" b="1" dirty="0">
                  <a:solidFill>
                    <a:srgbClr val="0000FF"/>
                  </a:solidFill>
                </a:rPr>
                <a:t>TASA NACIONAL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1100" b="1" dirty="0">
                  <a:solidFill>
                    <a:srgbClr val="0000FF"/>
                  </a:solidFill>
                </a:rPr>
                <a:t> 54.4  por 100,000 hab.</a:t>
              </a:r>
            </a:p>
          </p:txBody>
        </p:sp>
        <p:cxnSp>
          <p:nvCxnSpPr>
            <p:cNvPr id="3" name="2 Conector recto">
              <a:extLst/>
            </p:cNvPr>
            <p:cNvCxnSpPr/>
            <p:nvPr/>
          </p:nvCxnSpPr>
          <p:spPr>
            <a:xfrm flipH="1">
              <a:off x="1946378" y="3479130"/>
              <a:ext cx="621050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5 Flecha abajo">
              <a:extLst/>
            </p:cNvPr>
            <p:cNvSpPr/>
            <p:nvPr/>
          </p:nvSpPr>
          <p:spPr>
            <a:xfrm>
              <a:off x="5069011" y="3026749"/>
              <a:ext cx="128473" cy="442857"/>
            </a:xfrm>
            <a:prstGeom prst="downArrow">
              <a:avLst/>
            </a:prstGeom>
            <a:solidFill>
              <a:srgbClr val="FFFFCC"/>
            </a:solidFill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 sz="1000" b="1">
                <a:solidFill>
                  <a:srgbClr val="0000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39386" y="6120183"/>
            <a:ext cx="20304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s-SV" sz="900" dirty="0">
                <a:solidFill>
                  <a:srgbClr val="000000"/>
                </a:solidFill>
                <a:latin typeface="Arial" panose="020B0604020202020204" pitchFamily="34" charset="0"/>
              </a:rPr>
              <a:t>Fuente: PNTYER EL SALVADOR</a:t>
            </a:r>
            <a:endParaRPr lang="en-GB" altLang="es-SV" sz="9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509" name="3 Rectángulo"/>
          <p:cNvSpPr>
            <a:spLocks noChangeArrowheads="1"/>
          </p:cNvSpPr>
          <p:nvPr/>
        </p:nvSpPr>
        <p:spPr bwMode="auto">
          <a:xfrm>
            <a:off x="297445" y="76956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SV" altLang="es-SV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Casos de tuberculosis todas las formas por departamento.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SV" altLang="es-SV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Año 2018</a:t>
            </a:r>
            <a:endParaRPr lang="es-SV" altLang="es-SV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5615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3"/>
          <p:cNvGraphicFramePr>
            <a:graphicFrameLocks noChangeAspect="1"/>
          </p:cNvGraphicFramePr>
          <p:nvPr>
            <p:extLst/>
          </p:nvPr>
        </p:nvGraphicFramePr>
        <p:xfrm>
          <a:off x="203200" y="1257273"/>
          <a:ext cx="8535988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hart" r:id="rId3" imgW="5772035" imgH="3343275" progId="MSGraph.Chart.8">
                  <p:embed followColorScheme="full"/>
                </p:oleObj>
              </mc:Choice>
              <mc:Fallback>
                <p:oleObj name="Chart" r:id="rId3" imgW="5772035" imgH="3343275" progId="MSGraph.Chart.8">
                  <p:embed followColorScheme="full"/>
                  <p:pic>
                    <p:nvPicPr>
                      <p:cNvPr id="225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5675" t="9589" r="12317" b="6732"/>
                      <a:stretch>
                        <a:fillRect/>
                      </a:stretch>
                    </p:blipFill>
                    <p:spPr bwMode="auto">
                      <a:xfrm>
                        <a:off x="203200" y="1257273"/>
                        <a:ext cx="8535988" cy="499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1 CuadroTexto"/>
          <p:cNvSpPr txBox="1">
            <a:spLocks noChangeArrowheads="1"/>
          </p:cNvSpPr>
          <p:nvPr/>
        </p:nvSpPr>
        <p:spPr bwMode="auto">
          <a:xfrm rot="16200000">
            <a:off x="-60324" y="347464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SV" altLang="es-SV" sz="1400" b="1">
                <a:solidFill>
                  <a:schemeClr val="tx1"/>
                </a:solidFill>
                <a:latin typeface="Arial" panose="020B0604020202020204" pitchFamily="34" charset="0"/>
              </a:rPr>
              <a:t>Casos</a:t>
            </a:r>
          </a:p>
        </p:txBody>
      </p:sp>
      <p:sp>
        <p:nvSpPr>
          <p:cNvPr id="22532" name="9 CuadroTexto"/>
          <p:cNvSpPr txBox="1">
            <a:spLocks noChangeArrowheads="1"/>
          </p:cNvSpPr>
          <p:nvPr/>
        </p:nvSpPr>
        <p:spPr bwMode="auto">
          <a:xfrm rot="5400000">
            <a:off x="7898606" y="3540522"/>
            <a:ext cx="19716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SV" altLang="es-SV" sz="1100" b="1">
                <a:solidFill>
                  <a:schemeClr val="tx1"/>
                </a:solidFill>
                <a:latin typeface="Arial" panose="020B0604020202020204" pitchFamily="34" charset="0"/>
              </a:rPr>
              <a:t>Tasa por 100,000 hab.</a:t>
            </a:r>
          </a:p>
        </p:txBody>
      </p:sp>
      <p:sp>
        <p:nvSpPr>
          <p:cNvPr id="22533" name="Rectangle 2"/>
          <p:cNvSpPr txBox="1">
            <a:spLocks noChangeArrowheads="1"/>
          </p:cNvSpPr>
          <p:nvPr/>
        </p:nvSpPr>
        <p:spPr bwMode="auto">
          <a:xfrm>
            <a:off x="433388" y="690166"/>
            <a:ext cx="84248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SV" altLang="es-SV" sz="2200" b="1">
                <a:solidFill>
                  <a:schemeClr val="tx1"/>
                </a:solidFill>
                <a:latin typeface="Arial" panose="020B0604020202020204" pitchFamily="34" charset="0"/>
              </a:rPr>
              <a:t>Incidencia de casos de tuberculosis todas las formas en Centros Penitenciarios. Años 2002–2018</a:t>
            </a:r>
            <a:endParaRPr lang="es-ES" altLang="es-SV" sz="22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199046" y="6032527"/>
            <a:ext cx="1252538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15" tIns="45567" rIns="91115" bIns="45567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s-SV" sz="900" dirty="0">
                <a:solidFill>
                  <a:schemeClr val="tx1"/>
                </a:solidFill>
                <a:latin typeface="Arial Narrow" panose="020B0606020202030204" pitchFamily="34" charset="0"/>
              </a:rPr>
              <a:t>Fuente: PNTER y  DGCP</a:t>
            </a:r>
          </a:p>
        </p:txBody>
      </p:sp>
    </p:spTree>
    <p:extLst>
      <p:ext uri="{BB962C8B-B14F-4D97-AF65-F5344CB8AC3E}">
        <p14:creationId xmlns:p14="http://schemas.microsoft.com/office/powerpoint/2010/main" val="27996312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"/>
          <p:cNvGraphicFramePr>
            <a:graphicFrameLocks noChangeAspect="1"/>
          </p:cNvGraphicFramePr>
          <p:nvPr>
            <p:extLst/>
          </p:nvPr>
        </p:nvGraphicFramePr>
        <p:xfrm>
          <a:off x="509880" y="1073150"/>
          <a:ext cx="8391232" cy="514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Gráfico" r:id="rId3" imgW="5648178" imgH="3400527" progId="MSGraph.Chart.8">
                  <p:embed followColorScheme="full"/>
                </p:oleObj>
              </mc:Choice>
              <mc:Fallback>
                <p:oleObj name="Gráfico" r:id="rId3" imgW="5648178" imgH="3400527" progId="MSGraph.Chart.8">
                  <p:embed followColorScheme="full"/>
                  <p:pic>
                    <p:nvPicPr>
                      <p:cNvPr id="235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5675" t="9589" r="12317" b="6732"/>
                      <a:stretch>
                        <a:fillRect/>
                      </a:stretch>
                    </p:blipFill>
                    <p:spPr bwMode="auto">
                      <a:xfrm>
                        <a:off x="509880" y="1073150"/>
                        <a:ext cx="8391232" cy="514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721750" y="6111638"/>
            <a:ext cx="17827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</a:pPr>
            <a:r>
              <a:rPr lang="es-MX" altLang="es-SV" sz="800" dirty="0">
                <a:solidFill>
                  <a:srgbClr val="000000"/>
                </a:solidFill>
                <a:latin typeface="Arial" panose="020B0604020202020204" pitchFamily="34" charset="0"/>
              </a:rPr>
              <a:t>Fuente: PCT-9  PNTYER</a:t>
            </a: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1128415" y="718026"/>
            <a:ext cx="71866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SV" sz="2400" b="1" dirty="0">
                <a:solidFill>
                  <a:srgbClr val="000000"/>
                </a:solidFill>
                <a:latin typeface="Arial" panose="020B0604020202020204" pitchFamily="34" charset="0"/>
              </a:rPr>
              <a:t>Total de casos recaídas. Años 2005 a 2018</a:t>
            </a:r>
          </a:p>
        </p:txBody>
      </p:sp>
      <p:sp>
        <p:nvSpPr>
          <p:cNvPr id="4" name="3 Flecha derecha">
            <a:extLst/>
          </p:cNvPr>
          <p:cNvSpPr/>
          <p:nvPr/>
        </p:nvSpPr>
        <p:spPr>
          <a:xfrm rot="2644898">
            <a:off x="4876800" y="2959100"/>
            <a:ext cx="1262063" cy="301625"/>
          </a:xfrm>
          <a:prstGeom prst="rightArrow">
            <a:avLst>
              <a:gd name="adj1" fmla="val 39383"/>
              <a:gd name="adj2" fmla="val 89546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  <p:sp>
        <p:nvSpPr>
          <p:cNvPr id="11" name="10 CuadroTexto">
            <a:extLst/>
          </p:cNvPr>
          <p:cNvSpPr txBox="1"/>
          <p:nvPr/>
        </p:nvSpPr>
        <p:spPr>
          <a:xfrm>
            <a:off x="3806825" y="1854200"/>
            <a:ext cx="2530475" cy="70802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SV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GENE XPERT EN SOSPECHA DE FÁRMACORESISTENCIA MAYOR PARTE DE CASOS EN CENTROS PENALES</a:t>
            </a:r>
          </a:p>
        </p:txBody>
      </p:sp>
      <p:sp>
        <p:nvSpPr>
          <p:cNvPr id="23559" name="4 CuadroTexto"/>
          <p:cNvSpPr txBox="1">
            <a:spLocks noChangeArrowheads="1"/>
          </p:cNvSpPr>
          <p:nvPr/>
        </p:nvSpPr>
        <p:spPr bwMode="auto">
          <a:xfrm rot="-5400000">
            <a:off x="-185737" y="3230562"/>
            <a:ext cx="161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SV" altLang="es-ES" sz="1200" b="1">
                <a:latin typeface="Arial" panose="020B0604020202020204" pitchFamily="34" charset="0"/>
              </a:rPr>
              <a:t>Casos de recaídas</a:t>
            </a:r>
          </a:p>
        </p:txBody>
      </p:sp>
    </p:spTree>
    <p:extLst>
      <p:ext uri="{BB962C8B-B14F-4D97-AF65-F5344CB8AC3E}">
        <p14:creationId xmlns:p14="http://schemas.microsoft.com/office/powerpoint/2010/main" val="1762564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729032"/>
            <a:ext cx="8612188" cy="461963"/>
          </a:xfr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300"/>
              </a:spcAft>
              <a:defRPr/>
            </a:pPr>
            <a:r>
              <a:rPr lang="es-SV" altLang="es-SV" sz="2400" dirty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Tasa de mortalidad por tuberculosis. Años </a:t>
            </a:r>
            <a:r>
              <a:rPr lang="es-SV" altLang="es-SV" sz="2400" dirty="0" smtClean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2000-2018</a:t>
            </a:r>
            <a:endParaRPr lang="es-ES" altLang="es-SV" sz="24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graphicFrame>
        <p:nvGraphicFramePr>
          <p:cNvPr id="24579" name="Object 3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266700" y="1272699"/>
          <a:ext cx="8515350" cy="492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hart" r:id="rId3" imgW="9429635" imgH="5457927" progId="MSGraph.Chart.8">
                  <p:embed followColorScheme="full"/>
                </p:oleObj>
              </mc:Choice>
              <mc:Fallback>
                <p:oleObj name="Chart" r:id="rId3" imgW="9429635" imgH="5457927" progId="MSGraph.Chart.8">
                  <p:embed followColorScheme="full"/>
                  <p:pic>
                    <p:nvPicPr>
                      <p:cNvPr id="24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4195" t="4085" r="2103" b="2956"/>
                      <a:stretch>
                        <a:fillRect/>
                      </a:stretch>
                    </p:blipFill>
                    <p:spPr bwMode="auto">
                      <a:xfrm>
                        <a:off x="266700" y="1272699"/>
                        <a:ext cx="8515350" cy="492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98438" y="6138863"/>
            <a:ext cx="3168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SV" altLang="es-SV" sz="900">
                <a:solidFill>
                  <a:schemeClr val="tx1"/>
                </a:solidFill>
                <a:latin typeface="Arial" panose="020B0604020202020204" pitchFamily="34" charset="0"/>
              </a:rPr>
              <a:t>Fuente: Sistema de Morbi-Mortalidad del MINSAL</a:t>
            </a:r>
            <a:endParaRPr lang="es-ES" altLang="es-SV" sz="9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4832350" y="6138863"/>
            <a:ext cx="3810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SV" sz="900">
                <a:solidFill>
                  <a:schemeClr val="tx1"/>
                </a:solidFill>
                <a:latin typeface="Arial" panose="020B0604020202020204" pitchFamily="34" charset="0"/>
              </a:rPr>
              <a:t>AÑO 2017 incluyen datos de mortalidad según estadísticas vitales</a:t>
            </a:r>
          </a:p>
        </p:txBody>
      </p:sp>
    </p:spTree>
    <p:extLst>
      <p:ext uri="{BB962C8B-B14F-4D97-AF65-F5344CB8AC3E}">
        <p14:creationId xmlns:p14="http://schemas.microsoft.com/office/powerpoint/2010/main" val="1489125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3 Marcador de contenido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30200" y="1179323"/>
          <a:ext cx="8377257" cy="5070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hart" r:id="rId3" imgW="8115224" imgH="4543425" progId="MSGraph.Chart.8">
                  <p:embed followColorScheme="full"/>
                </p:oleObj>
              </mc:Choice>
              <mc:Fallback>
                <p:oleObj name="Chart" r:id="rId3" imgW="8115224" imgH="4543425" progId="MSGraph.Chart.8">
                  <p:embed followColorScheme="full"/>
                  <p:pic>
                    <p:nvPicPr>
                      <p:cNvPr id="25602" name="3 Marcador de contenido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 l="1382" t="6642" r="3203" b="2612"/>
                      <a:stretch>
                        <a:fillRect/>
                      </a:stretch>
                    </p:blipFill>
                    <p:spPr bwMode="auto">
                      <a:xfrm>
                        <a:off x="330200" y="1179323"/>
                        <a:ext cx="8377257" cy="5070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65751" y="6169024"/>
            <a:ext cx="20304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s-SV" sz="800" dirty="0">
                <a:solidFill>
                  <a:srgbClr val="000000"/>
                </a:solidFill>
                <a:latin typeface="Arial" panose="020B0604020202020204" pitchFamily="34" charset="0"/>
              </a:rPr>
              <a:t>Fuente: PNTYER EL SALVADOR</a:t>
            </a:r>
            <a:endParaRPr lang="en-GB" altLang="es-SV" sz="8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5604" name="2 CuadroTexto"/>
          <p:cNvSpPr txBox="1">
            <a:spLocks noChangeArrowheads="1"/>
          </p:cNvSpPr>
          <p:nvPr/>
        </p:nvSpPr>
        <p:spPr bwMode="auto">
          <a:xfrm>
            <a:off x="1593922" y="582827"/>
            <a:ext cx="6081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SV" altLang="es-SV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Coinfección</a:t>
            </a:r>
            <a:r>
              <a:rPr lang="es-SV" altLang="es-SV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TB/VIH. Años 2001 a 2018</a:t>
            </a:r>
          </a:p>
        </p:txBody>
      </p:sp>
    </p:spTree>
    <p:extLst>
      <p:ext uri="{BB962C8B-B14F-4D97-AF65-F5344CB8AC3E}">
        <p14:creationId xmlns:p14="http://schemas.microsoft.com/office/powerpoint/2010/main" val="238607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3 Marcador de contenido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38314" y="1333144"/>
          <a:ext cx="7959725" cy="48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Chart" r:id="rId3" imgW="8877325" imgH="4676911" progId="MSGraph.Chart.8">
                  <p:embed followColorScheme="full"/>
                </p:oleObj>
              </mc:Choice>
              <mc:Fallback>
                <p:oleObj name="Chart" r:id="rId3" imgW="8877325" imgH="4676911" progId="MSGraph.Chart.8">
                  <p:embed followColorScheme="full"/>
                  <p:pic>
                    <p:nvPicPr>
                      <p:cNvPr id="26626" name="3 Marcador de contenido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 l="4062" t="2321" r="3001" b="3125"/>
                      <a:stretch>
                        <a:fillRect/>
                      </a:stretch>
                    </p:blipFill>
                    <p:spPr bwMode="auto">
                      <a:xfrm>
                        <a:off x="438314" y="1333144"/>
                        <a:ext cx="7959725" cy="489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2 CuadroTexto"/>
          <p:cNvSpPr txBox="1">
            <a:spLocks noChangeArrowheads="1"/>
          </p:cNvSpPr>
          <p:nvPr/>
        </p:nvSpPr>
        <p:spPr bwMode="auto">
          <a:xfrm>
            <a:off x="394538" y="658109"/>
            <a:ext cx="8474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SV" altLang="es-SV" sz="2200">
                <a:solidFill>
                  <a:schemeClr val="tx1"/>
                </a:solidFill>
                <a:latin typeface="Arial Rounded MT Bold" panose="020F0704030504030204" pitchFamily="34" charset="0"/>
              </a:rPr>
              <a:t>Porcentaje de curación en casos nuevos con TB bacteriológicamente confirmados. Años 2000 a 2017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94538" y="6133729"/>
            <a:ext cx="20304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s-SV" sz="900">
                <a:solidFill>
                  <a:srgbClr val="000000"/>
                </a:solidFill>
                <a:latin typeface="Arial" panose="020B0604020202020204" pitchFamily="34" charset="0"/>
              </a:rPr>
              <a:t>Fuente: PNTYER EL SALVADOR</a:t>
            </a:r>
            <a:endParaRPr lang="en-GB" altLang="es-SV" sz="90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321045" y="685553"/>
            <a:ext cx="8459787" cy="728662"/>
          </a:xfr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SV" altLang="es-SV" sz="2300" dirty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Porcentaje de éxito del tratamiento en casos nuevos bacteriología positiva. Años 2000-2017</a:t>
            </a:r>
            <a:endParaRPr lang="es-ES" altLang="es-SV" sz="23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graphicFrame>
        <p:nvGraphicFramePr>
          <p:cNvPr id="27651" name="Object 3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428802" y="1197336"/>
          <a:ext cx="8082810" cy="5092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Chart" r:id="rId3" imgW="8839098" imgH="4981541" progId="MSGraph.Chart.8">
                  <p:embed followColorScheme="full"/>
                </p:oleObj>
              </mc:Choice>
              <mc:Fallback>
                <p:oleObj name="Chart" r:id="rId3" imgW="8839098" imgH="4981541" progId="MSGraph.Chart.8">
                  <p:embed followColorScheme="full"/>
                  <p:pic>
                    <p:nvPicPr>
                      <p:cNvPr id="27651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 l="2876" t="9589" r="1721" b="7706"/>
                      <a:stretch>
                        <a:fillRect/>
                      </a:stretch>
                    </p:blipFill>
                    <p:spPr bwMode="auto">
                      <a:xfrm>
                        <a:off x="428802" y="1197336"/>
                        <a:ext cx="8082810" cy="5092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 rot="-5400000">
            <a:off x="-215900" y="3394075"/>
            <a:ext cx="2079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_tradnl" altLang="es-SV" sz="1200" b="1">
                <a:solidFill>
                  <a:srgbClr val="000000"/>
                </a:solidFill>
                <a:latin typeface="Arial Narrow" panose="020B0606020202030204" pitchFamily="34" charset="0"/>
              </a:rPr>
              <a:t>% de éxito del tratamiento</a:t>
            </a:r>
            <a:endParaRPr lang="es-ES" altLang="es-SV" sz="1200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539723" y="6150822"/>
            <a:ext cx="20304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s-SV" sz="800" dirty="0">
                <a:solidFill>
                  <a:srgbClr val="000000"/>
                </a:solidFill>
                <a:latin typeface="Arial" panose="020B0604020202020204" pitchFamily="34" charset="0"/>
              </a:rPr>
              <a:t>Fuente: PNTYER EL </a:t>
            </a:r>
            <a:r>
              <a:rPr lang="en-GB" altLang="es-SV" sz="800" dirty="0" smtClean="0">
                <a:solidFill>
                  <a:srgbClr val="000000"/>
                </a:solidFill>
                <a:latin typeface="Arial" panose="020B0604020202020204" pitchFamily="34" charset="0"/>
              </a:rPr>
              <a:t>SALVADOR</a:t>
            </a:r>
            <a:endParaRPr lang="en-GB" altLang="es-SV" sz="8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0956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/>
          </p:cNvPr>
          <p:cNvSpPr txBox="1">
            <a:spLocks noChangeArrowheads="1"/>
          </p:cNvSpPr>
          <p:nvPr/>
        </p:nvSpPr>
        <p:spPr bwMode="auto">
          <a:xfrm>
            <a:off x="632389" y="585222"/>
            <a:ext cx="7930764" cy="73866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lvl1pPr algn="ctr">
              <a:lnSpc>
                <a:spcPct val="85000"/>
              </a:lnSpc>
              <a:spcBef>
                <a:spcPct val="0"/>
              </a:spcBef>
              <a:buNone/>
              <a:defRPr sz="2400" spc="-50" baseline="0">
                <a:latin typeface="Arial Rounded MT Bold" panose="020F0704030504030204" pitchFamily="34" charset="0"/>
              </a:defRPr>
            </a:lvl1pPr>
          </a:lstStyle>
          <a:p>
            <a:pPr eaLnBrk="1" fontAlgn="auto" hangingPunct="1">
              <a:lnSpc>
                <a:spcPct val="105000"/>
              </a:lnSpc>
              <a:spcAft>
                <a:spcPts val="0"/>
              </a:spcAft>
              <a:defRPr/>
            </a:pPr>
            <a:r>
              <a:rPr lang="es-MX" altLang="es-SV" sz="2000" dirty="0">
                <a:cs typeface="+mn-cs"/>
              </a:rPr>
              <a:t>Porcentaje de curación y fallecidos de </a:t>
            </a:r>
            <a:r>
              <a:rPr lang="es-MX" altLang="es-SV" sz="2000" dirty="0" smtClean="0">
                <a:cs typeface="+mn-cs"/>
              </a:rPr>
              <a:t>casos coinfectados TB/VIH. Años </a:t>
            </a:r>
            <a:r>
              <a:rPr lang="es-MX" altLang="es-SV" sz="2000" dirty="0">
                <a:cs typeface="+mn-cs"/>
              </a:rPr>
              <a:t>2000-2017</a:t>
            </a:r>
            <a:endParaRPr lang="es-ES" altLang="es-SV" sz="2000" dirty="0">
              <a:cs typeface="+mn-cs"/>
            </a:endParaRPr>
          </a:p>
        </p:txBody>
      </p:sp>
      <p:graphicFrame>
        <p:nvGraphicFramePr>
          <p:cNvPr id="28675" name="Object 4"/>
          <p:cNvGraphicFramePr>
            <a:graphicFrameLocks noChangeAspect="1"/>
          </p:cNvGraphicFramePr>
          <p:nvPr>
            <p:extLst/>
          </p:nvPr>
        </p:nvGraphicFramePr>
        <p:xfrm>
          <a:off x="290514" y="1292179"/>
          <a:ext cx="8272640" cy="4835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hart" r:id="rId3" imgW="6943629" imgH="4019584" progId="MSGraph.Chart.8">
                  <p:embed followColorScheme="full"/>
                </p:oleObj>
              </mc:Choice>
              <mc:Fallback>
                <p:oleObj name="Chart" r:id="rId3" imgW="6943629" imgH="4019584" progId="MSGraph.Chart.8">
                  <p:embed followColorScheme="full"/>
                  <p:pic>
                    <p:nvPicPr>
                      <p:cNvPr id="286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1987" t="3702" r="1987" b="5478"/>
                      <a:stretch>
                        <a:fillRect/>
                      </a:stretch>
                    </p:blipFill>
                    <p:spPr bwMode="auto">
                      <a:xfrm>
                        <a:off x="290514" y="1292179"/>
                        <a:ext cx="8272640" cy="4835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213599" y="6110658"/>
            <a:ext cx="20304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s-SV" sz="900">
                <a:solidFill>
                  <a:srgbClr val="000000"/>
                </a:solidFill>
                <a:latin typeface="Arial" panose="020B0604020202020204" pitchFamily="34" charset="0"/>
              </a:rPr>
              <a:t>Fuente: PNTYER EL SALVADOR</a:t>
            </a:r>
            <a:endParaRPr lang="en-GB" altLang="es-SV" sz="90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12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9 CuadroTexto"/>
          <p:cNvSpPr txBox="1">
            <a:spLocks noChangeArrowheads="1"/>
          </p:cNvSpPr>
          <p:nvPr/>
        </p:nvSpPr>
        <p:spPr bwMode="auto">
          <a:xfrm>
            <a:off x="303213" y="5772150"/>
            <a:ext cx="7227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s-SV" altLang="es-ES" sz="1400" b="1">
                <a:solidFill>
                  <a:schemeClr val="tx1"/>
                </a:solidFill>
              </a:rPr>
              <a:t> </a:t>
            </a:r>
            <a:r>
              <a:rPr lang="es-SV" altLang="es-ES" sz="1100" b="1">
                <a:solidFill>
                  <a:schemeClr val="tx1"/>
                </a:solidFill>
              </a:rPr>
              <a:t>Se incluye casos con diagnóstico exclusivo por Genexpert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s-SV" altLang="es-ES" sz="1100" b="1">
                <a:solidFill>
                  <a:schemeClr val="tx1"/>
                </a:solidFill>
              </a:rPr>
              <a:t> Incluye caso originaria de Honduras confirmado por Genexpert y TSD año 2014</a:t>
            </a:r>
            <a:endParaRPr lang="en-US" altLang="es-ES" sz="1100" b="1">
              <a:solidFill>
                <a:schemeClr val="tx1"/>
              </a:solidFill>
            </a:endParaRPr>
          </a:p>
        </p:txBody>
      </p:sp>
      <p:graphicFrame>
        <p:nvGraphicFramePr>
          <p:cNvPr id="29700" name="1 Objeto"/>
          <p:cNvGraphicFramePr>
            <a:graphicFrameLocks noGrp="1"/>
          </p:cNvGraphicFramePr>
          <p:nvPr>
            <p:extLst/>
          </p:nvPr>
        </p:nvGraphicFramePr>
        <p:xfrm>
          <a:off x="317619" y="1204207"/>
          <a:ext cx="8467725" cy="4644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Gráfico" r:id="rId3" imgW="8448567" imgH="5200752" progId="Excel.Chart.8">
                  <p:embed/>
                </p:oleObj>
              </mc:Choice>
              <mc:Fallback>
                <p:oleObj name="Gráfico" r:id="rId3" imgW="8448567" imgH="5200752" progId="Excel.Chart.8">
                  <p:embed/>
                  <p:pic>
                    <p:nvPicPr>
                      <p:cNvPr id="29700" name="1 Objeto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19" y="1204207"/>
                        <a:ext cx="8467725" cy="4644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extLst/>
          </p:cNvPr>
          <p:cNvSpPr txBox="1">
            <a:spLocks noChangeArrowheads="1"/>
          </p:cNvSpPr>
          <p:nvPr/>
        </p:nvSpPr>
        <p:spPr bwMode="auto">
          <a:xfrm>
            <a:off x="606618" y="738759"/>
            <a:ext cx="7930764" cy="465448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lvl1pPr algn="ctr">
              <a:lnSpc>
                <a:spcPct val="85000"/>
              </a:lnSpc>
              <a:spcBef>
                <a:spcPct val="0"/>
              </a:spcBef>
              <a:buNone/>
              <a:defRPr sz="2400" spc="-50" baseline="0">
                <a:latin typeface="Arial Rounded MT Bold" panose="020F0704030504030204" pitchFamily="34" charset="0"/>
              </a:defRPr>
            </a:lvl1pPr>
          </a:lstStyle>
          <a:p>
            <a:pPr eaLnBrk="1" fontAlgn="auto" hangingPunct="1">
              <a:lnSpc>
                <a:spcPct val="105000"/>
              </a:lnSpc>
              <a:spcAft>
                <a:spcPts val="0"/>
              </a:spcAft>
              <a:defRPr/>
            </a:pPr>
            <a:r>
              <a:rPr lang="es-MX" altLang="es-SV" sz="2500" dirty="0" smtClean="0">
                <a:cs typeface="+mn-cs"/>
              </a:rPr>
              <a:t>TB-MDR/TB-RR en El Salvador. Años 2005-2018</a:t>
            </a:r>
            <a:endParaRPr lang="es-ES" altLang="es-SV" sz="25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3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1066800"/>
          </a:xfrm>
        </p:spPr>
        <p:txBody>
          <a:bodyPr/>
          <a:lstStyle/>
          <a:p>
            <a:pPr eaLnBrk="1" hangingPunct="1"/>
            <a:r>
              <a:rPr lang="es-MX" altLang="es-ES" sz="4800" smtClean="0">
                <a:solidFill>
                  <a:srgbClr val="000099"/>
                </a:solidFill>
                <a:latin typeface="Arial" panose="020B0604020202020204" pitchFamily="34" charset="0"/>
              </a:rPr>
              <a:t>¿Quién la causa?</a:t>
            </a:r>
            <a:endParaRPr lang="es-ES" altLang="es-ES" sz="4800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8195" name="Picture 24" descr="Pagina5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clrChange>
              <a:clrFrom>
                <a:srgbClr val="FAFCFC"/>
              </a:clrFrom>
              <a:clrTo>
                <a:srgbClr val="FA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6" t="19803" r="27115" b="48964"/>
          <a:stretch>
            <a:fillRect/>
          </a:stretch>
        </p:blipFill>
        <p:spPr>
          <a:xfrm>
            <a:off x="23813" y="1557338"/>
            <a:ext cx="3611562" cy="4392612"/>
          </a:xfrm>
          <a:noFill/>
        </p:spPr>
      </p:pic>
      <p:sp>
        <p:nvSpPr>
          <p:cNvPr id="8196" name="Rectangle 2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08400" y="1484313"/>
            <a:ext cx="5219700" cy="44196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000" smtClean="0">
                <a:latin typeface="Arial" panose="020B0604020202020204" pitchFamily="34" charset="0"/>
              </a:rPr>
              <a:t>     Una bacteria conocida con el nombre de </a:t>
            </a:r>
            <a:r>
              <a:rPr lang="es-ES" altLang="es-ES" sz="2400" smtClean="0">
                <a:latin typeface="Arial" panose="020B0604020202020204" pitchFamily="34" charset="0"/>
              </a:rPr>
              <a:t>Bacilo de Koch</a:t>
            </a:r>
            <a:r>
              <a:rPr lang="es-ES" altLang="es-ES" sz="2000" smtClean="0">
                <a:latin typeface="Arial" panose="020B0604020202020204" pitchFamily="34" charset="0"/>
              </a:rPr>
              <a:t>, el cual únicamente puede observarse  a través del microscopio.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00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000" smtClean="0">
                <a:latin typeface="Arial" panose="020B0604020202020204" pitchFamily="34" charset="0"/>
              </a:rPr>
              <a:t>Ingresa al organismo por la inhalación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000" smtClean="0">
                <a:latin typeface="Arial" panose="020B0604020202020204" pitchFamily="34" charset="0"/>
              </a:rPr>
              <a:t>a través de los pulmones.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00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000" smtClean="0">
                <a:latin typeface="Arial" panose="020B0604020202020204" pitchFamily="34" charset="0"/>
              </a:rPr>
              <a:t>La tuberculosis se desarrolla en el organismo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000" smtClean="0">
                <a:latin typeface="Arial" panose="020B0604020202020204" pitchFamily="34" charset="0"/>
              </a:rPr>
              <a:t>humano en dos etapas: 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ES" sz="2000" smtClean="0">
                <a:latin typeface="Arial" panose="020B0604020202020204" pitchFamily="34" charset="0"/>
              </a:rPr>
              <a:t>Primera etapa: cuando una persona sana ha estado en contacto con una persona enferma de tuberculosis y es infectada;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ES" sz="2000" smtClean="0">
                <a:latin typeface="Arial" panose="020B0604020202020204" pitchFamily="34" charset="0"/>
              </a:rPr>
              <a:t>Segunda etapa: cuando la persona infectada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000" smtClean="0">
                <a:latin typeface="Arial" panose="020B0604020202020204" pitchFamily="34" charset="0"/>
              </a:rPr>
              <a:t>     desarrolla la enfermedad.</a:t>
            </a:r>
            <a:endParaRPr lang="es-MX" altLang="es-ES" sz="2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altLang="es-ES" sz="4800" smtClean="0">
                <a:solidFill>
                  <a:srgbClr val="000099"/>
                </a:solidFill>
                <a:latin typeface="Arial" panose="020B0604020202020204" pitchFamily="34" charset="0"/>
              </a:rPr>
              <a:t>¿Cuáles son los factores de riesgo?</a:t>
            </a:r>
            <a:endParaRPr lang="es-ES" altLang="es-ES" sz="4800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042988" y="2276475"/>
            <a:ext cx="2362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MX" altLang="es-ES" sz="1600">
                <a:latin typeface="Tahoma" panose="020B0604030504040204" pitchFamily="34" charset="0"/>
              </a:rPr>
              <a:t>Huesped susceptible de enfermar</a:t>
            </a:r>
            <a:endParaRPr lang="es-ES" altLang="es-ES" sz="1600">
              <a:latin typeface="Tahoma" panose="020B0604030504040204" pitchFamily="34" charset="0"/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4572000" y="2276475"/>
            <a:ext cx="26670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MX" altLang="es-ES" sz="1800">
                <a:latin typeface="Tahoma" panose="020B0604030504040204" pitchFamily="34" charset="0"/>
              </a:rPr>
              <a:t>Factores de riesgo: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s-MX" altLang="es-ES" sz="180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s-MX" altLang="es-ES" sz="1600" b="0">
                <a:latin typeface="Tahoma" panose="020B0604030504040204" pitchFamily="34" charset="0"/>
              </a:rPr>
              <a:t> Infección por VIH/SIDA 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s-MX" altLang="es-ES" sz="1600" b="0">
                <a:latin typeface="Tahoma" panose="020B0604030504040204" pitchFamily="34" charset="0"/>
              </a:rPr>
              <a:t> Desnutrición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s-MX" altLang="es-ES" sz="1600" b="0">
                <a:latin typeface="Tahoma" panose="020B0604030504040204" pitchFamily="34" charset="0"/>
              </a:rPr>
              <a:t> Diabetes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s-MX" altLang="es-ES" sz="1600" b="0">
                <a:latin typeface="Tahoma" panose="020B0604030504040204" pitchFamily="34" charset="0"/>
              </a:rPr>
              <a:t> Alcoholismo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s-MX" altLang="es-ES" sz="1600" b="0">
                <a:latin typeface="Tahoma" panose="020B0604030504040204" pitchFamily="34" charset="0"/>
              </a:rPr>
              <a:t> Otras: inmunodeficiencias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s-MX" altLang="es-ES" sz="1600" b="0">
                <a:latin typeface="Tahoma" panose="020B0604030504040204" pitchFamily="34" charset="0"/>
              </a:rPr>
              <a:t> Hacinamiento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s-ES" altLang="es-ES" sz="1600" b="0">
              <a:latin typeface="Tahoma" panose="020B0604030504040204" pitchFamily="34" charset="0"/>
            </a:endParaRPr>
          </a:p>
        </p:txBody>
      </p:sp>
      <p:sp>
        <p:nvSpPr>
          <p:cNvPr id="9221" name="Freeform 19"/>
          <p:cNvSpPr>
            <a:spLocks/>
          </p:cNvSpPr>
          <p:nvPr/>
        </p:nvSpPr>
        <p:spPr bwMode="auto">
          <a:xfrm>
            <a:off x="2411413" y="3429000"/>
            <a:ext cx="488950" cy="317500"/>
          </a:xfrm>
          <a:custGeom>
            <a:avLst/>
            <a:gdLst>
              <a:gd name="T0" fmla="*/ 220684477 w 614"/>
              <a:gd name="T1" fmla="*/ 252647243 h 399"/>
              <a:gd name="T2" fmla="*/ 263806841 w 614"/>
              <a:gd name="T3" fmla="*/ 249480996 h 399"/>
              <a:gd name="T4" fmla="*/ 300587189 w 614"/>
              <a:gd name="T5" fmla="*/ 245682137 h 399"/>
              <a:gd name="T6" fmla="*/ 330392434 w 614"/>
              <a:gd name="T7" fmla="*/ 239983051 h 399"/>
              <a:gd name="T8" fmla="*/ 354490343 w 614"/>
              <a:gd name="T9" fmla="*/ 232384536 h 399"/>
              <a:gd name="T10" fmla="*/ 371612352 w 614"/>
              <a:gd name="T11" fmla="*/ 226686247 h 399"/>
              <a:gd name="T12" fmla="*/ 383027025 w 614"/>
              <a:gd name="T13" fmla="*/ 222886591 h 399"/>
              <a:gd name="T14" fmla="*/ 388099683 w 614"/>
              <a:gd name="T15" fmla="*/ 219721140 h 399"/>
              <a:gd name="T16" fmla="*/ 386831917 w 614"/>
              <a:gd name="T17" fmla="*/ 217188302 h 399"/>
              <a:gd name="T18" fmla="*/ 374782564 w 614"/>
              <a:gd name="T19" fmla="*/ 205157519 h 399"/>
              <a:gd name="T20" fmla="*/ 358295234 w 614"/>
              <a:gd name="T21" fmla="*/ 183627995 h 399"/>
              <a:gd name="T22" fmla="*/ 346245881 w 614"/>
              <a:gd name="T23" fmla="*/ 159566429 h 399"/>
              <a:gd name="T24" fmla="*/ 340538545 w 614"/>
              <a:gd name="T25" fmla="*/ 118408402 h 399"/>
              <a:gd name="T26" fmla="*/ 318977761 w 614"/>
              <a:gd name="T27" fmla="*/ 64586184 h 399"/>
              <a:gd name="T28" fmla="*/ 277757842 w 614"/>
              <a:gd name="T29" fmla="*/ 25328383 h 399"/>
              <a:gd name="T30" fmla="*/ 225123251 w 614"/>
              <a:gd name="T31" fmla="*/ 2532838 h 399"/>
              <a:gd name="T32" fmla="*/ 165513557 w 614"/>
              <a:gd name="T33" fmla="*/ 2532838 h 399"/>
              <a:gd name="T34" fmla="*/ 111610403 w 614"/>
              <a:gd name="T35" fmla="*/ 25328383 h 399"/>
              <a:gd name="T36" fmla="*/ 72292930 w 614"/>
              <a:gd name="T37" fmla="*/ 64586184 h 399"/>
              <a:gd name="T38" fmla="*/ 49463584 w 614"/>
              <a:gd name="T39" fmla="*/ 118408402 h 399"/>
              <a:gd name="T40" fmla="*/ 44390130 w 614"/>
              <a:gd name="T41" fmla="*/ 159566429 h 399"/>
              <a:gd name="T42" fmla="*/ 32341574 w 614"/>
              <a:gd name="T43" fmla="*/ 184894812 h 399"/>
              <a:gd name="T44" fmla="*/ 14585681 w 614"/>
              <a:gd name="T45" fmla="*/ 205157519 h 399"/>
              <a:gd name="T46" fmla="*/ 2536329 w 614"/>
              <a:gd name="T47" fmla="*/ 218454323 h 399"/>
              <a:gd name="T48" fmla="*/ 1268562 w 614"/>
              <a:gd name="T49" fmla="*/ 219721140 h 399"/>
              <a:gd name="T50" fmla="*/ 6341220 w 614"/>
              <a:gd name="T51" fmla="*/ 222886591 h 399"/>
              <a:gd name="T52" fmla="*/ 18390572 w 614"/>
              <a:gd name="T53" fmla="*/ 226686247 h 399"/>
              <a:gd name="T54" fmla="*/ 34877902 w 614"/>
              <a:gd name="T55" fmla="*/ 232384536 h 399"/>
              <a:gd name="T56" fmla="*/ 58975811 w 614"/>
              <a:gd name="T57" fmla="*/ 239983051 h 399"/>
              <a:gd name="T58" fmla="*/ 90049619 w 614"/>
              <a:gd name="T59" fmla="*/ 245682137 h 399"/>
              <a:gd name="T60" fmla="*/ 127463850 w 614"/>
              <a:gd name="T61" fmla="*/ 249480996 h 399"/>
              <a:gd name="T62" fmla="*/ 169952331 w 614"/>
              <a:gd name="T63" fmla="*/ 252647243 h 3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14"/>
              <a:gd name="T97" fmla="*/ 0 h 399"/>
              <a:gd name="T98" fmla="*/ 614 w 614"/>
              <a:gd name="T99" fmla="*/ 399 h 39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14" h="399">
                <a:moveTo>
                  <a:pt x="308" y="399"/>
                </a:moveTo>
                <a:lnTo>
                  <a:pt x="348" y="399"/>
                </a:lnTo>
                <a:lnTo>
                  <a:pt x="384" y="398"/>
                </a:lnTo>
                <a:lnTo>
                  <a:pt x="416" y="394"/>
                </a:lnTo>
                <a:lnTo>
                  <a:pt x="446" y="392"/>
                </a:lnTo>
                <a:lnTo>
                  <a:pt x="474" y="388"/>
                </a:lnTo>
                <a:lnTo>
                  <a:pt x="499" y="382"/>
                </a:lnTo>
                <a:lnTo>
                  <a:pt x="521" y="379"/>
                </a:lnTo>
                <a:lnTo>
                  <a:pt x="542" y="373"/>
                </a:lnTo>
                <a:lnTo>
                  <a:pt x="559" y="367"/>
                </a:lnTo>
                <a:lnTo>
                  <a:pt x="574" y="364"/>
                </a:lnTo>
                <a:lnTo>
                  <a:pt x="586" y="358"/>
                </a:lnTo>
                <a:lnTo>
                  <a:pt x="597" y="354"/>
                </a:lnTo>
                <a:lnTo>
                  <a:pt x="604" y="352"/>
                </a:lnTo>
                <a:lnTo>
                  <a:pt x="610" y="349"/>
                </a:lnTo>
                <a:lnTo>
                  <a:pt x="612" y="347"/>
                </a:lnTo>
                <a:lnTo>
                  <a:pt x="614" y="347"/>
                </a:lnTo>
                <a:lnTo>
                  <a:pt x="610" y="343"/>
                </a:lnTo>
                <a:lnTo>
                  <a:pt x="603" y="335"/>
                </a:lnTo>
                <a:lnTo>
                  <a:pt x="591" y="324"/>
                </a:lnTo>
                <a:lnTo>
                  <a:pt x="578" y="307"/>
                </a:lnTo>
                <a:lnTo>
                  <a:pt x="565" y="290"/>
                </a:lnTo>
                <a:lnTo>
                  <a:pt x="553" y="271"/>
                </a:lnTo>
                <a:lnTo>
                  <a:pt x="546" y="252"/>
                </a:lnTo>
                <a:lnTo>
                  <a:pt x="542" y="234"/>
                </a:lnTo>
                <a:lnTo>
                  <a:pt x="537" y="187"/>
                </a:lnTo>
                <a:lnTo>
                  <a:pt x="523" y="143"/>
                </a:lnTo>
                <a:lnTo>
                  <a:pt x="503" y="102"/>
                </a:lnTo>
                <a:lnTo>
                  <a:pt x="474" y="68"/>
                </a:lnTo>
                <a:lnTo>
                  <a:pt x="438" y="40"/>
                </a:lnTo>
                <a:lnTo>
                  <a:pt x="399" y="19"/>
                </a:lnTo>
                <a:lnTo>
                  <a:pt x="355" y="4"/>
                </a:lnTo>
                <a:lnTo>
                  <a:pt x="308" y="0"/>
                </a:lnTo>
                <a:lnTo>
                  <a:pt x="261" y="4"/>
                </a:lnTo>
                <a:lnTo>
                  <a:pt x="218" y="19"/>
                </a:lnTo>
                <a:lnTo>
                  <a:pt x="176" y="40"/>
                </a:lnTo>
                <a:lnTo>
                  <a:pt x="142" y="68"/>
                </a:lnTo>
                <a:lnTo>
                  <a:pt x="114" y="102"/>
                </a:lnTo>
                <a:lnTo>
                  <a:pt x="93" y="143"/>
                </a:lnTo>
                <a:lnTo>
                  <a:pt x="78" y="187"/>
                </a:lnTo>
                <a:lnTo>
                  <a:pt x="74" y="234"/>
                </a:lnTo>
                <a:lnTo>
                  <a:pt x="70" y="252"/>
                </a:lnTo>
                <a:lnTo>
                  <a:pt x="63" y="273"/>
                </a:lnTo>
                <a:lnTo>
                  <a:pt x="51" y="292"/>
                </a:lnTo>
                <a:lnTo>
                  <a:pt x="38" y="309"/>
                </a:lnTo>
                <a:lnTo>
                  <a:pt x="23" y="324"/>
                </a:lnTo>
                <a:lnTo>
                  <a:pt x="12" y="335"/>
                </a:lnTo>
                <a:lnTo>
                  <a:pt x="4" y="345"/>
                </a:lnTo>
                <a:lnTo>
                  <a:pt x="0" y="347"/>
                </a:lnTo>
                <a:lnTo>
                  <a:pt x="2" y="347"/>
                </a:lnTo>
                <a:lnTo>
                  <a:pt x="4" y="349"/>
                </a:lnTo>
                <a:lnTo>
                  <a:pt x="10" y="352"/>
                </a:lnTo>
                <a:lnTo>
                  <a:pt x="17" y="354"/>
                </a:lnTo>
                <a:lnTo>
                  <a:pt x="29" y="358"/>
                </a:lnTo>
                <a:lnTo>
                  <a:pt x="42" y="364"/>
                </a:lnTo>
                <a:lnTo>
                  <a:pt x="55" y="367"/>
                </a:lnTo>
                <a:lnTo>
                  <a:pt x="74" y="373"/>
                </a:lnTo>
                <a:lnTo>
                  <a:pt x="93" y="379"/>
                </a:lnTo>
                <a:lnTo>
                  <a:pt x="116" y="382"/>
                </a:lnTo>
                <a:lnTo>
                  <a:pt x="142" y="388"/>
                </a:lnTo>
                <a:lnTo>
                  <a:pt x="168" y="392"/>
                </a:lnTo>
                <a:lnTo>
                  <a:pt x="201" y="394"/>
                </a:lnTo>
                <a:lnTo>
                  <a:pt x="233" y="398"/>
                </a:lnTo>
                <a:lnTo>
                  <a:pt x="268" y="399"/>
                </a:lnTo>
                <a:lnTo>
                  <a:pt x="308" y="3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grpSp>
        <p:nvGrpSpPr>
          <p:cNvPr id="9222" name="Group 36"/>
          <p:cNvGrpSpPr>
            <a:grpSpLocks/>
          </p:cNvGrpSpPr>
          <p:nvPr/>
        </p:nvGrpSpPr>
        <p:grpSpPr bwMode="auto">
          <a:xfrm>
            <a:off x="1116013" y="3357563"/>
            <a:ext cx="1998662" cy="2055812"/>
            <a:chOff x="1125" y="2208"/>
            <a:chExt cx="1259" cy="1295"/>
          </a:xfrm>
        </p:grpSpPr>
        <p:sp>
          <p:nvSpPr>
            <p:cNvPr id="9224" name="Freeform 21"/>
            <p:cNvSpPr>
              <a:spLocks/>
            </p:cNvSpPr>
            <p:nvPr/>
          </p:nvSpPr>
          <p:spPr bwMode="auto">
            <a:xfrm>
              <a:off x="2112" y="3214"/>
              <a:ext cx="107" cy="278"/>
            </a:xfrm>
            <a:custGeom>
              <a:avLst/>
              <a:gdLst>
                <a:gd name="T0" fmla="*/ 0 w 212"/>
                <a:gd name="T1" fmla="*/ 0 h 556"/>
                <a:gd name="T2" fmla="*/ 21 w 212"/>
                <a:gd name="T3" fmla="*/ 139 h 556"/>
                <a:gd name="T4" fmla="*/ 54 w 212"/>
                <a:gd name="T5" fmla="*/ 139 h 556"/>
                <a:gd name="T6" fmla="*/ 50 w 212"/>
                <a:gd name="T7" fmla="*/ 0 h 556"/>
                <a:gd name="T8" fmla="*/ 0 w 212"/>
                <a:gd name="T9" fmla="*/ 0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556"/>
                <a:gd name="T17" fmla="*/ 212 w 212"/>
                <a:gd name="T18" fmla="*/ 556 h 5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556">
                  <a:moveTo>
                    <a:pt x="0" y="0"/>
                  </a:moveTo>
                  <a:lnTo>
                    <a:pt x="82" y="556"/>
                  </a:lnTo>
                  <a:lnTo>
                    <a:pt x="212" y="556"/>
                  </a:lnTo>
                  <a:lnTo>
                    <a:pt x="1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9225" name="Freeform 22"/>
            <p:cNvSpPr>
              <a:spLocks/>
            </p:cNvSpPr>
            <p:nvPr/>
          </p:nvSpPr>
          <p:spPr bwMode="auto">
            <a:xfrm>
              <a:off x="1943" y="3214"/>
              <a:ext cx="108" cy="278"/>
            </a:xfrm>
            <a:custGeom>
              <a:avLst/>
              <a:gdLst>
                <a:gd name="T0" fmla="*/ 4 w 213"/>
                <a:gd name="T1" fmla="*/ 0 h 556"/>
                <a:gd name="T2" fmla="*/ 0 w 213"/>
                <a:gd name="T3" fmla="*/ 139 h 556"/>
                <a:gd name="T4" fmla="*/ 34 w 213"/>
                <a:gd name="T5" fmla="*/ 139 h 556"/>
                <a:gd name="T6" fmla="*/ 55 w 213"/>
                <a:gd name="T7" fmla="*/ 0 h 556"/>
                <a:gd name="T8" fmla="*/ 4 w 213"/>
                <a:gd name="T9" fmla="*/ 0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556"/>
                <a:gd name="T17" fmla="*/ 213 w 213"/>
                <a:gd name="T18" fmla="*/ 556 h 5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556">
                  <a:moveTo>
                    <a:pt x="13" y="0"/>
                  </a:moveTo>
                  <a:lnTo>
                    <a:pt x="0" y="556"/>
                  </a:lnTo>
                  <a:lnTo>
                    <a:pt x="132" y="556"/>
                  </a:lnTo>
                  <a:lnTo>
                    <a:pt x="2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sp>
          <p:nvSpPr>
            <p:cNvPr id="9226" name="Freeform 23"/>
            <p:cNvSpPr>
              <a:spLocks/>
            </p:cNvSpPr>
            <p:nvPr/>
          </p:nvSpPr>
          <p:spPr bwMode="auto">
            <a:xfrm>
              <a:off x="1993" y="2284"/>
              <a:ext cx="176" cy="177"/>
            </a:xfrm>
            <a:custGeom>
              <a:avLst/>
              <a:gdLst>
                <a:gd name="T0" fmla="*/ 44 w 351"/>
                <a:gd name="T1" fmla="*/ 89 h 354"/>
                <a:gd name="T2" fmla="*/ 53 w 351"/>
                <a:gd name="T3" fmla="*/ 88 h 354"/>
                <a:gd name="T4" fmla="*/ 61 w 351"/>
                <a:gd name="T5" fmla="*/ 86 h 354"/>
                <a:gd name="T6" fmla="*/ 69 w 351"/>
                <a:gd name="T7" fmla="*/ 81 h 354"/>
                <a:gd name="T8" fmla="*/ 75 w 351"/>
                <a:gd name="T9" fmla="*/ 76 h 354"/>
                <a:gd name="T10" fmla="*/ 80 w 351"/>
                <a:gd name="T11" fmla="*/ 69 h 354"/>
                <a:gd name="T12" fmla="*/ 85 w 351"/>
                <a:gd name="T13" fmla="*/ 62 h 354"/>
                <a:gd name="T14" fmla="*/ 87 w 351"/>
                <a:gd name="T15" fmla="*/ 53 h 354"/>
                <a:gd name="T16" fmla="*/ 88 w 351"/>
                <a:gd name="T17" fmla="*/ 45 h 354"/>
                <a:gd name="T18" fmla="*/ 87 w 351"/>
                <a:gd name="T19" fmla="*/ 36 h 354"/>
                <a:gd name="T20" fmla="*/ 85 w 351"/>
                <a:gd name="T21" fmla="*/ 27 h 354"/>
                <a:gd name="T22" fmla="*/ 80 w 351"/>
                <a:gd name="T23" fmla="*/ 20 h 354"/>
                <a:gd name="T24" fmla="*/ 75 w 351"/>
                <a:gd name="T25" fmla="*/ 13 h 354"/>
                <a:gd name="T26" fmla="*/ 69 w 351"/>
                <a:gd name="T27" fmla="*/ 8 h 354"/>
                <a:gd name="T28" fmla="*/ 61 w 351"/>
                <a:gd name="T29" fmla="*/ 3 h 354"/>
                <a:gd name="T30" fmla="*/ 53 w 351"/>
                <a:gd name="T31" fmla="*/ 1 h 354"/>
                <a:gd name="T32" fmla="*/ 44 w 351"/>
                <a:gd name="T33" fmla="*/ 0 h 354"/>
                <a:gd name="T34" fmla="*/ 35 w 351"/>
                <a:gd name="T35" fmla="*/ 1 h 354"/>
                <a:gd name="T36" fmla="*/ 27 w 351"/>
                <a:gd name="T37" fmla="*/ 3 h 354"/>
                <a:gd name="T38" fmla="*/ 20 w 351"/>
                <a:gd name="T39" fmla="*/ 8 h 354"/>
                <a:gd name="T40" fmla="*/ 13 w 351"/>
                <a:gd name="T41" fmla="*/ 13 h 354"/>
                <a:gd name="T42" fmla="*/ 8 w 351"/>
                <a:gd name="T43" fmla="*/ 20 h 354"/>
                <a:gd name="T44" fmla="*/ 4 w 351"/>
                <a:gd name="T45" fmla="*/ 27 h 354"/>
                <a:gd name="T46" fmla="*/ 1 w 351"/>
                <a:gd name="T47" fmla="*/ 36 h 354"/>
                <a:gd name="T48" fmla="*/ 0 w 351"/>
                <a:gd name="T49" fmla="*/ 45 h 354"/>
                <a:gd name="T50" fmla="*/ 1 w 351"/>
                <a:gd name="T51" fmla="*/ 53 h 354"/>
                <a:gd name="T52" fmla="*/ 4 w 351"/>
                <a:gd name="T53" fmla="*/ 62 h 354"/>
                <a:gd name="T54" fmla="*/ 8 w 351"/>
                <a:gd name="T55" fmla="*/ 69 h 354"/>
                <a:gd name="T56" fmla="*/ 13 w 351"/>
                <a:gd name="T57" fmla="*/ 76 h 354"/>
                <a:gd name="T58" fmla="*/ 20 w 351"/>
                <a:gd name="T59" fmla="*/ 81 h 354"/>
                <a:gd name="T60" fmla="*/ 27 w 351"/>
                <a:gd name="T61" fmla="*/ 86 h 354"/>
                <a:gd name="T62" fmla="*/ 35 w 351"/>
                <a:gd name="T63" fmla="*/ 88 h 354"/>
                <a:gd name="T64" fmla="*/ 44 w 351"/>
                <a:gd name="T65" fmla="*/ 89 h 3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1"/>
                <a:gd name="T100" fmla="*/ 0 h 354"/>
                <a:gd name="T101" fmla="*/ 351 w 351"/>
                <a:gd name="T102" fmla="*/ 354 h 3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1" h="354">
                  <a:moveTo>
                    <a:pt x="175" y="354"/>
                  </a:moveTo>
                  <a:lnTo>
                    <a:pt x="211" y="350"/>
                  </a:lnTo>
                  <a:lnTo>
                    <a:pt x="243" y="341"/>
                  </a:lnTo>
                  <a:lnTo>
                    <a:pt x="273" y="324"/>
                  </a:lnTo>
                  <a:lnTo>
                    <a:pt x="300" y="301"/>
                  </a:lnTo>
                  <a:lnTo>
                    <a:pt x="320" y="276"/>
                  </a:lnTo>
                  <a:lnTo>
                    <a:pt x="337" y="246"/>
                  </a:lnTo>
                  <a:lnTo>
                    <a:pt x="347" y="212"/>
                  </a:lnTo>
                  <a:lnTo>
                    <a:pt x="351" y="177"/>
                  </a:lnTo>
                  <a:lnTo>
                    <a:pt x="347" y="141"/>
                  </a:lnTo>
                  <a:lnTo>
                    <a:pt x="337" y="107"/>
                  </a:lnTo>
                  <a:lnTo>
                    <a:pt x="320" y="77"/>
                  </a:lnTo>
                  <a:lnTo>
                    <a:pt x="300" y="50"/>
                  </a:lnTo>
                  <a:lnTo>
                    <a:pt x="273" y="30"/>
                  </a:lnTo>
                  <a:lnTo>
                    <a:pt x="243" y="13"/>
                  </a:lnTo>
                  <a:lnTo>
                    <a:pt x="211" y="3"/>
                  </a:lnTo>
                  <a:lnTo>
                    <a:pt x="175" y="0"/>
                  </a:lnTo>
                  <a:lnTo>
                    <a:pt x="139" y="3"/>
                  </a:lnTo>
                  <a:lnTo>
                    <a:pt x="107" y="13"/>
                  </a:lnTo>
                  <a:lnTo>
                    <a:pt x="77" y="30"/>
                  </a:lnTo>
                  <a:lnTo>
                    <a:pt x="51" y="50"/>
                  </a:lnTo>
                  <a:lnTo>
                    <a:pt x="30" y="77"/>
                  </a:lnTo>
                  <a:lnTo>
                    <a:pt x="13" y="107"/>
                  </a:lnTo>
                  <a:lnTo>
                    <a:pt x="3" y="141"/>
                  </a:lnTo>
                  <a:lnTo>
                    <a:pt x="0" y="177"/>
                  </a:lnTo>
                  <a:lnTo>
                    <a:pt x="3" y="212"/>
                  </a:lnTo>
                  <a:lnTo>
                    <a:pt x="13" y="246"/>
                  </a:lnTo>
                  <a:lnTo>
                    <a:pt x="30" y="276"/>
                  </a:lnTo>
                  <a:lnTo>
                    <a:pt x="51" y="301"/>
                  </a:lnTo>
                  <a:lnTo>
                    <a:pt x="77" y="324"/>
                  </a:lnTo>
                  <a:lnTo>
                    <a:pt x="107" y="341"/>
                  </a:lnTo>
                  <a:lnTo>
                    <a:pt x="139" y="350"/>
                  </a:lnTo>
                  <a:lnTo>
                    <a:pt x="175" y="3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  <p:grpSp>
          <p:nvGrpSpPr>
            <p:cNvPr id="9227" name="Group 33"/>
            <p:cNvGrpSpPr>
              <a:grpSpLocks/>
            </p:cNvGrpSpPr>
            <p:nvPr/>
          </p:nvGrpSpPr>
          <p:grpSpPr bwMode="auto">
            <a:xfrm>
              <a:off x="1125" y="2447"/>
              <a:ext cx="1259" cy="1056"/>
              <a:chOff x="1125" y="2447"/>
              <a:chExt cx="1259" cy="1056"/>
            </a:xfrm>
          </p:grpSpPr>
          <p:sp>
            <p:nvSpPr>
              <p:cNvPr id="9229" name="Freeform 20"/>
              <p:cNvSpPr>
                <a:spLocks/>
              </p:cNvSpPr>
              <p:nvPr/>
            </p:nvSpPr>
            <p:spPr bwMode="auto">
              <a:xfrm>
                <a:off x="1780" y="2470"/>
                <a:ext cx="604" cy="744"/>
              </a:xfrm>
              <a:custGeom>
                <a:avLst/>
                <a:gdLst>
                  <a:gd name="T0" fmla="*/ 244 w 1208"/>
                  <a:gd name="T1" fmla="*/ 372 h 1488"/>
                  <a:gd name="T2" fmla="*/ 201 w 1208"/>
                  <a:gd name="T3" fmla="*/ 159 h 1488"/>
                  <a:gd name="T4" fmla="*/ 222 w 1208"/>
                  <a:gd name="T5" fmla="*/ 103 h 1488"/>
                  <a:gd name="T6" fmla="*/ 275 w 1208"/>
                  <a:gd name="T7" fmla="*/ 234 h 1488"/>
                  <a:gd name="T8" fmla="*/ 302 w 1208"/>
                  <a:gd name="T9" fmla="*/ 226 h 1488"/>
                  <a:gd name="T10" fmla="*/ 229 w 1208"/>
                  <a:gd name="T11" fmla="*/ 16 h 1488"/>
                  <a:gd name="T12" fmla="*/ 183 w 1208"/>
                  <a:gd name="T13" fmla="*/ 0 h 1488"/>
                  <a:gd name="T14" fmla="*/ 151 w 1208"/>
                  <a:gd name="T15" fmla="*/ 0 h 1488"/>
                  <a:gd name="T16" fmla="*/ 119 w 1208"/>
                  <a:gd name="T17" fmla="*/ 0 h 1488"/>
                  <a:gd name="T18" fmla="*/ 73 w 1208"/>
                  <a:gd name="T19" fmla="*/ 16 h 1488"/>
                  <a:gd name="T20" fmla="*/ 0 w 1208"/>
                  <a:gd name="T21" fmla="*/ 225 h 1488"/>
                  <a:gd name="T22" fmla="*/ 26 w 1208"/>
                  <a:gd name="T23" fmla="*/ 234 h 1488"/>
                  <a:gd name="T24" fmla="*/ 78 w 1208"/>
                  <a:gd name="T25" fmla="*/ 103 h 1488"/>
                  <a:gd name="T26" fmla="*/ 101 w 1208"/>
                  <a:gd name="T27" fmla="*/ 159 h 1488"/>
                  <a:gd name="T28" fmla="*/ 57 w 1208"/>
                  <a:gd name="T29" fmla="*/ 372 h 1488"/>
                  <a:gd name="T30" fmla="*/ 244 w 1208"/>
                  <a:gd name="T31" fmla="*/ 372 h 14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08"/>
                  <a:gd name="T49" fmla="*/ 0 h 1488"/>
                  <a:gd name="T50" fmla="*/ 1208 w 1208"/>
                  <a:gd name="T51" fmla="*/ 1488 h 14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08" h="1488">
                    <a:moveTo>
                      <a:pt x="974" y="1488"/>
                    </a:moveTo>
                    <a:lnTo>
                      <a:pt x="802" y="633"/>
                    </a:lnTo>
                    <a:lnTo>
                      <a:pt x="889" y="410"/>
                    </a:lnTo>
                    <a:lnTo>
                      <a:pt x="1099" y="934"/>
                    </a:lnTo>
                    <a:lnTo>
                      <a:pt x="1208" y="904"/>
                    </a:lnTo>
                    <a:lnTo>
                      <a:pt x="915" y="64"/>
                    </a:lnTo>
                    <a:lnTo>
                      <a:pt x="732" y="0"/>
                    </a:lnTo>
                    <a:lnTo>
                      <a:pt x="602" y="0"/>
                    </a:lnTo>
                    <a:lnTo>
                      <a:pt x="476" y="0"/>
                    </a:lnTo>
                    <a:lnTo>
                      <a:pt x="289" y="62"/>
                    </a:lnTo>
                    <a:lnTo>
                      <a:pt x="0" y="900"/>
                    </a:lnTo>
                    <a:lnTo>
                      <a:pt x="104" y="934"/>
                    </a:lnTo>
                    <a:lnTo>
                      <a:pt x="313" y="410"/>
                    </a:lnTo>
                    <a:lnTo>
                      <a:pt x="402" y="633"/>
                    </a:lnTo>
                    <a:lnTo>
                      <a:pt x="228" y="1488"/>
                    </a:lnTo>
                    <a:lnTo>
                      <a:pt x="974" y="148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SV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auto">
              <a:xfrm>
                <a:off x="1125" y="2447"/>
                <a:ext cx="654" cy="1056"/>
              </a:xfrm>
              <a:custGeom>
                <a:avLst/>
                <a:gdLst>
                  <a:gd name="T0" fmla="*/ 327 w 1308"/>
                  <a:gd name="T1" fmla="*/ 260 h 2112"/>
                  <a:gd name="T2" fmla="*/ 263 w 1308"/>
                  <a:gd name="T3" fmla="*/ 0 h 2112"/>
                  <a:gd name="T4" fmla="*/ 164 w 1308"/>
                  <a:gd name="T5" fmla="*/ 0 h 2112"/>
                  <a:gd name="T6" fmla="*/ 65 w 1308"/>
                  <a:gd name="T7" fmla="*/ 0 h 2112"/>
                  <a:gd name="T8" fmla="*/ 0 w 1308"/>
                  <a:gd name="T9" fmla="*/ 260 h 2112"/>
                  <a:gd name="T10" fmla="*/ 36 w 1308"/>
                  <a:gd name="T11" fmla="*/ 270 h 2112"/>
                  <a:gd name="T12" fmla="*/ 74 w 1308"/>
                  <a:gd name="T13" fmla="*/ 173 h 2112"/>
                  <a:gd name="T14" fmla="*/ 93 w 1308"/>
                  <a:gd name="T15" fmla="*/ 528 h 2112"/>
                  <a:gd name="T16" fmla="*/ 127 w 1308"/>
                  <a:gd name="T17" fmla="*/ 528 h 2112"/>
                  <a:gd name="T18" fmla="*/ 164 w 1308"/>
                  <a:gd name="T19" fmla="*/ 276 h 2112"/>
                  <a:gd name="T20" fmla="*/ 201 w 1308"/>
                  <a:gd name="T21" fmla="*/ 528 h 2112"/>
                  <a:gd name="T22" fmla="*/ 234 w 1308"/>
                  <a:gd name="T23" fmla="*/ 528 h 2112"/>
                  <a:gd name="T24" fmla="*/ 254 w 1308"/>
                  <a:gd name="T25" fmla="*/ 173 h 2112"/>
                  <a:gd name="T26" fmla="*/ 292 w 1308"/>
                  <a:gd name="T27" fmla="*/ 270 h 2112"/>
                  <a:gd name="T28" fmla="*/ 327 w 1308"/>
                  <a:gd name="T29" fmla="*/ 260 h 21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08"/>
                  <a:gd name="T46" fmla="*/ 0 h 2112"/>
                  <a:gd name="T47" fmla="*/ 1308 w 1308"/>
                  <a:gd name="T48" fmla="*/ 2112 h 21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08" h="2112">
                    <a:moveTo>
                      <a:pt x="1308" y="1039"/>
                    </a:moveTo>
                    <a:lnTo>
                      <a:pt x="1051" y="0"/>
                    </a:lnTo>
                    <a:lnTo>
                      <a:pt x="654" y="0"/>
                    </a:lnTo>
                    <a:lnTo>
                      <a:pt x="257" y="0"/>
                    </a:lnTo>
                    <a:lnTo>
                      <a:pt x="0" y="1039"/>
                    </a:lnTo>
                    <a:lnTo>
                      <a:pt x="142" y="1078"/>
                    </a:lnTo>
                    <a:lnTo>
                      <a:pt x="294" y="691"/>
                    </a:lnTo>
                    <a:lnTo>
                      <a:pt x="372" y="2112"/>
                    </a:lnTo>
                    <a:lnTo>
                      <a:pt x="506" y="2112"/>
                    </a:lnTo>
                    <a:lnTo>
                      <a:pt x="654" y="1105"/>
                    </a:lnTo>
                    <a:lnTo>
                      <a:pt x="802" y="2112"/>
                    </a:lnTo>
                    <a:lnTo>
                      <a:pt x="936" y="2112"/>
                    </a:lnTo>
                    <a:lnTo>
                      <a:pt x="1014" y="691"/>
                    </a:lnTo>
                    <a:lnTo>
                      <a:pt x="1166" y="1078"/>
                    </a:lnTo>
                    <a:lnTo>
                      <a:pt x="1308" y="103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SV"/>
              </a:p>
            </p:txBody>
          </p:sp>
        </p:grpSp>
        <p:sp>
          <p:nvSpPr>
            <p:cNvPr id="9228" name="Freeform 15"/>
            <p:cNvSpPr>
              <a:spLocks/>
            </p:cNvSpPr>
            <p:nvPr/>
          </p:nvSpPr>
          <p:spPr bwMode="auto">
            <a:xfrm>
              <a:off x="1351" y="2208"/>
              <a:ext cx="201" cy="202"/>
            </a:xfrm>
            <a:custGeom>
              <a:avLst/>
              <a:gdLst>
                <a:gd name="T0" fmla="*/ 51 w 402"/>
                <a:gd name="T1" fmla="*/ 101 h 404"/>
                <a:gd name="T2" fmla="*/ 61 w 402"/>
                <a:gd name="T3" fmla="*/ 101 h 404"/>
                <a:gd name="T4" fmla="*/ 70 w 402"/>
                <a:gd name="T5" fmla="*/ 98 h 404"/>
                <a:gd name="T6" fmla="*/ 79 w 402"/>
                <a:gd name="T7" fmla="*/ 93 h 404"/>
                <a:gd name="T8" fmla="*/ 86 w 402"/>
                <a:gd name="T9" fmla="*/ 86 h 404"/>
                <a:gd name="T10" fmla="*/ 92 w 402"/>
                <a:gd name="T11" fmla="*/ 79 h 404"/>
                <a:gd name="T12" fmla="*/ 97 w 402"/>
                <a:gd name="T13" fmla="*/ 70 h 404"/>
                <a:gd name="T14" fmla="*/ 100 w 402"/>
                <a:gd name="T15" fmla="*/ 61 h 404"/>
                <a:gd name="T16" fmla="*/ 101 w 402"/>
                <a:gd name="T17" fmla="*/ 51 h 404"/>
                <a:gd name="T18" fmla="*/ 100 w 402"/>
                <a:gd name="T19" fmla="*/ 41 h 404"/>
                <a:gd name="T20" fmla="*/ 97 w 402"/>
                <a:gd name="T21" fmla="*/ 31 h 404"/>
                <a:gd name="T22" fmla="*/ 92 w 402"/>
                <a:gd name="T23" fmla="*/ 23 h 404"/>
                <a:gd name="T24" fmla="*/ 86 w 402"/>
                <a:gd name="T25" fmla="*/ 15 h 404"/>
                <a:gd name="T26" fmla="*/ 79 w 402"/>
                <a:gd name="T27" fmla="*/ 9 h 404"/>
                <a:gd name="T28" fmla="*/ 70 w 402"/>
                <a:gd name="T29" fmla="*/ 4 h 404"/>
                <a:gd name="T30" fmla="*/ 61 w 402"/>
                <a:gd name="T31" fmla="*/ 1 h 404"/>
                <a:gd name="T32" fmla="*/ 51 w 402"/>
                <a:gd name="T33" fmla="*/ 0 h 404"/>
                <a:gd name="T34" fmla="*/ 41 w 402"/>
                <a:gd name="T35" fmla="*/ 1 h 404"/>
                <a:gd name="T36" fmla="*/ 31 w 402"/>
                <a:gd name="T37" fmla="*/ 4 h 404"/>
                <a:gd name="T38" fmla="*/ 23 w 402"/>
                <a:gd name="T39" fmla="*/ 9 h 404"/>
                <a:gd name="T40" fmla="*/ 15 w 402"/>
                <a:gd name="T41" fmla="*/ 15 h 404"/>
                <a:gd name="T42" fmla="*/ 9 w 402"/>
                <a:gd name="T43" fmla="*/ 23 h 404"/>
                <a:gd name="T44" fmla="*/ 4 w 402"/>
                <a:gd name="T45" fmla="*/ 31 h 404"/>
                <a:gd name="T46" fmla="*/ 1 w 402"/>
                <a:gd name="T47" fmla="*/ 41 h 404"/>
                <a:gd name="T48" fmla="*/ 0 w 402"/>
                <a:gd name="T49" fmla="*/ 51 h 404"/>
                <a:gd name="T50" fmla="*/ 1 w 402"/>
                <a:gd name="T51" fmla="*/ 61 h 404"/>
                <a:gd name="T52" fmla="*/ 4 w 402"/>
                <a:gd name="T53" fmla="*/ 70 h 404"/>
                <a:gd name="T54" fmla="*/ 9 w 402"/>
                <a:gd name="T55" fmla="*/ 79 h 404"/>
                <a:gd name="T56" fmla="*/ 15 w 402"/>
                <a:gd name="T57" fmla="*/ 86 h 404"/>
                <a:gd name="T58" fmla="*/ 23 w 402"/>
                <a:gd name="T59" fmla="*/ 93 h 404"/>
                <a:gd name="T60" fmla="*/ 31 w 402"/>
                <a:gd name="T61" fmla="*/ 98 h 404"/>
                <a:gd name="T62" fmla="*/ 41 w 402"/>
                <a:gd name="T63" fmla="*/ 101 h 404"/>
                <a:gd name="T64" fmla="*/ 51 w 402"/>
                <a:gd name="T65" fmla="*/ 101 h 4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2"/>
                <a:gd name="T100" fmla="*/ 0 h 404"/>
                <a:gd name="T101" fmla="*/ 402 w 402"/>
                <a:gd name="T102" fmla="*/ 404 h 4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2" h="404">
                  <a:moveTo>
                    <a:pt x="202" y="404"/>
                  </a:moveTo>
                  <a:lnTo>
                    <a:pt x="243" y="401"/>
                  </a:lnTo>
                  <a:lnTo>
                    <a:pt x="280" y="389"/>
                  </a:lnTo>
                  <a:lnTo>
                    <a:pt x="315" y="369"/>
                  </a:lnTo>
                  <a:lnTo>
                    <a:pt x="344" y="344"/>
                  </a:lnTo>
                  <a:lnTo>
                    <a:pt x="367" y="315"/>
                  </a:lnTo>
                  <a:lnTo>
                    <a:pt x="387" y="280"/>
                  </a:lnTo>
                  <a:lnTo>
                    <a:pt x="399" y="243"/>
                  </a:lnTo>
                  <a:lnTo>
                    <a:pt x="402" y="202"/>
                  </a:lnTo>
                  <a:lnTo>
                    <a:pt x="399" y="161"/>
                  </a:lnTo>
                  <a:lnTo>
                    <a:pt x="387" y="124"/>
                  </a:lnTo>
                  <a:lnTo>
                    <a:pt x="367" y="89"/>
                  </a:lnTo>
                  <a:lnTo>
                    <a:pt x="344" y="60"/>
                  </a:lnTo>
                  <a:lnTo>
                    <a:pt x="315" y="35"/>
                  </a:lnTo>
                  <a:lnTo>
                    <a:pt x="280" y="16"/>
                  </a:lnTo>
                  <a:lnTo>
                    <a:pt x="243" y="4"/>
                  </a:lnTo>
                  <a:lnTo>
                    <a:pt x="202" y="0"/>
                  </a:lnTo>
                  <a:lnTo>
                    <a:pt x="161" y="4"/>
                  </a:lnTo>
                  <a:lnTo>
                    <a:pt x="124" y="16"/>
                  </a:lnTo>
                  <a:lnTo>
                    <a:pt x="89" y="35"/>
                  </a:lnTo>
                  <a:lnTo>
                    <a:pt x="60" y="60"/>
                  </a:lnTo>
                  <a:lnTo>
                    <a:pt x="35" y="89"/>
                  </a:lnTo>
                  <a:lnTo>
                    <a:pt x="15" y="124"/>
                  </a:lnTo>
                  <a:lnTo>
                    <a:pt x="3" y="161"/>
                  </a:lnTo>
                  <a:lnTo>
                    <a:pt x="0" y="202"/>
                  </a:lnTo>
                  <a:lnTo>
                    <a:pt x="3" y="243"/>
                  </a:lnTo>
                  <a:lnTo>
                    <a:pt x="15" y="280"/>
                  </a:lnTo>
                  <a:lnTo>
                    <a:pt x="35" y="315"/>
                  </a:lnTo>
                  <a:lnTo>
                    <a:pt x="60" y="344"/>
                  </a:lnTo>
                  <a:lnTo>
                    <a:pt x="89" y="369"/>
                  </a:lnTo>
                  <a:lnTo>
                    <a:pt x="124" y="389"/>
                  </a:lnTo>
                  <a:lnTo>
                    <a:pt x="161" y="401"/>
                  </a:lnTo>
                  <a:lnTo>
                    <a:pt x="202" y="4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9223" name="AutoShape 37"/>
          <p:cNvSpPr>
            <a:spLocks/>
          </p:cNvSpPr>
          <p:nvPr/>
        </p:nvSpPr>
        <p:spPr bwMode="auto">
          <a:xfrm>
            <a:off x="3635375" y="2060575"/>
            <a:ext cx="935038" cy="4032250"/>
          </a:xfrm>
          <a:prstGeom prst="leftBrace">
            <a:avLst>
              <a:gd name="adj1" fmla="val 35937"/>
              <a:gd name="adj2" fmla="val 50000"/>
            </a:avLst>
          </a:prstGeom>
          <a:noFill/>
          <a:ln w="28575" cap="sq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s-ES" altLang="es-ES" sz="24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0"/>
            <a:ext cx="8893175" cy="1676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altLang="es-ES" sz="4800" smtClean="0">
                <a:solidFill>
                  <a:srgbClr val="000099"/>
                </a:solidFill>
                <a:latin typeface="Arial" panose="020B0604020202020204" pitchFamily="34" charset="0"/>
              </a:rPr>
              <a:t>Epidemiología de la Tuberculosis.</a:t>
            </a:r>
            <a:br>
              <a:rPr lang="es-MX" altLang="es-ES" sz="4800" smtClean="0">
                <a:solidFill>
                  <a:srgbClr val="000099"/>
                </a:solidFill>
                <a:latin typeface="Arial" panose="020B0604020202020204" pitchFamily="34" charset="0"/>
              </a:rPr>
            </a:br>
            <a:endParaRPr lang="es-ES" altLang="es-ES" sz="4800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grpSp>
        <p:nvGrpSpPr>
          <p:cNvPr id="10243" name="Group 63"/>
          <p:cNvGrpSpPr>
            <a:grpSpLocks/>
          </p:cNvGrpSpPr>
          <p:nvPr/>
        </p:nvGrpSpPr>
        <p:grpSpPr bwMode="auto">
          <a:xfrm>
            <a:off x="1331913" y="3644900"/>
            <a:ext cx="1447800" cy="914400"/>
            <a:chOff x="1104" y="2448"/>
            <a:chExt cx="912" cy="576"/>
          </a:xfrm>
        </p:grpSpPr>
        <p:pic>
          <p:nvPicPr>
            <p:cNvPr id="10300" name="Picture 3" descr="PE03441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9" r="33557" b="66225"/>
            <a:stretch>
              <a:fillRect/>
            </a:stretch>
          </p:blipFill>
          <p:spPr bwMode="auto">
            <a:xfrm>
              <a:off x="1104" y="2448"/>
              <a:ext cx="55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1" name="Picture 4" descr="BD06084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448"/>
              <a:ext cx="48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371600"/>
            <a:ext cx="187166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Freeform 6"/>
          <p:cNvSpPr>
            <a:spLocks/>
          </p:cNvSpPr>
          <p:nvPr/>
        </p:nvSpPr>
        <p:spPr bwMode="auto">
          <a:xfrm>
            <a:off x="7315200" y="2895600"/>
            <a:ext cx="328613" cy="1001713"/>
          </a:xfrm>
          <a:custGeom>
            <a:avLst/>
            <a:gdLst>
              <a:gd name="T0" fmla="*/ 261468532 w 413"/>
              <a:gd name="T1" fmla="*/ 466120139 h 1263"/>
              <a:gd name="T2" fmla="*/ 238677271 w 413"/>
              <a:gd name="T3" fmla="*/ 355409041 h 1263"/>
              <a:gd name="T4" fmla="*/ 243108375 w 413"/>
              <a:gd name="T5" fmla="*/ 242810314 h 1263"/>
              <a:gd name="T6" fmla="*/ 215252654 w 413"/>
              <a:gd name="T7" fmla="*/ 201293553 h 1263"/>
              <a:gd name="T8" fmla="*/ 153842603 w 413"/>
              <a:gd name="T9" fmla="*/ 173615977 h 1263"/>
              <a:gd name="T10" fmla="*/ 179166491 w 413"/>
              <a:gd name="T11" fmla="*/ 150341021 h 1263"/>
              <a:gd name="T12" fmla="*/ 200058480 w 413"/>
              <a:gd name="T13" fmla="*/ 93098239 h 1263"/>
              <a:gd name="T14" fmla="*/ 174734592 w 413"/>
              <a:gd name="T15" fmla="*/ 21387326 h 1263"/>
              <a:gd name="T16" fmla="*/ 140546905 w 413"/>
              <a:gd name="T17" fmla="*/ 0 h 1263"/>
              <a:gd name="T18" fmla="*/ 88633212 w 413"/>
              <a:gd name="T19" fmla="*/ 9435772 h 1263"/>
              <a:gd name="T20" fmla="*/ 51913693 w 413"/>
              <a:gd name="T21" fmla="*/ 71710913 h 1263"/>
              <a:gd name="T22" fmla="*/ 56978948 w 413"/>
              <a:gd name="T23" fmla="*/ 125179228 h 1263"/>
              <a:gd name="T24" fmla="*/ 93065111 w 413"/>
              <a:gd name="T25" fmla="*/ 162292575 h 1263"/>
              <a:gd name="T26" fmla="*/ 56345592 w 413"/>
              <a:gd name="T27" fmla="*/ 191228836 h 1263"/>
              <a:gd name="T28" fmla="*/ 18992717 w 413"/>
              <a:gd name="T29" fmla="*/ 246584781 h 1263"/>
              <a:gd name="T30" fmla="*/ 8863003 w 413"/>
              <a:gd name="T31" fmla="*/ 335279607 h 1263"/>
              <a:gd name="T32" fmla="*/ 0 w 413"/>
              <a:gd name="T33" fmla="*/ 498830867 h 1263"/>
              <a:gd name="T34" fmla="*/ 51913693 w 413"/>
              <a:gd name="T35" fmla="*/ 492539823 h 1263"/>
              <a:gd name="T36" fmla="*/ 55712236 w 413"/>
              <a:gd name="T37" fmla="*/ 550412345 h 1263"/>
              <a:gd name="T38" fmla="*/ 43683250 w 413"/>
              <a:gd name="T39" fmla="*/ 656091083 h 1263"/>
              <a:gd name="T40" fmla="*/ 46849234 w 413"/>
              <a:gd name="T41" fmla="*/ 776237952 h 1263"/>
              <a:gd name="T42" fmla="*/ 136115801 w 413"/>
              <a:gd name="T43" fmla="*/ 794480550 h 1263"/>
              <a:gd name="T44" fmla="*/ 219684554 w 413"/>
              <a:gd name="T45" fmla="*/ 776237952 h 1263"/>
              <a:gd name="T46" fmla="*/ 204489584 w 413"/>
              <a:gd name="T47" fmla="*/ 491910878 h 1263"/>
              <a:gd name="T48" fmla="*/ 261468532 w 413"/>
              <a:gd name="T49" fmla="*/ 466120139 h 12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13"/>
              <a:gd name="T76" fmla="*/ 0 h 1263"/>
              <a:gd name="T77" fmla="*/ 413 w 413"/>
              <a:gd name="T78" fmla="*/ 1263 h 126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13" h="1263">
                <a:moveTo>
                  <a:pt x="413" y="741"/>
                </a:moveTo>
                <a:lnTo>
                  <a:pt x="377" y="565"/>
                </a:lnTo>
                <a:lnTo>
                  <a:pt x="384" y="386"/>
                </a:lnTo>
                <a:lnTo>
                  <a:pt x="340" y="320"/>
                </a:lnTo>
                <a:lnTo>
                  <a:pt x="243" y="276"/>
                </a:lnTo>
                <a:lnTo>
                  <a:pt x="283" y="239"/>
                </a:lnTo>
                <a:lnTo>
                  <a:pt x="316" y="148"/>
                </a:lnTo>
                <a:lnTo>
                  <a:pt x="276" y="34"/>
                </a:lnTo>
                <a:lnTo>
                  <a:pt x="222" y="0"/>
                </a:lnTo>
                <a:lnTo>
                  <a:pt x="140" y="15"/>
                </a:lnTo>
                <a:lnTo>
                  <a:pt x="82" y="114"/>
                </a:lnTo>
                <a:lnTo>
                  <a:pt x="90" y="199"/>
                </a:lnTo>
                <a:lnTo>
                  <a:pt x="147" y="258"/>
                </a:lnTo>
                <a:lnTo>
                  <a:pt x="89" y="304"/>
                </a:lnTo>
                <a:lnTo>
                  <a:pt x="30" y="392"/>
                </a:lnTo>
                <a:lnTo>
                  <a:pt x="14" y="533"/>
                </a:lnTo>
                <a:lnTo>
                  <a:pt x="0" y="793"/>
                </a:lnTo>
                <a:lnTo>
                  <a:pt x="82" y="783"/>
                </a:lnTo>
                <a:lnTo>
                  <a:pt x="88" y="875"/>
                </a:lnTo>
                <a:lnTo>
                  <a:pt x="69" y="1043"/>
                </a:lnTo>
                <a:lnTo>
                  <a:pt x="74" y="1234"/>
                </a:lnTo>
                <a:lnTo>
                  <a:pt x="215" y="1263"/>
                </a:lnTo>
                <a:lnTo>
                  <a:pt x="347" y="1234"/>
                </a:lnTo>
                <a:lnTo>
                  <a:pt x="323" y="782"/>
                </a:lnTo>
                <a:lnTo>
                  <a:pt x="413" y="741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46" name="Freeform 7"/>
          <p:cNvSpPr>
            <a:spLocks/>
          </p:cNvSpPr>
          <p:nvPr/>
        </p:nvSpPr>
        <p:spPr bwMode="auto">
          <a:xfrm>
            <a:off x="7224713" y="3903663"/>
            <a:ext cx="133350" cy="184150"/>
          </a:xfrm>
          <a:custGeom>
            <a:avLst/>
            <a:gdLst>
              <a:gd name="T0" fmla="*/ 21678558 w 167"/>
              <a:gd name="T1" fmla="*/ 13624739 h 234"/>
              <a:gd name="T2" fmla="*/ 0 w 167"/>
              <a:gd name="T3" fmla="*/ 52641717 h 234"/>
              <a:gd name="T4" fmla="*/ 16577721 w 167"/>
              <a:gd name="T5" fmla="*/ 116431592 h 234"/>
              <a:gd name="T6" fmla="*/ 57384418 w 167"/>
              <a:gd name="T7" fmla="*/ 144919754 h 234"/>
              <a:gd name="T8" fmla="*/ 82251398 w 167"/>
              <a:gd name="T9" fmla="*/ 131914357 h 234"/>
              <a:gd name="T10" fmla="*/ 94365487 w 167"/>
              <a:gd name="T11" fmla="*/ 111476855 h 234"/>
              <a:gd name="T12" fmla="*/ 106480374 w 167"/>
              <a:gd name="T13" fmla="*/ 77414614 h 234"/>
              <a:gd name="T14" fmla="*/ 96278700 w 167"/>
              <a:gd name="T15" fmla="*/ 24153555 h 234"/>
              <a:gd name="T16" fmla="*/ 59934836 w 167"/>
              <a:gd name="T17" fmla="*/ 0 h 234"/>
              <a:gd name="T18" fmla="*/ 21678558 w 167"/>
              <a:gd name="T19" fmla="*/ 13624739 h 2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7"/>
              <a:gd name="T31" fmla="*/ 0 h 234"/>
              <a:gd name="T32" fmla="*/ 167 w 167"/>
              <a:gd name="T33" fmla="*/ 234 h 2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7" h="234">
                <a:moveTo>
                  <a:pt x="34" y="22"/>
                </a:moveTo>
                <a:lnTo>
                  <a:pt x="0" y="85"/>
                </a:lnTo>
                <a:lnTo>
                  <a:pt x="26" y="188"/>
                </a:lnTo>
                <a:lnTo>
                  <a:pt x="90" y="234"/>
                </a:lnTo>
                <a:lnTo>
                  <a:pt x="129" y="213"/>
                </a:lnTo>
                <a:lnTo>
                  <a:pt x="148" y="180"/>
                </a:lnTo>
                <a:lnTo>
                  <a:pt x="167" y="125"/>
                </a:lnTo>
                <a:lnTo>
                  <a:pt x="151" y="39"/>
                </a:lnTo>
                <a:lnTo>
                  <a:pt x="94" y="0"/>
                </a:lnTo>
                <a:lnTo>
                  <a:pt x="34" y="22"/>
                </a:lnTo>
                <a:close/>
              </a:path>
            </a:pathLst>
          </a:custGeom>
          <a:solidFill>
            <a:srgbClr val="00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47" name="Freeform 8"/>
          <p:cNvSpPr>
            <a:spLocks/>
          </p:cNvSpPr>
          <p:nvPr/>
        </p:nvSpPr>
        <p:spPr bwMode="auto">
          <a:xfrm>
            <a:off x="7351713" y="3092450"/>
            <a:ext cx="269875" cy="735013"/>
          </a:xfrm>
          <a:custGeom>
            <a:avLst/>
            <a:gdLst>
              <a:gd name="T0" fmla="*/ 158139606 w 340"/>
              <a:gd name="T1" fmla="*/ 196572321 h 926"/>
              <a:gd name="T2" fmla="*/ 166960550 w 340"/>
              <a:gd name="T3" fmla="*/ 152469954 h 926"/>
              <a:gd name="T4" fmla="*/ 174521019 w 340"/>
              <a:gd name="T5" fmla="*/ 262726666 h 926"/>
              <a:gd name="T6" fmla="*/ 185231881 w 340"/>
              <a:gd name="T7" fmla="*/ 282257692 h 926"/>
              <a:gd name="T8" fmla="*/ 214213281 w 340"/>
              <a:gd name="T9" fmla="*/ 274066980 h 926"/>
              <a:gd name="T10" fmla="*/ 201612500 w 340"/>
              <a:gd name="T11" fmla="*/ 185232007 h 926"/>
              <a:gd name="T12" fmla="*/ 199722581 w 340"/>
              <a:gd name="T13" fmla="*/ 84425689 h 926"/>
              <a:gd name="T14" fmla="*/ 179561331 w 340"/>
              <a:gd name="T15" fmla="*/ 34651974 h 926"/>
              <a:gd name="T16" fmla="*/ 134198519 w 340"/>
              <a:gd name="T17" fmla="*/ 8190712 h 926"/>
              <a:gd name="T18" fmla="*/ 69303900 w 340"/>
              <a:gd name="T19" fmla="*/ 0 h 926"/>
              <a:gd name="T20" fmla="*/ 28351956 w 340"/>
              <a:gd name="T21" fmla="*/ 37802369 h 926"/>
              <a:gd name="T22" fmla="*/ 11341100 w 340"/>
              <a:gd name="T23" fmla="*/ 103956714 h 926"/>
              <a:gd name="T24" fmla="*/ 6930231 w 340"/>
              <a:gd name="T25" fmla="*/ 183971531 h 926"/>
              <a:gd name="T26" fmla="*/ 0 w 340"/>
              <a:gd name="T27" fmla="*/ 284777850 h 926"/>
              <a:gd name="T28" fmla="*/ 26462038 w 340"/>
              <a:gd name="T29" fmla="*/ 282257692 h 926"/>
              <a:gd name="T30" fmla="*/ 34651950 w 340"/>
              <a:gd name="T31" fmla="*/ 201612637 h 926"/>
              <a:gd name="T32" fmla="*/ 48513206 w 340"/>
              <a:gd name="T33" fmla="*/ 134198610 h 926"/>
              <a:gd name="T34" fmla="*/ 51033363 w 340"/>
              <a:gd name="T35" fmla="*/ 247605718 h 926"/>
              <a:gd name="T36" fmla="*/ 54182963 w 340"/>
              <a:gd name="T37" fmla="*/ 337701167 h 926"/>
              <a:gd name="T38" fmla="*/ 40322500 w 340"/>
              <a:gd name="T39" fmla="*/ 573966572 h 926"/>
              <a:gd name="T40" fmla="*/ 102066725 w 340"/>
              <a:gd name="T41" fmla="*/ 583416966 h 926"/>
              <a:gd name="T42" fmla="*/ 103326406 w 340"/>
              <a:gd name="T43" fmla="*/ 422757094 h 926"/>
              <a:gd name="T44" fmla="*/ 107107038 w 340"/>
              <a:gd name="T45" fmla="*/ 312499588 h 926"/>
              <a:gd name="T46" fmla="*/ 124117894 w 340"/>
              <a:gd name="T47" fmla="*/ 457409067 h 926"/>
              <a:gd name="T48" fmla="*/ 126007813 w 340"/>
              <a:gd name="T49" fmla="*/ 580896808 h 926"/>
              <a:gd name="T50" fmla="*/ 166960550 w 340"/>
              <a:gd name="T51" fmla="*/ 580896808 h 926"/>
              <a:gd name="T52" fmla="*/ 173890781 w 340"/>
              <a:gd name="T53" fmla="*/ 389995040 h 926"/>
              <a:gd name="T54" fmla="*/ 160029525 w 340"/>
              <a:gd name="T55" fmla="*/ 265246824 h 926"/>
              <a:gd name="T56" fmla="*/ 158139606 w 340"/>
              <a:gd name="T57" fmla="*/ 196572321 h 92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0"/>
              <a:gd name="T88" fmla="*/ 0 h 926"/>
              <a:gd name="T89" fmla="*/ 340 w 340"/>
              <a:gd name="T90" fmla="*/ 926 h 92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0" h="926">
                <a:moveTo>
                  <a:pt x="251" y="312"/>
                </a:moveTo>
                <a:lnTo>
                  <a:pt x="265" y="242"/>
                </a:lnTo>
                <a:lnTo>
                  <a:pt x="277" y="417"/>
                </a:lnTo>
                <a:lnTo>
                  <a:pt x="294" y="448"/>
                </a:lnTo>
                <a:lnTo>
                  <a:pt x="340" y="435"/>
                </a:lnTo>
                <a:lnTo>
                  <a:pt x="320" y="294"/>
                </a:lnTo>
                <a:lnTo>
                  <a:pt x="317" y="134"/>
                </a:lnTo>
                <a:lnTo>
                  <a:pt x="285" y="55"/>
                </a:lnTo>
                <a:lnTo>
                  <a:pt x="213" y="13"/>
                </a:lnTo>
                <a:lnTo>
                  <a:pt x="110" y="0"/>
                </a:lnTo>
                <a:lnTo>
                  <a:pt x="45" y="60"/>
                </a:lnTo>
                <a:lnTo>
                  <a:pt x="18" y="165"/>
                </a:lnTo>
                <a:lnTo>
                  <a:pt x="11" y="292"/>
                </a:lnTo>
                <a:lnTo>
                  <a:pt x="0" y="452"/>
                </a:lnTo>
                <a:lnTo>
                  <a:pt x="42" y="448"/>
                </a:lnTo>
                <a:lnTo>
                  <a:pt x="55" y="320"/>
                </a:lnTo>
                <a:lnTo>
                  <a:pt x="77" y="213"/>
                </a:lnTo>
                <a:lnTo>
                  <a:pt x="81" y="393"/>
                </a:lnTo>
                <a:lnTo>
                  <a:pt x="86" y="536"/>
                </a:lnTo>
                <a:lnTo>
                  <a:pt x="64" y="911"/>
                </a:lnTo>
                <a:lnTo>
                  <a:pt x="162" y="926"/>
                </a:lnTo>
                <a:lnTo>
                  <a:pt x="164" y="671"/>
                </a:lnTo>
                <a:lnTo>
                  <a:pt x="170" y="496"/>
                </a:lnTo>
                <a:lnTo>
                  <a:pt x="197" y="726"/>
                </a:lnTo>
                <a:lnTo>
                  <a:pt x="200" y="922"/>
                </a:lnTo>
                <a:lnTo>
                  <a:pt x="265" y="922"/>
                </a:lnTo>
                <a:lnTo>
                  <a:pt x="276" y="619"/>
                </a:lnTo>
                <a:lnTo>
                  <a:pt x="254" y="421"/>
                </a:lnTo>
                <a:lnTo>
                  <a:pt x="251" y="312"/>
                </a:lnTo>
                <a:close/>
              </a:path>
            </a:pathLst>
          </a:custGeom>
          <a:solidFill>
            <a:srgbClr val="00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pic>
        <p:nvPicPr>
          <p:cNvPr id="10248" name="Picture 9" descr="BD00002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71800"/>
            <a:ext cx="3857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BD00002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3857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BD00004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3571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Freeform 12"/>
          <p:cNvSpPr>
            <a:spLocks/>
          </p:cNvSpPr>
          <p:nvPr/>
        </p:nvSpPr>
        <p:spPr bwMode="auto">
          <a:xfrm>
            <a:off x="6786563" y="3163888"/>
            <a:ext cx="355600" cy="877887"/>
          </a:xfrm>
          <a:custGeom>
            <a:avLst/>
            <a:gdLst>
              <a:gd name="T0" fmla="*/ 280379956 w 451"/>
              <a:gd name="T1" fmla="*/ 411010154 h 1104"/>
              <a:gd name="T2" fmla="*/ 260486067 w 451"/>
              <a:gd name="T3" fmla="*/ 313632287 h 1104"/>
              <a:gd name="T4" fmla="*/ 264216319 w 451"/>
              <a:gd name="T5" fmla="*/ 214990073 h 1104"/>
              <a:gd name="T6" fmla="*/ 240592179 w 451"/>
              <a:gd name="T7" fmla="*/ 177050087 h 1104"/>
              <a:gd name="T8" fmla="*/ 186505498 w 451"/>
              <a:gd name="T9" fmla="*/ 153021907 h 1104"/>
              <a:gd name="T10" fmla="*/ 208886221 w 451"/>
              <a:gd name="T11" fmla="*/ 132155391 h 1104"/>
              <a:gd name="T12" fmla="*/ 226293275 w 451"/>
              <a:gd name="T13" fmla="*/ 81569539 h 1104"/>
              <a:gd name="T14" fmla="*/ 205155969 w 451"/>
              <a:gd name="T15" fmla="*/ 18337024 h 1104"/>
              <a:gd name="T16" fmla="*/ 175315531 w 451"/>
              <a:gd name="T17" fmla="*/ 0 h 1104"/>
              <a:gd name="T18" fmla="*/ 129931982 w 451"/>
              <a:gd name="T19" fmla="*/ 8219853 h 1104"/>
              <a:gd name="T20" fmla="*/ 99469441 w 451"/>
              <a:gd name="T21" fmla="*/ 63232515 h 1104"/>
              <a:gd name="T22" fmla="*/ 103821796 w 451"/>
              <a:gd name="T23" fmla="*/ 111288876 h 1104"/>
              <a:gd name="T24" fmla="*/ 133040920 w 451"/>
              <a:gd name="T25" fmla="*/ 142904736 h 1104"/>
              <a:gd name="T26" fmla="*/ 103199693 w 451"/>
              <a:gd name="T27" fmla="*/ 168198060 h 1104"/>
              <a:gd name="T28" fmla="*/ 70872420 w 451"/>
              <a:gd name="T29" fmla="*/ 216886595 h 1104"/>
              <a:gd name="T30" fmla="*/ 57816933 w 451"/>
              <a:gd name="T31" fmla="*/ 297823960 h 1104"/>
              <a:gd name="T32" fmla="*/ 7460504 w 451"/>
              <a:gd name="T33" fmla="*/ 321219967 h 1104"/>
              <a:gd name="T34" fmla="*/ 0 w 451"/>
              <a:gd name="T35" fmla="*/ 380026468 h 1104"/>
              <a:gd name="T36" fmla="*/ 76467404 w 451"/>
              <a:gd name="T37" fmla="*/ 386349799 h 1104"/>
              <a:gd name="T38" fmla="*/ 100091544 w 451"/>
              <a:gd name="T39" fmla="*/ 329440615 h 1104"/>
              <a:gd name="T40" fmla="*/ 93874458 w 451"/>
              <a:gd name="T41" fmla="*/ 421127324 h 1104"/>
              <a:gd name="T42" fmla="*/ 101956276 w 451"/>
              <a:gd name="T43" fmla="*/ 486256361 h 1104"/>
              <a:gd name="T44" fmla="*/ 91387623 w 451"/>
              <a:gd name="T45" fmla="*/ 577943070 h 1104"/>
              <a:gd name="T46" fmla="*/ 94495772 w 451"/>
              <a:gd name="T47" fmla="*/ 684173759 h 1104"/>
              <a:gd name="T48" fmla="*/ 157286374 w 451"/>
              <a:gd name="T49" fmla="*/ 696187451 h 1104"/>
              <a:gd name="T50" fmla="*/ 168476341 w 451"/>
              <a:gd name="T51" fmla="*/ 682909411 h 1104"/>
              <a:gd name="T52" fmla="*/ 174072114 w 451"/>
              <a:gd name="T53" fmla="*/ 698084769 h 1104"/>
              <a:gd name="T54" fmla="*/ 244322431 w 451"/>
              <a:gd name="T55" fmla="*/ 684173759 h 1104"/>
              <a:gd name="T56" fmla="*/ 230644841 w 451"/>
              <a:gd name="T57" fmla="*/ 434406160 h 1104"/>
              <a:gd name="T58" fmla="*/ 280379956 w 451"/>
              <a:gd name="T59" fmla="*/ 411010154 h 11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51"/>
              <a:gd name="T91" fmla="*/ 0 h 1104"/>
              <a:gd name="T92" fmla="*/ 451 w 451"/>
              <a:gd name="T93" fmla="*/ 1104 h 110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51" h="1104">
                <a:moveTo>
                  <a:pt x="451" y="650"/>
                </a:moveTo>
                <a:lnTo>
                  <a:pt x="419" y="496"/>
                </a:lnTo>
                <a:lnTo>
                  <a:pt x="425" y="340"/>
                </a:lnTo>
                <a:lnTo>
                  <a:pt x="387" y="280"/>
                </a:lnTo>
                <a:lnTo>
                  <a:pt x="300" y="242"/>
                </a:lnTo>
                <a:lnTo>
                  <a:pt x="336" y="209"/>
                </a:lnTo>
                <a:lnTo>
                  <a:pt x="364" y="129"/>
                </a:lnTo>
                <a:lnTo>
                  <a:pt x="330" y="29"/>
                </a:lnTo>
                <a:lnTo>
                  <a:pt x="282" y="0"/>
                </a:lnTo>
                <a:lnTo>
                  <a:pt x="209" y="13"/>
                </a:lnTo>
                <a:lnTo>
                  <a:pt x="160" y="100"/>
                </a:lnTo>
                <a:lnTo>
                  <a:pt x="167" y="176"/>
                </a:lnTo>
                <a:lnTo>
                  <a:pt x="214" y="226"/>
                </a:lnTo>
                <a:lnTo>
                  <a:pt x="166" y="266"/>
                </a:lnTo>
                <a:lnTo>
                  <a:pt x="114" y="343"/>
                </a:lnTo>
                <a:lnTo>
                  <a:pt x="93" y="471"/>
                </a:lnTo>
                <a:lnTo>
                  <a:pt x="12" y="508"/>
                </a:lnTo>
                <a:lnTo>
                  <a:pt x="0" y="601"/>
                </a:lnTo>
                <a:lnTo>
                  <a:pt x="123" y="611"/>
                </a:lnTo>
                <a:lnTo>
                  <a:pt x="161" y="521"/>
                </a:lnTo>
                <a:lnTo>
                  <a:pt x="151" y="666"/>
                </a:lnTo>
                <a:lnTo>
                  <a:pt x="164" y="769"/>
                </a:lnTo>
                <a:lnTo>
                  <a:pt x="147" y="914"/>
                </a:lnTo>
                <a:lnTo>
                  <a:pt x="152" y="1082"/>
                </a:lnTo>
                <a:lnTo>
                  <a:pt x="253" y="1101"/>
                </a:lnTo>
                <a:lnTo>
                  <a:pt x="271" y="1080"/>
                </a:lnTo>
                <a:lnTo>
                  <a:pt x="280" y="1104"/>
                </a:lnTo>
                <a:lnTo>
                  <a:pt x="393" y="1082"/>
                </a:lnTo>
                <a:lnTo>
                  <a:pt x="371" y="687"/>
                </a:lnTo>
                <a:lnTo>
                  <a:pt x="451" y="6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52" name="Freeform 13"/>
          <p:cNvSpPr>
            <a:spLocks/>
          </p:cNvSpPr>
          <p:nvPr/>
        </p:nvSpPr>
        <p:spPr bwMode="auto">
          <a:xfrm>
            <a:off x="6926263" y="3184525"/>
            <a:ext cx="117475" cy="160338"/>
          </a:xfrm>
          <a:custGeom>
            <a:avLst/>
            <a:gdLst>
              <a:gd name="T0" fmla="*/ 18648565 w 149"/>
              <a:gd name="T1" fmla="*/ 11853164 h 203"/>
              <a:gd name="T2" fmla="*/ 0 w 149"/>
              <a:gd name="T3" fmla="*/ 45540731 h 203"/>
              <a:gd name="T4" fmla="*/ 14297259 w 149"/>
              <a:gd name="T5" fmla="*/ 101687465 h 203"/>
              <a:gd name="T6" fmla="*/ 48485638 w 149"/>
              <a:gd name="T7" fmla="*/ 126641745 h 203"/>
              <a:gd name="T8" fmla="*/ 70242166 w 149"/>
              <a:gd name="T9" fmla="*/ 115412556 h 203"/>
              <a:gd name="T10" fmla="*/ 82052740 w 149"/>
              <a:gd name="T11" fmla="*/ 97320427 h 203"/>
              <a:gd name="T12" fmla="*/ 92619971 w 149"/>
              <a:gd name="T13" fmla="*/ 68623874 h 203"/>
              <a:gd name="T14" fmla="*/ 83296082 w 149"/>
              <a:gd name="T15" fmla="*/ 19963266 h 203"/>
              <a:gd name="T16" fmla="*/ 51593601 w 149"/>
              <a:gd name="T17" fmla="*/ 0 h 203"/>
              <a:gd name="T18" fmla="*/ 18648565 w 149"/>
              <a:gd name="T19" fmla="*/ 11853164 h 2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9"/>
              <a:gd name="T31" fmla="*/ 0 h 203"/>
              <a:gd name="T32" fmla="*/ 149 w 149"/>
              <a:gd name="T33" fmla="*/ 203 h 2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9" h="203">
                <a:moveTo>
                  <a:pt x="30" y="19"/>
                </a:moveTo>
                <a:lnTo>
                  <a:pt x="0" y="73"/>
                </a:lnTo>
                <a:lnTo>
                  <a:pt x="23" y="163"/>
                </a:lnTo>
                <a:lnTo>
                  <a:pt x="78" y="203"/>
                </a:lnTo>
                <a:lnTo>
                  <a:pt x="113" y="185"/>
                </a:lnTo>
                <a:lnTo>
                  <a:pt x="132" y="156"/>
                </a:lnTo>
                <a:lnTo>
                  <a:pt x="149" y="110"/>
                </a:lnTo>
                <a:lnTo>
                  <a:pt x="134" y="32"/>
                </a:lnTo>
                <a:lnTo>
                  <a:pt x="83" y="0"/>
                </a:lnTo>
                <a:lnTo>
                  <a:pt x="30" y="19"/>
                </a:lnTo>
                <a:close/>
              </a:path>
            </a:pathLst>
          </a:custGeom>
          <a:solidFill>
            <a:srgbClr val="199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53" name="Freeform 14"/>
          <p:cNvSpPr>
            <a:spLocks/>
          </p:cNvSpPr>
          <p:nvPr/>
        </p:nvSpPr>
        <p:spPr bwMode="auto">
          <a:xfrm>
            <a:off x="6808788" y="3368675"/>
            <a:ext cx="303212" cy="644525"/>
          </a:xfrm>
          <a:custGeom>
            <a:avLst/>
            <a:gdLst>
              <a:gd name="T0" fmla="*/ 191531559 w 382"/>
              <a:gd name="T1" fmla="*/ 172206298 h 813"/>
              <a:gd name="T2" fmla="*/ 199092015 w 382"/>
              <a:gd name="T3" fmla="*/ 133868556 h 813"/>
              <a:gd name="T4" fmla="*/ 206022235 w 382"/>
              <a:gd name="T5" fmla="*/ 230027246 h 813"/>
              <a:gd name="T6" fmla="*/ 214842371 w 382"/>
              <a:gd name="T7" fmla="*/ 248253906 h 813"/>
              <a:gd name="T8" fmla="*/ 240674128 w 382"/>
              <a:gd name="T9" fmla="*/ 240083581 h 813"/>
              <a:gd name="T10" fmla="*/ 229333841 w 382"/>
              <a:gd name="T11" fmla="*/ 162150757 h 813"/>
              <a:gd name="T12" fmla="*/ 228073368 w 382"/>
              <a:gd name="T13" fmla="*/ 74161599 h 813"/>
              <a:gd name="T14" fmla="*/ 210432303 w 382"/>
              <a:gd name="T15" fmla="*/ 30796086 h 813"/>
              <a:gd name="T16" fmla="*/ 169479633 w 382"/>
              <a:gd name="T17" fmla="*/ 6913779 h 813"/>
              <a:gd name="T18" fmla="*/ 112146371 w 382"/>
              <a:gd name="T19" fmla="*/ 0 h 813"/>
              <a:gd name="T20" fmla="*/ 76864242 w 382"/>
              <a:gd name="T21" fmla="*/ 33309972 h 813"/>
              <a:gd name="T22" fmla="*/ 61743329 w 382"/>
              <a:gd name="T23" fmla="*/ 91130920 h 813"/>
              <a:gd name="T24" fmla="*/ 51033278 w 382"/>
              <a:gd name="T25" fmla="*/ 153351762 h 813"/>
              <a:gd name="T26" fmla="*/ 11340288 w 382"/>
              <a:gd name="T27" fmla="*/ 166549858 h 813"/>
              <a:gd name="T28" fmla="*/ 0 w 382"/>
              <a:gd name="T29" fmla="*/ 197974614 h 813"/>
              <a:gd name="T30" fmla="*/ 46622417 w 382"/>
              <a:gd name="T31" fmla="*/ 199859830 h 813"/>
              <a:gd name="T32" fmla="*/ 93875864 w 382"/>
              <a:gd name="T33" fmla="*/ 117527905 h 813"/>
              <a:gd name="T34" fmla="*/ 96396016 w 382"/>
              <a:gd name="T35" fmla="*/ 216829150 h 813"/>
              <a:gd name="T36" fmla="*/ 98916168 w 382"/>
              <a:gd name="T37" fmla="*/ 297275859 h 813"/>
              <a:gd name="T38" fmla="*/ 93245627 w 382"/>
              <a:gd name="T39" fmla="*/ 410403870 h 813"/>
              <a:gd name="T40" fmla="*/ 94505307 w 382"/>
              <a:gd name="T41" fmla="*/ 505934684 h 813"/>
              <a:gd name="T42" fmla="*/ 141128517 w 382"/>
              <a:gd name="T43" fmla="*/ 510962455 h 813"/>
              <a:gd name="T44" fmla="*/ 142388196 w 382"/>
              <a:gd name="T45" fmla="*/ 370180912 h 813"/>
              <a:gd name="T46" fmla="*/ 145538585 w 382"/>
              <a:gd name="T47" fmla="*/ 274650098 h 813"/>
              <a:gd name="T48" fmla="*/ 160659498 w 382"/>
              <a:gd name="T49" fmla="*/ 400348329 h 813"/>
              <a:gd name="T50" fmla="*/ 162549413 w 382"/>
              <a:gd name="T51" fmla="*/ 509077239 h 813"/>
              <a:gd name="T52" fmla="*/ 199092015 w 382"/>
              <a:gd name="T53" fmla="*/ 509077239 h 813"/>
              <a:gd name="T54" fmla="*/ 204761762 w 382"/>
              <a:gd name="T55" fmla="*/ 342527381 h 813"/>
              <a:gd name="T56" fmla="*/ 192791238 w 382"/>
              <a:gd name="T57" fmla="*/ 233169801 h 813"/>
              <a:gd name="T58" fmla="*/ 191531559 w 382"/>
              <a:gd name="T59" fmla="*/ 172206298 h 81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82"/>
              <a:gd name="T91" fmla="*/ 0 h 813"/>
              <a:gd name="T92" fmla="*/ 382 w 382"/>
              <a:gd name="T93" fmla="*/ 813 h 81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82" h="813">
                <a:moveTo>
                  <a:pt x="304" y="274"/>
                </a:moveTo>
                <a:lnTo>
                  <a:pt x="316" y="213"/>
                </a:lnTo>
                <a:lnTo>
                  <a:pt x="327" y="366"/>
                </a:lnTo>
                <a:lnTo>
                  <a:pt x="341" y="395"/>
                </a:lnTo>
                <a:lnTo>
                  <a:pt x="382" y="382"/>
                </a:lnTo>
                <a:lnTo>
                  <a:pt x="364" y="258"/>
                </a:lnTo>
                <a:lnTo>
                  <a:pt x="362" y="118"/>
                </a:lnTo>
                <a:lnTo>
                  <a:pt x="334" y="49"/>
                </a:lnTo>
                <a:lnTo>
                  <a:pt x="269" y="11"/>
                </a:lnTo>
                <a:lnTo>
                  <a:pt x="178" y="0"/>
                </a:lnTo>
                <a:lnTo>
                  <a:pt x="122" y="53"/>
                </a:lnTo>
                <a:lnTo>
                  <a:pt x="98" y="145"/>
                </a:lnTo>
                <a:lnTo>
                  <a:pt x="81" y="244"/>
                </a:lnTo>
                <a:lnTo>
                  <a:pt x="18" y="265"/>
                </a:lnTo>
                <a:lnTo>
                  <a:pt x="0" y="315"/>
                </a:lnTo>
                <a:lnTo>
                  <a:pt x="74" y="318"/>
                </a:lnTo>
                <a:lnTo>
                  <a:pt x="149" y="187"/>
                </a:lnTo>
                <a:lnTo>
                  <a:pt x="153" y="345"/>
                </a:lnTo>
                <a:lnTo>
                  <a:pt x="157" y="473"/>
                </a:lnTo>
                <a:lnTo>
                  <a:pt x="148" y="653"/>
                </a:lnTo>
                <a:lnTo>
                  <a:pt x="150" y="805"/>
                </a:lnTo>
                <a:lnTo>
                  <a:pt x="224" y="813"/>
                </a:lnTo>
                <a:lnTo>
                  <a:pt x="226" y="589"/>
                </a:lnTo>
                <a:lnTo>
                  <a:pt x="231" y="437"/>
                </a:lnTo>
                <a:lnTo>
                  <a:pt x="255" y="637"/>
                </a:lnTo>
                <a:lnTo>
                  <a:pt x="258" y="810"/>
                </a:lnTo>
                <a:lnTo>
                  <a:pt x="316" y="810"/>
                </a:lnTo>
                <a:lnTo>
                  <a:pt x="325" y="545"/>
                </a:lnTo>
                <a:lnTo>
                  <a:pt x="306" y="371"/>
                </a:lnTo>
                <a:lnTo>
                  <a:pt x="304" y="274"/>
                </a:lnTo>
                <a:close/>
              </a:path>
            </a:pathLst>
          </a:custGeom>
          <a:solidFill>
            <a:srgbClr val="199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54" name="Freeform 15"/>
          <p:cNvSpPr>
            <a:spLocks/>
          </p:cNvSpPr>
          <p:nvPr/>
        </p:nvSpPr>
        <p:spPr bwMode="auto">
          <a:xfrm>
            <a:off x="6711950" y="3606800"/>
            <a:ext cx="42863" cy="63500"/>
          </a:xfrm>
          <a:custGeom>
            <a:avLst/>
            <a:gdLst>
              <a:gd name="T0" fmla="*/ 22892077 w 53"/>
              <a:gd name="T1" fmla="*/ 0 h 81"/>
              <a:gd name="T2" fmla="*/ 0 w 53"/>
              <a:gd name="T3" fmla="*/ 17823117 h 81"/>
              <a:gd name="T4" fmla="*/ 13734761 w 53"/>
              <a:gd name="T5" fmla="*/ 49780864 h 81"/>
              <a:gd name="T6" fmla="*/ 34664845 w 53"/>
              <a:gd name="T7" fmla="*/ 30729296 h 81"/>
              <a:gd name="T8" fmla="*/ 22892077 w 53"/>
              <a:gd name="T9" fmla="*/ 0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81"/>
              <a:gd name="T17" fmla="*/ 53 w 53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81">
                <a:moveTo>
                  <a:pt x="35" y="0"/>
                </a:moveTo>
                <a:lnTo>
                  <a:pt x="0" y="29"/>
                </a:lnTo>
                <a:lnTo>
                  <a:pt x="21" y="81"/>
                </a:lnTo>
                <a:lnTo>
                  <a:pt x="53" y="50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55" name="Freeform 16"/>
          <p:cNvSpPr>
            <a:spLocks/>
          </p:cNvSpPr>
          <p:nvPr/>
        </p:nvSpPr>
        <p:spPr bwMode="auto">
          <a:xfrm>
            <a:off x="7215188" y="3273425"/>
            <a:ext cx="330200" cy="1001713"/>
          </a:xfrm>
          <a:custGeom>
            <a:avLst/>
            <a:gdLst>
              <a:gd name="T0" fmla="*/ 262727807 w 415"/>
              <a:gd name="T1" fmla="*/ 466120139 h 1263"/>
              <a:gd name="T2" fmla="*/ 239936846 w 415"/>
              <a:gd name="T3" fmla="*/ 355409041 h 1263"/>
              <a:gd name="T4" fmla="*/ 244368687 w 415"/>
              <a:gd name="T5" fmla="*/ 242810314 h 1263"/>
              <a:gd name="T6" fmla="*/ 216513333 w 415"/>
              <a:gd name="T7" fmla="*/ 201293553 h 1263"/>
              <a:gd name="T8" fmla="*/ 154471538 w 415"/>
              <a:gd name="T9" fmla="*/ 173615977 h 1263"/>
              <a:gd name="T10" fmla="*/ 179794298 w 415"/>
              <a:gd name="T11" fmla="*/ 150341021 h 1263"/>
              <a:gd name="T12" fmla="*/ 200686012 w 415"/>
              <a:gd name="T13" fmla="*/ 93098239 h 1263"/>
              <a:gd name="T14" fmla="*/ 175363253 w 415"/>
              <a:gd name="T15" fmla="*/ 21387326 h 1263"/>
              <a:gd name="T16" fmla="*/ 141809363 w 415"/>
              <a:gd name="T17" fmla="*/ 0 h 1263"/>
              <a:gd name="T18" fmla="*/ 89263801 w 415"/>
              <a:gd name="T19" fmla="*/ 9435772 h 1263"/>
              <a:gd name="T20" fmla="*/ 52545561 w 415"/>
              <a:gd name="T21" fmla="*/ 71710913 h 1263"/>
              <a:gd name="T22" fmla="*/ 57609954 w 415"/>
              <a:gd name="T23" fmla="*/ 125179228 h 1263"/>
              <a:gd name="T24" fmla="*/ 93695642 w 415"/>
              <a:gd name="T25" fmla="*/ 162292575 h 1263"/>
              <a:gd name="T26" fmla="*/ 56977402 w 415"/>
              <a:gd name="T27" fmla="*/ 191228836 h 1263"/>
              <a:gd name="T28" fmla="*/ 18992467 w 415"/>
              <a:gd name="T29" fmla="*/ 246584781 h 1263"/>
              <a:gd name="T30" fmla="*/ 8862886 w 415"/>
              <a:gd name="T31" fmla="*/ 335279607 h 1263"/>
              <a:gd name="T32" fmla="*/ 0 w 415"/>
              <a:gd name="T33" fmla="*/ 498830867 h 1263"/>
              <a:gd name="T34" fmla="*/ 52545561 w 415"/>
              <a:gd name="T35" fmla="*/ 492539823 h 1263"/>
              <a:gd name="T36" fmla="*/ 55710707 w 415"/>
              <a:gd name="T37" fmla="*/ 550412345 h 1263"/>
              <a:gd name="T38" fmla="*/ 43682675 w 415"/>
              <a:gd name="T39" fmla="*/ 656091083 h 1263"/>
              <a:gd name="T40" fmla="*/ 47481169 w 415"/>
              <a:gd name="T41" fmla="*/ 776237952 h 1263"/>
              <a:gd name="T42" fmla="*/ 137378318 w 415"/>
              <a:gd name="T43" fmla="*/ 794480550 h 1263"/>
              <a:gd name="T44" fmla="*/ 220944379 w 415"/>
              <a:gd name="T45" fmla="*/ 776237952 h 1263"/>
              <a:gd name="T46" fmla="*/ 205117853 w 415"/>
              <a:gd name="T47" fmla="*/ 491910878 h 1263"/>
              <a:gd name="T48" fmla="*/ 262727807 w 415"/>
              <a:gd name="T49" fmla="*/ 466120139 h 12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15"/>
              <a:gd name="T76" fmla="*/ 0 h 1263"/>
              <a:gd name="T77" fmla="*/ 415 w 415"/>
              <a:gd name="T78" fmla="*/ 1263 h 126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15" h="1263">
                <a:moveTo>
                  <a:pt x="415" y="741"/>
                </a:moveTo>
                <a:lnTo>
                  <a:pt x="379" y="565"/>
                </a:lnTo>
                <a:lnTo>
                  <a:pt x="386" y="386"/>
                </a:lnTo>
                <a:lnTo>
                  <a:pt x="342" y="320"/>
                </a:lnTo>
                <a:lnTo>
                  <a:pt x="244" y="276"/>
                </a:lnTo>
                <a:lnTo>
                  <a:pt x="284" y="239"/>
                </a:lnTo>
                <a:lnTo>
                  <a:pt x="317" y="148"/>
                </a:lnTo>
                <a:lnTo>
                  <a:pt x="277" y="34"/>
                </a:lnTo>
                <a:lnTo>
                  <a:pt x="224" y="0"/>
                </a:lnTo>
                <a:lnTo>
                  <a:pt x="141" y="15"/>
                </a:lnTo>
                <a:lnTo>
                  <a:pt x="83" y="114"/>
                </a:lnTo>
                <a:lnTo>
                  <a:pt x="91" y="199"/>
                </a:lnTo>
                <a:lnTo>
                  <a:pt x="148" y="258"/>
                </a:lnTo>
                <a:lnTo>
                  <a:pt x="90" y="304"/>
                </a:lnTo>
                <a:lnTo>
                  <a:pt x="30" y="392"/>
                </a:lnTo>
                <a:lnTo>
                  <a:pt x="14" y="533"/>
                </a:lnTo>
                <a:lnTo>
                  <a:pt x="0" y="793"/>
                </a:lnTo>
                <a:lnTo>
                  <a:pt x="83" y="783"/>
                </a:lnTo>
                <a:lnTo>
                  <a:pt x="88" y="875"/>
                </a:lnTo>
                <a:lnTo>
                  <a:pt x="69" y="1043"/>
                </a:lnTo>
                <a:lnTo>
                  <a:pt x="75" y="1234"/>
                </a:lnTo>
                <a:lnTo>
                  <a:pt x="217" y="1263"/>
                </a:lnTo>
                <a:lnTo>
                  <a:pt x="349" y="1234"/>
                </a:lnTo>
                <a:lnTo>
                  <a:pt x="324" y="782"/>
                </a:lnTo>
                <a:lnTo>
                  <a:pt x="415" y="7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56" name="Freeform 17"/>
          <p:cNvSpPr>
            <a:spLocks/>
          </p:cNvSpPr>
          <p:nvPr/>
        </p:nvSpPr>
        <p:spPr bwMode="auto">
          <a:xfrm>
            <a:off x="7300913" y="3294063"/>
            <a:ext cx="133350" cy="184150"/>
          </a:xfrm>
          <a:custGeom>
            <a:avLst/>
            <a:gdLst>
              <a:gd name="T0" fmla="*/ 21791284 w 169"/>
              <a:gd name="T1" fmla="*/ 13624739 h 234"/>
              <a:gd name="T2" fmla="*/ 0 w 169"/>
              <a:gd name="T3" fmla="*/ 52641717 h 234"/>
              <a:gd name="T4" fmla="*/ 16187428 w 169"/>
              <a:gd name="T5" fmla="*/ 116431592 h 234"/>
              <a:gd name="T6" fmla="*/ 56657180 w 169"/>
              <a:gd name="T7" fmla="*/ 144919754 h 234"/>
              <a:gd name="T8" fmla="*/ 80938716 w 169"/>
              <a:gd name="T9" fmla="*/ 131914357 h 234"/>
              <a:gd name="T10" fmla="*/ 92768202 w 169"/>
              <a:gd name="T11" fmla="*/ 111476855 h 234"/>
              <a:gd name="T12" fmla="*/ 105220251 w 169"/>
              <a:gd name="T13" fmla="*/ 77414614 h 234"/>
              <a:gd name="T14" fmla="*/ 94635891 w 169"/>
              <a:gd name="T15" fmla="*/ 24153555 h 234"/>
              <a:gd name="T16" fmla="*/ 59147432 w 169"/>
              <a:gd name="T17" fmla="*/ 0 h 234"/>
              <a:gd name="T18" fmla="*/ 21791284 w 169"/>
              <a:gd name="T19" fmla="*/ 13624739 h 2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9"/>
              <a:gd name="T31" fmla="*/ 0 h 234"/>
              <a:gd name="T32" fmla="*/ 169 w 169"/>
              <a:gd name="T33" fmla="*/ 234 h 2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9" h="234">
                <a:moveTo>
                  <a:pt x="35" y="22"/>
                </a:moveTo>
                <a:lnTo>
                  <a:pt x="0" y="85"/>
                </a:lnTo>
                <a:lnTo>
                  <a:pt x="26" y="188"/>
                </a:lnTo>
                <a:lnTo>
                  <a:pt x="91" y="234"/>
                </a:lnTo>
                <a:lnTo>
                  <a:pt x="130" y="213"/>
                </a:lnTo>
                <a:lnTo>
                  <a:pt x="149" y="180"/>
                </a:lnTo>
                <a:lnTo>
                  <a:pt x="169" y="125"/>
                </a:lnTo>
                <a:lnTo>
                  <a:pt x="152" y="39"/>
                </a:lnTo>
                <a:lnTo>
                  <a:pt x="95" y="0"/>
                </a:lnTo>
                <a:lnTo>
                  <a:pt x="35" y="22"/>
                </a:lnTo>
                <a:close/>
              </a:path>
            </a:pathLst>
          </a:custGeom>
          <a:solidFill>
            <a:srgbClr val="00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57" name="Freeform 18"/>
          <p:cNvSpPr>
            <a:spLocks/>
          </p:cNvSpPr>
          <p:nvPr/>
        </p:nvSpPr>
        <p:spPr bwMode="auto">
          <a:xfrm>
            <a:off x="7239000" y="3505200"/>
            <a:ext cx="271463" cy="735013"/>
          </a:xfrm>
          <a:custGeom>
            <a:avLst/>
            <a:gdLst>
              <a:gd name="T0" fmla="*/ 158770136 w 342"/>
              <a:gd name="T1" fmla="*/ 196572321 h 926"/>
              <a:gd name="T2" fmla="*/ 167591096 w 342"/>
              <a:gd name="T3" fmla="*/ 152469954 h 926"/>
              <a:gd name="T4" fmla="*/ 175781818 w 342"/>
              <a:gd name="T5" fmla="*/ 262726666 h 926"/>
              <a:gd name="T6" fmla="*/ 185862461 w 342"/>
              <a:gd name="T7" fmla="*/ 282257692 h 926"/>
              <a:gd name="T8" fmla="*/ 215474153 w 342"/>
              <a:gd name="T9" fmla="*/ 274066980 h 926"/>
              <a:gd name="T10" fmla="*/ 202243110 w 342"/>
              <a:gd name="T11" fmla="*/ 185232007 h 926"/>
              <a:gd name="T12" fmla="*/ 200983426 w 342"/>
              <a:gd name="T13" fmla="*/ 84425689 h 926"/>
              <a:gd name="T14" fmla="*/ 180822139 w 342"/>
              <a:gd name="T15" fmla="*/ 34651974 h 926"/>
              <a:gd name="T16" fmla="*/ 134829005 w 342"/>
              <a:gd name="T17" fmla="*/ 8190712 h 926"/>
              <a:gd name="T18" fmla="*/ 69304821 w 342"/>
              <a:gd name="T19" fmla="*/ 0 h 926"/>
              <a:gd name="T20" fmla="*/ 28982247 w 342"/>
              <a:gd name="T21" fmla="*/ 37802369 h 926"/>
              <a:gd name="T22" fmla="*/ 11341121 w 342"/>
              <a:gd name="T23" fmla="*/ 103956714 h 926"/>
              <a:gd name="T24" fmla="*/ 6930244 w 342"/>
              <a:gd name="T25" fmla="*/ 183971531 h 926"/>
              <a:gd name="T26" fmla="*/ 0 w 342"/>
              <a:gd name="T27" fmla="*/ 284777850 h 926"/>
              <a:gd name="T28" fmla="*/ 27091531 w 342"/>
              <a:gd name="T29" fmla="*/ 282257692 h 926"/>
              <a:gd name="T30" fmla="*/ 34652014 w 342"/>
              <a:gd name="T31" fmla="*/ 201612637 h 926"/>
              <a:gd name="T32" fmla="*/ 48513296 w 342"/>
              <a:gd name="T33" fmla="*/ 134198610 h 926"/>
              <a:gd name="T34" fmla="*/ 51033456 w 342"/>
              <a:gd name="T35" fmla="*/ 247605718 h 926"/>
              <a:gd name="T36" fmla="*/ 54813301 w 342"/>
              <a:gd name="T37" fmla="*/ 337701167 h 926"/>
              <a:gd name="T38" fmla="*/ 40952813 w 342"/>
              <a:gd name="T39" fmla="*/ 573966572 h 926"/>
              <a:gd name="T40" fmla="*/ 102696358 w 342"/>
              <a:gd name="T41" fmla="*/ 583416966 h 926"/>
              <a:gd name="T42" fmla="*/ 104587074 w 342"/>
              <a:gd name="T43" fmla="*/ 422757094 h 926"/>
              <a:gd name="T44" fmla="*/ 107737473 w 342"/>
              <a:gd name="T45" fmla="*/ 312499588 h 926"/>
              <a:gd name="T46" fmla="*/ 125378600 w 342"/>
              <a:gd name="T47" fmla="*/ 457409067 h 926"/>
              <a:gd name="T48" fmla="*/ 126638283 w 342"/>
              <a:gd name="T49" fmla="*/ 580896808 h 926"/>
              <a:gd name="T50" fmla="*/ 167591096 w 342"/>
              <a:gd name="T51" fmla="*/ 580896808 h 926"/>
              <a:gd name="T52" fmla="*/ 174521340 w 342"/>
              <a:gd name="T53" fmla="*/ 389995040 h 926"/>
              <a:gd name="T54" fmla="*/ 160660852 w 342"/>
              <a:gd name="T55" fmla="*/ 265246824 h 926"/>
              <a:gd name="T56" fmla="*/ 158770136 w 342"/>
              <a:gd name="T57" fmla="*/ 196572321 h 92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2"/>
              <a:gd name="T88" fmla="*/ 0 h 926"/>
              <a:gd name="T89" fmla="*/ 342 w 342"/>
              <a:gd name="T90" fmla="*/ 926 h 92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2" h="926">
                <a:moveTo>
                  <a:pt x="252" y="312"/>
                </a:moveTo>
                <a:lnTo>
                  <a:pt x="266" y="242"/>
                </a:lnTo>
                <a:lnTo>
                  <a:pt x="279" y="417"/>
                </a:lnTo>
                <a:lnTo>
                  <a:pt x="295" y="448"/>
                </a:lnTo>
                <a:lnTo>
                  <a:pt x="342" y="435"/>
                </a:lnTo>
                <a:lnTo>
                  <a:pt x="321" y="294"/>
                </a:lnTo>
                <a:lnTo>
                  <a:pt x="319" y="134"/>
                </a:lnTo>
                <a:lnTo>
                  <a:pt x="287" y="55"/>
                </a:lnTo>
                <a:lnTo>
                  <a:pt x="214" y="13"/>
                </a:lnTo>
                <a:lnTo>
                  <a:pt x="110" y="0"/>
                </a:lnTo>
                <a:lnTo>
                  <a:pt x="46" y="60"/>
                </a:lnTo>
                <a:lnTo>
                  <a:pt x="18" y="165"/>
                </a:lnTo>
                <a:lnTo>
                  <a:pt x="11" y="292"/>
                </a:lnTo>
                <a:lnTo>
                  <a:pt x="0" y="452"/>
                </a:lnTo>
                <a:lnTo>
                  <a:pt x="43" y="448"/>
                </a:lnTo>
                <a:lnTo>
                  <a:pt x="55" y="320"/>
                </a:lnTo>
                <a:lnTo>
                  <a:pt x="77" y="213"/>
                </a:lnTo>
                <a:lnTo>
                  <a:pt x="81" y="393"/>
                </a:lnTo>
                <a:lnTo>
                  <a:pt x="87" y="536"/>
                </a:lnTo>
                <a:lnTo>
                  <a:pt x="65" y="911"/>
                </a:lnTo>
                <a:lnTo>
                  <a:pt x="163" y="926"/>
                </a:lnTo>
                <a:lnTo>
                  <a:pt x="166" y="671"/>
                </a:lnTo>
                <a:lnTo>
                  <a:pt x="171" y="496"/>
                </a:lnTo>
                <a:lnTo>
                  <a:pt x="199" y="726"/>
                </a:lnTo>
                <a:lnTo>
                  <a:pt x="201" y="922"/>
                </a:lnTo>
                <a:lnTo>
                  <a:pt x="266" y="922"/>
                </a:lnTo>
                <a:lnTo>
                  <a:pt x="277" y="619"/>
                </a:lnTo>
                <a:lnTo>
                  <a:pt x="255" y="421"/>
                </a:lnTo>
                <a:lnTo>
                  <a:pt x="252" y="312"/>
                </a:lnTo>
                <a:close/>
              </a:path>
            </a:pathLst>
          </a:custGeom>
          <a:solidFill>
            <a:srgbClr val="00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pic>
        <p:nvPicPr>
          <p:cNvPr id="10258" name="Picture 19" descr="BD00004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24200"/>
            <a:ext cx="3571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20" descr="BD00002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00400"/>
            <a:ext cx="3857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" name="Freeform 21"/>
          <p:cNvSpPr>
            <a:spLocks/>
          </p:cNvSpPr>
          <p:nvPr/>
        </p:nvSpPr>
        <p:spPr bwMode="auto">
          <a:xfrm>
            <a:off x="7777163" y="3163888"/>
            <a:ext cx="355600" cy="877887"/>
          </a:xfrm>
          <a:custGeom>
            <a:avLst/>
            <a:gdLst>
              <a:gd name="T0" fmla="*/ 280379956 w 451"/>
              <a:gd name="T1" fmla="*/ 411010154 h 1104"/>
              <a:gd name="T2" fmla="*/ 260486067 w 451"/>
              <a:gd name="T3" fmla="*/ 313632287 h 1104"/>
              <a:gd name="T4" fmla="*/ 264216319 w 451"/>
              <a:gd name="T5" fmla="*/ 214990073 h 1104"/>
              <a:gd name="T6" fmla="*/ 240592179 w 451"/>
              <a:gd name="T7" fmla="*/ 177050087 h 1104"/>
              <a:gd name="T8" fmla="*/ 186505498 w 451"/>
              <a:gd name="T9" fmla="*/ 153021907 h 1104"/>
              <a:gd name="T10" fmla="*/ 208886221 w 451"/>
              <a:gd name="T11" fmla="*/ 132155391 h 1104"/>
              <a:gd name="T12" fmla="*/ 226293275 w 451"/>
              <a:gd name="T13" fmla="*/ 81569539 h 1104"/>
              <a:gd name="T14" fmla="*/ 205155969 w 451"/>
              <a:gd name="T15" fmla="*/ 18337024 h 1104"/>
              <a:gd name="T16" fmla="*/ 175315531 w 451"/>
              <a:gd name="T17" fmla="*/ 0 h 1104"/>
              <a:gd name="T18" fmla="*/ 129931982 w 451"/>
              <a:gd name="T19" fmla="*/ 8219853 h 1104"/>
              <a:gd name="T20" fmla="*/ 99469441 w 451"/>
              <a:gd name="T21" fmla="*/ 63232515 h 1104"/>
              <a:gd name="T22" fmla="*/ 103821796 w 451"/>
              <a:gd name="T23" fmla="*/ 111288876 h 1104"/>
              <a:gd name="T24" fmla="*/ 133040920 w 451"/>
              <a:gd name="T25" fmla="*/ 142904736 h 1104"/>
              <a:gd name="T26" fmla="*/ 103199693 w 451"/>
              <a:gd name="T27" fmla="*/ 168198060 h 1104"/>
              <a:gd name="T28" fmla="*/ 70872420 w 451"/>
              <a:gd name="T29" fmla="*/ 216886595 h 1104"/>
              <a:gd name="T30" fmla="*/ 57816933 w 451"/>
              <a:gd name="T31" fmla="*/ 297823960 h 1104"/>
              <a:gd name="T32" fmla="*/ 7460504 w 451"/>
              <a:gd name="T33" fmla="*/ 321219967 h 1104"/>
              <a:gd name="T34" fmla="*/ 0 w 451"/>
              <a:gd name="T35" fmla="*/ 380026468 h 1104"/>
              <a:gd name="T36" fmla="*/ 76467404 w 451"/>
              <a:gd name="T37" fmla="*/ 386349799 h 1104"/>
              <a:gd name="T38" fmla="*/ 100091544 w 451"/>
              <a:gd name="T39" fmla="*/ 329440615 h 1104"/>
              <a:gd name="T40" fmla="*/ 93874458 w 451"/>
              <a:gd name="T41" fmla="*/ 421127324 h 1104"/>
              <a:gd name="T42" fmla="*/ 101956276 w 451"/>
              <a:gd name="T43" fmla="*/ 486256361 h 1104"/>
              <a:gd name="T44" fmla="*/ 91387623 w 451"/>
              <a:gd name="T45" fmla="*/ 577943070 h 1104"/>
              <a:gd name="T46" fmla="*/ 94495772 w 451"/>
              <a:gd name="T47" fmla="*/ 684173759 h 1104"/>
              <a:gd name="T48" fmla="*/ 157286374 w 451"/>
              <a:gd name="T49" fmla="*/ 696187451 h 1104"/>
              <a:gd name="T50" fmla="*/ 168476341 w 451"/>
              <a:gd name="T51" fmla="*/ 682909411 h 1104"/>
              <a:gd name="T52" fmla="*/ 174072114 w 451"/>
              <a:gd name="T53" fmla="*/ 698084769 h 1104"/>
              <a:gd name="T54" fmla="*/ 244322431 w 451"/>
              <a:gd name="T55" fmla="*/ 684173759 h 1104"/>
              <a:gd name="T56" fmla="*/ 230644841 w 451"/>
              <a:gd name="T57" fmla="*/ 434406160 h 1104"/>
              <a:gd name="T58" fmla="*/ 280379956 w 451"/>
              <a:gd name="T59" fmla="*/ 411010154 h 11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51"/>
              <a:gd name="T91" fmla="*/ 0 h 1104"/>
              <a:gd name="T92" fmla="*/ 451 w 451"/>
              <a:gd name="T93" fmla="*/ 1104 h 110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51" h="1104">
                <a:moveTo>
                  <a:pt x="451" y="650"/>
                </a:moveTo>
                <a:lnTo>
                  <a:pt x="419" y="496"/>
                </a:lnTo>
                <a:lnTo>
                  <a:pt x="425" y="340"/>
                </a:lnTo>
                <a:lnTo>
                  <a:pt x="387" y="280"/>
                </a:lnTo>
                <a:lnTo>
                  <a:pt x="300" y="242"/>
                </a:lnTo>
                <a:lnTo>
                  <a:pt x="336" y="209"/>
                </a:lnTo>
                <a:lnTo>
                  <a:pt x="364" y="129"/>
                </a:lnTo>
                <a:lnTo>
                  <a:pt x="330" y="29"/>
                </a:lnTo>
                <a:lnTo>
                  <a:pt x="282" y="0"/>
                </a:lnTo>
                <a:lnTo>
                  <a:pt x="209" y="13"/>
                </a:lnTo>
                <a:lnTo>
                  <a:pt x="160" y="100"/>
                </a:lnTo>
                <a:lnTo>
                  <a:pt x="167" y="176"/>
                </a:lnTo>
                <a:lnTo>
                  <a:pt x="214" y="226"/>
                </a:lnTo>
                <a:lnTo>
                  <a:pt x="166" y="266"/>
                </a:lnTo>
                <a:lnTo>
                  <a:pt x="114" y="343"/>
                </a:lnTo>
                <a:lnTo>
                  <a:pt x="93" y="471"/>
                </a:lnTo>
                <a:lnTo>
                  <a:pt x="12" y="508"/>
                </a:lnTo>
                <a:lnTo>
                  <a:pt x="0" y="601"/>
                </a:lnTo>
                <a:lnTo>
                  <a:pt x="123" y="611"/>
                </a:lnTo>
                <a:lnTo>
                  <a:pt x="161" y="521"/>
                </a:lnTo>
                <a:lnTo>
                  <a:pt x="151" y="666"/>
                </a:lnTo>
                <a:lnTo>
                  <a:pt x="164" y="769"/>
                </a:lnTo>
                <a:lnTo>
                  <a:pt x="147" y="914"/>
                </a:lnTo>
                <a:lnTo>
                  <a:pt x="152" y="1082"/>
                </a:lnTo>
                <a:lnTo>
                  <a:pt x="253" y="1101"/>
                </a:lnTo>
                <a:lnTo>
                  <a:pt x="271" y="1080"/>
                </a:lnTo>
                <a:lnTo>
                  <a:pt x="280" y="1104"/>
                </a:lnTo>
                <a:lnTo>
                  <a:pt x="393" y="1082"/>
                </a:lnTo>
                <a:lnTo>
                  <a:pt x="371" y="687"/>
                </a:lnTo>
                <a:lnTo>
                  <a:pt x="451" y="6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61" name="Freeform 22"/>
          <p:cNvSpPr>
            <a:spLocks/>
          </p:cNvSpPr>
          <p:nvPr/>
        </p:nvSpPr>
        <p:spPr bwMode="auto">
          <a:xfrm>
            <a:off x="7916863" y="3184525"/>
            <a:ext cx="117475" cy="160338"/>
          </a:xfrm>
          <a:custGeom>
            <a:avLst/>
            <a:gdLst>
              <a:gd name="T0" fmla="*/ 18648565 w 149"/>
              <a:gd name="T1" fmla="*/ 11853164 h 203"/>
              <a:gd name="T2" fmla="*/ 0 w 149"/>
              <a:gd name="T3" fmla="*/ 45540731 h 203"/>
              <a:gd name="T4" fmla="*/ 14297259 w 149"/>
              <a:gd name="T5" fmla="*/ 101687465 h 203"/>
              <a:gd name="T6" fmla="*/ 48485638 w 149"/>
              <a:gd name="T7" fmla="*/ 126641745 h 203"/>
              <a:gd name="T8" fmla="*/ 70242166 w 149"/>
              <a:gd name="T9" fmla="*/ 115412556 h 203"/>
              <a:gd name="T10" fmla="*/ 82052740 w 149"/>
              <a:gd name="T11" fmla="*/ 97320427 h 203"/>
              <a:gd name="T12" fmla="*/ 92619971 w 149"/>
              <a:gd name="T13" fmla="*/ 68623874 h 203"/>
              <a:gd name="T14" fmla="*/ 83296082 w 149"/>
              <a:gd name="T15" fmla="*/ 19963266 h 203"/>
              <a:gd name="T16" fmla="*/ 51593601 w 149"/>
              <a:gd name="T17" fmla="*/ 0 h 203"/>
              <a:gd name="T18" fmla="*/ 18648565 w 149"/>
              <a:gd name="T19" fmla="*/ 11853164 h 2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9"/>
              <a:gd name="T31" fmla="*/ 0 h 203"/>
              <a:gd name="T32" fmla="*/ 149 w 149"/>
              <a:gd name="T33" fmla="*/ 203 h 2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9" h="203">
                <a:moveTo>
                  <a:pt x="30" y="19"/>
                </a:moveTo>
                <a:lnTo>
                  <a:pt x="0" y="73"/>
                </a:lnTo>
                <a:lnTo>
                  <a:pt x="23" y="163"/>
                </a:lnTo>
                <a:lnTo>
                  <a:pt x="78" y="203"/>
                </a:lnTo>
                <a:lnTo>
                  <a:pt x="113" y="185"/>
                </a:lnTo>
                <a:lnTo>
                  <a:pt x="132" y="156"/>
                </a:lnTo>
                <a:lnTo>
                  <a:pt x="149" y="110"/>
                </a:lnTo>
                <a:lnTo>
                  <a:pt x="134" y="32"/>
                </a:lnTo>
                <a:lnTo>
                  <a:pt x="83" y="0"/>
                </a:lnTo>
                <a:lnTo>
                  <a:pt x="30" y="19"/>
                </a:lnTo>
                <a:close/>
              </a:path>
            </a:pathLst>
          </a:custGeom>
          <a:solidFill>
            <a:srgbClr val="199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62" name="Freeform 23"/>
          <p:cNvSpPr>
            <a:spLocks/>
          </p:cNvSpPr>
          <p:nvPr/>
        </p:nvSpPr>
        <p:spPr bwMode="auto">
          <a:xfrm>
            <a:off x="7799388" y="3368675"/>
            <a:ext cx="303212" cy="644525"/>
          </a:xfrm>
          <a:custGeom>
            <a:avLst/>
            <a:gdLst>
              <a:gd name="T0" fmla="*/ 191531559 w 382"/>
              <a:gd name="T1" fmla="*/ 172206298 h 813"/>
              <a:gd name="T2" fmla="*/ 199092015 w 382"/>
              <a:gd name="T3" fmla="*/ 133868556 h 813"/>
              <a:gd name="T4" fmla="*/ 206022235 w 382"/>
              <a:gd name="T5" fmla="*/ 230027246 h 813"/>
              <a:gd name="T6" fmla="*/ 214842371 w 382"/>
              <a:gd name="T7" fmla="*/ 248253906 h 813"/>
              <a:gd name="T8" fmla="*/ 240674128 w 382"/>
              <a:gd name="T9" fmla="*/ 240083581 h 813"/>
              <a:gd name="T10" fmla="*/ 229333841 w 382"/>
              <a:gd name="T11" fmla="*/ 162150757 h 813"/>
              <a:gd name="T12" fmla="*/ 228073368 w 382"/>
              <a:gd name="T13" fmla="*/ 74161599 h 813"/>
              <a:gd name="T14" fmla="*/ 210432303 w 382"/>
              <a:gd name="T15" fmla="*/ 30796086 h 813"/>
              <a:gd name="T16" fmla="*/ 169479633 w 382"/>
              <a:gd name="T17" fmla="*/ 6913779 h 813"/>
              <a:gd name="T18" fmla="*/ 112146371 w 382"/>
              <a:gd name="T19" fmla="*/ 0 h 813"/>
              <a:gd name="T20" fmla="*/ 76864242 w 382"/>
              <a:gd name="T21" fmla="*/ 33309972 h 813"/>
              <a:gd name="T22" fmla="*/ 61743329 w 382"/>
              <a:gd name="T23" fmla="*/ 91130920 h 813"/>
              <a:gd name="T24" fmla="*/ 51033278 w 382"/>
              <a:gd name="T25" fmla="*/ 153351762 h 813"/>
              <a:gd name="T26" fmla="*/ 11340288 w 382"/>
              <a:gd name="T27" fmla="*/ 166549858 h 813"/>
              <a:gd name="T28" fmla="*/ 0 w 382"/>
              <a:gd name="T29" fmla="*/ 197974614 h 813"/>
              <a:gd name="T30" fmla="*/ 46622417 w 382"/>
              <a:gd name="T31" fmla="*/ 199859830 h 813"/>
              <a:gd name="T32" fmla="*/ 93875864 w 382"/>
              <a:gd name="T33" fmla="*/ 117527905 h 813"/>
              <a:gd name="T34" fmla="*/ 96396016 w 382"/>
              <a:gd name="T35" fmla="*/ 216829150 h 813"/>
              <a:gd name="T36" fmla="*/ 98916168 w 382"/>
              <a:gd name="T37" fmla="*/ 297275859 h 813"/>
              <a:gd name="T38" fmla="*/ 93245627 w 382"/>
              <a:gd name="T39" fmla="*/ 410403870 h 813"/>
              <a:gd name="T40" fmla="*/ 94505307 w 382"/>
              <a:gd name="T41" fmla="*/ 505934684 h 813"/>
              <a:gd name="T42" fmla="*/ 141128517 w 382"/>
              <a:gd name="T43" fmla="*/ 510962455 h 813"/>
              <a:gd name="T44" fmla="*/ 142388196 w 382"/>
              <a:gd name="T45" fmla="*/ 370180912 h 813"/>
              <a:gd name="T46" fmla="*/ 145538585 w 382"/>
              <a:gd name="T47" fmla="*/ 274650098 h 813"/>
              <a:gd name="T48" fmla="*/ 160659498 w 382"/>
              <a:gd name="T49" fmla="*/ 400348329 h 813"/>
              <a:gd name="T50" fmla="*/ 162549413 w 382"/>
              <a:gd name="T51" fmla="*/ 509077239 h 813"/>
              <a:gd name="T52" fmla="*/ 199092015 w 382"/>
              <a:gd name="T53" fmla="*/ 509077239 h 813"/>
              <a:gd name="T54" fmla="*/ 204761762 w 382"/>
              <a:gd name="T55" fmla="*/ 342527381 h 813"/>
              <a:gd name="T56" fmla="*/ 192791238 w 382"/>
              <a:gd name="T57" fmla="*/ 233169801 h 813"/>
              <a:gd name="T58" fmla="*/ 191531559 w 382"/>
              <a:gd name="T59" fmla="*/ 172206298 h 81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82"/>
              <a:gd name="T91" fmla="*/ 0 h 813"/>
              <a:gd name="T92" fmla="*/ 382 w 382"/>
              <a:gd name="T93" fmla="*/ 813 h 81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82" h="813">
                <a:moveTo>
                  <a:pt x="304" y="274"/>
                </a:moveTo>
                <a:lnTo>
                  <a:pt x="316" y="213"/>
                </a:lnTo>
                <a:lnTo>
                  <a:pt x="327" y="366"/>
                </a:lnTo>
                <a:lnTo>
                  <a:pt x="341" y="395"/>
                </a:lnTo>
                <a:lnTo>
                  <a:pt x="382" y="382"/>
                </a:lnTo>
                <a:lnTo>
                  <a:pt x="364" y="258"/>
                </a:lnTo>
                <a:lnTo>
                  <a:pt x="362" y="118"/>
                </a:lnTo>
                <a:lnTo>
                  <a:pt x="334" y="49"/>
                </a:lnTo>
                <a:lnTo>
                  <a:pt x="269" y="11"/>
                </a:lnTo>
                <a:lnTo>
                  <a:pt x="178" y="0"/>
                </a:lnTo>
                <a:lnTo>
                  <a:pt x="122" y="53"/>
                </a:lnTo>
                <a:lnTo>
                  <a:pt x="98" y="145"/>
                </a:lnTo>
                <a:lnTo>
                  <a:pt x="81" y="244"/>
                </a:lnTo>
                <a:lnTo>
                  <a:pt x="18" y="265"/>
                </a:lnTo>
                <a:lnTo>
                  <a:pt x="0" y="315"/>
                </a:lnTo>
                <a:lnTo>
                  <a:pt x="74" y="318"/>
                </a:lnTo>
                <a:lnTo>
                  <a:pt x="149" y="187"/>
                </a:lnTo>
                <a:lnTo>
                  <a:pt x="153" y="345"/>
                </a:lnTo>
                <a:lnTo>
                  <a:pt x="157" y="473"/>
                </a:lnTo>
                <a:lnTo>
                  <a:pt x="148" y="653"/>
                </a:lnTo>
                <a:lnTo>
                  <a:pt x="150" y="805"/>
                </a:lnTo>
                <a:lnTo>
                  <a:pt x="224" y="813"/>
                </a:lnTo>
                <a:lnTo>
                  <a:pt x="226" y="589"/>
                </a:lnTo>
                <a:lnTo>
                  <a:pt x="231" y="437"/>
                </a:lnTo>
                <a:lnTo>
                  <a:pt x="255" y="637"/>
                </a:lnTo>
                <a:lnTo>
                  <a:pt x="258" y="810"/>
                </a:lnTo>
                <a:lnTo>
                  <a:pt x="316" y="810"/>
                </a:lnTo>
                <a:lnTo>
                  <a:pt x="325" y="545"/>
                </a:lnTo>
                <a:lnTo>
                  <a:pt x="306" y="371"/>
                </a:lnTo>
                <a:lnTo>
                  <a:pt x="304" y="274"/>
                </a:lnTo>
                <a:close/>
              </a:path>
            </a:pathLst>
          </a:custGeom>
          <a:solidFill>
            <a:srgbClr val="199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63" name="Freeform 24"/>
          <p:cNvSpPr>
            <a:spLocks/>
          </p:cNvSpPr>
          <p:nvPr/>
        </p:nvSpPr>
        <p:spPr bwMode="auto">
          <a:xfrm>
            <a:off x="7702550" y="3606800"/>
            <a:ext cx="42863" cy="63500"/>
          </a:xfrm>
          <a:custGeom>
            <a:avLst/>
            <a:gdLst>
              <a:gd name="T0" fmla="*/ 22892077 w 53"/>
              <a:gd name="T1" fmla="*/ 0 h 81"/>
              <a:gd name="T2" fmla="*/ 0 w 53"/>
              <a:gd name="T3" fmla="*/ 17823117 h 81"/>
              <a:gd name="T4" fmla="*/ 13734761 w 53"/>
              <a:gd name="T5" fmla="*/ 49780864 h 81"/>
              <a:gd name="T6" fmla="*/ 34664845 w 53"/>
              <a:gd name="T7" fmla="*/ 30729296 h 81"/>
              <a:gd name="T8" fmla="*/ 22892077 w 53"/>
              <a:gd name="T9" fmla="*/ 0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81"/>
              <a:gd name="T17" fmla="*/ 53 w 53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81">
                <a:moveTo>
                  <a:pt x="35" y="0"/>
                </a:moveTo>
                <a:lnTo>
                  <a:pt x="0" y="29"/>
                </a:lnTo>
                <a:lnTo>
                  <a:pt x="21" y="81"/>
                </a:lnTo>
                <a:lnTo>
                  <a:pt x="53" y="50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64" name="Freeform 25"/>
          <p:cNvSpPr>
            <a:spLocks/>
          </p:cNvSpPr>
          <p:nvPr/>
        </p:nvSpPr>
        <p:spPr bwMode="auto">
          <a:xfrm>
            <a:off x="7620000" y="3925888"/>
            <a:ext cx="93663" cy="74612"/>
          </a:xfrm>
          <a:custGeom>
            <a:avLst/>
            <a:gdLst>
              <a:gd name="T0" fmla="*/ 109308255 w 53"/>
              <a:gd name="T1" fmla="*/ 0 h 52"/>
              <a:gd name="T2" fmla="*/ 0 w 53"/>
              <a:gd name="T3" fmla="*/ 63821957 h 52"/>
              <a:gd name="T4" fmla="*/ 165523728 w 53"/>
              <a:gd name="T5" fmla="*/ 107056741 h 52"/>
              <a:gd name="T6" fmla="*/ 109308255 w 53"/>
              <a:gd name="T7" fmla="*/ 0 h 52"/>
              <a:gd name="T8" fmla="*/ 0 60000 65536"/>
              <a:gd name="T9" fmla="*/ 0 60000 65536"/>
              <a:gd name="T10" fmla="*/ 0 60000 65536"/>
              <a:gd name="T11" fmla="*/ 0 60000 65536"/>
              <a:gd name="T12" fmla="*/ 0 w 53"/>
              <a:gd name="T13" fmla="*/ 0 h 52"/>
              <a:gd name="T14" fmla="*/ 53 w 53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" h="52">
                <a:moveTo>
                  <a:pt x="35" y="0"/>
                </a:moveTo>
                <a:lnTo>
                  <a:pt x="0" y="31"/>
                </a:lnTo>
                <a:lnTo>
                  <a:pt x="53" y="52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65" name="Freeform 26"/>
          <p:cNvSpPr>
            <a:spLocks/>
          </p:cNvSpPr>
          <p:nvPr/>
        </p:nvSpPr>
        <p:spPr bwMode="auto">
          <a:xfrm>
            <a:off x="7708900" y="3771900"/>
            <a:ext cx="30163" cy="90488"/>
          </a:xfrm>
          <a:custGeom>
            <a:avLst/>
            <a:gdLst>
              <a:gd name="T0" fmla="*/ 25272405 w 36"/>
              <a:gd name="T1" fmla="*/ 0 h 115"/>
              <a:gd name="T2" fmla="*/ 0 w 36"/>
              <a:gd name="T3" fmla="*/ 32814096 h 115"/>
              <a:gd name="T4" fmla="*/ 21060477 w 36"/>
              <a:gd name="T5" fmla="*/ 71200680 h 115"/>
              <a:gd name="T6" fmla="*/ 25272405 w 36"/>
              <a:gd name="T7" fmla="*/ 0 h 115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115"/>
              <a:gd name="T14" fmla="*/ 36 w 36"/>
              <a:gd name="T15" fmla="*/ 115 h 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115">
                <a:moveTo>
                  <a:pt x="36" y="0"/>
                </a:moveTo>
                <a:lnTo>
                  <a:pt x="0" y="53"/>
                </a:lnTo>
                <a:lnTo>
                  <a:pt x="30" y="115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pic>
        <p:nvPicPr>
          <p:cNvPr id="10266" name="Picture 27" descr="BD00004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124200"/>
            <a:ext cx="3571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28" descr="BD00002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3857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29" descr="BD00004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3571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9" name="Freeform 30"/>
          <p:cNvSpPr>
            <a:spLocks/>
          </p:cNvSpPr>
          <p:nvPr/>
        </p:nvSpPr>
        <p:spPr bwMode="auto">
          <a:xfrm>
            <a:off x="6862763" y="4078288"/>
            <a:ext cx="355600" cy="877887"/>
          </a:xfrm>
          <a:custGeom>
            <a:avLst/>
            <a:gdLst>
              <a:gd name="T0" fmla="*/ 280379956 w 451"/>
              <a:gd name="T1" fmla="*/ 411010154 h 1104"/>
              <a:gd name="T2" fmla="*/ 260486067 w 451"/>
              <a:gd name="T3" fmla="*/ 313632287 h 1104"/>
              <a:gd name="T4" fmla="*/ 264216319 w 451"/>
              <a:gd name="T5" fmla="*/ 214990073 h 1104"/>
              <a:gd name="T6" fmla="*/ 240592179 w 451"/>
              <a:gd name="T7" fmla="*/ 177050087 h 1104"/>
              <a:gd name="T8" fmla="*/ 186505498 w 451"/>
              <a:gd name="T9" fmla="*/ 153021907 h 1104"/>
              <a:gd name="T10" fmla="*/ 208886221 w 451"/>
              <a:gd name="T11" fmla="*/ 132155391 h 1104"/>
              <a:gd name="T12" fmla="*/ 226293275 w 451"/>
              <a:gd name="T13" fmla="*/ 81569539 h 1104"/>
              <a:gd name="T14" fmla="*/ 205155969 w 451"/>
              <a:gd name="T15" fmla="*/ 18337024 h 1104"/>
              <a:gd name="T16" fmla="*/ 175315531 w 451"/>
              <a:gd name="T17" fmla="*/ 0 h 1104"/>
              <a:gd name="T18" fmla="*/ 129931982 w 451"/>
              <a:gd name="T19" fmla="*/ 8219853 h 1104"/>
              <a:gd name="T20" fmla="*/ 99469441 w 451"/>
              <a:gd name="T21" fmla="*/ 63232515 h 1104"/>
              <a:gd name="T22" fmla="*/ 103821796 w 451"/>
              <a:gd name="T23" fmla="*/ 111288876 h 1104"/>
              <a:gd name="T24" fmla="*/ 133040920 w 451"/>
              <a:gd name="T25" fmla="*/ 142904736 h 1104"/>
              <a:gd name="T26" fmla="*/ 103199693 w 451"/>
              <a:gd name="T27" fmla="*/ 168198060 h 1104"/>
              <a:gd name="T28" fmla="*/ 70872420 w 451"/>
              <a:gd name="T29" fmla="*/ 216886595 h 1104"/>
              <a:gd name="T30" fmla="*/ 57816933 w 451"/>
              <a:gd name="T31" fmla="*/ 297823960 h 1104"/>
              <a:gd name="T32" fmla="*/ 7460504 w 451"/>
              <a:gd name="T33" fmla="*/ 321219967 h 1104"/>
              <a:gd name="T34" fmla="*/ 0 w 451"/>
              <a:gd name="T35" fmla="*/ 380026468 h 1104"/>
              <a:gd name="T36" fmla="*/ 76467404 w 451"/>
              <a:gd name="T37" fmla="*/ 386349799 h 1104"/>
              <a:gd name="T38" fmla="*/ 100091544 w 451"/>
              <a:gd name="T39" fmla="*/ 329440615 h 1104"/>
              <a:gd name="T40" fmla="*/ 93874458 w 451"/>
              <a:gd name="T41" fmla="*/ 421127324 h 1104"/>
              <a:gd name="T42" fmla="*/ 101956276 w 451"/>
              <a:gd name="T43" fmla="*/ 486256361 h 1104"/>
              <a:gd name="T44" fmla="*/ 91387623 w 451"/>
              <a:gd name="T45" fmla="*/ 577943070 h 1104"/>
              <a:gd name="T46" fmla="*/ 94495772 w 451"/>
              <a:gd name="T47" fmla="*/ 684173759 h 1104"/>
              <a:gd name="T48" fmla="*/ 157286374 w 451"/>
              <a:gd name="T49" fmla="*/ 696187451 h 1104"/>
              <a:gd name="T50" fmla="*/ 168476341 w 451"/>
              <a:gd name="T51" fmla="*/ 682909411 h 1104"/>
              <a:gd name="T52" fmla="*/ 174072114 w 451"/>
              <a:gd name="T53" fmla="*/ 698084769 h 1104"/>
              <a:gd name="T54" fmla="*/ 244322431 w 451"/>
              <a:gd name="T55" fmla="*/ 684173759 h 1104"/>
              <a:gd name="T56" fmla="*/ 230644841 w 451"/>
              <a:gd name="T57" fmla="*/ 434406160 h 1104"/>
              <a:gd name="T58" fmla="*/ 280379956 w 451"/>
              <a:gd name="T59" fmla="*/ 411010154 h 11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51"/>
              <a:gd name="T91" fmla="*/ 0 h 1104"/>
              <a:gd name="T92" fmla="*/ 451 w 451"/>
              <a:gd name="T93" fmla="*/ 1104 h 110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51" h="1104">
                <a:moveTo>
                  <a:pt x="451" y="650"/>
                </a:moveTo>
                <a:lnTo>
                  <a:pt x="419" y="496"/>
                </a:lnTo>
                <a:lnTo>
                  <a:pt x="425" y="340"/>
                </a:lnTo>
                <a:lnTo>
                  <a:pt x="387" y="280"/>
                </a:lnTo>
                <a:lnTo>
                  <a:pt x="300" y="242"/>
                </a:lnTo>
                <a:lnTo>
                  <a:pt x="336" y="209"/>
                </a:lnTo>
                <a:lnTo>
                  <a:pt x="364" y="129"/>
                </a:lnTo>
                <a:lnTo>
                  <a:pt x="330" y="29"/>
                </a:lnTo>
                <a:lnTo>
                  <a:pt x="282" y="0"/>
                </a:lnTo>
                <a:lnTo>
                  <a:pt x="209" y="13"/>
                </a:lnTo>
                <a:lnTo>
                  <a:pt x="160" y="100"/>
                </a:lnTo>
                <a:lnTo>
                  <a:pt x="167" y="176"/>
                </a:lnTo>
                <a:lnTo>
                  <a:pt x="214" y="226"/>
                </a:lnTo>
                <a:lnTo>
                  <a:pt x="166" y="266"/>
                </a:lnTo>
                <a:lnTo>
                  <a:pt x="114" y="343"/>
                </a:lnTo>
                <a:lnTo>
                  <a:pt x="93" y="471"/>
                </a:lnTo>
                <a:lnTo>
                  <a:pt x="12" y="508"/>
                </a:lnTo>
                <a:lnTo>
                  <a:pt x="0" y="601"/>
                </a:lnTo>
                <a:lnTo>
                  <a:pt x="123" y="611"/>
                </a:lnTo>
                <a:lnTo>
                  <a:pt x="161" y="521"/>
                </a:lnTo>
                <a:lnTo>
                  <a:pt x="151" y="666"/>
                </a:lnTo>
                <a:lnTo>
                  <a:pt x="164" y="769"/>
                </a:lnTo>
                <a:lnTo>
                  <a:pt x="147" y="914"/>
                </a:lnTo>
                <a:lnTo>
                  <a:pt x="152" y="1082"/>
                </a:lnTo>
                <a:lnTo>
                  <a:pt x="253" y="1101"/>
                </a:lnTo>
                <a:lnTo>
                  <a:pt x="271" y="1080"/>
                </a:lnTo>
                <a:lnTo>
                  <a:pt x="280" y="1104"/>
                </a:lnTo>
                <a:lnTo>
                  <a:pt x="393" y="1082"/>
                </a:lnTo>
                <a:lnTo>
                  <a:pt x="371" y="687"/>
                </a:lnTo>
                <a:lnTo>
                  <a:pt x="451" y="6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70" name="Freeform 31"/>
          <p:cNvSpPr>
            <a:spLocks/>
          </p:cNvSpPr>
          <p:nvPr/>
        </p:nvSpPr>
        <p:spPr bwMode="auto">
          <a:xfrm>
            <a:off x="7002463" y="4098925"/>
            <a:ext cx="117475" cy="160338"/>
          </a:xfrm>
          <a:custGeom>
            <a:avLst/>
            <a:gdLst>
              <a:gd name="T0" fmla="*/ 18648565 w 149"/>
              <a:gd name="T1" fmla="*/ 11853164 h 203"/>
              <a:gd name="T2" fmla="*/ 0 w 149"/>
              <a:gd name="T3" fmla="*/ 45540731 h 203"/>
              <a:gd name="T4" fmla="*/ 14297259 w 149"/>
              <a:gd name="T5" fmla="*/ 101687465 h 203"/>
              <a:gd name="T6" fmla="*/ 48485638 w 149"/>
              <a:gd name="T7" fmla="*/ 126641745 h 203"/>
              <a:gd name="T8" fmla="*/ 70242166 w 149"/>
              <a:gd name="T9" fmla="*/ 115412556 h 203"/>
              <a:gd name="T10" fmla="*/ 82052740 w 149"/>
              <a:gd name="T11" fmla="*/ 97320427 h 203"/>
              <a:gd name="T12" fmla="*/ 92619971 w 149"/>
              <a:gd name="T13" fmla="*/ 68623874 h 203"/>
              <a:gd name="T14" fmla="*/ 83296082 w 149"/>
              <a:gd name="T15" fmla="*/ 19963266 h 203"/>
              <a:gd name="T16" fmla="*/ 51593601 w 149"/>
              <a:gd name="T17" fmla="*/ 0 h 203"/>
              <a:gd name="T18" fmla="*/ 18648565 w 149"/>
              <a:gd name="T19" fmla="*/ 11853164 h 2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9"/>
              <a:gd name="T31" fmla="*/ 0 h 203"/>
              <a:gd name="T32" fmla="*/ 149 w 149"/>
              <a:gd name="T33" fmla="*/ 203 h 2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9" h="203">
                <a:moveTo>
                  <a:pt x="30" y="19"/>
                </a:moveTo>
                <a:lnTo>
                  <a:pt x="0" y="73"/>
                </a:lnTo>
                <a:lnTo>
                  <a:pt x="23" y="163"/>
                </a:lnTo>
                <a:lnTo>
                  <a:pt x="78" y="203"/>
                </a:lnTo>
                <a:lnTo>
                  <a:pt x="113" y="185"/>
                </a:lnTo>
                <a:lnTo>
                  <a:pt x="132" y="156"/>
                </a:lnTo>
                <a:lnTo>
                  <a:pt x="149" y="110"/>
                </a:lnTo>
                <a:lnTo>
                  <a:pt x="134" y="32"/>
                </a:lnTo>
                <a:lnTo>
                  <a:pt x="83" y="0"/>
                </a:lnTo>
                <a:lnTo>
                  <a:pt x="30" y="19"/>
                </a:lnTo>
                <a:close/>
              </a:path>
            </a:pathLst>
          </a:custGeom>
          <a:solidFill>
            <a:srgbClr val="199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71" name="Freeform 32"/>
          <p:cNvSpPr>
            <a:spLocks/>
          </p:cNvSpPr>
          <p:nvPr/>
        </p:nvSpPr>
        <p:spPr bwMode="auto">
          <a:xfrm>
            <a:off x="6884988" y="4283075"/>
            <a:ext cx="303212" cy="644525"/>
          </a:xfrm>
          <a:custGeom>
            <a:avLst/>
            <a:gdLst>
              <a:gd name="T0" fmla="*/ 191531559 w 382"/>
              <a:gd name="T1" fmla="*/ 172206298 h 813"/>
              <a:gd name="T2" fmla="*/ 199092015 w 382"/>
              <a:gd name="T3" fmla="*/ 133868556 h 813"/>
              <a:gd name="T4" fmla="*/ 206022235 w 382"/>
              <a:gd name="T5" fmla="*/ 230027246 h 813"/>
              <a:gd name="T6" fmla="*/ 214842371 w 382"/>
              <a:gd name="T7" fmla="*/ 248253906 h 813"/>
              <a:gd name="T8" fmla="*/ 240674128 w 382"/>
              <a:gd name="T9" fmla="*/ 240083581 h 813"/>
              <a:gd name="T10" fmla="*/ 229333841 w 382"/>
              <a:gd name="T11" fmla="*/ 162150757 h 813"/>
              <a:gd name="T12" fmla="*/ 228073368 w 382"/>
              <a:gd name="T13" fmla="*/ 74161599 h 813"/>
              <a:gd name="T14" fmla="*/ 210432303 w 382"/>
              <a:gd name="T15" fmla="*/ 30796086 h 813"/>
              <a:gd name="T16" fmla="*/ 169479633 w 382"/>
              <a:gd name="T17" fmla="*/ 6913779 h 813"/>
              <a:gd name="T18" fmla="*/ 112146371 w 382"/>
              <a:gd name="T19" fmla="*/ 0 h 813"/>
              <a:gd name="T20" fmla="*/ 76864242 w 382"/>
              <a:gd name="T21" fmla="*/ 33309972 h 813"/>
              <a:gd name="T22" fmla="*/ 61743329 w 382"/>
              <a:gd name="T23" fmla="*/ 91130920 h 813"/>
              <a:gd name="T24" fmla="*/ 51033278 w 382"/>
              <a:gd name="T25" fmla="*/ 153351762 h 813"/>
              <a:gd name="T26" fmla="*/ 11340288 w 382"/>
              <a:gd name="T27" fmla="*/ 166549858 h 813"/>
              <a:gd name="T28" fmla="*/ 0 w 382"/>
              <a:gd name="T29" fmla="*/ 197974614 h 813"/>
              <a:gd name="T30" fmla="*/ 46622417 w 382"/>
              <a:gd name="T31" fmla="*/ 199859830 h 813"/>
              <a:gd name="T32" fmla="*/ 93875864 w 382"/>
              <a:gd name="T33" fmla="*/ 117527905 h 813"/>
              <a:gd name="T34" fmla="*/ 96396016 w 382"/>
              <a:gd name="T35" fmla="*/ 216829150 h 813"/>
              <a:gd name="T36" fmla="*/ 98916168 w 382"/>
              <a:gd name="T37" fmla="*/ 297275859 h 813"/>
              <a:gd name="T38" fmla="*/ 93245627 w 382"/>
              <a:gd name="T39" fmla="*/ 410403870 h 813"/>
              <a:gd name="T40" fmla="*/ 94505307 w 382"/>
              <a:gd name="T41" fmla="*/ 505934684 h 813"/>
              <a:gd name="T42" fmla="*/ 141128517 w 382"/>
              <a:gd name="T43" fmla="*/ 510962455 h 813"/>
              <a:gd name="T44" fmla="*/ 142388196 w 382"/>
              <a:gd name="T45" fmla="*/ 370180912 h 813"/>
              <a:gd name="T46" fmla="*/ 145538585 w 382"/>
              <a:gd name="T47" fmla="*/ 274650098 h 813"/>
              <a:gd name="T48" fmla="*/ 160659498 w 382"/>
              <a:gd name="T49" fmla="*/ 400348329 h 813"/>
              <a:gd name="T50" fmla="*/ 162549413 w 382"/>
              <a:gd name="T51" fmla="*/ 509077239 h 813"/>
              <a:gd name="T52" fmla="*/ 199092015 w 382"/>
              <a:gd name="T53" fmla="*/ 509077239 h 813"/>
              <a:gd name="T54" fmla="*/ 204761762 w 382"/>
              <a:gd name="T55" fmla="*/ 342527381 h 813"/>
              <a:gd name="T56" fmla="*/ 192791238 w 382"/>
              <a:gd name="T57" fmla="*/ 233169801 h 813"/>
              <a:gd name="T58" fmla="*/ 191531559 w 382"/>
              <a:gd name="T59" fmla="*/ 172206298 h 81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82"/>
              <a:gd name="T91" fmla="*/ 0 h 813"/>
              <a:gd name="T92" fmla="*/ 382 w 382"/>
              <a:gd name="T93" fmla="*/ 813 h 81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82" h="813">
                <a:moveTo>
                  <a:pt x="304" y="274"/>
                </a:moveTo>
                <a:lnTo>
                  <a:pt x="316" y="213"/>
                </a:lnTo>
                <a:lnTo>
                  <a:pt x="327" y="366"/>
                </a:lnTo>
                <a:lnTo>
                  <a:pt x="341" y="395"/>
                </a:lnTo>
                <a:lnTo>
                  <a:pt x="382" y="382"/>
                </a:lnTo>
                <a:lnTo>
                  <a:pt x="364" y="258"/>
                </a:lnTo>
                <a:lnTo>
                  <a:pt x="362" y="118"/>
                </a:lnTo>
                <a:lnTo>
                  <a:pt x="334" y="49"/>
                </a:lnTo>
                <a:lnTo>
                  <a:pt x="269" y="11"/>
                </a:lnTo>
                <a:lnTo>
                  <a:pt x="178" y="0"/>
                </a:lnTo>
                <a:lnTo>
                  <a:pt x="122" y="53"/>
                </a:lnTo>
                <a:lnTo>
                  <a:pt x="98" y="145"/>
                </a:lnTo>
                <a:lnTo>
                  <a:pt x="81" y="244"/>
                </a:lnTo>
                <a:lnTo>
                  <a:pt x="18" y="265"/>
                </a:lnTo>
                <a:lnTo>
                  <a:pt x="0" y="315"/>
                </a:lnTo>
                <a:lnTo>
                  <a:pt x="74" y="318"/>
                </a:lnTo>
                <a:lnTo>
                  <a:pt x="149" y="187"/>
                </a:lnTo>
                <a:lnTo>
                  <a:pt x="153" y="345"/>
                </a:lnTo>
                <a:lnTo>
                  <a:pt x="157" y="473"/>
                </a:lnTo>
                <a:lnTo>
                  <a:pt x="148" y="653"/>
                </a:lnTo>
                <a:lnTo>
                  <a:pt x="150" y="805"/>
                </a:lnTo>
                <a:lnTo>
                  <a:pt x="224" y="813"/>
                </a:lnTo>
                <a:lnTo>
                  <a:pt x="226" y="589"/>
                </a:lnTo>
                <a:lnTo>
                  <a:pt x="231" y="437"/>
                </a:lnTo>
                <a:lnTo>
                  <a:pt x="255" y="637"/>
                </a:lnTo>
                <a:lnTo>
                  <a:pt x="258" y="810"/>
                </a:lnTo>
                <a:lnTo>
                  <a:pt x="316" y="810"/>
                </a:lnTo>
                <a:lnTo>
                  <a:pt x="325" y="545"/>
                </a:lnTo>
                <a:lnTo>
                  <a:pt x="306" y="371"/>
                </a:lnTo>
                <a:lnTo>
                  <a:pt x="304" y="274"/>
                </a:lnTo>
                <a:close/>
              </a:path>
            </a:pathLst>
          </a:custGeom>
          <a:solidFill>
            <a:srgbClr val="199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72" name="Freeform 33"/>
          <p:cNvSpPr>
            <a:spLocks/>
          </p:cNvSpPr>
          <p:nvPr/>
        </p:nvSpPr>
        <p:spPr bwMode="auto">
          <a:xfrm>
            <a:off x="6788150" y="4521200"/>
            <a:ext cx="42863" cy="63500"/>
          </a:xfrm>
          <a:custGeom>
            <a:avLst/>
            <a:gdLst>
              <a:gd name="T0" fmla="*/ 22892077 w 53"/>
              <a:gd name="T1" fmla="*/ 0 h 81"/>
              <a:gd name="T2" fmla="*/ 0 w 53"/>
              <a:gd name="T3" fmla="*/ 17823117 h 81"/>
              <a:gd name="T4" fmla="*/ 13734761 w 53"/>
              <a:gd name="T5" fmla="*/ 49780864 h 81"/>
              <a:gd name="T6" fmla="*/ 34664845 w 53"/>
              <a:gd name="T7" fmla="*/ 30729296 h 81"/>
              <a:gd name="T8" fmla="*/ 22892077 w 53"/>
              <a:gd name="T9" fmla="*/ 0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81"/>
              <a:gd name="T17" fmla="*/ 53 w 53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81">
                <a:moveTo>
                  <a:pt x="35" y="0"/>
                </a:moveTo>
                <a:lnTo>
                  <a:pt x="0" y="29"/>
                </a:lnTo>
                <a:lnTo>
                  <a:pt x="21" y="81"/>
                </a:lnTo>
                <a:lnTo>
                  <a:pt x="53" y="50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73" name="Freeform 34"/>
          <p:cNvSpPr>
            <a:spLocks/>
          </p:cNvSpPr>
          <p:nvPr/>
        </p:nvSpPr>
        <p:spPr bwMode="auto">
          <a:xfrm>
            <a:off x="7478713" y="4003675"/>
            <a:ext cx="330200" cy="1001713"/>
          </a:xfrm>
          <a:custGeom>
            <a:avLst/>
            <a:gdLst>
              <a:gd name="T0" fmla="*/ 262727807 w 415"/>
              <a:gd name="T1" fmla="*/ 466120139 h 1263"/>
              <a:gd name="T2" fmla="*/ 239936846 w 415"/>
              <a:gd name="T3" fmla="*/ 355409041 h 1263"/>
              <a:gd name="T4" fmla="*/ 244368687 w 415"/>
              <a:gd name="T5" fmla="*/ 242810314 h 1263"/>
              <a:gd name="T6" fmla="*/ 216513333 w 415"/>
              <a:gd name="T7" fmla="*/ 201293553 h 1263"/>
              <a:gd name="T8" fmla="*/ 154471538 w 415"/>
              <a:gd name="T9" fmla="*/ 173615977 h 1263"/>
              <a:gd name="T10" fmla="*/ 179794298 w 415"/>
              <a:gd name="T11" fmla="*/ 150341021 h 1263"/>
              <a:gd name="T12" fmla="*/ 200686012 w 415"/>
              <a:gd name="T13" fmla="*/ 93098239 h 1263"/>
              <a:gd name="T14" fmla="*/ 175363253 w 415"/>
              <a:gd name="T15" fmla="*/ 21387326 h 1263"/>
              <a:gd name="T16" fmla="*/ 141809363 w 415"/>
              <a:gd name="T17" fmla="*/ 0 h 1263"/>
              <a:gd name="T18" fmla="*/ 89263801 w 415"/>
              <a:gd name="T19" fmla="*/ 9435772 h 1263"/>
              <a:gd name="T20" fmla="*/ 52545561 w 415"/>
              <a:gd name="T21" fmla="*/ 71710913 h 1263"/>
              <a:gd name="T22" fmla="*/ 57609954 w 415"/>
              <a:gd name="T23" fmla="*/ 125179228 h 1263"/>
              <a:gd name="T24" fmla="*/ 93695642 w 415"/>
              <a:gd name="T25" fmla="*/ 162292575 h 1263"/>
              <a:gd name="T26" fmla="*/ 56977402 w 415"/>
              <a:gd name="T27" fmla="*/ 191228836 h 1263"/>
              <a:gd name="T28" fmla="*/ 18992467 w 415"/>
              <a:gd name="T29" fmla="*/ 246584781 h 1263"/>
              <a:gd name="T30" fmla="*/ 8862886 w 415"/>
              <a:gd name="T31" fmla="*/ 335279607 h 1263"/>
              <a:gd name="T32" fmla="*/ 0 w 415"/>
              <a:gd name="T33" fmla="*/ 498830867 h 1263"/>
              <a:gd name="T34" fmla="*/ 52545561 w 415"/>
              <a:gd name="T35" fmla="*/ 492539823 h 1263"/>
              <a:gd name="T36" fmla="*/ 55710707 w 415"/>
              <a:gd name="T37" fmla="*/ 550412345 h 1263"/>
              <a:gd name="T38" fmla="*/ 43682675 w 415"/>
              <a:gd name="T39" fmla="*/ 656091083 h 1263"/>
              <a:gd name="T40" fmla="*/ 47481169 w 415"/>
              <a:gd name="T41" fmla="*/ 776237952 h 1263"/>
              <a:gd name="T42" fmla="*/ 137378318 w 415"/>
              <a:gd name="T43" fmla="*/ 794480550 h 1263"/>
              <a:gd name="T44" fmla="*/ 220944379 w 415"/>
              <a:gd name="T45" fmla="*/ 776237952 h 1263"/>
              <a:gd name="T46" fmla="*/ 205117853 w 415"/>
              <a:gd name="T47" fmla="*/ 491910878 h 1263"/>
              <a:gd name="T48" fmla="*/ 262727807 w 415"/>
              <a:gd name="T49" fmla="*/ 466120139 h 12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15"/>
              <a:gd name="T76" fmla="*/ 0 h 1263"/>
              <a:gd name="T77" fmla="*/ 415 w 415"/>
              <a:gd name="T78" fmla="*/ 1263 h 126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15" h="1263">
                <a:moveTo>
                  <a:pt x="415" y="741"/>
                </a:moveTo>
                <a:lnTo>
                  <a:pt x="379" y="565"/>
                </a:lnTo>
                <a:lnTo>
                  <a:pt x="386" y="386"/>
                </a:lnTo>
                <a:lnTo>
                  <a:pt x="342" y="320"/>
                </a:lnTo>
                <a:lnTo>
                  <a:pt x="244" y="276"/>
                </a:lnTo>
                <a:lnTo>
                  <a:pt x="284" y="239"/>
                </a:lnTo>
                <a:lnTo>
                  <a:pt x="317" y="148"/>
                </a:lnTo>
                <a:lnTo>
                  <a:pt x="277" y="34"/>
                </a:lnTo>
                <a:lnTo>
                  <a:pt x="224" y="0"/>
                </a:lnTo>
                <a:lnTo>
                  <a:pt x="141" y="15"/>
                </a:lnTo>
                <a:lnTo>
                  <a:pt x="83" y="114"/>
                </a:lnTo>
                <a:lnTo>
                  <a:pt x="91" y="199"/>
                </a:lnTo>
                <a:lnTo>
                  <a:pt x="148" y="258"/>
                </a:lnTo>
                <a:lnTo>
                  <a:pt x="90" y="304"/>
                </a:lnTo>
                <a:lnTo>
                  <a:pt x="30" y="392"/>
                </a:lnTo>
                <a:lnTo>
                  <a:pt x="14" y="533"/>
                </a:lnTo>
                <a:lnTo>
                  <a:pt x="0" y="793"/>
                </a:lnTo>
                <a:lnTo>
                  <a:pt x="83" y="783"/>
                </a:lnTo>
                <a:lnTo>
                  <a:pt x="88" y="875"/>
                </a:lnTo>
                <a:lnTo>
                  <a:pt x="69" y="1043"/>
                </a:lnTo>
                <a:lnTo>
                  <a:pt x="75" y="1234"/>
                </a:lnTo>
                <a:lnTo>
                  <a:pt x="217" y="1263"/>
                </a:lnTo>
                <a:lnTo>
                  <a:pt x="349" y="1234"/>
                </a:lnTo>
                <a:lnTo>
                  <a:pt x="324" y="782"/>
                </a:lnTo>
                <a:lnTo>
                  <a:pt x="415" y="7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74" name="Freeform 35"/>
          <p:cNvSpPr>
            <a:spLocks/>
          </p:cNvSpPr>
          <p:nvPr/>
        </p:nvSpPr>
        <p:spPr bwMode="auto">
          <a:xfrm>
            <a:off x="7562850" y="4024313"/>
            <a:ext cx="133350" cy="184150"/>
          </a:xfrm>
          <a:custGeom>
            <a:avLst/>
            <a:gdLst>
              <a:gd name="T0" fmla="*/ 21791284 w 169"/>
              <a:gd name="T1" fmla="*/ 13624739 h 234"/>
              <a:gd name="T2" fmla="*/ 0 w 169"/>
              <a:gd name="T3" fmla="*/ 52641717 h 234"/>
              <a:gd name="T4" fmla="*/ 16187428 w 169"/>
              <a:gd name="T5" fmla="*/ 116431592 h 234"/>
              <a:gd name="T6" fmla="*/ 56657180 w 169"/>
              <a:gd name="T7" fmla="*/ 144919754 h 234"/>
              <a:gd name="T8" fmla="*/ 80938716 w 169"/>
              <a:gd name="T9" fmla="*/ 131914357 h 234"/>
              <a:gd name="T10" fmla="*/ 92768202 w 169"/>
              <a:gd name="T11" fmla="*/ 111476855 h 234"/>
              <a:gd name="T12" fmla="*/ 105220251 w 169"/>
              <a:gd name="T13" fmla="*/ 77414614 h 234"/>
              <a:gd name="T14" fmla="*/ 94635891 w 169"/>
              <a:gd name="T15" fmla="*/ 24153555 h 234"/>
              <a:gd name="T16" fmla="*/ 59147432 w 169"/>
              <a:gd name="T17" fmla="*/ 0 h 234"/>
              <a:gd name="T18" fmla="*/ 21791284 w 169"/>
              <a:gd name="T19" fmla="*/ 13624739 h 2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9"/>
              <a:gd name="T31" fmla="*/ 0 h 234"/>
              <a:gd name="T32" fmla="*/ 169 w 169"/>
              <a:gd name="T33" fmla="*/ 234 h 2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9" h="234">
                <a:moveTo>
                  <a:pt x="35" y="22"/>
                </a:moveTo>
                <a:lnTo>
                  <a:pt x="0" y="85"/>
                </a:lnTo>
                <a:lnTo>
                  <a:pt x="26" y="188"/>
                </a:lnTo>
                <a:lnTo>
                  <a:pt x="91" y="234"/>
                </a:lnTo>
                <a:lnTo>
                  <a:pt x="130" y="213"/>
                </a:lnTo>
                <a:lnTo>
                  <a:pt x="149" y="180"/>
                </a:lnTo>
                <a:lnTo>
                  <a:pt x="169" y="125"/>
                </a:lnTo>
                <a:lnTo>
                  <a:pt x="152" y="39"/>
                </a:lnTo>
                <a:lnTo>
                  <a:pt x="95" y="0"/>
                </a:lnTo>
                <a:lnTo>
                  <a:pt x="35" y="22"/>
                </a:lnTo>
                <a:close/>
              </a:path>
            </a:pathLst>
          </a:custGeom>
          <a:solidFill>
            <a:srgbClr val="00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75" name="Freeform 36"/>
          <p:cNvSpPr>
            <a:spLocks/>
          </p:cNvSpPr>
          <p:nvPr/>
        </p:nvSpPr>
        <p:spPr bwMode="auto">
          <a:xfrm>
            <a:off x="7504113" y="4235450"/>
            <a:ext cx="269875" cy="735013"/>
          </a:xfrm>
          <a:custGeom>
            <a:avLst/>
            <a:gdLst>
              <a:gd name="T0" fmla="*/ 156918109 w 342"/>
              <a:gd name="T1" fmla="*/ 196572321 h 926"/>
              <a:gd name="T2" fmla="*/ 165636176 w 342"/>
              <a:gd name="T3" fmla="*/ 152469954 h 926"/>
              <a:gd name="T4" fmla="*/ 173730848 w 342"/>
              <a:gd name="T5" fmla="*/ 262726666 h 926"/>
              <a:gd name="T6" fmla="*/ 183694128 w 342"/>
              <a:gd name="T7" fmla="*/ 282257692 h 926"/>
              <a:gd name="T8" fmla="*/ 212960572 w 342"/>
              <a:gd name="T9" fmla="*/ 274066980 h 926"/>
              <a:gd name="T10" fmla="*/ 199884260 w 342"/>
              <a:gd name="T11" fmla="*/ 185232007 h 926"/>
              <a:gd name="T12" fmla="*/ 198639048 w 342"/>
              <a:gd name="T13" fmla="*/ 84425689 h 926"/>
              <a:gd name="T14" fmla="*/ 178712488 w 342"/>
              <a:gd name="T15" fmla="*/ 34651974 h 926"/>
              <a:gd name="T16" fmla="*/ 133255910 w 342"/>
              <a:gd name="T17" fmla="*/ 8190712 h 926"/>
              <a:gd name="T18" fmla="*/ 68496169 w 342"/>
              <a:gd name="T19" fmla="*/ 0 h 926"/>
              <a:gd name="T20" fmla="*/ 28643838 w 342"/>
              <a:gd name="T21" fmla="*/ 37802369 h 926"/>
              <a:gd name="T22" fmla="*/ 11208493 w 342"/>
              <a:gd name="T23" fmla="*/ 103956714 h 926"/>
              <a:gd name="T24" fmla="*/ 6849459 w 342"/>
              <a:gd name="T25" fmla="*/ 183971531 h 926"/>
              <a:gd name="T26" fmla="*/ 0 w 342"/>
              <a:gd name="T27" fmla="*/ 284777850 h 926"/>
              <a:gd name="T28" fmla="*/ 26776019 w 342"/>
              <a:gd name="T29" fmla="*/ 282257692 h 926"/>
              <a:gd name="T30" fmla="*/ 34248084 w 342"/>
              <a:gd name="T31" fmla="*/ 201612637 h 926"/>
              <a:gd name="T32" fmla="*/ 47947003 w 342"/>
              <a:gd name="T33" fmla="*/ 134198610 h 926"/>
              <a:gd name="T34" fmla="*/ 50438217 w 342"/>
              <a:gd name="T35" fmla="*/ 247605718 h 926"/>
              <a:gd name="T36" fmla="*/ 54173855 w 342"/>
              <a:gd name="T37" fmla="*/ 337701167 h 926"/>
              <a:gd name="T38" fmla="*/ 40474937 w 342"/>
              <a:gd name="T39" fmla="*/ 573966572 h 926"/>
              <a:gd name="T40" fmla="*/ 101499041 w 342"/>
              <a:gd name="T41" fmla="*/ 583416966 h 926"/>
              <a:gd name="T42" fmla="*/ 103366860 w 342"/>
              <a:gd name="T43" fmla="*/ 422757094 h 926"/>
              <a:gd name="T44" fmla="*/ 106480681 w 342"/>
              <a:gd name="T45" fmla="*/ 312499588 h 926"/>
              <a:gd name="T46" fmla="*/ 123916026 w 342"/>
              <a:gd name="T47" fmla="*/ 457409067 h 926"/>
              <a:gd name="T48" fmla="*/ 125161239 w 342"/>
              <a:gd name="T49" fmla="*/ 580896808 h 926"/>
              <a:gd name="T50" fmla="*/ 165636176 w 342"/>
              <a:gd name="T51" fmla="*/ 580896808 h 926"/>
              <a:gd name="T52" fmla="*/ 172485635 w 342"/>
              <a:gd name="T53" fmla="*/ 389995040 h 926"/>
              <a:gd name="T54" fmla="*/ 158786717 w 342"/>
              <a:gd name="T55" fmla="*/ 265246824 h 926"/>
              <a:gd name="T56" fmla="*/ 156918109 w 342"/>
              <a:gd name="T57" fmla="*/ 196572321 h 92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2"/>
              <a:gd name="T88" fmla="*/ 0 h 926"/>
              <a:gd name="T89" fmla="*/ 342 w 342"/>
              <a:gd name="T90" fmla="*/ 926 h 92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2" h="926">
                <a:moveTo>
                  <a:pt x="252" y="312"/>
                </a:moveTo>
                <a:lnTo>
                  <a:pt x="266" y="242"/>
                </a:lnTo>
                <a:lnTo>
                  <a:pt x="279" y="417"/>
                </a:lnTo>
                <a:lnTo>
                  <a:pt x="295" y="448"/>
                </a:lnTo>
                <a:lnTo>
                  <a:pt x="342" y="435"/>
                </a:lnTo>
                <a:lnTo>
                  <a:pt x="321" y="294"/>
                </a:lnTo>
                <a:lnTo>
                  <a:pt x="319" y="134"/>
                </a:lnTo>
                <a:lnTo>
                  <a:pt x="287" y="55"/>
                </a:lnTo>
                <a:lnTo>
                  <a:pt x="214" y="13"/>
                </a:lnTo>
                <a:lnTo>
                  <a:pt x="110" y="0"/>
                </a:lnTo>
                <a:lnTo>
                  <a:pt x="46" y="60"/>
                </a:lnTo>
                <a:lnTo>
                  <a:pt x="18" y="165"/>
                </a:lnTo>
                <a:lnTo>
                  <a:pt x="11" y="292"/>
                </a:lnTo>
                <a:lnTo>
                  <a:pt x="0" y="452"/>
                </a:lnTo>
                <a:lnTo>
                  <a:pt x="43" y="448"/>
                </a:lnTo>
                <a:lnTo>
                  <a:pt x="55" y="320"/>
                </a:lnTo>
                <a:lnTo>
                  <a:pt x="77" y="213"/>
                </a:lnTo>
                <a:lnTo>
                  <a:pt x="81" y="393"/>
                </a:lnTo>
                <a:lnTo>
                  <a:pt x="87" y="536"/>
                </a:lnTo>
                <a:lnTo>
                  <a:pt x="65" y="911"/>
                </a:lnTo>
                <a:lnTo>
                  <a:pt x="163" y="926"/>
                </a:lnTo>
                <a:lnTo>
                  <a:pt x="166" y="671"/>
                </a:lnTo>
                <a:lnTo>
                  <a:pt x="171" y="496"/>
                </a:lnTo>
                <a:lnTo>
                  <a:pt x="199" y="726"/>
                </a:lnTo>
                <a:lnTo>
                  <a:pt x="201" y="922"/>
                </a:lnTo>
                <a:lnTo>
                  <a:pt x="266" y="922"/>
                </a:lnTo>
                <a:lnTo>
                  <a:pt x="277" y="619"/>
                </a:lnTo>
                <a:lnTo>
                  <a:pt x="255" y="421"/>
                </a:lnTo>
                <a:lnTo>
                  <a:pt x="252" y="312"/>
                </a:lnTo>
                <a:close/>
              </a:path>
            </a:pathLst>
          </a:custGeom>
          <a:solidFill>
            <a:srgbClr val="00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pic>
        <p:nvPicPr>
          <p:cNvPr id="10276" name="Picture 37" descr="BD00004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38600"/>
            <a:ext cx="3571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7" name="Picture 38" descr="BD00002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038600"/>
            <a:ext cx="3857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8" name="Freeform 39"/>
          <p:cNvSpPr>
            <a:spLocks/>
          </p:cNvSpPr>
          <p:nvPr/>
        </p:nvSpPr>
        <p:spPr bwMode="auto">
          <a:xfrm>
            <a:off x="7929563" y="4078288"/>
            <a:ext cx="355600" cy="877887"/>
          </a:xfrm>
          <a:custGeom>
            <a:avLst/>
            <a:gdLst>
              <a:gd name="T0" fmla="*/ 280379956 w 451"/>
              <a:gd name="T1" fmla="*/ 411010154 h 1104"/>
              <a:gd name="T2" fmla="*/ 260486067 w 451"/>
              <a:gd name="T3" fmla="*/ 313632287 h 1104"/>
              <a:gd name="T4" fmla="*/ 264216319 w 451"/>
              <a:gd name="T5" fmla="*/ 214990073 h 1104"/>
              <a:gd name="T6" fmla="*/ 240592179 w 451"/>
              <a:gd name="T7" fmla="*/ 177050087 h 1104"/>
              <a:gd name="T8" fmla="*/ 186505498 w 451"/>
              <a:gd name="T9" fmla="*/ 153021907 h 1104"/>
              <a:gd name="T10" fmla="*/ 208886221 w 451"/>
              <a:gd name="T11" fmla="*/ 132155391 h 1104"/>
              <a:gd name="T12" fmla="*/ 226293275 w 451"/>
              <a:gd name="T13" fmla="*/ 81569539 h 1104"/>
              <a:gd name="T14" fmla="*/ 205155969 w 451"/>
              <a:gd name="T15" fmla="*/ 18337024 h 1104"/>
              <a:gd name="T16" fmla="*/ 175315531 w 451"/>
              <a:gd name="T17" fmla="*/ 0 h 1104"/>
              <a:gd name="T18" fmla="*/ 129931982 w 451"/>
              <a:gd name="T19" fmla="*/ 8219853 h 1104"/>
              <a:gd name="T20" fmla="*/ 99469441 w 451"/>
              <a:gd name="T21" fmla="*/ 63232515 h 1104"/>
              <a:gd name="T22" fmla="*/ 103821796 w 451"/>
              <a:gd name="T23" fmla="*/ 111288876 h 1104"/>
              <a:gd name="T24" fmla="*/ 133040920 w 451"/>
              <a:gd name="T25" fmla="*/ 142904736 h 1104"/>
              <a:gd name="T26" fmla="*/ 103199693 w 451"/>
              <a:gd name="T27" fmla="*/ 168198060 h 1104"/>
              <a:gd name="T28" fmla="*/ 70872420 w 451"/>
              <a:gd name="T29" fmla="*/ 216886595 h 1104"/>
              <a:gd name="T30" fmla="*/ 57816933 w 451"/>
              <a:gd name="T31" fmla="*/ 297823960 h 1104"/>
              <a:gd name="T32" fmla="*/ 7460504 w 451"/>
              <a:gd name="T33" fmla="*/ 321219967 h 1104"/>
              <a:gd name="T34" fmla="*/ 0 w 451"/>
              <a:gd name="T35" fmla="*/ 380026468 h 1104"/>
              <a:gd name="T36" fmla="*/ 76467404 w 451"/>
              <a:gd name="T37" fmla="*/ 386349799 h 1104"/>
              <a:gd name="T38" fmla="*/ 100091544 w 451"/>
              <a:gd name="T39" fmla="*/ 329440615 h 1104"/>
              <a:gd name="T40" fmla="*/ 93874458 w 451"/>
              <a:gd name="T41" fmla="*/ 421127324 h 1104"/>
              <a:gd name="T42" fmla="*/ 101956276 w 451"/>
              <a:gd name="T43" fmla="*/ 486256361 h 1104"/>
              <a:gd name="T44" fmla="*/ 91387623 w 451"/>
              <a:gd name="T45" fmla="*/ 577943070 h 1104"/>
              <a:gd name="T46" fmla="*/ 94495772 w 451"/>
              <a:gd name="T47" fmla="*/ 684173759 h 1104"/>
              <a:gd name="T48" fmla="*/ 157286374 w 451"/>
              <a:gd name="T49" fmla="*/ 696187451 h 1104"/>
              <a:gd name="T50" fmla="*/ 168476341 w 451"/>
              <a:gd name="T51" fmla="*/ 682909411 h 1104"/>
              <a:gd name="T52" fmla="*/ 174072114 w 451"/>
              <a:gd name="T53" fmla="*/ 698084769 h 1104"/>
              <a:gd name="T54" fmla="*/ 244322431 w 451"/>
              <a:gd name="T55" fmla="*/ 684173759 h 1104"/>
              <a:gd name="T56" fmla="*/ 230644841 w 451"/>
              <a:gd name="T57" fmla="*/ 434406160 h 1104"/>
              <a:gd name="T58" fmla="*/ 280379956 w 451"/>
              <a:gd name="T59" fmla="*/ 411010154 h 11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51"/>
              <a:gd name="T91" fmla="*/ 0 h 1104"/>
              <a:gd name="T92" fmla="*/ 451 w 451"/>
              <a:gd name="T93" fmla="*/ 1104 h 110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51" h="1104">
                <a:moveTo>
                  <a:pt x="451" y="650"/>
                </a:moveTo>
                <a:lnTo>
                  <a:pt x="419" y="496"/>
                </a:lnTo>
                <a:lnTo>
                  <a:pt x="425" y="340"/>
                </a:lnTo>
                <a:lnTo>
                  <a:pt x="387" y="280"/>
                </a:lnTo>
                <a:lnTo>
                  <a:pt x="300" y="242"/>
                </a:lnTo>
                <a:lnTo>
                  <a:pt x="336" y="209"/>
                </a:lnTo>
                <a:lnTo>
                  <a:pt x="364" y="129"/>
                </a:lnTo>
                <a:lnTo>
                  <a:pt x="330" y="29"/>
                </a:lnTo>
                <a:lnTo>
                  <a:pt x="282" y="0"/>
                </a:lnTo>
                <a:lnTo>
                  <a:pt x="209" y="13"/>
                </a:lnTo>
                <a:lnTo>
                  <a:pt x="160" y="100"/>
                </a:lnTo>
                <a:lnTo>
                  <a:pt x="167" y="176"/>
                </a:lnTo>
                <a:lnTo>
                  <a:pt x="214" y="226"/>
                </a:lnTo>
                <a:lnTo>
                  <a:pt x="166" y="266"/>
                </a:lnTo>
                <a:lnTo>
                  <a:pt x="114" y="343"/>
                </a:lnTo>
                <a:lnTo>
                  <a:pt x="93" y="471"/>
                </a:lnTo>
                <a:lnTo>
                  <a:pt x="12" y="508"/>
                </a:lnTo>
                <a:lnTo>
                  <a:pt x="0" y="601"/>
                </a:lnTo>
                <a:lnTo>
                  <a:pt x="123" y="611"/>
                </a:lnTo>
                <a:lnTo>
                  <a:pt x="161" y="521"/>
                </a:lnTo>
                <a:lnTo>
                  <a:pt x="151" y="666"/>
                </a:lnTo>
                <a:lnTo>
                  <a:pt x="164" y="769"/>
                </a:lnTo>
                <a:lnTo>
                  <a:pt x="147" y="914"/>
                </a:lnTo>
                <a:lnTo>
                  <a:pt x="152" y="1082"/>
                </a:lnTo>
                <a:lnTo>
                  <a:pt x="253" y="1101"/>
                </a:lnTo>
                <a:lnTo>
                  <a:pt x="271" y="1080"/>
                </a:lnTo>
                <a:lnTo>
                  <a:pt x="280" y="1104"/>
                </a:lnTo>
                <a:lnTo>
                  <a:pt x="393" y="1082"/>
                </a:lnTo>
                <a:lnTo>
                  <a:pt x="371" y="687"/>
                </a:lnTo>
                <a:lnTo>
                  <a:pt x="451" y="6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79" name="Freeform 40"/>
          <p:cNvSpPr>
            <a:spLocks/>
          </p:cNvSpPr>
          <p:nvPr/>
        </p:nvSpPr>
        <p:spPr bwMode="auto">
          <a:xfrm>
            <a:off x="8069263" y="4098925"/>
            <a:ext cx="117475" cy="160338"/>
          </a:xfrm>
          <a:custGeom>
            <a:avLst/>
            <a:gdLst>
              <a:gd name="T0" fmla="*/ 18648565 w 149"/>
              <a:gd name="T1" fmla="*/ 11853164 h 203"/>
              <a:gd name="T2" fmla="*/ 0 w 149"/>
              <a:gd name="T3" fmla="*/ 45540731 h 203"/>
              <a:gd name="T4" fmla="*/ 14297259 w 149"/>
              <a:gd name="T5" fmla="*/ 101687465 h 203"/>
              <a:gd name="T6" fmla="*/ 48485638 w 149"/>
              <a:gd name="T7" fmla="*/ 126641745 h 203"/>
              <a:gd name="T8" fmla="*/ 70242166 w 149"/>
              <a:gd name="T9" fmla="*/ 115412556 h 203"/>
              <a:gd name="T10" fmla="*/ 82052740 w 149"/>
              <a:gd name="T11" fmla="*/ 97320427 h 203"/>
              <a:gd name="T12" fmla="*/ 92619971 w 149"/>
              <a:gd name="T13" fmla="*/ 68623874 h 203"/>
              <a:gd name="T14" fmla="*/ 83296082 w 149"/>
              <a:gd name="T15" fmla="*/ 19963266 h 203"/>
              <a:gd name="T16" fmla="*/ 51593601 w 149"/>
              <a:gd name="T17" fmla="*/ 0 h 203"/>
              <a:gd name="T18" fmla="*/ 18648565 w 149"/>
              <a:gd name="T19" fmla="*/ 11853164 h 2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9"/>
              <a:gd name="T31" fmla="*/ 0 h 203"/>
              <a:gd name="T32" fmla="*/ 149 w 149"/>
              <a:gd name="T33" fmla="*/ 203 h 2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9" h="203">
                <a:moveTo>
                  <a:pt x="30" y="19"/>
                </a:moveTo>
                <a:lnTo>
                  <a:pt x="0" y="73"/>
                </a:lnTo>
                <a:lnTo>
                  <a:pt x="23" y="163"/>
                </a:lnTo>
                <a:lnTo>
                  <a:pt x="78" y="203"/>
                </a:lnTo>
                <a:lnTo>
                  <a:pt x="113" y="185"/>
                </a:lnTo>
                <a:lnTo>
                  <a:pt x="132" y="156"/>
                </a:lnTo>
                <a:lnTo>
                  <a:pt x="149" y="110"/>
                </a:lnTo>
                <a:lnTo>
                  <a:pt x="134" y="32"/>
                </a:lnTo>
                <a:lnTo>
                  <a:pt x="83" y="0"/>
                </a:lnTo>
                <a:lnTo>
                  <a:pt x="30" y="19"/>
                </a:lnTo>
                <a:close/>
              </a:path>
            </a:pathLst>
          </a:custGeom>
          <a:solidFill>
            <a:srgbClr val="199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80" name="Freeform 41"/>
          <p:cNvSpPr>
            <a:spLocks/>
          </p:cNvSpPr>
          <p:nvPr/>
        </p:nvSpPr>
        <p:spPr bwMode="auto">
          <a:xfrm>
            <a:off x="7951788" y="4283075"/>
            <a:ext cx="303212" cy="644525"/>
          </a:xfrm>
          <a:custGeom>
            <a:avLst/>
            <a:gdLst>
              <a:gd name="T0" fmla="*/ 191531559 w 382"/>
              <a:gd name="T1" fmla="*/ 172206298 h 813"/>
              <a:gd name="T2" fmla="*/ 199092015 w 382"/>
              <a:gd name="T3" fmla="*/ 133868556 h 813"/>
              <a:gd name="T4" fmla="*/ 206022235 w 382"/>
              <a:gd name="T5" fmla="*/ 230027246 h 813"/>
              <a:gd name="T6" fmla="*/ 214842371 w 382"/>
              <a:gd name="T7" fmla="*/ 248253906 h 813"/>
              <a:gd name="T8" fmla="*/ 240674128 w 382"/>
              <a:gd name="T9" fmla="*/ 240083581 h 813"/>
              <a:gd name="T10" fmla="*/ 229333841 w 382"/>
              <a:gd name="T11" fmla="*/ 162150757 h 813"/>
              <a:gd name="T12" fmla="*/ 228073368 w 382"/>
              <a:gd name="T13" fmla="*/ 74161599 h 813"/>
              <a:gd name="T14" fmla="*/ 210432303 w 382"/>
              <a:gd name="T15" fmla="*/ 30796086 h 813"/>
              <a:gd name="T16" fmla="*/ 169479633 w 382"/>
              <a:gd name="T17" fmla="*/ 6913779 h 813"/>
              <a:gd name="T18" fmla="*/ 112146371 w 382"/>
              <a:gd name="T19" fmla="*/ 0 h 813"/>
              <a:gd name="T20" fmla="*/ 76864242 w 382"/>
              <a:gd name="T21" fmla="*/ 33309972 h 813"/>
              <a:gd name="T22" fmla="*/ 61743329 w 382"/>
              <a:gd name="T23" fmla="*/ 91130920 h 813"/>
              <a:gd name="T24" fmla="*/ 51033278 w 382"/>
              <a:gd name="T25" fmla="*/ 153351762 h 813"/>
              <a:gd name="T26" fmla="*/ 11340288 w 382"/>
              <a:gd name="T27" fmla="*/ 166549858 h 813"/>
              <a:gd name="T28" fmla="*/ 0 w 382"/>
              <a:gd name="T29" fmla="*/ 197974614 h 813"/>
              <a:gd name="T30" fmla="*/ 46622417 w 382"/>
              <a:gd name="T31" fmla="*/ 199859830 h 813"/>
              <a:gd name="T32" fmla="*/ 93875864 w 382"/>
              <a:gd name="T33" fmla="*/ 117527905 h 813"/>
              <a:gd name="T34" fmla="*/ 96396016 w 382"/>
              <a:gd name="T35" fmla="*/ 216829150 h 813"/>
              <a:gd name="T36" fmla="*/ 98916168 w 382"/>
              <a:gd name="T37" fmla="*/ 297275859 h 813"/>
              <a:gd name="T38" fmla="*/ 93245627 w 382"/>
              <a:gd name="T39" fmla="*/ 410403870 h 813"/>
              <a:gd name="T40" fmla="*/ 94505307 w 382"/>
              <a:gd name="T41" fmla="*/ 505934684 h 813"/>
              <a:gd name="T42" fmla="*/ 141128517 w 382"/>
              <a:gd name="T43" fmla="*/ 510962455 h 813"/>
              <a:gd name="T44" fmla="*/ 142388196 w 382"/>
              <a:gd name="T45" fmla="*/ 370180912 h 813"/>
              <a:gd name="T46" fmla="*/ 145538585 w 382"/>
              <a:gd name="T47" fmla="*/ 274650098 h 813"/>
              <a:gd name="T48" fmla="*/ 160659498 w 382"/>
              <a:gd name="T49" fmla="*/ 400348329 h 813"/>
              <a:gd name="T50" fmla="*/ 162549413 w 382"/>
              <a:gd name="T51" fmla="*/ 509077239 h 813"/>
              <a:gd name="T52" fmla="*/ 199092015 w 382"/>
              <a:gd name="T53" fmla="*/ 509077239 h 813"/>
              <a:gd name="T54" fmla="*/ 204761762 w 382"/>
              <a:gd name="T55" fmla="*/ 342527381 h 813"/>
              <a:gd name="T56" fmla="*/ 192791238 w 382"/>
              <a:gd name="T57" fmla="*/ 233169801 h 813"/>
              <a:gd name="T58" fmla="*/ 191531559 w 382"/>
              <a:gd name="T59" fmla="*/ 172206298 h 81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82"/>
              <a:gd name="T91" fmla="*/ 0 h 813"/>
              <a:gd name="T92" fmla="*/ 382 w 382"/>
              <a:gd name="T93" fmla="*/ 813 h 81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82" h="813">
                <a:moveTo>
                  <a:pt x="304" y="274"/>
                </a:moveTo>
                <a:lnTo>
                  <a:pt x="316" y="213"/>
                </a:lnTo>
                <a:lnTo>
                  <a:pt x="327" y="366"/>
                </a:lnTo>
                <a:lnTo>
                  <a:pt x="341" y="395"/>
                </a:lnTo>
                <a:lnTo>
                  <a:pt x="382" y="382"/>
                </a:lnTo>
                <a:lnTo>
                  <a:pt x="364" y="258"/>
                </a:lnTo>
                <a:lnTo>
                  <a:pt x="362" y="118"/>
                </a:lnTo>
                <a:lnTo>
                  <a:pt x="334" y="49"/>
                </a:lnTo>
                <a:lnTo>
                  <a:pt x="269" y="11"/>
                </a:lnTo>
                <a:lnTo>
                  <a:pt x="178" y="0"/>
                </a:lnTo>
                <a:lnTo>
                  <a:pt x="122" y="53"/>
                </a:lnTo>
                <a:lnTo>
                  <a:pt x="98" y="145"/>
                </a:lnTo>
                <a:lnTo>
                  <a:pt x="81" y="244"/>
                </a:lnTo>
                <a:lnTo>
                  <a:pt x="18" y="265"/>
                </a:lnTo>
                <a:lnTo>
                  <a:pt x="0" y="315"/>
                </a:lnTo>
                <a:lnTo>
                  <a:pt x="74" y="318"/>
                </a:lnTo>
                <a:lnTo>
                  <a:pt x="149" y="187"/>
                </a:lnTo>
                <a:lnTo>
                  <a:pt x="153" y="345"/>
                </a:lnTo>
                <a:lnTo>
                  <a:pt x="157" y="473"/>
                </a:lnTo>
                <a:lnTo>
                  <a:pt x="148" y="653"/>
                </a:lnTo>
                <a:lnTo>
                  <a:pt x="150" y="805"/>
                </a:lnTo>
                <a:lnTo>
                  <a:pt x="224" y="813"/>
                </a:lnTo>
                <a:lnTo>
                  <a:pt x="226" y="589"/>
                </a:lnTo>
                <a:lnTo>
                  <a:pt x="231" y="437"/>
                </a:lnTo>
                <a:lnTo>
                  <a:pt x="255" y="637"/>
                </a:lnTo>
                <a:lnTo>
                  <a:pt x="258" y="810"/>
                </a:lnTo>
                <a:lnTo>
                  <a:pt x="316" y="810"/>
                </a:lnTo>
                <a:lnTo>
                  <a:pt x="325" y="545"/>
                </a:lnTo>
                <a:lnTo>
                  <a:pt x="306" y="371"/>
                </a:lnTo>
                <a:lnTo>
                  <a:pt x="304" y="274"/>
                </a:lnTo>
                <a:close/>
              </a:path>
            </a:pathLst>
          </a:custGeom>
          <a:solidFill>
            <a:srgbClr val="199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81" name="Freeform 42"/>
          <p:cNvSpPr>
            <a:spLocks/>
          </p:cNvSpPr>
          <p:nvPr/>
        </p:nvSpPr>
        <p:spPr bwMode="auto">
          <a:xfrm>
            <a:off x="7854950" y="4521200"/>
            <a:ext cx="42863" cy="63500"/>
          </a:xfrm>
          <a:custGeom>
            <a:avLst/>
            <a:gdLst>
              <a:gd name="T0" fmla="*/ 22892077 w 53"/>
              <a:gd name="T1" fmla="*/ 0 h 81"/>
              <a:gd name="T2" fmla="*/ 0 w 53"/>
              <a:gd name="T3" fmla="*/ 17823117 h 81"/>
              <a:gd name="T4" fmla="*/ 13734761 w 53"/>
              <a:gd name="T5" fmla="*/ 49780864 h 81"/>
              <a:gd name="T6" fmla="*/ 34664845 w 53"/>
              <a:gd name="T7" fmla="*/ 30729296 h 81"/>
              <a:gd name="T8" fmla="*/ 22892077 w 53"/>
              <a:gd name="T9" fmla="*/ 0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81"/>
              <a:gd name="T17" fmla="*/ 53 w 53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81">
                <a:moveTo>
                  <a:pt x="35" y="0"/>
                </a:moveTo>
                <a:lnTo>
                  <a:pt x="0" y="29"/>
                </a:lnTo>
                <a:lnTo>
                  <a:pt x="21" y="81"/>
                </a:lnTo>
                <a:lnTo>
                  <a:pt x="53" y="50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82" name="Freeform 43"/>
          <p:cNvSpPr>
            <a:spLocks/>
          </p:cNvSpPr>
          <p:nvPr/>
        </p:nvSpPr>
        <p:spPr bwMode="auto">
          <a:xfrm>
            <a:off x="7821613" y="4873625"/>
            <a:ext cx="44450" cy="41275"/>
          </a:xfrm>
          <a:custGeom>
            <a:avLst/>
            <a:gdLst>
              <a:gd name="T0" fmla="*/ 24618591 w 53"/>
              <a:gd name="T1" fmla="*/ 0 h 52"/>
              <a:gd name="T2" fmla="*/ 0 w 53"/>
              <a:gd name="T3" fmla="*/ 19531013 h 52"/>
              <a:gd name="T4" fmla="*/ 37279292 w 53"/>
              <a:gd name="T5" fmla="*/ 32762031 h 52"/>
              <a:gd name="T6" fmla="*/ 24618591 w 53"/>
              <a:gd name="T7" fmla="*/ 0 h 52"/>
              <a:gd name="T8" fmla="*/ 0 60000 65536"/>
              <a:gd name="T9" fmla="*/ 0 60000 65536"/>
              <a:gd name="T10" fmla="*/ 0 60000 65536"/>
              <a:gd name="T11" fmla="*/ 0 60000 65536"/>
              <a:gd name="T12" fmla="*/ 0 w 53"/>
              <a:gd name="T13" fmla="*/ 0 h 52"/>
              <a:gd name="T14" fmla="*/ 53 w 53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" h="52">
                <a:moveTo>
                  <a:pt x="35" y="0"/>
                </a:moveTo>
                <a:lnTo>
                  <a:pt x="0" y="31"/>
                </a:lnTo>
                <a:lnTo>
                  <a:pt x="53" y="52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83" name="Freeform 44"/>
          <p:cNvSpPr>
            <a:spLocks/>
          </p:cNvSpPr>
          <p:nvPr/>
        </p:nvSpPr>
        <p:spPr bwMode="auto">
          <a:xfrm>
            <a:off x="7861300" y="4686300"/>
            <a:ext cx="30163" cy="90488"/>
          </a:xfrm>
          <a:custGeom>
            <a:avLst/>
            <a:gdLst>
              <a:gd name="T0" fmla="*/ 25272405 w 36"/>
              <a:gd name="T1" fmla="*/ 0 h 115"/>
              <a:gd name="T2" fmla="*/ 0 w 36"/>
              <a:gd name="T3" fmla="*/ 32814096 h 115"/>
              <a:gd name="T4" fmla="*/ 21060477 w 36"/>
              <a:gd name="T5" fmla="*/ 71200680 h 115"/>
              <a:gd name="T6" fmla="*/ 25272405 w 36"/>
              <a:gd name="T7" fmla="*/ 0 h 115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115"/>
              <a:gd name="T14" fmla="*/ 36 w 36"/>
              <a:gd name="T15" fmla="*/ 115 h 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115">
                <a:moveTo>
                  <a:pt x="36" y="0"/>
                </a:moveTo>
                <a:lnTo>
                  <a:pt x="0" y="53"/>
                </a:lnTo>
                <a:lnTo>
                  <a:pt x="30" y="115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84" name="Freeform 45"/>
          <p:cNvSpPr>
            <a:spLocks/>
          </p:cNvSpPr>
          <p:nvPr/>
        </p:nvSpPr>
        <p:spPr bwMode="auto">
          <a:xfrm>
            <a:off x="7827963" y="4765675"/>
            <a:ext cx="58737" cy="98425"/>
          </a:xfrm>
          <a:custGeom>
            <a:avLst/>
            <a:gdLst>
              <a:gd name="T0" fmla="*/ 0 w 77"/>
              <a:gd name="T1" fmla="*/ 23311644 h 124"/>
              <a:gd name="T2" fmla="*/ 30258709 w 77"/>
              <a:gd name="T3" fmla="*/ 0 h 124"/>
              <a:gd name="T4" fmla="*/ 44805652 w 77"/>
              <a:gd name="T5" fmla="*/ 64893825 h 124"/>
              <a:gd name="T6" fmla="*/ 29676679 w 77"/>
              <a:gd name="T7" fmla="*/ 78124844 h 124"/>
              <a:gd name="T8" fmla="*/ 0 w 77"/>
              <a:gd name="T9" fmla="*/ 23311644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124"/>
              <a:gd name="T17" fmla="*/ 77 w 77"/>
              <a:gd name="T18" fmla="*/ 124 h 1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124">
                <a:moveTo>
                  <a:pt x="0" y="37"/>
                </a:moveTo>
                <a:lnTo>
                  <a:pt x="52" y="0"/>
                </a:lnTo>
                <a:lnTo>
                  <a:pt x="77" y="103"/>
                </a:lnTo>
                <a:lnTo>
                  <a:pt x="51" y="124"/>
                </a:lnTo>
                <a:lnTo>
                  <a:pt x="0" y="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pic>
        <p:nvPicPr>
          <p:cNvPr id="10285" name="Picture 46" descr="BD00004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114800"/>
            <a:ext cx="3571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6" name="Freeform 47"/>
          <p:cNvSpPr>
            <a:spLocks/>
          </p:cNvSpPr>
          <p:nvPr/>
        </p:nvSpPr>
        <p:spPr bwMode="auto">
          <a:xfrm>
            <a:off x="8469313" y="3165475"/>
            <a:ext cx="330200" cy="1001713"/>
          </a:xfrm>
          <a:custGeom>
            <a:avLst/>
            <a:gdLst>
              <a:gd name="T0" fmla="*/ 262727807 w 415"/>
              <a:gd name="T1" fmla="*/ 466120139 h 1263"/>
              <a:gd name="T2" fmla="*/ 239936846 w 415"/>
              <a:gd name="T3" fmla="*/ 355409041 h 1263"/>
              <a:gd name="T4" fmla="*/ 244368687 w 415"/>
              <a:gd name="T5" fmla="*/ 242810314 h 1263"/>
              <a:gd name="T6" fmla="*/ 216513333 w 415"/>
              <a:gd name="T7" fmla="*/ 201293553 h 1263"/>
              <a:gd name="T8" fmla="*/ 154471538 w 415"/>
              <a:gd name="T9" fmla="*/ 173615977 h 1263"/>
              <a:gd name="T10" fmla="*/ 179794298 w 415"/>
              <a:gd name="T11" fmla="*/ 150341021 h 1263"/>
              <a:gd name="T12" fmla="*/ 200686012 w 415"/>
              <a:gd name="T13" fmla="*/ 93098239 h 1263"/>
              <a:gd name="T14" fmla="*/ 175363253 w 415"/>
              <a:gd name="T15" fmla="*/ 21387326 h 1263"/>
              <a:gd name="T16" fmla="*/ 141809363 w 415"/>
              <a:gd name="T17" fmla="*/ 0 h 1263"/>
              <a:gd name="T18" fmla="*/ 89263801 w 415"/>
              <a:gd name="T19" fmla="*/ 9435772 h 1263"/>
              <a:gd name="T20" fmla="*/ 52545561 w 415"/>
              <a:gd name="T21" fmla="*/ 71710913 h 1263"/>
              <a:gd name="T22" fmla="*/ 57609954 w 415"/>
              <a:gd name="T23" fmla="*/ 125179228 h 1263"/>
              <a:gd name="T24" fmla="*/ 93695642 w 415"/>
              <a:gd name="T25" fmla="*/ 162292575 h 1263"/>
              <a:gd name="T26" fmla="*/ 56977402 w 415"/>
              <a:gd name="T27" fmla="*/ 191228836 h 1263"/>
              <a:gd name="T28" fmla="*/ 18992467 w 415"/>
              <a:gd name="T29" fmla="*/ 246584781 h 1263"/>
              <a:gd name="T30" fmla="*/ 8862886 w 415"/>
              <a:gd name="T31" fmla="*/ 335279607 h 1263"/>
              <a:gd name="T32" fmla="*/ 0 w 415"/>
              <a:gd name="T33" fmla="*/ 498830867 h 1263"/>
              <a:gd name="T34" fmla="*/ 52545561 w 415"/>
              <a:gd name="T35" fmla="*/ 492539823 h 1263"/>
              <a:gd name="T36" fmla="*/ 55710707 w 415"/>
              <a:gd name="T37" fmla="*/ 550412345 h 1263"/>
              <a:gd name="T38" fmla="*/ 43682675 w 415"/>
              <a:gd name="T39" fmla="*/ 656091083 h 1263"/>
              <a:gd name="T40" fmla="*/ 47481169 w 415"/>
              <a:gd name="T41" fmla="*/ 776237952 h 1263"/>
              <a:gd name="T42" fmla="*/ 137378318 w 415"/>
              <a:gd name="T43" fmla="*/ 794480550 h 1263"/>
              <a:gd name="T44" fmla="*/ 220944379 w 415"/>
              <a:gd name="T45" fmla="*/ 776237952 h 1263"/>
              <a:gd name="T46" fmla="*/ 205117853 w 415"/>
              <a:gd name="T47" fmla="*/ 491910878 h 1263"/>
              <a:gd name="T48" fmla="*/ 262727807 w 415"/>
              <a:gd name="T49" fmla="*/ 466120139 h 12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15"/>
              <a:gd name="T76" fmla="*/ 0 h 1263"/>
              <a:gd name="T77" fmla="*/ 415 w 415"/>
              <a:gd name="T78" fmla="*/ 1263 h 126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15" h="1263">
                <a:moveTo>
                  <a:pt x="415" y="741"/>
                </a:moveTo>
                <a:lnTo>
                  <a:pt x="379" y="565"/>
                </a:lnTo>
                <a:lnTo>
                  <a:pt x="386" y="386"/>
                </a:lnTo>
                <a:lnTo>
                  <a:pt x="342" y="320"/>
                </a:lnTo>
                <a:lnTo>
                  <a:pt x="244" y="276"/>
                </a:lnTo>
                <a:lnTo>
                  <a:pt x="284" y="239"/>
                </a:lnTo>
                <a:lnTo>
                  <a:pt x="317" y="148"/>
                </a:lnTo>
                <a:lnTo>
                  <a:pt x="277" y="34"/>
                </a:lnTo>
                <a:lnTo>
                  <a:pt x="224" y="0"/>
                </a:lnTo>
                <a:lnTo>
                  <a:pt x="141" y="15"/>
                </a:lnTo>
                <a:lnTo>
                  <a:pt x="83" y="114"/>
                </a:lnTo>
                <a:lnTo>
                  <a:pt x="91" y="199"/>
                </a:lnTo>
                <a:lnTo>
                  <a:pt x="148" y="258"/>
                </a:lnTo>
                <a:lnTo>
                  <a:pt x="90" y="304"/>
                </a:lnTo>
                <a:lnTo>
                  <a:pt x="30" y="392"/>
                </a:lnTo>
                <a:lnTo>
                  <a:pt x="14" y="533"/>
                </a:lnTo>
                <a:lnTo>
                  <a:pt x="0" y="793"/>
                </a:lnTo>
                <a:lnTo>
                  <a:pt x="83" y="783"/>
                </a:lnTo>
                <a:lnTo>
                  <a:pt x="88" y="875"/>
                </a:lnTo>
                <a:lnTo>
                  <a:pt x="69" y="1043"/>
                </a:lnTo>
                <a:lnTo>
                  <a:pt x="75" y="1234"/>
                </a:lnTo>
                <a:lnTo>
                  <a:pt x="217" y="1263"/>
                </a:lnTo>
                <a:lnTo>
                  <a:pt x="349" y="1234"/>
                </a:lnTo>
                <a:lnTo>
                  <a:pt x="324" y="782"/>
                </a:lnTo>
                <a:lnTo>
                  <a:pt x="415" y="7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87" name="Freeform 48"/>
          <p:cNvSpPr>
            <a:spLocks/>
          </p:cNvSpPr>
          <p:nvPr/>
        </p:nvSpPr>
        <p:spPr bwMode="auto">
          <a:xfrm>
            <a:off x="8553450" y="3186113"/>
            <a:ext cx="133350" cy="184150"/>
          </a:xfrm>
          <a:custGeom>
            <a:avLst/>
            <a:gdLst>
              <a:gd name="T0" fmla="*/ 21791284 w 169"/>
              <a:gd name="T1" fmla="*/ 13624739 h 234"/>
              <a:gd name="T2" fmla="*/ 0 w 169"/>
              <a:gd name="T3" fmla="*/ 52641717 h 234"/>
              <a:gd name="T4" fmla="*/ 16187428 w 169"/>
              <a:gd name="T5" fmla="*/ 116431592 h 234"/>
              <a:gd name="T6" fmla="*/ 56657180 w 169"/>
              <a:gd name="T7" fmla="*/ 144919754 h 234"/>
              <a:gd name="T8" fmla="*/ 80938716 w 169"/>
              <a:gd name="T9" fmla="*/ 131914357 h 234"/>
              <a:gd name="T10" fmla="*/ 92768202 w 169"/>
              <a:gd name="T11" fmla="*/ 111476855 h 234"/>
              <a:gd name="T12" fmla="*/ 105220251 w 169"/>
              <a:gd name="T13" fmla="*/ 77414614 h 234"/>
              <a:gd name="T14" fmla="*/ 94635891 w 169"/>
              <a:gd name="T15" fmla="*/ 24153555 h 234"/>
              <a:gd name="T16" fmla="*/ 59147432 w 169"/>
              <a:gd name="T17" fmla="*/ 0 h 234"/>
              <a:gd name="T18" fmla="*/ 21791284 w 169"/>
              <a:gd name="T19" fmla="*/ 13624739 h 2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9"/>
              <a:gd name="T31" fmla="*/ 0 h 234"/>
              <a:gd name="T32" fmla="*/ 169 w 169"/>
              <a:gd name="T33" fmla="*/ 234 h 2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9" h="234">
                <a:moveTo>
                  <a:pt x="35" y="22"/>
                </a:moveTo>
                <a:lnTo>
                  <a:pt x="0" y="85"/>
                </a:lnTo>
                <a:lnTo>
                  <a:pt x="26" y="188"/>
                </a:lnTo>
                <a:lnTo>
                  <a:pt x="91" y="234"/>
                </a:lnTo>
                <a:lnTo>
                  <a:pt x="130" y="213"/>
                </a:lnTo>
                <a:lnTo>
                  <a:pt x="149" y="180"/>
                </a:lnTo>
                <a:lnTo>
                  <a:pt x="169" y="125"/>
                </a:lnTo>
                <a:lnTo>
                  <a:pt x="152" y="39"/>
                </a:lnTo>
                <a:lnTo>
                  <a:pt x="95" y="0"/>
                </a:lnTo>
                <a:lnTo>
                  <a:pt x="35" y="22"/>
                </a:lnTo>
                <a:close/>
              </a:path>
            </a:pathLst>
          </a:custGeom>
          <a:solidFill>
            <a:srgbClr val="00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88" name="Freeform 49"/>
          <p:cNvSpPr>
            <a:spLocks/>
          </p:cNvSpPr>
          <p:nvPr/>
        </p:nvSpPr>
        <p:spPr bwMode="auto">
          <a:xfrm>
            <a:off x="8494713" y="3397250"/>
            <a:ext cx="269875" cy="735013"/>
          </a:xfrm>
          <a:custGeom>
            <a:avLst/>
            <a:gdLst>
              <a:gd name="T0" fmla="*/ 156918109 w 342"/>
              <a:gd name="T1" fmla="*/ 196572321 h 926"/>
              <a:gd name="T2" fmla="*/ 165636176 w 342"/>
              <a:gd name="T3" fmla="*/ 152469954 h 926"/>
              <a:gd name="T4" fmla="*/ 173730848 w 342"/>
              <a:gd name="T5" fmla="*/ 262726666 h 926"/>
              <a:gd name="T6" fmla="*/ 183694128 w 342"/>
              <a:gd name="T7" fmla="*/ 282257692 h 926"/>
              <a:gd name="T8" fmla="*/ 212960572 w 342"/>
              <a:gd name="T9" fmla="*/ 274066980 h 926"/>
              <a:gd name="T10" fmla="*/ 199884260 w 342"/>
              <a:gd name="T11" fmla="*/ 185232007 h 926"/>
              <a:gd name="T12" fmla="*/ 198639048 w 342"/>
              <a:gd name="T13" fmla="*/ 84425689 h 926"/>
              <a:gd name="T14" fmla="*/ 178712488 w 342"/>
              <a:gd name="T15" fmla="*/ 34651974 h 926"/>
              <a:gd name="T16" fmla="*/ 133255910 w 342"/>
              <a:gd name="T17" fmla="*/ 8190712 h 926"/>
              <a:gd name="T18" fmla="*/ 68496169 w 342"/>
              <a:gd name="T19" fmla="*/ 0 h 926"/>
              <a:gd name="T20" fmla="*/ 28643838 w 342"/>
              <a:gd name="T21" fmla="*/ 37802369 h 926"/>
              <a:gd name="T22" fmla="*/ 11208493 w 342"/>
              <a:gd name="T23" fmla="*/ 103956714 h 926"/>
              <a:gd name="T24" fmla="*/ 6849459 w 342"/>
              <a:gd name="T25" fmla="*/ 183971531 h 926"/>
              <a:gd name="T26" fmla="*/ 0 w 342"/>
              <a:gd name="T27" fmla="*/ 284777850 h 926"/>
              <a:gd name="T28" fmla="*/ 26776019 w 342"/>
              <a:gd name="T29" fmla="*/ 282257692 h 926"/>
              <a:gd name="T30" fmla="*/ 34248084 w 342"/>
              <a:gd name="T31" fmla="*/ 201612637 h 926"/>
              <a:gd name="T32" fmla="*/ 47947003 w 342"/>
              <a:gd name="T33" fmla="*/ 134198610 h 926"/>
              <a:gd name="T34" fmla="*/ 50438217 w 342"/>
              <a:gd name="T35" fmla="*/ 247605718 h 926"/>
              <a:gd name="T36" fmla="*/ 54173855 w 342"/>
              <a:gd name="T37" fmla="*/ 337701167 h 926"/>
              <a:gd name="T38" fmla="*/ 40474937 w 342"/>
              <a:gd name="T39" fmla="*/ 573966572 h 926"/>
              <a:gd name="T40" fmla="*/ 101499041 w 342"/>
              <a:gd name="T41" fmla="*/ 583416966 h 926"/>
              <a:gd name="T42" fmla="*/ 103366860 w 342"/>
              <a:gd name="T43" fmla="*/ 422757094 h 926"/>
              <a:gd name="T44" fmla="*/ 106480681 w 342"/>
              <a:gd name="T45" fmla="*/ 312499588 h 926"/>
              <a:gd name="T46" fmla="*/ 123916026 w 342"/>
              <a:gd name="T47" fmla="*/ 457409067 h 926"/>
              <a:gd name="T48" fmla="*/ 125161239 w 342"/>
              <a:gd name="T49" fmla="*/ 580896808 h 926"/>
              <a:gd name="T50" fmla="*/ 165636176 w 342"/>
              <a:gd name="T51" fmla="*/ 580896808 h 926"/>
              <a:gd name="T52" fmla="*/ 172485635 w 342"/>
              <a:gd name="T53" fmla="*/ 389995040 h 926"/>
              <a:gd name="T54" fmla="*/ 158786717 w 342"/>
              <a:gd name="T55" fmla="*/ 265246824 h 926"/>
              <a:gd name="T56" fmla="*/ 156918109 w 342"/>
              <a:gd name="T57" fmla="*/ 196572321 h 92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2"/>
              <a:gd name="T88" fmla="*/ 0 h 926"/>
              <a:gd name="T89" fmla="*/ 342 w 342"/>
              <a:gd name="T90" fmla="*/ 926 h 92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2" h="926">
                <a:moveTo>
                  <a:pt x="252" y="312"/>
                </a:moveTo>
                <a:lnTo>
                  <a:pt x="266" y="242"/>
                </a:lnTo>
                <a:lnTo>
                  <a:pt x="279" y="417"/>
                </a:lnTo>
                <a:lnTo>
                  <a:pt x="295" y="448"/>
                </a:lnTo>
                <a:lnTo>
                  <a:pt x="342" y="435"/>
                </a:lnTo>
                <a:lnTo>
                  <a:pt x="321" y="294"/>
                </a:lnTo>
                <a:lnTo>
                  <a:pt x="319" y="134"/>
                </a:lnTo>
                <a:lnTo>
                  <a:pt x="287" y="55"/>
                </a:lnTo>
                <a:lnTo>
                  <a:pt x="214" y="13"/>
                </a:lnTo>
                <a:lnTo>
                  <a:pt x="110" y="0"/>
                </a:lnTo>
                <a:lnTo>
                  <a:pt x="46" y="60"/>
                </a:lnTo>
                <a:lnTo>
                  <a:pt x="18" y="165"/>
                </a:lnTo>
                <a:lnTo>
                  <a:pt x="11" y="292"/>
                </a:lnTo>
                <a:lnTo>
                  <a:pt x="0" y="452"/>
                </a:lnTo>
                <a:lnTo>
                  <a:pt x="43" y="448"/>
                </a:lnTo>
                <a:lnTo>
                  <a:pt x="55" y="320"/>
                </a:lnTo>
                <a:lnTo>
                  <a:pt x="77" y="213"/>
                </a:lnTo>
                <a:lnTo>
                  <a:pt x="81" y="393"/>
                </a:lnTo>
                <a:lnTo>
                  <a:pt x="87" y="536"/>
                </a:lnTo>
                <a:lnTo>
                  <a:pt x="65" y="911"/>
                </a:lnTo>
                <a:lnTo>
                  <a:pt x="163" y="926"/>
                </a:lnTo>
                <a:lnTo>
                  <a:pt x="166" y="671"/>
                </a:lnTo>
                <a:lnTo>
                  <a:pt x="171" y="496"/>
                </a:lnTo>
                <a:lnTo>
                  <a:pt x="199" y="726"/>
                </a:lnTo>
                <a:lnTo>
                  <a:pt x="201" y="922"/>
                </a:lnTo>
                <a:lnTo>
                  <a:pt x="266" y="922"/>
                </a:lnTo>
                <a:lnTo>
                  <a:pt x="277" y="619"/>
                </a:lnTo>
                <a:lnTo>
                  <a:pt x="255" y="421"/>
                </a:lnTo>
                <a:lnTo>
                  <a:pt x="252" y="312"/>
                </a:lnTo>
                <a:close/>
              </a:path>
            </a:pathLst>
          </a:custGeom>
          <a:solidFill>
            <a:srgbClr val="00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89" name="Freeform 50"/>
          <p:cNvSpPr>
            <a:spLocks/>
          </p:cNvSpPr>
          <p:nvPr/>
        </p:nvSpPr>
        <p:spPr bwMode="auto">
          <a:xfrm>
            <a:off x="8386763" y="4078288"/>
            <a:ext cx="355600" cy="877887"/>
          </a:xfrm>
          <a:custGeom>
            <a:avLst/>
            <a:gdLst>
              <a:gd name="T0" fmla="*/ 280379956 w 451"/>
              <a:gd name="T1" fmla="*/ 411010154 h 1104"/>
              <a:gd name="T2" fmla="*/ 260486067 w 451"/>
              <a:gd name="T3" fmla="*/ 313632287 h 1104"/>
              <a:gd name="T4" fmla="*/ 264216319 w 451"/>
              <a:gd name="T5" fmla="*/ 214990073 h 1104"/>
              <a:gd name="T6" fmla="*/ 240592179 w 451"/>
              <a:gd name="T7" fmla="*/ 177050087 h 1104"/>
              <a:gd name="T8" fmla="*/ 186505498 w 451"/>
              <a:gd name="T9" fmla="*/ 153021907 h 1104"/>
              <a:gd name="T10" fmla="*/ 208886221 w 451"/>
              <a:gd name="T11" fmla="*/ 132155391 h 1104"/>
              <a:gd name="T12" fmla="*/ 226293275 w 451"/>
              <a:gd name="T13" fmla="*/ 81569539 h 1104"/>
              <a:gd name="T14" fmla="*/ 205155969 w 451"/>
              <a:gd name="T15" fmla="*/ 18337024 h 1104"/>
              <a:gd name="T16" fmla="*/ 175315531 w 451"/>
              <a:gd name="T17" fmla="*/ 0 h 1104"/>
              <a:gd name="T18" fmla="*/ 129931982 w 451"/>
              <a:gd name="T19" fmla="*/ 8219853 h 1104"/>
              <a:gd name="T20" fmla="*/ 99469441 w 451"/>
              <a:gd name="T21" fmla="*/ 63232515 h 1104"/>
              <a:gd name="T22" fmla="*/ 103821796 w 451"/>
              <a:gd name="T23" fmla="*/ 111288876 h 1104"/>
              <a:gd name="T24" fmla="*/ 133040920 w 451"/>
              <a:gd name="T25" fmla="*/ 142904736 h 1104"/>
              <a:gd name="T26" fmla="*/ 103199693 w 451"/>
              <a:gd name="T27" fmla="*/ 168198060 h 1104"/>
              <a:gd name="T28" fmla="*/ 70872420 w 451"/>
              <a:gd name="T29" fmla="*/ 216886595 h 1104"/>
              <a:gd name="T30" fmla="*/ 57816933 w 451"/>
              <a:gd name="T31" fmla="*/ 297823960 h 1104"/>
              <a:gd name="T32" fmla="*/ 7460504 w 451"/>
              <a:gd name="T33" fmla="*/ 321219967 h 1104"/>
              <a:gd name="T34" fmla="*/ 0 w 451"/>
              <a:gd name="T35" fmla="*/ 380026468 h 1104"/>
              <a:gd name="T36" fmla="*/ 76467404 w 451"/>
              <a:gd name="T37" fmla="*/ 386349799 h 1104"/>
              <a:gd name="T38" fmla="*/ 100091544 w 451"/>
              <a:gd name="T39" fmla="*/ 329440615 h 1104"/>
              <a:gd name="T40" fmla="*/ 93874458 w 451"/>
              <a:gd name="T41" fmla="*/ 421127324 h 1104"/>
              <a:gd name="T42" fmla="*/ 101956276 w 451"/>
              <a:gd name="T43" fmla="*/ 486256361 h 1104"/>
              <a:gd name="T44" fmla="*/ 91387623 w 451"/>
              <a:gd name="T45" fmla="*/ 577943070 h 1104"/>
              <a:gd name="T46" fmla="*/ 94495772 w 451"/>
              <a:gd name="T47" fmla="*/ 684173759 h 1104"/>
              <a:gd name="T48" fmla="*/ 157286374 w 451"/>
              <a:gd name="T49" fmla="*/ 696187451 h 1104"/>
              <a:gd name="T50" fmla="*/ 168476341 w 451"/>
              <a:gd name="T51" fmla="*/ 682909411 h 1104"/>
              <a:gd name="T52" fmla="*/ 174072114 w 451"/>
              <a:gd name="T53" fmla="*/ 698084769 h 1104"/>
              <a:gd name="T54" fmla="*/ 244322431 w 451"/>
              <a:gd name="T55" fmla="*/ 684173759 h 1104"/>
              <a:gd name="T56" fmla="*/ 230644841 w 451"/>
              <a:gd name="T57" fmla="*/ 434406160 h 1104"/>
              <a:gd name="T58" fmla="*/ 280379956 w 451"/>
              <a:gd name="T59" fmla="*/ 411010154 h 11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51"/>
              <a:gd name="T91" fmla="*/ 0 h 1104"/>
              <a:gd name="T92" fmla="*/ 451 w 451"/>
              <a:gd name="T93" fmla="*/ 1104 h 110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51" h="1104">
                <a:moveTo>
                  <a:pt x="451" y="650"/>
                </a:moveTo>
                <a:lnTo>
                  <a:pt x="419" y="496"/>
                </a:lnTo>
                <a:lnTo>
                  <a:pt x="425" y="340"/>
                </a:lnTo>
                <a:lnTo>
                  <a:pt x="387" y="280"/>
                </a:lnTo>
                <a:lnTo>
                  <a:pt x="300" y="242"/>
                </a:lnTo>
                <a:lnTo>
                  <a:pt x="336" y="209"/>
                </a:lnTo>
                <a:lnTo>
                  <a:pt x="364" y="129"/>
                </a:lnTo>
                <a:lnTo>
                  <a:pt x="330" y="29"/>
                </a:lnTo>
                <a:lnTo>
                  <a:pt x="282" y="0"/>
                </a:lnTo>
                <a:lnTo>
                  <a:pt x="209" y="13"/>
                </a:lnTo>
                <a:lnTo>
                  <a:pt x="160" y="100"/>
                </a:lnTo>
                <a:lnTo>
                  <a:pt x="167" y="176"/>
                </a:lnTo>
                <a:lnTo>
                  <a:pt x="214" y="226"/>
                </a:lnTo>
                <a:lnTo>
                  <a:pt x="166" y="266"/>
                </a:lnTo>
                <a:lnTo>
                  <a:pt x="114" y="343"/>
                </a:lnTo>
                <a:lnTo>
                  <a:pt x="93" y="471"/>
                </a:lnTo>
                <a:lnTo>
                  <a:pt x="12" y="508"/>
                </a:lnTo>
                <a:lnTo>
                  <a:pt x="0" y="601"/>
                </a:lnTo>
                <a:lnTo>
                  <a:pt x="123" y="611"/>
                </a:lnTo>
                <a:lnTo>
                  <a:pt x="161" y="521"/>
                </a:lnTo>
                <a:lnTo>
                  <a:pt x="151" y="666"/>
                </a:lnTo>
                <a:lnTo>
                  <a:pt x="164" y="769"/>
                </a:lnTo>
                <a:lnTo>
                  <a:pt x="147" y="914"/>
                </a:lnTo>
                <a:lnTo>
                  <a:pt x="152" y="1082"/>
                </a:lnTo>
                <a:lnTo>
                  <a:pt x="253" y="1101"/>
                </a:lnTo>
                <a:lnTo>
                  <a:pt x="271" y="1080"/>
                </a:lnTo>
                <a:lnTo>
                  <a:pt x="280" y="1104"/>
                </a:lnTo>
                <a:lnTo>
                  <a:pt x="393" y="1082"/>
                </a:lnTo>
                <a:lnTo>
                  <a:pt x="371" y="687"/>
                </a:lnTo>
                <a:lnTo>
                  <a:pt x="451" y="6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90" name="Freeform 51"/>
          <p:cNvSpPr>
            <a:spLocks/>
          </p:cNvSpPr>
          <p:nvPr/>
        </p:nvSpPr>
        <p:spPr bwMode="auto">
          <a:xfrm>
            <a:off x="8526463" y="4098925"/>
            <a:ext cx="117475" cy="160338"/>
          </a:xfrm>
          <a:custGeom>
            <a:avLst/>
            <a:gdLst>
              <a:gd name="T0" fmla="*/ 18648565 w 149"/>
              <a:gd name="T1" fmla="*/ 11853164 h 203"/>
              <a:gd name="T2" fmla="*/ 0 w 149"/>
              <a:gd name="T3" fmla="*/ 45540731 h 203"/>
              <a:gd name="T4" fmla="*/ 14297259 w 149"/>
              <a:gd name="T5" fmla="*/ 101687465 h 203"/>
              <a:gd name="T6" fmla="*/ 48485638 w 149"/>
              <a:gd name="T7" fmla="*/ 126641745 h 203"/>
              <a:gd name="T8" fmla="*/ 70242166 w 149"/>
              <a:gd name="T9" fmla="*/ 115412556 h 203"/>
              <a:gd name="T10" fmla="*/ 82052740 w 149"/>
              <a:gd name="T11" fmla="*/ 97320427 h 203"/>
              <a:gd name="T12" fmla="*/ 92619971 w 149"/>
              <a:gd name="T13" fmla="*/ 68623874 h 203"/>
              <a:gd name="T14" fmla="*/ 83296082 w 149"/>
              <a:gd name="T15" fmla="*/ 19963266 h 203"/>
              <a:gd name="T16" fmla="*/ 51593601 w 149"/>
              <a:gd name="T17" fmla="*/ 0 h 203"/>
              <a:gd name="T18" fmla="*/ 18648565 w 149"/>
              <a:gd name="T19" fmla="*/ 11853164 h 2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9"/>
              <a:gd name="T31" fmla="*/ 0 h 203"/>
              <a:gd name="T32" fmla="*/ 149 w 149"/>
              <a:gd name="T33" fmla="*/ 203 h 2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9" h="203">
                <a:moveTo>
                  <a:pt x="30" y="19"/>
                </a:moveTo>
                <a:lnTo>
                  <a:pt x="0" y="73"/>
                </a:lnTo>
                <a:lnTo>
                  <a:pt x="23" y="163"/>
                </a:lnTo>
                <a:lnTo>
                  <a:pt x="78" y="203"/>
                </a:lnTo>
                <a:lnTo>
                  <a:pt x="113" y="185"/>
                </a:lnTo>
                <a:lnTo>
                  <a:pt x="132" y="156"/>
                </a:lnTo>
                <a:lnTo>
                  <a:pt x="149" y="110"/>
                </a:lnTo>
                <a:lnTo>
                  <a:pt x="134" y="32"/>
                </a:lnTo>
                <a:lnTo>
                  <a:pt x="83" y="0"/>
                </a:lnTo>
                <a:lnTo>
                  <a:pt x="30" y="19"/>
                </a:lnTo>
                <a:close/>
              </a:path>
            </a:pathLst>
          </a:custGeom>
          <a:solidFill>
            <a:srgbClr val="199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91" name="Freeform 52"/>
          <p:cNvSpPr>
            <a:spLocks/>
          </p:cNvSpPr>
          <p:nvPr/>
        </p:nvSpPr>
        <p:spPr bwMode="auto">
          <a:xfrm>
            <a:off x="8408988" y="4283075"/>
            <a:ext cx="303212" cy="644525"/>
          </a:xfrm>
          <a:custGeom>
            <a:avLst/>
            <a:gdLst>
              <a:gd name="T0" fmla="*/ 191531559 w 382"/>
              <a:gd name="T1" fmla="*/ 172206298 h 813"/>
              <a:gd name="T2" fmla="*/ 199092015 w 382"/>
              <a:gd name="T3" fmla="*/ 133868556 h 813"/>
              <a:gd name="T4" fmla="*/ 206022235 w 382"/>
              <a:gd name="T5" fmla="*/ 230027246 h 813"/>
              <a:gd name="T6" fmla="*/ 214842371 w 382"/>
              <a:gd name="T7" fmla="*/ 248253906 h 813"/>
              <a:gd name="T8" fmla="*/ 240674128 w 382"/>
              <a:gd name="T9" fmla="*/ 240083581 h 813"/>
              <a:gd name="T10" fmla="*/ 229333841 w 382"/>
              <a:gd name="T11" fmla="*/ 162150757 h 813"/>
              <a:gd name="T12" fmla="*/ 228073368 w 382"/>
              <a:gd name="T13" fmla="*/ 74161599 h 813"/>
              <a:gd name="T14" fmla="*/ 210432303 w 382"/>
              <a:gd name="T15" fmla="*/ 30796086 h 813"/>
              <a:gd name="T16" fmla="*/ 169479633 w 382"/>
              <a:gd name="T17" fmla="*/ 6913779 h 813"/>
              <a:gd name="T18" fmla="*/ 112146371 w 382"/>
              <a:gd name="T19" fmla="*/ 0 h 813"/>
              <a:gd name="T20" fmla="*/ 76864242 w 382"/>
              <a:gd name="T21" fmla="*/ 33309972 h 813"/>
              <a:gd name="T22" fmla="*/ 61743329 w 382"/>
              <a:gd name="T23" fmla="*/ 91130920 h 813"/>
              <a:gd name="T24" fmla="*/ 51033278 w 382"/>
              <a:gd name="T25" fmla="*/ 153351762 h 813"/>
              <a:gd name="T26" fmla="*/ 11340288 w 382"/>
              <a:gd name="T27" fmla="*/ 166549858 h 813"/>
              <a:gd name="T28" fmla="*/ 0 w 382"/>
              <a:gd name="T29" fmla="*/ 197974614 h 813"/>
              <a:gd name="T30" fmla="*/ 46622417 w 382"/>
              <a:gd name="T31" fmla="*/ 199859830 h 813"/>
              <a:gd name="T32" fmla="*/ 93875864 w 382"/>
              <a:gd name="T33" fmla="*/ 117527905 h 813"/>
              <a:gd name="T34" fmla="*/ 96396016 w 382"/>
              <a:gd name="T35" fmla="*/ 216829150 h 813"/>
              <a:gd name="T36" fmla="*/ 98916168 w 382"/>
              <a:gd name="T37" fmla="*/ 297275859 h 813"/>
              <a:gd name="T38" fmla="*/ 93245627 w 382"/>
              <a:gd name="T39" fmla="*/ 410403870 h 813"/>
              <a:gd name="T40" fmla="*/ 94505307 w 382"/>
              <a:gd name="T41" fmla="*/ 505934684 h 813"/>
              <a:gd name="T42" fmla="*/ 141128517 w 382"/>
              <a:gd name="T43" fmla="*/ 510962455 h 813"/>
              <a:gd name="T44" fmla="*/ 142388196 w 382"/>
              <a:gd name="T45" fmla="*/ 370180912 h 813"/>
              <a:gd name="T46" fmla="*/ 145538585 w 382"/>
              <a:gd name="T47" fmla="*/ 274650098 h 813"/>
              <a:gd name="T48" fmla="*/ 160659498 w 382"/>
              <a:gd name="T49" fmla="*/ 400348329 h 813"/>
              <a:gd name="T50" fmla="*/ 162549413 w 382"/>
              <a:gd name="T51" fmla="*/ 509077239 h 813"/>
              <a:gd name="T52" fmla="*/ 199092015 w 382"/>
              <a:gd name="T53" fmla="*/ 509077239 h 813"/>
              <a:gd name="T54" fmla="*/ 204761762 w 382"/>
              <a:gd name="T55" fmla="*/ 342527381 h 813"/>
              <a:gd name="T56" fmla="*/ 192791238 w 382"/>
              <a:gd name="T57" fmla="*/ 233169801 h 813"/>
              <a:gd name="T58" fmla="*/ 191531559 w 382"/>
              <a:gd name="T59" fmla="*/ 172206298 h 81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82"/>
              <a:gd name="T91" fmla="*/ 0 h 813"/>
              <a:gd name="T92" fmla="*/ 382 w 382"/>
              <a:gd name="T93" fmla="*/ 813 h 81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82" h="813">
                <a:moveTo>
                  <a:pt x="304" y="274"/>
                </a:moveTo>
                <a:lnTo>
                  <a:pt x="316" y="213"/>
                </a:lnTo>
                <a:lnTo>
                  <a:pt x="327" y="366"/>
                </a:lnTo>
                <a:lnTo>
                  <a:pt x="341" y="395"/>
                </a:lnTo>
                <a:lnTo>
                  <a:pt x="382" y="382"/>
                </a:lnTo>
                <a:lnTo>
                  <a:pt x="364" y="258"/>
                </a:lnTo>
                <a:lnTo>
                  <a:pt x="362" y="118"/>
                </a:lnTo>
                <a:lnTo>
                  <a:pt x="334" y="49"/>
                </a:lnTo>
                <a:lnTo>
                  <a:pt x="269" y="11"/>
                </a:lnTo>
                <a:lnTo>
                  <a:pt x="178" y="0"/>
                </a:lnTo>
                <a:lnTo>
                  <a:pt x="122" y="53"/>
                </a:lnTo>
                <a:lnTo>
                  <a:pt x="98" y="145"/>
                </a:lnTo>
                <a:lnTo>
                  <a:pt x="81" y="244"/>
                </a:lnTo>
                <a:lnTo>
                  <a:pt x="18" y="265"/>
                </a:lnTo>
                <a:lnTo>
                  <a:pt x="0" y="315"/>
                </a:lnTo>
                <a:lnTo>
                  <a:pt x="74" y="318"/>
                </a:lnTo>
                <a:lnTo>
                  <a:pt x="149" y="187"/>
                </a:lnTo>
                <a:lnTo>
                  <a:pt x="153" y="345"/>
                </a:lnTo>
                <a:lnTo>
                  <a:pt x="157" y="473"/>
                </a:lnTo>
                <a:lnTo>
                  <a:pt x="148" y="653"/>
                </a:lnTo>
                <a:lnTo>
                  <a:pt x="150" y="805"/>
                </a:lnTo>
                <a:lnTo>
                  <a:pt x="224" y="813"/>
                </a:lnTo>
                <a:lnTo>
                  <a:pt x="226" y="589"/>
                </a:lnTo>
                <a:lnTo>
                  <a:pt x="231" y="437"/>
                </a:lnTo>
                <a:lnTo>
                  <a:pt x="255" y="637"/>
                </a:lnTo>
                <a:lnTo>
                  <a:pt x="258" y="810"/>
                </a:lnTo>
                <a:lnTo>
                  <a:pt x="316" y="810"/>
                </a:lnTo>
                <a:lnTo>
                  <a:pt x="325" y="545"/>
                </a:lnTo>
                <a:lnTo>
                  <a:pt x="306" y="371"/>
                </a:lnTo>
                <a:lnTo>
                  <a:pt x="304" y="274"/>
                </a:lnTo>
                <a:close/>
              </a:path>
            </a:pathLst>
          </a:custGeom>
          <a:solidFill>
            <a:srgbClr val="199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92" name="Freeform 53"/>
          <p:cNvSpPr>
            <a:spLocks/>
          </p:cNvSpPr>
          <p:nvPr/>
        </p:nvSpPr>
        <p:spPr bwMode="auto">
          <a:xfrm>
            <a:off x="8312150" y="4521200"/>
            <a:ext cx="42863" cy="63500"/>
          </a:xfrm>
          <a:custGeom>
            <a:avLst/>
            <a:gdLst>
              <a:gd name="T0" fmla="*/ 22892077 w 53"/>
              <a:gd name="T1" fmla="*/ 0 h 81"/>
              <a:gd name="T2" fmla="*/ 0 w 53"/>
              <a:gd name="T3" fmla="*/ 17823117 h 81"/>
              <a:gd name="T4" fmla="*/ 13734761 w 53"/>
              <a:gd name="T5" fmla="*/ 49780864 h 81"/>
              <a:gd name="T6" fmla="*/ 34664845 w 53"/>
              <a:gd name="T7" fmla="*/ 30729296 h 81"/>
              <a:gd name="T8" fmla="*/ 22892077 w 53"/>
              <a:gd name="T9" fmla="*/ 0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81"/>
              <a:gd name="T17" fmla="*/ 53 w 53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81">
                <a:moveTo>
                  <a:pt x="35" y="0"/>
                </a:moveTo>
                <a:lnTo>
                  <a:pt x="0" y="29"/>
                </a:lnTo>
                <a:lnTo>
                  <a:pt x="21" y="81"/>
                </a:lnTo>
                <a:lnTo>
                  <a:pt x="53" y="50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93" name="Freeform 54"/>
          <p:cNvSpPr>
            <a:spLocks/>
          </p:cNvSpPr>
          <p:nvPr/>
        </p:nvSpPr>
        <p:spPr bwMode="auto">
          <a:xfrm>
            <a:off x="8278813" y="4873625"/>
            <a:ext cx="44450" cy="41275"/>
          </a:xfrm>
          <a:custGeom>
            <a:avLst/>
            <a:gdLst>
              <a:gd name="T0" fmla="*/ 24618591 w 53"/>
              <a:gd name="T1" fmla="*/ 0 h 52"/>
              <a:gd name="T2" fmla="*/ 0 w 53"/>
              <a:gd name="T3" fmla="*/ 19531013 h 52"/>
              <a:gd name="T4" fmla="*/ 37279292 w 53"/>
              <a:gd name="T5" fmla="*/ 32762031 h 52"/>
              <a:gd name="T6" fmla="*/ 24618591 w 53"/>
              <a:gd name="T7" fmla="*/ 0 h 52"/>
              <a:gd name="T8" fmla="*/ 0 60000 65536"/>
              <a:gd name="T9" fmla="*/ 0 60000 65536"/>
              <a:gd name="T10" fmla="*/ 0 60000 65536"/>
              <a:gd name="T11" fmla="*/ 0 60000 65536"/>
              <a:gd name="T12" fmla="*/ 0 w 53"/>
              <a:gd name="T13" fmla="*/ 0 h 52"/>
              <a:gd name="T14" fmla="*/ 53 w 53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" h="52">
                <a:moveTo>
                  <a:pt x="35" y="0"/>
                </a:moveTo>
                <a:lnTo>
                  <a:pt x="0" y="31"/>
                </a:lnTo>
                <a:lnTo>
                  <a:pt x="53" y="52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94" name="Freeform 55"/>
          <p:cNvSpPr>
            <a:spLocks/>
          </p:cNvSpPr>
          <p:nvPr/>
        </p:nvSpPr>
        <p:spPr bwMode="auto">
          <a:xfrm rot="20712047" flipV="1">
            <a:off x="1960563" y="2205038"/>
            <a:ext cx="1649412" cy="1073150"/>
          </a:xfrm>
          <a:custGeom>
            <a:avLst/>
            <a:gdLst>
              <a:gd name="T0" fmla="*/ 119789395 w 1215"/>
              <a:gd name="T1" fmla="*/ 35214482 h 1458"/>
              <a:gd name="T2" fmla="*/ 73717177 w 1215"/>
              <a:gd name="T3" fmla="*/ 87223247 h 1458"/>
              <a:gd name="T4" fmla="*/ 22114339 w 1215"/>
              <a:gd name="T5" fmla="*/ 171195395 h 1458"/>
              <a:gd name="T6" fmla="*/ 1843540 w 1215"/>
              <a:gd name="T7" fmla="*/ 296883488 h 1458"/>
              <a:gd name="T8" fmla="*/ 31329325 w 1215"/>
              <a:gd name="T9" fmla="*/ 368937635 h 1458"/>
              <a:gd name="T10" fmla="*/ 62658650 w 1215"/>
              <a:gd name="T11" fmla="*/ 409569390 h 1458"/>
              <a:gd name="T12" fmla="*/ 110574408 w 1215"/>
              <a:gd name="T13" fmla="*/ 446950782 h 1458"/>
              <a:gd name="T14" fmla="*/ 138219368 w 1215"/>
              <a:gd name="T15" fmla="*/ 465370246 h 1458"/>
              <a:gd name="T16" fmla="*/ 167705153 w 1215"/>
              <a:gd name="T17" fmla="*/ 482706992 h 1458"/>
              <a:gd name="T18" fmla="*/ 202720201 w 1215"/>
              <a:gd name="T19" fmla="*/ 498959547 h 1458"/>
              <a:gd name="T20" fmla="*/ 237736607 w 1215"/>
              <a:gd name="T21" fmla="*/ 515212102 h 1458"/>
              <a:gd name="T22" fmla="*/ 278280919 w 1215"/>
              <a:gd name="T23" fmla="*/ 530923666 h 1458"/>
              <a:gd name="T24" fmla="*/ 353840279 w 1215"/>
              <a:gd name="T25" fmla="*/ 554761139 h 1458"/>
              <a:gd name="T26" fmla="*/ 457043241 w 1215"/>
              <a:gd name="T27" fmla="*/ 581307248 h 1458"/>
              <a:gd name="T28" fmla="*/ 492058290 w 1215"/>
              <a:gd name="T29" fmla="*/ 589433158 h 1458"/>
              <a:gd name="T30" fmla="*/ 519703249 w 1215"/>
              <a:gd name="T31" fmla="*/ 595392894 h 1458"/>
              <a:gd name="T32" fmla="*/ 551032574 w 1215"/>
              <a:gd name="T33" fmla="*/ 600810167 h 1458"/>
              <a:gd name="T34" fmla="*/ 582361900 w 1215"/>
              <a:gd name="T35" fmla="*/ 606228176 h 1458"/>
              <a:gd name="T36" fmla="*/ 611849042 w 1215"/>
              <a:gd name="T37" fmla="*/ 611645449 h 1458"/>
              <a:gd name="T38" fmla="*/ 678193416 w 1215"/>
              <a:gd name="T39" fmla="*/ 620855549 h 1458"/>
              <a:gd name="T40" fmla="*/ 746381329 w 1215"/>
              <a:gd name="T41" fmla="*/ 630065649 h 1458"/>
              <a:gd name="T42" fmla="*/ 820098507 w 1215"/>
              <a:gd name="T43" fmla="*/ 638733286 h 1458"/>
              <a:gd name="T44" fmla="*/ 895657867 w 1215"/>
              <a:gd name="T45" fmla="*/ 645234750 h 1458"/>
              <a:gd name="T46" fmla="*/ 974902950 w 1215"/>
              <a:gd name="T47" fmla="*/ 651735477 h 1458"/>
              <a:gd name="T48" fmla="*/ 1057833756 w 1215"/>
              <a:gd name="T49" fmla="*/ 657153486 h 1458"/>
              <a:gd name="T50" fmla="*/ 1234753896 w 1215"/>
              <a:gd name="T51" fmla="*/ 665279396 h 1458"/>
              <a:gd name="T52" fmla="*/ 1496448382 w 1215"/>
              <a:gd name="T53" fmla="*/ 670155677 h 1458"/>
              <a:gd name="T54" fmla="*/ 2147483646 w 1215"/>
              <a:gd name="T55" fmla="*/ 520088384 h 1458"/>
              <a:gd name="T56" fmla="*/ 1536992694 w 1215"/>
              <a:gd name="T57" fmla="*/ 346183616 h 1458"/>
              <a:gd name="T58" fmla="*/ 1260555315 w 1215"/>
              <a:gd name="T59" fmla="*/ 336431789 h 1458"/>
              <a:gd name="T60" fmla="*/ 1015447262 w 1215"/>
              <a:gd name="T61" fmla="*/ 326680698 h 1458"/>
              <a:gd name="T62" fmla="*/ 906715036 w 1215"/>
              <a:gd name="T63" fmla="*/ 320179234 h 1458"/>
              <a:gd name="T64" fmla="*/ 803512074 w 1215"/>
              <a:gd name="T65" fmla="*/ 313678506 h 1458"/>
              <a:gd name="T66" fmla="*/ 709522741 w 1215"/>
              <a:gd name="T67" fmla="*/ 305551861 h 1458"/>
              <a:gd name="T68" fmla="*/ 622906211 w 1215"/>
              <a:gd name="T69" fmla="*/ 296883488 h 1458"/>
              <a:gd name="T70" fmla="*/ 543661128 w 1215"/>
              <a:gd name="T71" fmla="*/ 287132397 h 1458"/>
              <a:gd name="T72" fmla="*/ 506802539 w 1215"/>
              <a:gd name="T73" fmla="*/ 280630933 h 1458"/>
              <a:gd name="T74" fmla="*/ 473629674 w 1215"/>
              <a:gd name="T75" fmla="*/ 275213660 h 1458"/>
              <a:gd name="T76" fmla="*/ 438614626 w 1215"/>
              <a:gd name="T77" fmla="*/ 268170469 h 1458"/>
              <a:gd name="T78" fmla="*/ 353840279 w 1215"/>
              <a:gd name="T79" fmla="*/ 245416451 h 1458"/>
              <a:gd name="T80" fmla="*/ 302238798 w 1215"/>
              <a:gd name="T81" fmla="*/ 228080441 h 1458"/>
              <a:gd name="T82" fmla="*/ 261694486 w 1215"/>
              <a:gd name="T83" fmla="*/ 208035059 h 1458"/>
              <a:gd name="T84" fmla="*/ 217464451 w 1215"/>
              <a:gd name="T85" fmla="*/ 177155131 h 1458"/>
              <a:gd name="T86" fmla="*/ 162177247 w 1215"/>
              <a:gd name="T87" fmla="*/ 99683711 h 1458"/>
              <a:gd name="T88" fmla="*/ 154804443 w 1215"/>
              <a:gd name="T89" fmla="*/ 0 h 145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15"/>
              <a:gd name="T136" fmla="*/ 0 h 1458"/>
              <a:gd name="T137" fmla="*/ 1215 w 1215"/>
              <a:gd name="T138" fmla="*/ 1458 h 145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15" h="1458">
                <a:moveTo>
                  <a:pt x="84" y="0"/>
                </a:moveTo>
                <a:lnTo>
                  <a:pt x="75" y="33"/>
                </a:lnTo>
                <a:lnTo>
                  <a:pt x="65" y="65"/>
                </a:lnTo>
                <a:lnTo>
                  <a:pt x="56" y="97"/>
                </a:lnTo>
                <a:lnTo>
                  <a:pt x="48" y="130"/>
                </a:lnTo>
                <a:lnTo>
                  <a:pt x="40" y="161"/>
                </a:lnTo>
                <a:lnTo>
                  <a:pt x="33" y="192"/>
                </a:lnTo>
                <a:lnTo>
                  <a:pt x="22" y="255"/>
                </a:lnTo>
                <a:lnTo>
                  <a:pt x="12" y="316"/>
                </a:lnTo>
                <a:lnTo>
                  <a:pt x="5" y="377"/>
                </a:lnTo>
                <a:lnTo>
                  <a:pt x="0" y="493"/>
                </a:lnTo>
                <a:lnTo>
                  <a:pt x="1" y="548"/>
                </a:lnTo>
                <a:lnTo>
                  <a:pt x="5" y="603"/>
                </a:lnTo>
                <a:lnTo>
                  <a:pt x="12" y="655"/>
                </a:lnTo>
                <a:lnTo>
                  <a:pt x="17" y="681"/>
                </a:lnTo>
                <a:lnTo>
                  <a:pt x="22" y="706"/>
                </a:lnTo>
                <a:lnTo>
                  <a:pt x="27" y="731"/>
                </a:lnTo>
                <a:lnTo>
                  <a:pt x="34" y="756"/>
                </a:lnTo>
                <a:lnTo>
                  <a:pt x="43" y="779"/>
                </a:lnTo>
                <a:lnTo>
                  <a:pt x="51" y="802"/>
                </a:lnTo>
                <a:lnTo>
                  <a:pt x="60" y="825"/>
                </a:lnTo>
                <a:lnTo>
                  <a:pt x="65" y="837"/>
                </a:lnTo>
                <a:lnTo>
                  <a:pt x="69" y="847"/>
                </a:lnTo>
                <a:lnTo>
                  <a:pt x="75" y="859"/>
                </a:lnTo>
                <a:lnTo>
                  <a:pt x="80" y="869"/>
                </a:lnTo>
                <a:lnTo>
                  <a:pt x="85" y="880"/>
                </a:lnTo>
                <a:lnTo>
                  <a:pt x="91" y="891"/>
                </a:lnTo>
                <a:lnTo>
                  <a:pt x="97" y="902"/>
                </a:lnTo>
                <a:lnTo>
                  <a:pt x="103" y="912"/>
                </a:lnTo>
                <a:lnTo>
                  <a:pt x="110" y="921"/>
                </a:lnTo>
                <a:lnTo>
                  <a:pt x="116" y="932"/>
                </a:lnTo>
                <a:lnTo>
                  <a:pt x="122" y="942"/>
                </a:lnTo>
                <a:lnTo>
                  <a:pt x="129" y="951"/>
                </a:lnTo>
                <a:lnTo>
                  <a:pt x="136" y="961"/>
                </a:lnTo>
                <a:lnTo>
                  <a:pt x="144" y="971"/>
                </a:lnTo>
                <a:lnTo>
                  <a:pt x="151" y="980"/>
                </a:lnTo>
                <a:lnTo>
                  <a:pt x="160" y="990"/>
                </a:lnTo>
                <a:lnTo>
                  <a:pt x="176" y="1007"/>
                </a:lnTo>
                <a:lnTo>
                  <a:pt x="192" y="1024"/>
                </a:lnTo>
                <a:lnTo>
                  <a:pt x="209" y="1042"/>
                </a:lnTo>
                <a:lnTo>
                  <a:pt x="228" y="1058"/>
                </a:lnTo>
                <a:lnTo>
                  <a:pt x="248" y="1073"/>
                </a:lnTo>
                <a:lnTo>
                  <a:pt x="257" y="1080"/>
                </a:lnTo>
                <a:lnTo>
                  <a:pt x="263" y="1084"/>
                </a:lnTo>
                <a:lnTo>
                  <a:pt x="267" y="1088"/>
                </a:lnTo>
                <a:lnTo>
                  <a:pt x="273" y="1092"/>
                </a:lnTo>
                <a:lnTo>
                  <a:pt x="278" y="1095"/>
                </a:lnTo>
                <a:lnTo>
                  <a:pt x="282" y="1099"/>
                </a:lnTo>
                <a:lnTo>
                  <a:pt x="288" y="1102"/>
                </a:lnTo>
                <a:lnTo>
                  <a:pt x="294" y="1106"/>
                </a:lnTo>
                <a:lnTo>
                  <a:pt x="299" y="1109"/>
                </a:lnTo>
                <a:lnTo>
                  <a:pt x="304" y="1113"/>
                </a:lnTo>
                <a:lnTo>
                  <a:pt x="310" y="1116"/>
                </a:lnTo>
                <a:lnTo>
                  <a:pt x="316" y="1119"/>
                </a:lnTo>
                <a:lnTo>
                  <a:pt x="321" y="1122"/>
                </a:lnTo>
                <a:lnTo>
                  <a:pt x="326" y="1125"/>
                </a:lnTo>
                <a:lnTo>
                  <a:pt x="332" y="1129"/>
                </a:lnTo>
                <a:lnTo>
                  <a:pt x="344" y="1135"/>
                </a:lnTo>
                <a:lnTo>
                  <a:pt x="356" y="1140"/>
                </a:lnTo>
                <a:lnTo>
                  <a:pt x="368" y="1146"/>
                </a:lnTo>
                <a:lnTo>
                  <a:pt x="381" y="1152"/>
                </a:lnTo>
                <a:lnTo>
                  <a:pt x="392" y="1158"/>
                </a:lnTo>
                <a:lnTo>
                  <a:pt x="405" y="1163"/>
                </a:lnTo>
                <a:lnTo>
                  <a:pt x="418" y="1168"/>
                </a:lnTo>
                <a:lnTo>
                  <a:pt x="432" y="1173"/>
                </a:lnTo>
                <a:lnTo>
                  <a:pt x="445" y="1179"/>
                </a:lnTo>
                <a:lnTo>
                  <a:pt x="458" y="1183"/>
                </a:lnTo>
                <a:lnTo>
                  <a:pt x="472" y="1188"/>
                </a:lnTo>
                <a:lnTo>
                  <a:pt x="486" y="1191"/>
                </a:lnTo>
                <a:lnTo>
                  <a:pt x="500" y="1196"/>
                </a:lnTo>
                <a:lnTo>
                  <a:pt x="514" y="1199"/>
                </a:lnTo>
                <a:lnTo>
                  <a:pt x="529" y="1203"/>
                </a:lnTo>
                <a:lnTo>
                  <a:pt x="544" y="1206"/>
                </a:lnTo>
                <a:lnTo>
                  <a:pt x="559" y="1210"/>
                </a:lnTo>
                <a:lnTo>
                  <a:pt x="574" y="1213"/>
                </a:lnTo>
                <a:lnTo>
                  <a:pt x="606" y="1219"/>
                </a:lnTo>
                <a:lnTo>
                  <a:pt x="638" y="1224"/>
                </a:lnTo>
                <a:lnTo>
                  <a:pt x="670" y="1228"/>
                </a:lnTo>
                <a:lnTo>
                  <a:pt x="704" y="1231"/>
                </a:lnTo>
                <a:lnTo>
                  <a:pt x="740" y="1234"/>
                </a:lnTo>
                <a:lnTo>
                  <a:pt x="812" y="1237"/>
                </a:lnTo>
                <a:lnTo>
                  <a:pt x="888" y="1235"/>
                </a:lnTo>
                <a:lnTo>
                  <a:pt x="888" y="1458"/>
                </a:lnTo>
                <a:lnTo>
                  <a:pt x="1215" y="960"/>
                </a:lnTo>
                <a:lnTo>
                  <a:pt x="888" y="475"/>
                </a:lnTo>
                <a:lnTo>
                  <a:pt x="888" y="644"/>
                </a:lnTo>
                <a:lnTo>
                  <a:pt x="834" y="639"/>
                </a:lnTo>
                <a:lnTo>
                  <a:pt x="782" y="633"/>
                </a:lnTo>
                <a:lnTo>
                  <a:pt x="732" y="627"/>
                </a:lnTo>
                <a:lnTo>
                  <a:pt x="684" y="621"/>
                </a:lnTo>
                <a:lnTo>
                  <a:pt x="638" y="615"/>
                </a:lnTo>
                <a:lnTo>
                  <a:pt x="593" y="610"/>
                </a:lnTo>
                <a:lnTo>
                  <a:pt x="551" y="603"/>
                </a:lnTo>
                <a:lnTo>
                  <a:pt x="531" y="599"/>
                </a:lnTo>
                <a:lnTo>
                  <a:pt x="511" y="596"/>
                </a:lnTo>
                <a:lnTo>
                  <a:pt x="492" y="591"/>
                </a:lnTo>
                <a:lnTo>
                  <a:pt x="472" y="588"/>
                </a:lnTo>
                <a:lnTo>
                  <a:pt x="454" y="583"/>
                </a:lnTo>
                <a:lnTo>
                  <a:pt x="436" y="579"/>
                </a:lnTo>
                <a:lnTo>
                  <a:pt x="419" y="575"/>
                </a:lnTo>
                <a:lnTo>
                  <a:pt x="402" y="569"/>
                </a:lnTo>
                <a:lnTo>
                  <a:pt x="385" y="564"/>
                </a:lnTo>
                <a:lnTo>
                  <a:pt x="369" y="560"/>
                </a:lnTo>
                <a:lnTo>
                  <a:pt x="353" y="554"/>
                </a:lnTo>
                <a:lnTo>
                  <a:pt x="338" y="548"/>
                </a:lnTo>
                <a:lnTo>
                  <a:pt x="324" y="542"/>
                </a:lnTo>
                <a:lnTo>
                  <a:pt x="309" y="535"/>
                </a:lnTo>
                <a:lnTo>
                  <a:pt x="295" y="530"/>
                </a:lnTo>
                <a:lnTo>
                  <a:pt x="288" y="525"/>
                </a:lnTo>
                <a:lnTo>
                  <a:pt x="282" y="523"/>
                </a:lnTo>
                <a:lnTo>
                  <a:pt x="275" y="518"/>
                </a:lnTo>
                <a:lnTo>
                  <a:pt x="270" y="515"/>
                </a:lnTo>
                <a:lnTo>
                  <a:pt x="263" y="511"/>
                </a:lnTo>
                <a:lnTo>
                  <a:pt x="257" y="508"/>
                </a:lnTo>
                <a:lnTo>
                  <a:pt x="251" y="503"/>
                </a:lnTo>
                <a:lnTo>
                  <a:pt x="244" y="500"/>
                </a:lnTo>
                <a:lnTo>
                  <a:pt x="238" y="495"/>
                </a:lnTo>
                <a:lnTo>
                  <a:pt x="234" y="491"/>
                </a:lnTo>
                <a:lnTo>
                  <a:pt x="212" y="473"/>
                </a:lnTo>
                <a:lnTo>
                  <a:pt x="192" y="453"/>
                </a:lnTo>
                <a:lnTo>
                  <a:pt x="182" y="443"/>
                </a:lnTo>
                <a:lnTo>
                  <a:pt x="173" y="432"/>
                </a:lnTo>
                <a:lnTo>
                  <a:pt x="164" y="421"/>
                </a:lnTo>
                <a:lnTo>
                  <a:pt x="156" y="408"/>
                </a:lnTo>
                <a:lnTo>
                  <a:pt x="149" y="396"/>
                </a:lnTo>
                <a:lnTo>
                  <a:pt x="142" y="384"/>
                </a:lnTo>
                <a:lnTo>
                  <a:pt x="135" y="370"/>
                </a:lnTo>
                <a:lnTo>
                  <a:pt x="128" y="356"/>
                </a:lnTo>
                <a:lnTo>
                  <a:pt x="118" y="327"/>
                </a:lnTo>
                <a:lnTo>
                  <a:pt x="107" y="294"/>
                </a:lnTo>
                <a:lnTo>
                  <a:pt x="99" y="261"/>
                </a:lnTo>
                <a:lnTo>
                  <a:pt x="88" y="184"/>
                </a:lnTo>
                <a:lnTo>
                  <a:pt x="83" y="99"/>
                </a:lnTo>
                <a:lnTo>
                  <a:pt x="84" y="0"/>
                </a:lnTo>
                <a:close/>
              </a:path>
            </a:pathLst>
          </a:custGeom>
          <a:gradFill rotWithShape="0">
            <a:gsLst>
              <a:gs pos="0">
                <a:srgbClr val="4F2DE1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95" name="Freeform 56"/>
          <p:cNvSpPr>
            <a:spLocks/>
          </p:cNvSpPr>
          <p:nvPr/>
        </p:nvSpPr>
        <p:spPr bwMode="auto">
          <a:xfrm rot="11934117" flipV="1">
            <a:off x="3059113" y="4724400"/>
            <a:ext cx="3457575" cy="1403350"/>
          </a:xfrm>
          <a:custGeom>
            <a:avLst/>
            <a:gdLst>
              <a:gd name="T0" fmla="*/ 526385202 w 1215"/>
              <a:gd name="T1" fmla="*/ 60218923 h 1458"/>
              <a:gd name="T2" fmla="*/ 323930669 w 1215"/>
              <a:gd name="T3" fmla="*/ 149156470 h 1458"/>
              <a:gd name="T4" fmla="*/ 97179201 w 1215"/>
              <a:gd name="T5" fmla="*/ 292754403 h 1458"/>
              <a:gd name="T6" fmla="*/ 8098978 w 1215"/>
              <a:gd name="T7" fmla="*/ 507688332 h 1458"/>
              <a:gd name="T8" fmla="*/ 137671246 w 1215"/>
              <a:gd name="T9" fmla="*/ 630904964 h 1458"/>
              <a:gd name="T10" fmla="*/ 275339645 w 1215"/>
              <a:gd name="T11" fmla="*/ 700388115 h 1458"/>
              <a:gd name="T12" fmla="*/ 485893157 w 1215"/>
              <a:gd name="T13" fmla="*/ 764312728 h 1458"/>
              <a:gd name="T14" fmla="*/ 607369292 w 1215"/>
              <a:gd name="T15" fmla="*/ 795811102 h 1458"/>
              <a:gd name="T16" fmla="*/ 736938714 w 1215"/>
              <a:gd name="T17" fmla="*/ 825457593 h 1458"/>
              <a:gd name="T18" fmla="*/ 890805070 w 1215"/>
              <a:gd name="T19" fmla="*/ 853250275 h 1458"/>
              <a:gd name="T20" fmla="*/ 1044674272 w 1215"/>
              <a:gd name="T21" fmla="*/ 881043920 h 1458"/>
              <a:gd name="T22" fmla="*/ 1222834716 w 1215"/>
              <a:gd name="T23" fmla="*/ 907910661 h 1458"/>
              <a:gd name="T24" fmla="*/ 1554861517 w 1215"/>
              <a:gd name="T25" fmla="*/ 948674225 h 1458"/>
              <a:gd name="T26" fmla="*/ 2008364453 w 1215"/>
              <a:gd name="T27" fmla="*/ 994069421 h 1458"/>
              <a:gd name="T28" fmla="*/ 2147483646 w 1215"/>
              <a:gd name="T29" fmla="*/ 1007966244 h 1458"/>
              <a:gd name="T30" fmla="*/ 2147483646 w 1215"/>
              <a:gd name="T31" fmla="*/ 1018156413 h 1458"/>
              <a:gd name="T32" fmla="*/ 2147483646 w 1215"/>
              <a:gd name="T33" fmla="*/ 1027421603 h 1458"/>
              <a:gd name="T34" fmla="*/ 2147483646 w 1215"/>
              <a:gd name="T35" fmla="*/ 1036685831 h 1458"/>
              <a:gd name="T36" fmla="*/ 2147483646 w 1215"/>
              <a:gd name="T37" fmla="*/ 1045950058 h 1458"/>
              <a:gd name="T38" fmla="*/ 2147483646 w 1215"/>
              <a:gd name="T39" fmla="*/ 1061699726 h 1458"/>
              <a:gd name="T40" fmla="*/ 2147483646 w 1215"/>
              <a:gd name="T41" fmla="*/ 1077449394 h 1458"/>
              <a:gd name="T42" fmla="*/ 2147483646 w 1215"/>
              <a:gd name="T43" fmla="*/ 1092272158 h 1458"/>
              <a:gd name="T44" fmla="*/ 2147483646 w 1215"/>
              <a:gd name="T45" fmla="*/ 1103389231 h 1458"/>
              <a:gd name="T46" fmla="*/ 2147483646 w 1215"/>
              <a:gd name="T47" fmla="*/ 1114506304 h 1458"/>
              <a:gd name="T48" fmla="*/ 2147483646 w 1215"/>
              <a:gd name="T49" fmla="*/ 1123770532 h 1458"/>
              <a:gd name="T50" fmla="*/ 2147483646 w 1215"/>
              <a:gd name="T51" fmla="*/ 1137667354 h 1458"/>
              <a:gd name="T52" fmla="*/ 2147483646 w 1215"/>
              <a:gd name="T53" fmla="*/ 1146005641 h 1458"/>
              <a:gd name="T54" fmla="*/ 2147483646 w 1215"/>
              <a:gd name="T55" fmla="*/ 889381244 h 1458"/>
              <a:gd name="T56" fmla="*/ 2147483646 w 1215"/>
              <a:gd name="T57" fmla="*/ 591994246 h 1458"/>
              <a:gd name="T58" fmla="*/ 2147483646 w 1215"/>
              <a:gd name="T59" fmla="*/ 575318637 h 1458"/>
              <a:gd name="T60" fmla="*/ 2147483646 w 1215"/>
              <a:gd name="T61" fmla="*/ 558643027 h 1458"/>
              <a:gd name="T62" fmla="*/ 2147483646 w 1215"/>
              <a:gd name="T63" fmla="*/ 547525954 h 1458"/>
              <a:gd name="T64" fmla="*/ 2147483646 w 1215"/>
              <a:gd name="T65" fmla="*/ 536407918 h 1458"/>
              <a:gd name="T66" fmla="*/ 2147483646 w 1215"/>
              <a:gd name="T67" fmla="*/ 522512058 h 1458"/>
              <a:gd name="T68" fmla="*/ 2147483646 w 1215"/>
              <a:gd name="T69" fmla="*/ 507688332 h 1458"/>
              <a:gd name="T70" fmla="*/ 2147483646 w 1215"/>
              <a:gd name="T71" fmla="*/ 491012722 h 1458"/>
              <a:gd name="T72" fmla="*/ 2147483646 w 1215"/>
              <a:gd name="T73" fmla="*/ 479895649 h 1458"/>
              <a:gd name="T74" fmla="*/ 2081246719 w 1215"/>
              <a:gd name="T75" fmla="*/ 470631422 h 1458"/>
              <a:gd name="T76" fmla="*/ 1927380363 w 1215"/>
              <a:gd name="T77" fmla="*/ 458587445 h 1458"/>
              <a:gd name="T78" fmla="*/ 1554861517 w 1215"/>
              <a:gd name="T79" fmla="*/ 419676726 h 1458"/>
              <a:gd name="T80" fmla="*/ 1328110049 w 1215"/>
              <a:gd name="T81" fmla="*/ 390031198 h 1458"/>
              <a:gd name="T82" fmla="*/ 1149949605 w 1215"/>
              <a:gd name="T83" fmla="*/ 355753075 h 1458"/>
              <a:gd name="T84" fmla="*/ 955591204 w 1215"/>
              <a:gd name="T85" fmla="*/ 302945534 h 1458"/>
              <a:gd name="T86" fmla="*/ 712644625 w 1215"/>
              <a:gd name="T87" fmla="*/ 170464674 h 1458"/>
              <a:gd name="T88" fmla="*/ 680251558 w 1215"/>
              <a:gd name="T89" fmla="*/ 0 h 145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15"/>
              <a:gd name="T136" fmla="*/ 0 h 1458"/>
              <a:gd name="T137" fmla="*/ 1215 w 1215"/>
              <a:gd name="T138" fmla="*/ 1458 h 145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15" h="1458">
                <a:moveTo>
                  <a:pt x="84" y="0"/>
                </a:moveTo>
                <a:lnTo>
                  <a:pt x="75" y="33"/>
                </a:lnTo>
                <a:lnTo>
                  <a:pt x="65" y="65"/>
                </a:lnTo>
                <a:lnTo>
                  <a:pt x="56" y="97"/>
                </a:lnTo>
                <a:lnTo>
                  <a:pt x="48" y="130"/>
                </a:lnTo>
                <a:lnTo>
                  <a:pt x="40" y="161"/>
                </a:lnTo>
                <a:lnTo>
                  <a:pt x="33" y="192"/>
                </a:lnTo>
                <a:lnTo>
                  <a:pt x="22" y="255"/>
                </a:lnTo>
                <a:lnTo>
                  <a:pt x="12" y="316"/>
                </a:lnTo>
                <a:lnTo>
                  <a:pt x="5" y="377"/>
                </a:lnTo>
                <a:lnTo>
                  <a:pt x="0" y="493"/>
                </a:lnTo>
                <a:lnTo>
                  <a:pt x="1" y="548"/>
                </a:lnTo>
                <a:lnTo>
                  <a:pt x="5" y="603"/>
                </a:lnTo>
                <a:lnTo>
                  <a:pt x="12" y="655"/>
                </a:lnTo>
                <a:lnTo>
                  <a:pt x="17" y="681"/>
                </a:lnTo>
                <a:lnTo>
                  <a:pt x="22" y="706"/>
                </a:lnTo>
                <a:lnTo>
                  <a:pt x="27" y="731"/>
                </a:lnTo>
                <a:lnTo>
                  <a:pt x="34" y="756"/>
                </a:lnTo>
                <a:lnTo>
                  <a:pt x="43" y="779"/>
                </a:lnTo>
                <a:lnTo>
                  <a:pt x="51" y="802"/>
                </a:lnTo>
                <a:lnTo>
                  <a:pt x="60" y="825"/>
                </a:lnTo>
                <a:lnTo>
                  <a:pt x="65" y="837"/>
                </a:lnTo>
                <a:lnTo>
                  <a:pt x="69" y="847"/>
                </a:lnTo>
                <a:lnTo>
                  <a:pt x="75" y="859"/>
                </a:lnTo>
                <a:lnTo>
                  <a:pt x="80" y="869"/>
                </a:lnTo>
                <a:lnTo>
                  <a:pt x="85" y="880"/>
                </a:lnTo>
                <a:lnTo>
                  <a:pt x="91" y="891"/>
                </a:lnTo>
                <a:lnTo>
                  <a:pt x="97" y="902"/>
                </a:lnTo>
                <a:lnTo>
                  <a:pt x="103" y="912"/>
                </a:lnTo>
                <a:lnTo>
                  <a:pt x="110" y="921"/>
                </a:lnTo>
                <a:lnTo>
                  <a:pt x="116" y="932"/>
                </a:lnTo>
                <a:lnTo>
                  <a:pt x="122" y="942"/>
                </a:lnTo>
                <a:lnTo>
                  <a:pt x="129" y="951"/>
                </a:lnTo>
                <a:lnTo>
                  <a:pt x="136" y="961"/>
                </a:lnTo>
                <a:lnTo>
                  <a:pt x="144" y="971"/>
                </a:lnTo>
                <a:lnTo>
                  <a:pt x="151" y="980"/>
                </a:lnTo>
                <a:lnTo>
                  <a:pt x="160" y="990"/>
                </a:lnTo>
                <a:lnTo>
                  <a:pt x="176" y="1007"/>
                </a:lnTo>
                <a:lnTo>
                  <a:pt x="192" y="1024"/>
                </a:lnTo>
                <a:lnTo>
                  <a:pt x="209" y="1042"/>
                </a:lnTo>
                <a:lnTo>
                  <a:pt x="228" y="1058"/>
                </a:lnTo>
                <a:lnTo>
                  <a:pt x="248" y="1073"/>
                </a:lnTo>
                <a:lnTo>
                  <a:pt x="257" y="1080"/>
                </a:lnTo>
                <a:lnTo>
                  <a:pt x="263" y="1084"/>
                </a:lnTo>
                <a:lnTo>
                  <a:pt x="267" y="1088"/>
                </a:lnTo>
                <a:lnTo>
                  <a:pt x="273" y="1092"/>
                </a:lnTo>
                <a:lnTo>
                  <a:pt x="278" y="1095"/>
                </a:lnTo>
                <a:lnTo>
                  <a:pt x="282" y="1099"/>
                </a:lnTo>
                <a:lnTo>
                  <a:pt x="288" y="1102"/>
                </a:lnTo>
                <a:lnTo>
                  <a:pt x="294" y="1106"/>
                </a:lnTo>
                <a:lnTo>
                  <a:pt x="299" y="1109"/>
                </a:lnTo>
                <a:lnTo>
                  <a:pt x="304" y="1113"/>
                </a:lnTo>
                <a:lnTo>
                  <a:pt x="310" y="1116"/>
                </a:lnTo>
                <a:lnTo>
                  <a:pt x="316" y="1119"/>
                </a:lnTo>
                <a:lnTo>
                  <a:pt x="321" y="1122"/>
                </a:lnTo>
                <a:lnTo>
                  <a:pt x="326" y="1125"/>
                </a:lnTo>
                <a:lnTo>
                  <a:pt x="332" y="1129"/>
                </a:lnTo>
                <a:lnTo>
                  <a:pt x="344" y="1135"/>
                </a:lnTo>
                <a:lnTo>
                  <a:pt x="356" y="1140"/>
                </a:lnTo>
                <a:lnTo>
                  <a:pt x="368" y="1146"/>
                </a:lnTo>
                <a:lnTo>
                  <a:pt x="381" y="1152"/>
                </a:lnTo>
                <a:lnTo>
                  <a:pt x="392" y="1158"/>
                </a:lnTo>
                <a:lnTo>
                  <a:pt x="405" y="1163"/>
                </a:lnTo>
                <a:lnTo>
                  <a:pt x="418" y="1168"/>
                </a:lnTo>
                <a:lnTo>
                  <a:pt x="432" y="1173"/>
                </a:lnTo>
                <a:lnTo>
                  <a:pt x="445" y="1179"/>
                </a:lnTo>
                <a:lnTo>
                  <a:pt x="458" y="1183"/>
                </a:lnTo>
                <a:lnTo>
                  <a:pt x="472" y="1188"/>
                </a:lnTo>
                <a:lnTo>
                  <a:pt x="486" y="1191"/>
                </a:lnTo>
                <a:lnTo>
                  <a:pt x="500" y="1196"/>
                </a:lnTo>
                <a:lnTo>
                  <a:pt x="514" y="1199"/>
                </a:lnTo>
                <a:lnTo>
                  <a:pt x="529" y="1203"/>
                </a:lnTo>
                <a:lnTo>
                  <a:pt x="544" y="1206"/>
                </a:lnTo>
                <a:lnTo>
                  <a:pt x="559" y="1210"/>
                </a:lnTo>
                <a:lnTo>
                  <a:pt x="574" y="1213"/>
                </a:lnTo>
                <a:lnTo>
                  <a:pt x="606" y="1219"/>
                </a:lnTo>
                <a:lnTo>
                  <a:pt x="638" y="1224"/>
                </a:lnTo>
                <a:lnTo>
                  <a:pt x="670" y="1228"/>
                </a:lnTo>
                <a:lnTo>
                  <a:pt x="704" y="1231"/>
                </a:lnTo>
                <a:lnTo>
                  <a:pt x="740" y="1234"/>
                </a:lnTo>
                <a:lnTo>
                  <a:pt x="812" y="1237"/>
                </a:lnTo>
                <a:lnTo>
                  <a:pt x="888" y="1235"/>
                </a:lnTo>
                <a:lnTo>
                  <a:pt x="888" y="1458"/>
                </a:lnTo>
                <a:lnTo>
                  <a:pt x="1215" y="960"/>
                </a:lnTo>
                <a:lnTo>
                  <a:pt x="888" y="475"/>
                </a:lnTo>
                <a:lnTo>
                  <a:pt x="888" y="644"/>
                </a:lnTo>
                <a:lnTo>
                  <a:pt x="834" y="639"/>
                </a:lnTo>
                <a:lnTo>
                  <a:pt x="782" y="633"/>
                </a:lnTo>
                <a:lnTo>
                  <a:pt x="732" y="627"/>
                </a:lnTo>
                <a:lnTo>
                  <a:pt x="684" y="621"/>
                </a:lnTo>
                <a:lnTo>
                  <a:pt x="638" y="615"/>
                </a:lnTo>
                <a:lnTo>
                  <a:pt x="593" y="610"/>
                </a:lnTo>
                <a:lnTo>
                  <a:pt x="551" y="603"/>
                </a:lnTo>
                <a:lnTo>
                  <a:pt x="531" y="599"/>
                </a:lnTo>
                <a:lnTo>
                  <a:pt x="511" y="596"/>
                </a:lnTo>
                <a:lnTo>
                  <a:pt x="492" y="591"/>
                </a:lnTo>
                <a:lnTo>
                  <a:pt x="472" y="588"/>
                </a:lnTo>
                <a:lnTo>
                  <a:pt x="454" y="583"/>
                </a:lnTo>
                <a:lnTo>
                  <a:pt x="436" y="579"/>
                </a:lnTo>
                <a:lnTo>
                  <a:pt x="419" y="575"/>
                </a:lnTo>
                <a:lnTo>
                  <a:pt x="402" y="569"/>
                </a:lnTo>
                <a:lnTo>
                  <a:pt x="385" y="564"/>
                </a:lnTo>
                <a:lnTo>
                  <a:pt x="369" y="560"/>
                </a:lnTo>
                <a:lnTo>
                  <a:pt x="353" y="554"/>
                </a:lnTo>
                <a:lnTo>
                  <a:pt x="338" y="548"/>
                </a:lnTo>
                <a:lnTo>
                  <a:pt x="324" y="542"/>
                </a:lnTo>
                <a:lnTo>
                  <a:pt x="309" y="535"/>
                </a:lnTo>
                <a:lnTo>
                  <a:pt x="295" y="530"/>
                </a:lnTo>
                <a:lnTo>
                  <a:pt x="288" y="525"/>
                </a:lnTo>
                <a:lnTo>
                  <a:pt x="282" y="523"/>
                </a:lnTo>
                <a:lnTo>
                  <a:pt x="275" y="518"/>
                </a:lnTo>
                <a:lnTo>
                  <a:pt x="270" y="515"/>
                </a:lnTo>
                <a:lnTo>
                  <a:pt x="263" y="511"/>
                </a:lnTo>
                <a:lnTo>
                  <a:pt x="257" y="508"/>
                </a:lnTo>
                <a:lnTo>
                  <a:pt x="251" y="503"/>
                </a:lnTo>
                <a:lnTo>
                  <a:pt x="244" y="500"/>
                </a:lnTo>
                <a:lnTo>
                  <a:pt x="238" y="495"/>
                </a:lnTo>
                <a:lnTo>
                  <a:pt x="234" y="491"/>
                </a:lnTo>
                <a:lnTo>
                  <a:pt x="212" y="473"/>
                </a:lnTo>
                <a:lnTo>
                  <a:pt x="192" y="453"/>
                </a:lnTo>
                <a:lnTo>
                  <a:pt x="182" y="443"/>
                </a:lnTo>
                <a:lnTo>
                  <a:pt x="173" y="432"/>
                </a:lnTo>
                <a:lnTo>
                  <a:pt x="164" y="421"/>
                </a:lnTo>
                <a:lnTo>
                  <a:pt x="156" y="408"/>
                </a:lnTo>
                <a:lnTo>
                  <a:pt x="149" y="396"/>
                </a:lnTo>
                <a:lnTo>
                  <a:pt x="142" y="384"/>
                </a:lnTo>
                <a:lnTo>
                  <a:pt x="135" y="370"/>
                </a:lnTo>
                <a:lnTo>
                  <a:pt x="128" y="356"/>
                </a:lnTo>
                <a:lnTo>
                  <a:pt x="118" y="327"/>
                </a:lnTo>
                <a:lnTo>
                  <a:pt x="107" y="294"/>
                </a:lnTo>
                <a:lnTo>
                  <a:pt x="99" y="261"/>
                </a:lnTo>
                <a:lnTo>
                  <a:pt x="88" y="184"/>
                </a:lnTo>
                <a:lnTo>
                  <a:pt x="83" y="99"/>
                </a:lnTo>
                <a:lnTo>
                  <a:pt x="84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4F2DE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96" name="Freeform 57"/>
          <p:cNvSpPr>
            <a:spLocks/>
          </p:cNvSpPr>
          <p:nvPr/>
        </p:nvSpPr>
        <p:spPr bwMode="auto">
          <a:xfrm rot="3103449" flipV="1">
            <a:off x="5829301" y="1914525"/>
            <a:ext cx="1414462" cy="1131887"/>
          </a:xfrm>
          <a:custGeom>
            <a:avLst/>
            <a:gdLst>
              <a:gd name="T0" fmla="*/ 88093625 w 1215"/>
              <a:gd name="T1" fmla="*/ 39174314 h 1458"/>
              <a:gd name="T2" fmla="*/ 54211730 w 1215"/>
              <a:gd name="T3" fmla="*/ 97032527 h 1458"/>
              <a:gd name="T4" fmla="*/ 16263403 w 1215"/>
              <a:gd name="T5" fmla="*/ 190448916 h 1458"/>
              <a:gd name="T6" fmla="*/ 1355090 w 1215"/>
              <a:gd name="T7" fmla="*/ 330271895 h 1458"/>
              <a:gd name="T8" fmla="*/ 23040014 w 1215"/>
              <a:gd name="T9" fmla="*/ 410429368 h 1458"/>
              <a:gd name="T10" fmla="*/ 46080029 w 1215"/>
              <a:gd name="T11" fmla="*/ 455630321 h 1458"/>
              <a:gd name="T12" fmla="*/ 81317013 w 1215"/>
              <a:gd name="T13" fmla="*/ 497215911 h 1458"/>
              <a:gd name="T14" fmla="*/ 101645684 w 1215"/>
              <a:gd name="T15" fmla="*/ 517707103 h 1458"/>
              <a:gd name="T16" fmla="*/ 123330609 w 1215"/>
              <a:gd name="T17" fmla="*/ 536993433 h 1458"/>
              <a:gd name="T18" fmla="*/ 149080802 w 1215"/>
              <a:gd name="T19" fmla="*/ 555074124 h 1458"/>
              <a:gd name="T20" fmla="*/ 174830996 w 1215"/>
              <a:gd name="T21" fmla="*/ 573154039 h 1458"/>
              <a:gd name="T22" fmla="*/ 204647622 w 1215"/>
              <a:gd name="T23" fmla="*/ 590632300 h 1458"/>
              <a:gd name="T24" fmla="*/ 260214441 w 1215"/>
              <a:gd name="T25" fmla="*/ 617150906 h 1458"/>
              <a:gd name="T26" fmla="*/ 336109932 w 1215"/>
              <a:gd name="T27" fmla="*/ 646682444 h 1458"/>
              <a:gd name="T28" fmla="*/ 361860125 w 1215"/>
              <a:gd name="T29" fmla="*/ 655722789 h 1458"/>
              <a:gd name="T30" fmla="*/ 382189961 w 1215"/>
              <a:gd name="T31" fmla="*/ 662351859 h 1458"/>
              <a:gd name="T32" fmla="*/ 405229975 w 1215"/>
              <a:gd name="T33" fmla="*/ 668378497 h 1458"/>
              <a:gd name="T34" fmla="*/ 428269989 w 1215"/>
              <a:gd name="T35" fmla="*/ 674405912 h 1458"/>
              <a:gd name="T36" fmla="*/ 449953750 w 1215"/>
              <a:gd name="T37" fmla="*/ 680432550 h 1458"/>
              <a:gd name="T38" fmla="*/ 498743958 w 1215"/>
              <a:gd name="T39" fmla="*/ 690678534 h 1458"/>
              <a:gd name="T40" fmla="*/ 548889255 w 1215"/>
              <a:gd name="T41" fmla="*/ 700923742 h 1458"/>
              <a:gd name="T42" fmla="*/ 603100985 w 1215"/>
              <a:gd name="T43" fmla="*/ 710566519 h 1458"/>
              <a:gd name="T44" fmla="*/ 658667805 w 1215"/>
              <a:gd name="T45" fmla="*/ 717798795 h 1458"/>
              <a:gd name="T46" fmla="*/ 716944803 w 1215"/>
              <a:gd name="T47" fmla="*/ 725031072 h 1458"/>
              <a:gd name="T48" fmla="*/ 777931981 w 1215"/>
              <a:gd name="T49" fmla="*/ 731058487 h 1458"/>
              <a:gd name="T50" fmla="*/ 908039202 w 1215"/>
              <a:gd name="T51" fmla="*/ 740098056 h 1458"/>
              <a:gd name="T52" fmla="*/ 1100489853 w 1215"/>
              <a:gd name="T53" fmla="*/ 745522263 h 1458"/>
              <a:gd name="T54" fmla="*/ 1646668930 w 1215"/>
              <a:gd name="T55" fmla="*/ 578578247 h 1458"/>
              <a:gd name="T56" fmla="*/ 1130306480 w 1215"/>
              <a:gd name="T57" fmla="*/ 385116400 h 1458"/>
              <a:gd name="T58" fmla="*/ 927013947 w 1215"/>
              <a:gd name="T59" fmla="*/ 374267985 h 1458"/>
              <a:gd name="T60" fmla="*/ 746761429 w 1215"/>
              <a:gd name="T61" fmla="*/ 363419570 h 1458"/>
              <a:gd name="T62" fmla="*/ 666799506 w 1215"/>
              <a:gd name="T63" fmla="*/ 356187294 h 1458"/>
              <a:gd name="T64" fmla="*/ 590902851 w 1215"/>
              <a:gd name="T65" fmla="*/ 348955017 h 1458"/>
              <a:gd name="T66" fmla="*/ 521783972 w 1215"/>
              <a:gd name="T67" fmla="*/ 339914672 h 1458"/>
              <a:gd name="T68" fmla="*/ 458085451 w 1215"/>
              <a:gd name="T69" fmla="*/ 330271895 h 1458"/>
              <a:gd name="T70" fmla="*/ 399808453 w 1215"/>
              <a:gd name="T71" fmla="*/ 319423480 h 1458"/>
              <a:gd name="T72" fmla="*/ 372703170 w 1215"/>
              <a:gd name="T73" fmla="*/ 312191203 h 1458"/>
              <a:gd name="T74" fmla="*/ 348308066 w 1215"/>
              <a:gd name="T75" fmla="*/ 306164565 h 1458"/>
              <a:gd name="T76" fmla="*/ 322557873 w 1215"/>
              <a:gd name="T77" fmla="*/ 298329857 h 1458"/>
              <a:gd name="T78" fmla="*/ 260214441 w 1215"/>
              <a:gd name="T79" fmla="*/ 273016889 h 1458"/>
              <a:gd name="T80" fmla="*/ 222266114 w 1215"/>
              <a:gd name="T81" fmla="*/ 253730560 h 1458"/>
              <a:gd name="T82" fmla="*/ 192450652 w 1215"/>
              <a:gd name="T83" fmla="*/ 231431299 h 1458"/>
              <a:gd name="T84" fmla="*/ 159923847 w 1215"/>
              <a:gd name="T85" fmla="*/ 197077985 h 1458"/>
              <a:gd name="T86" fmla="*/ 119265340 w 1215"/>
              <a:gd name="T87" fmla="*/ 110893873 h 1458"/>
              <a:gd name="T88" fmla="*/ 113843818 w 1215"/>
              <a:gd name="T89" fmla="*/ 0 h 145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15"/>
              <a:gd name="T136" fmla="*/ 0 h 1458"/>
              <a:gd name="T137" fmla="*/ 1215 w 1215"/>
              <a:gd name="T138" fmla="*/ 1458 h 145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15" h="1458">
                <a:moveTo>
                  <a:pt x="84" y="0"/>
                </a:moveTo>
                <a:lnTo>
                  <a:pt x="75" y="33"/>
                </a:lnTo>
                <a:lnTo>
                  <a:pt x="65" y="65"/>
                </a:lnTo>
                <a:lnTo>
                  <a:pt x="56" y="97"/>
                </a:lnTo>
                <a:lnTo>
                  <a:pt x="48" y="130"/>
                </a:lnTo>
                <a:lnTo>
                  <a:pt x="40" y="161"/>
                </a:lnTo>
                <a:lnTo>
                  <a:pt x="33" y="192"/>
                </a:lnTo>
                <a:lnTo>
                  <a:pt x="22" y="255"/>
                </a:lnTo>
                <a:lnTo>
                  <a:pt x="12" y="316"/>
                </a:lnTo>
                <a:lnTo>
                  <a:pt x="5" y="377"/>
                </a:lnTo>
                <a:lnTo>
                  <a:pt x="0" y="493"/>
                </a:lnTo>
                <a:lnTo>
                  <a:pt x="1" y="548"/>
                </a:lnTo>
                <a:lnTo>
                  <a:pt x="5" y="603"/>
                </a:lnTo>
                <a:lnTo>
                  <a:pt x="12" y="655"/>
                </a:lnTo>
                <a:lnTo>
                  <a:pt x="17" y="681"/>
                </a:lnTo>
                <a:lnTo>
                  <a:pt x="22" y="706"/>
                </a:lnTo>
                <a:lnTo>
                  <a:pt x="27" y="731"/>
                </a:lnTo>
                <a:lnTo>
                  <a:pt x="34" y="756"/>
                </a:lnTo>
                <a:lnTo>
                  <a:pt x="43" y="779"/>
                </a:lnTo>
                <a:lnTo>
                  <a:pt x="51" y="802"/>
                </a:lnTo>
                <a:lnTo>
                  <a:pt x="60" y="825"/>
                </a:lnTo>
                <a:lnTo>
                  <a:pt x="65" y="837"/>
                </a:lnTo>
                <a:lnTo>
                  <a:pt x="69" y="847"/>
                </a:lnTo>
                <a:lnTo>
                  <a:pt x="75" y="859"/>
                </a:lnTo>
                <a:lnTo>
                  <a:pt x="80" y="869"/>
                </a:lnTo>
                <a:lnTo>
                  <a:pt x="85" y="880"/>
                </a:lnTo>
                <a:lnTo>
                  <a:pt x="91" y="891"/>
                </a:lnTo>
                <a:lnTo>
                  <a:pt x="97" y="902"/>
                </a:lnTo>
                <a:lnTo>
                  <a:pt x="103" y="912"/>
                </a:lnTo>
                <a:lnTo>
                  <a:pt x="110" y="921"/>
                </a:lnTo>
                <a:lnTo>
                  <a:pt x="116" y="932"/>
                </a:lnTo>
                <a:lnTo>
                  <a:pt x="122" y="942"/>
                </a:lnTo>
                <a:lnTo>
                  <a:pt x="129" y="951"/>
                </a:lnTo>
                <a:lnTo>
                  <a:pt x="136" y="961"/>
                </a:lnTo>
                <a:lnTo>
                  <a:pt x="144" y="971"/>
                </a:lnTo>
                <a:lnTo>
                  <a:pt x="151" y="980"/>
                </a:lnTo>
                <a:lnTo>
                  <a:pt x="160" y="990"/>
                </a:lnTo>
                <a:lnTo>
                  <a:pt x="176" y="1007"/>
                </a:lnTo>
                <a:lnTo>
                  <a:pt x="192" y="1024"/>
                </a:lnTo>
                <a:lnTo>
                  <a:pt x="209" y="1042"/>
                </a:lnTo>
                <a:lnTo>
                  <a:pt x="228" y="1058"/>
                </a:lnTo>
                <a:lnTo>
                  <a:pt x="248" y="1073"/>
                </a:lnTo>
                <a:lnTo>
                  <a:pt x="257" y="1080"/>
                </a:lnTo>
                <a:lnTo>
                  <a:pt x="263" y="1084"/>
                </a:lnTo>
                <a:lnTo>
                  <a:pt x="267" y="1088"/>
                </a:lnTo>
                <a:lnTo>
                  <a:pt x="273" y="1092"/>
                </a:lnTo>
                <a:lnTo>
                  <a:pt x="278" y="1095"/>
                </a:lnTo>
                <a:lnTo>
                  <a:pt x="282" y="1099"/>
                </a:lnTo>
                <a:lnTo>
                  <a:pt x="288" y="1102"/>
                </a:lnTo>
                <a:lnTo>
                  <a:pt x="294" y="1106"/>
                </a:lnTo>
                <a:lnTo>
                  <a:pt x="299" y="1109"/>
                </a:lnTo>
                <a:lnTo>
                  <a:pt x="304" y="1113"/>
                </a:lnTo>
                <a:lnTo>
                  <a:pt x="310" y="1116"/>
                </a:lnTo>
                <a:lnTo>
                  <a:pt x="316" y="1119"/>
                </a:lnTo>
                <a:lnTo>
                  <a:pt x="321" y="1122"/>
                </a:lnTo>
                <a:lnTo>
                  <a:pt x="326" y="1125"/>
                </a:lnTo>
                <a:lnTo>
                  <a:pt x="332" y="1129"/>
                </a:lnTo>
                <a:lnTo>
                  <a:pt x="344" y="1135"/>
                </a:lnTo>
                <a:lnTo>
                  <a:pt x="356" y="1140"/>
                </a:lnTo>
                <a:lnTo>
                  <a:pt x="368" y="1146"/>
                </a:lnTo>
                <a:lnTo>
                  <a:pt x="381" y="1152"/>
                </a:lnTo>
                <a:lnTo>
                  <a:pt x="392" y="1158"/>
                </a:lnTo>
                <a:lnTo>
                  <a:pt x="405" y="1163"/>
                </a:lnTo>
                <a:lnTo>
                  <a:pt x="418" y="1168"/>
                </a:lnTo>
                <a:lnTo>
                  <a:pt x="432" y="1173"/>
                </a:lnTo>
                <a:lnTo>
                  <a:pt x="445" y="1179"/>
                </a:lnTo>
                <a:lnTo>
                  <a:pt x="458" y="1183"/>
                </a:lnTo>
                <a:lnTo>
                  <a:pt x="472" y="1188"/>
                </a:lnTo>
                <a:lnTo>
                  <a:pt x="486" y="1191"/>
                </a:lnTo>
                <a:lnTo>
                  <a:pt x="500" y="1196"/>
                </a:lnTo>
                <a:lnTo>
                  <a:pt x="514" y="1199"/>
                </a:lnTo>
                <a:lnTo>
                  <a:pt x="529" y="1203"/>
                </a:lnTo>
                <a:lnTo>
                  <a:pt x="544" y="1206"/>
                </a:lnTo>
                <a:lnTo>
                  <a:pt x="559" y="1210"/>
                </a:lnTo>
                <a:lnTo>
                  <a:pt x="574" y="1213"/>
                </a:lnTo>
                <a:lnTo>
                  <a:pt x="606" y="1219"/>
                </a:lnTo>
                <a:lnTo>
                  <a:pt x="638" y="1224"/>
                </a:lnTo>
                <a:lnTo>
                  <a:pt x="670" y="1228"/>
                </a:lnTo>
                <a:lnTo>
                  <a:pt x="704" y="1231"/>
                </a:lnTo>
                <a:lnTo>
                  <a:pt x="740" y="1234"/>
                </a:lnTo>
                <a:lnTo>
                  <a:pt x="812" y="1237"/>
                </a:lnTo>
                <a:lnTo>
                  <a:pt x="888" y="1235"/>
                </a:lnTo>
                <a:lnTo>
                  <a:pt x="888" y="1458"/>
                </a:lnTo>
                <a:lnTo>
                  <a:pt x="1215" y="960"/>
                </a:lnTo>
                <a:lnTo>
                  <a:pt x="888" y="475"/>
                </a:lnTo>
                <a:lnTo>
                  <a:pt x="888" y="644"/>
                </a:lnTo>
                <a:lnTo>
                  <a:pt x="834" y="639"/>
                </a:lnTo>
                <a:lnTo>
                  <a:pt x="782" y="633"/>
                </a:lnTo>
                <a:lnTo>
                  <a:pt x="732" y="627"/>
                </a:lnTo>
                <a:lnTo>
                  <a:pt x="684" y="621"/>
                </a:lnTo>
                <a:lnTo>
                  <a:pt x="638" y="615"/>
                </a:lnTo>
                <a:lnTo>
                  <a:pt x="593" y="610"/>
                </a:lnTo>
                <a:lnTo>
                  <a:pt x="551" y="603"/>
                </a:lnTo>
                <a:lnTo>
                  <a:pt x="531" y="599"/>
                </a:lnTo>
                <a:lnTo>
                  <a:pt x="511" y="596"/>
                </a:lnTo>
                <a:lnTo>
                  <a:pt x="492" y="591"/>
                </a:lnTo>
                <a:lnTo>
                  <a:pt x="472" y="588"/>
                </a:lnTo>
                <a:lnTo>
                  <a:pt x="454" y="583"/>
                </a:lnTo>
                <a:lnTo>
                  <a:pt x="436" y="579"/>
                </a:lnTo>
                <a:lnTo>
                  <a:pt x="419" y="575"/>
                </a:lnTo>
                <a:lnTo>
                  <a:pt x="402" y="569"/>
                </a:lnTo>
                <a:lnTo>
                  <a:pt x="385" y="564"/>
                </a:lnTo>
                <a:lnTo>
                  <a:pt x="369" y="560"/>
                </a:lnTo>
                <a:lnTo>
                  <a:pt x="353" y="554"/>
                </a:lnTo>
                <a:lnTo>
                  <a:pt x="338" y="548"/>
                </a:lnTo>
                <a:lnTo>
                  <a:pt x="324" y="542"/>
                </a:lnTo>
                <a:lnTo>
                  <a:pt x="309" y="535"/>
                </a:lnTo>
                <a:lnTo>
                  <a:pt x="295" y="530"/>
                </a:lnTo>
                <a:lnTo>
                  <a:pt x="288" y="525"/>
                </a:lnTo>
                <a:lnTo>
                  <a:pt x="282" y="523"/>
                </a:lnTo>
                <a:lnTo>
                  <a:pt x="275" y="518"/>
                </a:lnTo>
                <a:lnTo>
                  <a:pt x="270" y="515"/>
                </a:lnTo>
                <a:lnTo>
                  <a:pt x="263" y="511"/>
                </a:lnTo>
                <a:lnTo>
                  <a:pt x="257" y="508"/>
                </a:lnTo>
                <a:lnTo>
                  <a:pt x="251" y="503"/>
                </a:lnTo>
                <a:lnTo>
                  <a:pt x="244" y="500"/>
                </a:lnTo>
                <a:lnTo>
                  <a:pt x="238" y="495"/>
                </a:lnTo>
                <a:lnTo>
                  <a:pt x="234" y="491"/>
                </a:lnTo>
                <a:lnTo>
                  <a:pt x="212" y="473"/>
                </a:lnTo>
                <a:lnTo>
                  <a:pt x="192" y="453"/>
                </a:lnTo>
                <a:lnTo>
                  <a:pt x="182" y="443"/>
                </a:lnTo>
                <a:lnTo>
                  <a:pt x="173" y="432"/>
                </a:lnTo>
                <a:lnTo>
                  <a:pt x="164" y="421"/>
                </a:lnTo>
                <a:lnTo>
                  <a:pt x="156" y="408"/>
                </a:lnTo>
                <a:lnTo>
                  <a:pt x="149" y="396"/>
                </a:lnTo>
                <a:lnTo>
                  <a:pt x="142" y="384"/>
                </a:lnTo>
                <a:lnTo>
                  <a:pt x="135" y="370"/>
                </a:lnTo>
                <a:lnTo>
                  <a:pt x="128" y="356"/>
                </a:lnTo>
                <a:lnTo>
                  <a:pt x="118" y="327"/>
                </a:lnTo>
                <a:lnTo>
                  <a:pt x="107" y="294"/>
                </a:lnTo>
                <a:lnTo>
                  <a:pt x="99" y="261"/>
                </a:lnTo>
                <a:lnTo>
                  <a:pt x="88" y="184"/>
                </a:lnTo>
                <a:lnTo>
                  <a:pt x="83" y="99"/>
                </a:lnTo>
                <a:lnTo>
                  <a:pt x="84" y="0"/>
                </a:lnTo>
                <a:close/>
              </a:path>
            </a:pathLst>
          </a:custGeom>
          <a:gradFill rotWithShape="0">
            <a:gsLst>
              <a:gs pos="0">
                <a:srgbClr val="4F2DE1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0297" name="Text Box 60"/>
          <p:cNvSpPr txBox="1">
            <a:spLocks noChangeArrowheads="1"/>
          </p:cNvSpPr>
          <p:nvPr/>
        </p:nvSpPr>
        <p:spPr bwMode="auto">
          <a:xfrm>
            <a:off x="1403350" y="4941888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MX" altLang="es-ES" sz="1400" b="0">
                <a:latin typeface="Tahoma" panose="020B0604030504040204" pitchFamily="34" charset="0"/>
              </a:rPr>
              <a:t>DOS ENFERMOS</a:t>
            </a:r>
            <a:endParaRPr lang="es-ES" altLang="es-ES" sz="1400" b="0">
              <a:latin typeface="Tahoma" panose="020B0604030504040204" pitchFamily="34" charset="0"/>
            </a:endParaRPr>
          </a:p>
        </p:txBody>
      </p:sp>
      <p:sp>
        <p:nvSpPr>
          <p:cNvPr id="10298" name="Text Box 61"/>
          <p:cNvSpPr txBox="1">
            <a:spLocks noChangeArrowheads="1"/>
          </p:cNvSpPr>
          <p:nvPr/>
        </p:nvSpPr>
        <p:spPr bwMode="auto">
          <a:xfrm>
            <a:off x="1042988" y="2133600"/>
            <a:ext cx="1447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MX" altLang="es-ES" sz="1400" b="0">
                <a:latin typeface="Tahoma" panose="020B0604030504040204" pitchFamily="34" charset="0"/>
              </a:rPr>
              <a:t>ENFERMO CONTAGIOSO</a:t>
            </a:r>
            <a:endParaRPr lang="es-ES" altLang="es-ES" sz="1400" b="0">
              <a:latin typeface="Tahoma" panose="020B0604030504040204" pitchFamily="34" charset="0"/>
            </a:endParaRPr>
          </a:p>
        </p:txBody>
      </p:sp>
      <p:sp>
        <p:nvSpPr>
          <p:cNvPr id="10299" name="Text Box 62"/>
          <p:cNvSpPr txBox="1">
            <a:spLocks noChangeArrowheads="1"/>
          </p:cNvSpPr>
          <p:nvPr/>
        </p:nvSpPr>
        <p:spPr bwMode="auto">
          <a:xfrm>
            <a:off x="6858000" y="51816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MX" altLang="es-ES" sz="1400" b="0">
                <a:latin typeface="Tahoma" panose="020B0604030504040204" pitchFamily="34" charset="0"/>
              </a:rPr>
              <a:t>20 INFECTADOS</a:t>
            </a:r>
            <a:endParaRPr lang="es-ES" altLang="es-ES" sz="1400" b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6625" y="287338"/>
            <a:ext cx="7559675" cy="4318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MX" altLang="es-ES" b="1" smtClean="0">
                <a:solidFill>
                  <a:schemeClr val="tx1"/>
                </a:solidFill>
                <a:latin typeface="Arial" panose="020B0604020202020204" pitchFamily="34" charset="0"/>
              </a:rPr>
              <a:t>Mecanismo de Transmisión</a:t>
            </a:r>
            <a:endParaRPr lang="es-ES" altLang="es-ES" b="1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1267" name="Picture 3" descr="Pagina7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4" t="14645" r="20355" b="20366"/>
          <a:stretch>
            <a:fillRect/>
          </a:stretch>
        </p:blipFill>
        <p:spPr bwMode="auto">
          <a:xfrm>
            <a:off x="250825" y="908050"/>
            <a:ext cx="42672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4859338" y="2133600"/>
            <a:ext cx="4054475" cy="2879725"/>
            <a:chOff x="2105" y="8078"/>
            <a:chExt cx="5760" cy="3600"/>
          </a:xfrm>
        </p:grpSpPr>
        <p:pic>
          <p:nvPicPr>
            <p:cNvPr id="11275" name="Picture 5" descr="CANT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8618"/>
              <a:ext cx="24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6" descr="REI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5" y="8618"/>
              <a:ext cx="2386" cy="2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7" name="Text Box 7"/>
            <p:cNvSpPr txBox="1">
              <a:spLocks noChangeArrowheads="1"/>
            </p:cNvSpPr>
            <p:nvPr/>
          </p:nvSpPr>
          <p:spPr bwMode="auto">
            <a:xfrm>
              <a:off x="2105" y="8078"/>
              <a:ext cx="240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s-ES" altLang="es-ES" sz="1400">
                  <a:solidFill>
                    <a:srgbClr val="800000"/>
                  </a:solidFill>
                </a:rPr>
                <a:t>Al cantar</a:t>
              </a:r>
              <a:endParaRPr lang="es-ES" altLang="es-ES"/>
            </a:p>
          </p:txBody>
        </p:sp>
        <p:sp>
          <p:nvSpPr>
            <p:cNvPr id="11278" name="Text Box 8"/>
            <p:cNvSpPr txBox="1">
              <a:spLocks noChangeArrowheads="1"/>
            </p:cNvSpPr>
            <p:nvPr/>
          </p:nvSpPr>
          <p:spPr bwMode="auto">
            <a:xfrm>
              <a:off x="5465" y="8078"/>
              <a:ext cx="240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s-ES" altLang="es-ES" sz="1400">
                  <a:solidFill>
                    <a:srgbClr val="800000"/>
                  </a:solidFill>
                </a:rPr>
                <a:t>Al reír</a:t>
              </a:r>
              <a:endParaRPr lang="es-ES" altLang="es-ES"/>
            </a:p>
          </p:txBody>
        </p:sp>
      </p:grpSp>
      <p:pic>
        <p:nvPicPr>
          <p:cNvPr id="11269" name="Picture 9" descr="alergi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644900"/>
            <a:ext cx="17287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estornudo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17287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20060525133155-escupitajo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84763"/>
            <a:ext cx="237648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colgate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565400"/>
            <a:ext cx="165735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3" descr="Carey-cantando(1)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92375"/>
            <a:ext cx="17287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4" descr="abouttb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598862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altLang="es-ES" sz="4800" smtClean="0">
                <a:solidFill>
                  <a:srgbClr val="000099"/>
                </a:solidFill>
                <a:latin typeface="Arial" panose="020B0604020202020204" pitchFamily="34" charset="0"/>
              </a:rPr>
              <a:t>¿Cómo se transmite?</a:t>
            </a:r>
            <a:endParaRPr lang="es-ES" altLang="es-ES" sz="4800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4149725"/>
            <a:ext cx="47879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s-MX" altLang="es-ES" sz="1800">
                <a:latin typeface="Tahoma" panose="020B0604030504040204" pitchFamily="34" charset="0"/>
              </a:rPr>
              <a:t> Fundamentalmente por vía aerógena</a:t>
            </a:r>
          </a:p>
          <a:p>
            <a:pPr algn="just" eaLnBrk="1" hangingPunct="1">
              <a:spcBef>
                <a:spcPct val="50000"/>
              </a:spcBef>
              <a:buClrTx/>
              <a:buFontTx/>
              <a:buChar char="•"/>
            </a:pPr>
            <a:endParaRPr lang="es-ES" altLang="es-ES" sz="1800">
              <a:latin typeface="Tahoma" panose="020B0604030504040204" pitchFamily="34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0" y="3429000"/>
            <a:ext cx="5003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s-MX" altLang="es-ES" sz="180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s-MX" altLang="es-ES" sz="1800">
              <a:latin typeface="Tahoma" panose="020B0604030504040204" pitchFamily="34" charset="0"/>
            </a:endParaRPr>
          </a:p>
        </p:txBody>
      </p:sp>
      <p:sp>
        <p:nvSpPr>
          <p:cNvPr id="12293" name="Text Box 13"/>
          <p:cNvSpPr txBox="1">
            <a:spLocks noChangeArrowheads="1"/>
          </p:cNvSpPr>
          <p:nvPr/>
        </p:nvSpPr>
        <p:spPr bwMode="auto">
          <a:xfrm>
            <a:off x="250825" y="1412875"/>
            <a:ext cx="44656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2400">
                <a:latin typeface="Times New Roman" panose="02020603050405020304" pitchFamily="18" charset="0"/>
              </a:rPr>
              <a:t>Cuando una persona que está enferma de tuberculosis tose, estornuda, ríe o canta, expulsa los microbios que se diseminan en el aire en pequeñas gotas de saliva microscópicas.</a:t>
            </a:r>
          </a:p>
        </p:txBody>
      </p:sp>
      <p:pic>
        <p:nvPicPr>
          <p:cNvPr id="12294" name="Picture 14" descr="TRANSMIS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" b="34349"/>
          <a:stretch>
            <a:fillRect/>
          </a:stretch>
        </p:blipFill>
        <p:spPr bwMode="auto">
          <a:xfrm>
            <a:off x="5003800" y="908050"/>
            <a:ext cx="35655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Group 15"/>
          <p:cNvGrpSpPr>
            <a:grpSpLocks/>
          </p:cNvGrpSpPr>
          <p:nvPr/>
        </p:nvGrpSpPr>
        <p:grpSpPr bwMode="auto">
          <a:xfrm>
            <a:off x="5003800" y="4508500"/>
            <a:ext cx="3586163" cy="2233613"/>
            <a:chOff x="2105" y="8078"/>
            <a:chExt cx="5760" cy="3600"/>
          </a:xfrm>
        </p:grpSpPr>
        <p:pic>
          <p:nvPicPr>
            <p:cNvPr id="12296" name="Picture 16" descr="CANT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8618"/>
              <a:ext cx="24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17" descr="REI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5" y="8618"/>
              <a:ext cx="2386" cy="2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Text Box 18"/>
            <p:cNvSpPr txBox="1">
              <a:spLocks noChangeArrowheads="1"/>
            </p:cNvSpPr>
            <p:nvPr/>
          </p:nvSpPr>
          <p:spPr bwMode="auto">
            <a:xfrm>
              <a:off x="2105" y="8078"/>
              <a:ext cx="240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95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400">
                  <a:solidFill>
                    <a:srgbClr val="800000"/>
                  </a:solidFill>
                  <a:latin typeface="Times New Roman" panose="02020603050405020304" pitchFamily="18" charset="0"/>
                </a:rPr>
                <a:t>Al cantar</a:t>
              </a:r>
              <a:endParaRPr lang="es-ES" altLang="es-ES" sz="2400">
                <a:latin typeface="Times New Roman" panose="02020603050405020304" pitchFamily="18" charset="0"/>
              </a:endParaRPr>
            </a:p>
          </p:txBody>
        </p:sp>
        <p:sp>
          <p:nvSpPr>
            <p:cNvPr id="12299" name="Text Box 19"/>
            <p:cNvSpPr txBox="1">
              <a:spLocks noChangeArrowheads="1"/>
            </p:cNvSpPr>
            <p:nvPr/>
          </p:nvSpPr>
          <p:spPr bwMode="auto">
            <a:xfrm>
              <a:off x="5465" y="8078"/>
              <a:ext cx="240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95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400">
                  <a:solidFill>
                    <a:srgbClr val="800000"/>
                  </a:solidFill>
                  <a:latin typeface="Times New Roman" panose="02020603050405020304" pitchFamily="18" charset="0"/>
                </a:rPr>
                <a:t>Al reír</a:t>
              </a:r>
              <a:endParaRPr lang="es-ES" altLang="es-ES" sz="24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30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6"/>
          <p:cNvGrpSpPr>
            <a:grpSpLocks/>
          </p:cNvGrpSpPr>
          <p:nvPr/>
        </p:nvGrpSpPr>
        <p:grpSpPr bwMode="auto">
          <a:xfrm>
            <a:off x="395288" y="1196975"/>
            <a:ext cx="2781300" cy="4679950"/>
            <a:chOff x="204" y="1026"/>
            <a:chExt cx="1752" cy="2948"/>
          </a:xfrm>
        </p:grpSpPr>
        <p:pic>
          <p:nvPicPr>
            <p:cNvPr id="13326" name="Picture 6" descr="SINTOMA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292" b="68712"/>
            <a:stretch>
              <a:fillRect/>
            </a:stretch>
          </p:blipFill>
          <p:spPr bwMode="auto">
            <a:xfrm>
              <a:off x="249" y="1797"/>
              <a:ext cx="1707" cy="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7"/>
            <p:cNvSpPr txBox="1">
              <a:spLocks noChangeArrowheads="1"/>
            </p:cNvSpPr>
            <p:nvPr/>
          </p:nvSpPr>
          <p:spPr bwMode="auto">
            <a:xfrm>
              <a:off x="204" y="1026"/>
              <a:ext cx="1724" cy="5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95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800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El síntoma principal es </a:t>
              </a:r>
              <a:r>
                <a:rPr lang="es-ES" altLang="es-E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tos por 15 días o más</a:t>
              </a:r>
              <a:endParaRPr lang="es-ES" altLang="es-ES" sz="3600">
                <a:latin typeface="Times New Roman" panose="02020603050405020304" pitchFamily="18" charset="0"/>
              </a:endParaRPr>
            </a:p>
          </p:txBody>
        </p:sp>
      </p:grpSp>
      <p:sp>
        <p:nvSpPr>
          <p:cNvPr id="13315" name="Text Box 15"/>
          <p:cNvSpPr txBox="1">
            <a:spLocks noChangeArrowheads="1"/>
          </p:cNvSpPr>
          <p:nvPr/>
        </p:nvSpPr>
        <p:spPr bwMode="auto">
          <a:xfrm>
            <a:off x="250825" y="188913"/>
            <a:ext cx="88931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ES" sz="4800">
                <a:solidFill>
                  <a:srgbClr val="000099"/>
                </a:solidFill>
                <a:latin typeface="Times New Roman" panose="02020603050405020304" pitchFamily="18" charset="0"/>
              </a:rPr>
              <a:t>¿Cuáles son los Síntomas?</a:t>
            </a:r>
            <a:endParaRPr lang="es-ES" altLang="es-ES" sz="4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316" name="Group 19"/>
          <p:cNvGrpSpPr>
            <a:grpSpLocks/>
          </p:cNvGrpSpPr>
          <p:nvPr/>
        </p:nvGrpSpPr>
        <p:grpSpPr bwMode="auto">
          <a:xfrm>
            <a:off x="3924300" y="1052513"/>
            <a:ext cx="5040313" cy="5607050"/>
            <a:chOff x="2472" y="663"/>
            <a:chExt cx="3175" cy="3532"/>
          </a:xfrm>
        </p:grpSpPr>
        <p:sp>
          <p:nvSpPr>
            <p:cNvPr id="13317" name="Text Box 8"/>
            <p:cNvSpPr txBox="1">
              <a:spLocks noChangeArrowheads="1"/>
            </p:cNvSpPr>
            <p:nvPr/>
          </p:nvSpPr>
          <p:spPr bwMode="auto">
            <a:xfrm>
              <a:off x="2472" y="663"/>
              <a:ext cx="308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95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600">
                  <a:latin typeface="Times New Roman" panose="02020603050405020304" pitchFamily="18" charset="0"/>
                </a:rPr>
                <a:t>También la persona puede presentar:</a:t>
              </a:r>
              <a:endParaRPr lang="es-ES" altLang="es-ES">
                <a:latin typeface="Times New Roman" panose="02020603050405020304" pitchFamily="18" charset="0"/>
              </a:endParaRPr>
            </a:p>
          </p:txBody>
        </p:sp>
        <p:pic>
          <p:nvPicPr>
            <p:cNvPr id="13318" name="Picture 9" descr="SINTOMA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42" b="69447"/>
            <a:stretch>
              <a:fillRect/>
            </a:stretch>
          </p:blipFill>
          <p:spPr bwMode="auto">
            <a:xfrm>
              <a:off x="4150" y="1389"/>
              <a:ext cx="1361" cy="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10" descr="SINTOMA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42" t="35815" r="7939" b="33742"/>
            <a:stretch>
              <a:fillRect/>
            </a:stretch>
          </p:blipFill>
          <p:spPr bwMode="auto">
            <a:xfrm>
              <a:off x="2517" y="1253"/>
              <a:ext cx="1282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1" descr="SINTOMA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42" t="69939"/>
            <a:stretch>
              <a:fillRect/>
            </a:stretch>
          </p:blipFill>
          <p:spPr bwMode="auto">
            <a:xfrm>
              <a:off x="4014" y="2886"/>
              <a:ext cx="1633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2" descr="SINTOMA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02" r="63876" b="31432"/>
            <a:stretch>
              <a:fillRect/>
            </a:stretch>
          </p:blipFill>
          <p:spPr bwMode="auto">
            <a:xfrm>
              <a:off x="2608" y="2840"/>
              <a:ext cx="1155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 Box 13"/>
            <p:cNvSpPr txBox="1">
              <a:spLocks noChangeArrowheads="1"/>
            </p:cNvSpPr>
            <p:nvPr/>
          </p:nvSpPr>
          <p:spPr bwMode="auto">
            <a:xfrm>
              <a:off x="4105" y="1071"/>
              <a:ext cx="153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95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400">
                  <a:solidFill>
                    <a:srgbClr val="4F2DE1"/>
                  </a:solidFill>
                  <a:latin typeface="Times New Roman" panose="02020603050405020304" pitchFamily="18" charset="0"/>
                </a:rPr>
                <a:t>Calentura y sudoraciones por las noches</a:t>
              </a:r>
            </a:p>
          </p:txBody>
        </p:sp>
        <p:sp>
          <p:nvSpPr>
            <p:cNvPr id="13323" name="Text Box 14"/>
            <p:cNvSpPr txBox="1">
              <a:spLocks noChangeArrowheads="1"/>
            </p:cNvSpPr>
            <p:nvPr/>
          </p:nvSpPr>
          <p:spPr bwMode="auto">
            <a:xfrm>
              <a:off x="4014" y="2659"/>
              <a:ext cx="158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95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400">
                  <a:solidFill>
                    <a:srgbClr val="4F2DE1"/>
                  </a:solidFill>
                  <a:latin typeface="Times New Roman" panose="02020603050405020304" pitchFamily="18" charset="0"/>
                </a:rPr>
                <a:t>Cansancio y decaimiento</a:t>
              </a:r>
            </a:p>
          </p:txBody>
        </p:sp>
        <p:sp>
          <p:nvSpPr>
            <p:cNvPr id="13324" name="Text Box 17"/>
            <p:cNvSpPr txBox="1">
              <a:spLocks noChangeArrowheads="1"/>
            </p:cNvSpPr>
            <p:nvPr/>
          </p:nvSpPr>
          <p:spPr bwMode="auto">
            <a:xfrm>
              <a:off x="2608" y="2614"/>
              <a:ext cx="11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95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s-ES" sz="1400">
                  <a:solidFill>
                    <a:srgbClr val="4F2DE1"/>
                  </a:solidFill>
                  <a:latin typeface="Times New Roman" panose="02020603050405020304" pitchFamily="18" charset="0"/>
                </a:rPr>
                <a:t>Falta de apetito</a:t>
              </a:r>
              <a:endParaRPr lang="es-ES" altLang="es-ES" sz="1400">
                <a:solidFill>
                  <a:srgbClr val="4F2DE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25" name="Text Box 18"/>
            <p:cNvSpPr txBox="1">
              <a:spLocks noChangeArrowheads="1"/>
            </p:cNvSpPr>
            <p:nvPr/>
          </p:nvSpPr>
          <p:spPr bwMode="auto">
            <a:xfrm>
              <a:off x="2472" y="1026"/>
              <a:ext cx="13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w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95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MX" altLang="es-ES" sz="1400">
                  <a:solidFill>
                    <a:srgbClr val="4F2DE1"/>
                  </a:solidFill>
                  <a:latin typeface="Times New Roman" panose="02020603050405020304" pitchFamily="18" charset="0"/>
                </a:rPr>
                <a:t>Pérdida de peso</a:t>
              </a:r>
              <a:endParaRPr lang="es-ES" altLang="es-ES" sz="1400">
                <a:solidFill>
                  <a:srgbClr val="4F2DE1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1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es-MX" altLang="es-ES" sz="4800" b="1" smtClean="0">
                <a:solidFill>
                  <a:srgbClr val="000099"/>
                </a:solidFill>
                <a:latin typeface="Arial" panose="020B0604020202020204" pitchFamily="34" charset="0"/>
              </a:rPr>
              <a:t>¿Cómo se detecta?</a:t>
            </a:r>
            <a:endParaRPr lang="es-ES" altLang="es-ES" sz="4800" b="1" smtClean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4932363" cy="5105400"/>
          </a:xfrm>
        </p:spPr>
        <p:txBody>
          <a:bodyPr/>
          <a:lstStyle/>
          <a:p>
            <a:pPr algn="just" eaLnBrk="1" hangingPunct="1">
              <a:buFont typeface="Symbol" panose="05050102010706020507" pitchFamily="18" charset="2"/>
              <a:buNone/>
            </a:pPr>
            <a:r>
              <a:rPr lang="es-ES" altLang="es-ES" sz="2800" b="1" smtClean="0">
                <a:latin typeface="Arial" panose="020B0604020202020204" pitchFamily="34" charset="0"/>
              </a:rPr>
              <a:t>    </a:t>
            </a:r>
            <a:r>
              <a:rPr lang="es-ES" altLang="es-ES" sz="2400" b="1" smtClean="0">
                <a:latin typeface="Arial" panose="020B0604020202020204" pitchFamily="34" charset="0"/>
              </a:rPr>
              <a:t>La forma de saber si una persona padece de tuberculosis pulmonar es a través del examen de esputo o flema el cual se realiza por medio de microscopio; a este examen se le llama baciloscopía. </a:t>
            </a:r>
          </a:p>
          <a:p>
            <a:pPr algn="just" eaLnBrk="1" hangingPunct="1">
              <a:buFont typeface="Symbol" panose="05050102010706020507" pitchFamily="18" charset="2"/>
              <a:buNone/>
            </a:pPr>
            <a:r>
              <a:rPr lang="es-ES" altLang="es-ES" sz="2400" b="1" smtClean="0">
                <a:latin typeface="Arial" panose="020B0604020202020204" pitchFamily="34" charset="0"/>
              </a:rPr>
              <a:t>     </a:t>
            </a:r>
          </a:p>
          <a:p>
            <a:pPr algn="just" eaLnBrk="1" hangingPunct="1">
              <a:buFont typeface="Symbol" panose="05050102010706020507" pitchFamily="18" charset="2"/>
              <a:buNone/>
            </a:pPr>
            <a:r>
              <a:rPr lang="es-ES" altLang="es-ES" sz="2400" b="1" smtClean="0">
                <a:latin typeface="Arial" panose="020B0604020202020204" pitchFamily="34" charset="0"/>
              </a:rPr>
              <a:t>     Si al realizar las baciloscopias se detectan bacilos en la muestra de flema, se concluye que la persona presenta </a:t>
            </a:r>
            <a:r>
              <a:rPr lang="es-ES" altLang="es-ES" sz="2400" b="1" u="sng" smtClean="0">
                <a:latin typeface="Arial" panose="020B0604020202020204" pitchFamily="34" charset="0"/>
              </a:rPr>
              <a:t>tuberculosis.</a:t>
            </a:r>
            <a:endParaRPr lang="es-MX" altLang="es-ES" sz="2400" b="1" u="sng" smtClean="0">
              <a:latin typeface="Arial" panose="020B0604020202020204" pitchFamily="34" charset="0"/>
            </a:endParaRPr>
          </a:p>
        </p:txBody>
      </p:sp>
      <p:pic>
        <p:nvPicPr>
          <p:cNvPr id="14340" name="Picture 6" descr="Pagina11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t="18407" r="20409" b="44067"/>
          <a:stretch>
            <a:fillRect/>
          </a:stretch>
        </p:blipFill>
        <p:spPr>
          <a:xfrm>
            <a:off x="5019675" y="1412875"/>
            <a:ext cx="3949700" cy="4911725"/>
          </a:xfrm>
          <a:noFill/>
        </p:spPr>
      </p:pic>
    </p:spTree>
    <p:extLst>
      <p:ext uri="{BB962C8B-B14F-4D97-AF65-F5344CB8AC3E}">
        <p14:creationId xmlns:p14="http://schemas.microsoft.com/office/powerpoint/2010/main" val="18808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1200</Words>
  <Application>Microsoft Office PowerPoint</Application>
  <PresentationFormat>Presentación en pantalla (4:3)</PresentationFormat>
  <Paragraphs>132</Paragraphs>
  <Slides>29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29</vt:i4>
      </vt:variant>
    </vt:vector>
  </HeadingPairs>
  <TitlesOfParts>
    <vt:vector size="45" baseType="lpstr">
      <vt:lpstr>Arial</vt:lpstr>
      <vt:lpstr>Arial Narrow</vt:lpstr>
      <vt:lpstr>Arial Rounded MT Bold</vt:lpstr>
      <vt:lpstr>Batang</vt:lpstr>
      <vt:lpstr>Bookman Old Style</vt:lpstr>
      <vt:lpstr>Calibri</vt:lpstr>
      <vt:lpstr>Calibri Light</vt:lpstr>
      <vt:lpstr>Century Gothic</vt:lpstr>
      <vt:lpstr>Symbol</vt:lpstr>
      <vt:lpstr>Tahoma</vt:lpstr>
      <vt:lpstr>Times New Roman</vt:lpstr>
      <vt:lpstr>Wingdings</vt:lpstr>
      <vt:lpstr>Tema de Office</vt:lpstr>
      <vt:lpstr>Chart</vt:lpstr>
      <vt:lpstr>Worksheet</vt:lpstr>
      <vt:lpstr>Gráfico</vt:lpstr>
      <vt:lpstr>    MINISTERIO DE SALUD  </vt:lpstr>
      <vt:lpstr>¿Qué es la Tuberculosis? </vt:lpstr>
      <vt:lpstr>¿Quién la causa?</vt:lpstr>
      <vt:lpstr>¿Cuáles son los factores de riesgo?</vt:lpstr>
      <vt:lpstr>Epidemiología de la Tuberculosis. </vt:lpstr>
      <vt:lpstr>Mecanismo de Transmisión</vt:lpstr>
      <vt:lpstr>¿Cómo se transmite?</vt:lpstr>
      <vt:lpstr>Presentación de PowerPoint</vt:lpstr>
      <vt:lpstr>¿Cómo se detecta?</vt:lpstr>
      <vt:lpstr>¿Cómo se cura?</vt:lpstr>
      <vt:lpstr>¿Cómo se previene?</vt:lpstr>
      <vt:lpstr>Rol del Programa Nacional de TB en la Respuesta de País</vt:lpstr>
      <vt:lpstr>Presentación de PowerPoint</vt:lpstr>
      <vt:lpstr>Rol del representante del RP dentro del MCP-ES</vt:lpstr>
      <vt:lpstr>Presentación de PowerPoint</vt:lpstr>
      <vt:lpstr>Respuesta Nacional y el papel del MCP-ES</vt:lpstr>
      <vt:lpstr>Presentación de PowerPoint</vt:lpstr>
      <vt:lpstr>Incidencia de casos con tuberculosis todas las formas. Años 2000 a 2018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Tasa de mortalidad por tuberculosis. Años 2000-2018</vt:lpstr>
      <vt:lpstr>Presentación de PowerPoint</vt:lpstr>
      <vt:lpstr>Presentación de PowerPoint</vt:lpstr>
      <vt:lpstr>Porcentaje de éxito del tratamiento en casos nuevos bacteriología positiva. Años 2000-2017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Sanchez</dc:creator>
  <cp:lastModifiedBy>Usuario</cp:lastModifiedBy>
  <cp:revision>15</cp:revision>
  <dcterms:created xsi:type="dcterms:W3CDTF">2019-07-10T20:49:57Z</dcterms:created>
  <dcterms:modified xsi:type="dcterms:W3CDTF">2019-07-25T13:19:10Z</dcterms:modified>
</cp:coreProperties>
</file>