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72" r:id="rId2"/>
    <p:sldId id="256" r:id="rId3"/>
    <p:sldId id="257" r:id="rId4"/>
    <p:sldId id="258" r:id="rId5"/>
    <p:sldId id="267" r:id="rId6"/>
    <p:sldId id="263" r:id="rId7"/>
    <p:sldId id="264" r:id="rId8"/>
    <p:sldId id="266" r:id="rId9"/>
    <p:sldId id="259" r:id="rId10"/>
    <p:sldId id="260" r:id="rId11"/>
    <p:sldId id="261" r:id="rId12"/>
    <p:sldId id="262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mimcorleto\AppData\Local\Microsoft\Windows\INetCache\Content.Outlook\46HL968E\FORMATO%20DE%20EJECUCION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277777777777776E-2"/>
          <c:y val="0.11805555555555555"/>
          <c:w val="0.81388888888888888"/>
          <c:h val="0.7731481481481481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C17-4173-9EEA-509D574869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C17-4173-9EEA-509D574869A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C17-4173-9EEA-509D574869AB}"/>
              </c:ext>
            </c:extLst>
          </c:dPt>
          <c:dLbls>
            <c:dLbl>
              <c:idx val="0"/>
              <c:layout>
                <c:manualLayout>
                  <c:x val="-0.23737765714439288"/>
                  <c:y val="-0.1637262158706738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17-4173-9EEA-509D574869AB}"/>
                </c:ext>
              </c:extLst>
            </c:dLbl>
            <c:dLbl>
              <c:idx val="2"/>
              <c:layout>
                <c:manualLayout>
                  <c:x val="7.4080245088817817E-2"/>
                  <c:y val="-3.05886764154480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17-4173-9EEA-509D574869AB}"/>
                </c:ext>
              </c:extLst>
            </c:dLbl>
            <c:spPr>
              <a:solidFill>
                <a:srgbClr val="2683C6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Hoja2!$A$9:$A$14</c:f>
              <c:strCache>
                <c:ptCount val="3"/>
                <c:pt idx="0">
                  <c:v>Monto desembolsado por el FM a MINSAL- SLV-M-MOH</c:v>
                </c:pt>
                <c:pt idx="1">
                  <c:v>Ejecución desde enero 2017 a Junio 2019</c:v>
                </c:pt>
                <c:pt idx="2">
                  <c:v>Obligacion con proveedores</c:v>
                </c:pt>
              </c:strCache>
            </c:strRef>
          </c:cat>
          <c:val>
            <c:numRef>
              <c:f>Hoja2!$B$9:$B$14</c:f>
              <c:numCache>
                <c:formatCode>_("$"* #,##0.00_);_("$"* \(#,##0.00\);_("$"* "-"??_);_(@_)</c:formatCode>
                <c:ptCount val="3"/>
                <c:pt idx="0">
                  <c:v>1794011.28</c:v>
                </c:pt>
                <c:pt idx="1">
                  <c:v>1166721.9099999999</c:v>
                </c:pt>
                <c:pt idx="2">
                  <c:v>91789.050000000047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C17-4173-9EEA-509D574869AB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1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5D3-418A-9959-3372FE89F4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5D3-418A-9959-3372FE89F4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5D3-418A-9959-3372FE89F4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5D3-418A-9959-3372FE89F4D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5D3-418A-9959-3372FE89F4DE}"/>
              </c:ext>
            </c:extLst>
          </c:dPt>
          <c:dLbls>
            <c:dLbl>
              <c:idx val="0"/>
              <c:layout>
                <c:manualLayout>
                  <c:x val="-0.22436236876640428"/>
                  <c:y val="-0.1141830313379502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81942714819427"/>
                      <c:h val="0.227312348668280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5D3-418A-9959-3372FE89F4DE}"/>
                </c:ext>
              </c:extLst>
            </c:dLbl>
            <c:dLbl>
              <c:idx val="1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D3-418A-9959-3372FE89F4DE}"/>
                </c:ext>
              </c:extLst>
            </c:dLbl>
            <c:dLbl>
              <c:idx val="2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D3-418A-9959-3372FE89F4DE}"/>
                </c:ext>
              </c:extLst>
            </c:dLbl>
            <c:dLbl>
              <c:idx val="3"/>
              <c:layout>
                <c:manualLayout>
                  <c:x val="1.4583333333333334E-2"/>
                  <c:y val="-4.16776754671346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D3-418A-9959-3372FE89F4DE}"/>
                </c:ext>
              </c:extLst>
            </c:dLbl>
            <c:dLbl>
              <c:idx val="4"/>
              <c:layout>
                <c:manualLayout>
                  <c:x val="0.17999622703412074"/>
                  <c:y val="-2.020646156340302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5D3-418A-9959-3372FE89F4DE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b="1"/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'Ejecucion_Financiera (31)'!$X$89:$X$93</c:f>
              <c:strCache>
                <c:ptCount val="5"/>
                <c:pt idx="0">
                  <c:v>Total a Ejecutar en el Periodo</c:v>
                </c:pt>
                <c:pt idx="1">
                  <c:v>Pagado</c:v>
                </c:pt>
                <c:pt idx="2">
                  <c:v>Compromisos del Periodo</c:v>
                </c:pt>
                <c:pt idx="3">
                  <c:v>Economía Compromisos</c:v>
                </c:pt>
                <c:pt idx="4">
                  <c:v>Monto pendiente de comprometer</c:v>
                </c:pt>
              </c:strCache>
            </c:strRef>
          </c:cat>
          <c:val>
            <c:numRef>
              <c:f>'Ejecucion_Financiera (31)'!$Y$89:$Y$93</c:f>
              <c:numCache>
                <c:formatCode>_("$"* #,##0.00_);_("$"* \(#,##0.00\);_("$"* "-"??_);_(@_)</c:formatCode>
                <c:ptCount val="5"/>
                <c:pt idx="0">
                  <c:v>1721028.9800000002</c:v>
                </c:pt>
                <c:pt idx="1">
                  <c:v>262932.75</c:v>
                </c:pt>
                <c:pt idx="2">
                  <c:v>938392.25999999989</c:v>
                </c:pt>
                <c:pt idx="3">
                  <c:v>68571.549999999988</c:v>
                </c:pt>
                <c:pt idx="4">
                  <c:v>451132.42000000033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D3-418A-9959-3372FE89F4DE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65D3-418A-9959-3372FE89F4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65D3-418A-9959-3372FE89F4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65D3-418A-9959-3372FE89F4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65D3-418A-9959-3372FE89F4D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65D3-418A-9959-3372FE89F4DE}"/>
              </c:ext>
            </c:extLst>
          </c:dPt>
          <c:cat>
            <c:strRef>
              <c:f>'Ejecucion_Financiera (31)'!$X$89:$X$93</c:f>
              <c:strCache>
                <c:ptCount val="5"/>
                <c:pt idx="0">
                  <c:v>Total a Ejecutar en el Periodo</c:v>
                </c:pt>
                <c:pt idx="1">
                  <c:v>Pagado</c:v>
                </c:pt>
                <c:pt idx="2">
                  <c:v>Compromisos del Periodo</c:v>
                </c:pt>
                <c:pt idx="3">
                  <c:v>Economía Compromisos</c:v>
                </c:pt>
                <c:pt idx="4">
                  <c:v>Monto pendiente de comprometer</c:v>
                </c:pt>
              </c:strCache>
            </c:strRef>
          </c:cat>
          <c:val>
            <c:numRef>
              <c:f>'Ejecucion_Financiera (31)'!$Z$89:$Z$93</c:f>
              <c:numCache>
                <c:formatCode>0.00%</c:formatCode>
                <c:ptCount val="5"/>
                <c:pt idx="0">
                  <c:v>0.99999999999999989</c:v>
                </c:pt>
                <c:pt idx="1">
                  <c:v>0.15277648026589299</c:v>
                </c:pt>
                <c:pt idx="2">
                  <c:v>0.54525070228625649</c:v>
                </c:pt>
                <c:pt idx="3">
                  <c:v>3.9843344183547673E-2</c:v>
                </c:pt>
                <c:pt idx="4">
                  <c:v>0.2621294732643028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65D3-418A-9959-3372FE89F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s-SV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97665-684F-4D7E-B36D-19EFA896872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5C382966-F3BF-48BF-BF7A-5B7927FA60FA}">
      <dgm:prSet phldrT="[Texto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s-SV" sz="3600" dirty="0">
              <a:solidFill>
                <a:schemeClr val="tx1"/>
              </a:solidFill>
            </a:rPr>
            <a:t>MONTO AÑO 2019 $5,151,445.00</a:t>
          </a:r>
        </a:p>
      </dgm:t>
    </dgm:pt>
    <dgm:pt modelId="{F63EC21E-7D19-4BE4-9114-DDEDBAB4D810}" type="parTrans" cxnId="{A2AFFDC3-8AA1-4156-9B50-CDA9108E4433}">
      <dgm:prSet/>
      <dgm:spPr/>
      <dgm:t>
        <a:bodyPr/>
        <a:lstStyle/>
        <a:p>
          <a:endParaRPr lang="es-SV"/>
        </a:p>
      </dgm:t>
    </dgm:pt>
    <dgm:pt modelId="{12605285-0D4D-4C23-BCD2-CB5860E488DC}" type="sibTrans" cxnId="{A2AFFDC3-8AA1-4156-9B50-CDA9108E4433}">
      <dgm:prSet/>
      <dgm:spPr/>
      <dgm:t>
        <a:bodyPr/>
        <a:lstStyle/>
        <a:p>
          <a:endParaRPr lang="es-SV"/>
        </a:p>
      </dgm:t>
    </dgm:pt>
    <dgm:pt modelId="{52473267-6880-4C25-893E-D57ACEB988CB}">
      <dgm:prSet phldrT="[Texto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3600" kern="1200" dirty="0">
              <a:solidFill>
                <a:schemeClr val="tx1"/>
              </a:solidFill>
              <a:latin typeface="Impact" panose="020B0806030902050204"/>
              <a:ea typeface="+mn-ea"/>
              <a:cs typeface="+mn-cs"/>
            </a:rPr>
            <a:t>MONTO AÑO 2021 $4,531,370.00</a:t>
          </a:r>
        </a:p>
      </dgm:t>
    </dgm:pt>
    <dgm:pt modelId="{330BCE71-8126-4163-B627-6B853FC7169F}" type="parTrans" cxnId="{E4BA382F-D837-4D8A-991A-3C265DECF955}">
      <dgm:prSet/>
      <dgm:spPr/>
      <dgm:t>
        <a:bodyPr/>
        <a:lstStyle/>
        <a:p>
          <a:endParaRPr lang="es-SV"/>
        </a:p>
      </dgm:t>
    </dgm:pt>
    <dgm:pt modelId="{23D433DB-F8C0-4C6A-9650-399F7F7A785C}" type="sibTrans" cxnId="{E4BA382F-D837-4D8A-991A-3C265DECF955}">
      <dgm:prSet/>
      <dgm:spPr/>
      <dgm:t>
        <a:bodyPr/>
        <a:lstStyle/>
        <a:p>
          <a:endParaRPr lang="es-SV"/>
        </a:p>
      </dgm:t>
    </dgm:pt>
    <dgm:pt modelId="{4E1451CA-4671-4744-86DC-9DB92BEB9BB2}">
      <dgm:prSet phldrT="[Texto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s-SV" dirty="0">
              <a:solidFill>
                <a:schemeClr val="tx1"/>
              </a:solidFill>
            </a:rPr>
            <a:t>MONTO TOTAL DEL PROYECTO $14,481,816.00</a:t>
          </a:r>
        </a:p>
      </dgm:t>
    </dgm:pt>
    <dgm:pt modelId="{E4A7BCE4-8D3F-4240-9774-DB86F61D710C}" type="parTrans" cxnId="{7B0A7F47-CDEB-423B-AECE-5928567726E0}">
      <dgm:prSet/>
      <dgm:spPr/>
      <dgm:t>
        <a:bodyPr/>
        <a:lstStyle/>
        <a:p>
          <a:endParaRPr lang="es-SV"/>
        </a:p>
      </dgm:t>
    </dgm:pt>
    <dgm:pt modelId="{2C77FB83-A4C4-44AD-8701-D9A75DE5A5AE}" type="sibTrans" cxnId="{7B0A7F47-CDEB-423B-AECE-5928567726E0}">
      <dgm:prSet/>
      <dgm:spPr/>
      <dgm:t>
        <a:bodyPr/>
        <a:lstStyle/>
        <a:p>
          <a:endParaRPr lang="es-SV"/>
        </a:p>
      </dgm:t>
    </dgm:pt>
    <dgm:pt modelId="{BACFDECB-D7F6-4D5E-94FE-AD1E177503DC}">
      <dgm:prSet phldrT="[Texto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s-SV" sz="3600" dirty="0">
              <a:solidFill>
                <a:schemeClr val="tx1"/>
              </a:solidFill>
            </a:rPr>
            <a:t>MONTO AÑO 2020 $4,799,001.00</a:t>
          </a:r>
        </a:p>
      </dgm:t>
    </dgm:pt>
    <dgm:pt modelId="{63F35605-5054-49F3-A422-D636072DA3B3}" type="sibTrans" cxnId="{140FA30E-A5C6-4607-9099-4A7504207F25}">
      <dgm:prSet/>
      <dgm:spPr/>
      <dgm:t>
        <a:bodyPr/>
        <a:lstStyle/>
        <a:p>
          <a:endParaRPr lang="es-SV"/>
        </a:p>
      </dgm:t>
    </dgm:pt>
    <dgm:pt modelId="{9FBA000C-CCDF-4B38-A0E4-4E1211F2C30A}" type="parTrans" cxnId="{140FA30E-A5C6-4607-9099-4A7504207F25}">
      <dgm:prSet/>
      <dgm:spPr/>
      <dgm:t>
        <a:bodyPr/>
        <a:lstStyle/>
        <a:p>
          <a:endParaRPr lang="es-SV"/>
        </a:p>
      </dgm:t>
    </dgm:pt>
    <dgm:pt modelId="{FB78C1D1-C982-4E30-9492-2721C08B0672}" type="pres">
      <dgm:prSet presAssocID="{1EC97665-684F-4D7E-B36D-19EFA8968724}" presName="diagram" presStyleCnt="0">
        <dgm:presLayoutVars>
          <dgm:dir/>
          <dgm:resizeHandles val="exact"/>
        </dgm:presLayoutVars>
      </dgm:prSet>
      <dgm:spPr/>
    </dgm:pt>
    <dgm:pt modelId="{47ADCCAD-619F-4614-9CB8-040784A1FD48}" type="pres">
      <dgm:prSet presAssocID="{5C382966-F3BF-48BF-BF7A-5B7927FA60FA}" presName="node" presStyleLbl="node1" presStyleIdx="0" presStyleCnt="4" custScaleX="116303" custScaleY="115823" custLinFactNeighborX="617" custLinFactNeighborY="81577">
        <dgm:presLayoutVars>
          <dgm:bulletEnabled val="1"/>
        </dgm:presLayoutVars>
      </dgm:prSet>
      <dgm:spPr/>
    </dgm:pt>
    <dgm:pt modelId="{78828569-A41E-43FB-B2B5-0E3313C5AFB2}" type="pres">
      <dgm:prSet presAssocID="{12605285-0D4D-4C23-BCD2-CB5860E488DC}" presName="sibTrans" presStyleCnt="0"/>
      <dgm:spPr/>
    </dgm:pt>
    <dgm:pt modelId="{CA82136A-482C-4EAF-B4F1-58C3B9EFB868}" type="pres">
      <dgm:prSet presAssocID="{BACFDECB-D7F6-4D5E-94FE-AD1E177503DC}" presName="node" presStyleLbl="node1" presStyleIdx="1" presStyleCnt="4" custScaleX="93593" custScaleY="105524" custLinFactNeighborX="-4343" custLinFactNeighborY="80615">
        <dgm:presLayoutVars>
          <dgm:bulletEnabled val="1"/>
        </dgm:presLayoutVars>
      </dgm:prSet>
      <dgm:spPr/>
    </dgm:pt>
    <dgm:pt modelId="{385F3130-FA59-4358-905B-57D177C754F7}" type="pres">
      <dgm:prSet presAssocID="{63F35605-5054-49F3-A422-D636072DA3B3}" presName="sibTrans" presStyleCnt="0"/>
      <dgm:spPr/>
    </dgm:pt>
    <dgm:pt modelId="{433965C5-1716-4166-8E3E-37AB350C5321}" type="pres">
      <dgm:prSet presAssocID="{52473267-6880-4C25-893E-D57ACEB988CB}" presName="node" presStyleLbl="node1" presStyleIdx="2" presStyleCnt="4" custScaleX="91005" custScaleY="101510" custLinFactNeighborX="-6353" custLinFactNeighborY="77288">
        <dgm:presLayoutVars>
          <dgm:bulletEnabled val="1"/>
        </dgm:presLayoutVars>
      </dgm:prSet>
      <dgm:spPr/>
    </dgm:pt>
    <dgm:pt modelId="{75692BDC-0205-4910-85AB-F4DD397A431A}" type="pres">
      <dgm:prSet presAssocID="{23D433DB-F8C0-4C6A-9650-399F7F7A785C}" presName="sibTrans" presStyleCnt="0"/>
      <dgm:spPr/>
    </dgm:pt>
    <dgm:pt modelId="{5EE94306-6445-48AC-A6AB-A12273088806}" type="pres">
      <dgm:prSet presAssocID="{4E1451CA-4671-4744-86DC-9DB92BEB9BB2}" presName="node" presStyleLbl="node1" presStyleIdx="3" presStyleCnt="4" custScaleX="293095" custScaleY="57699" custLinFactX="-21215" custLinFactY="-41474" custLinFactNeighborX="-100000" custLinFactNeighborY="-100000">
        <dgm:presLayoutVars>
          <dgm:bulletEnabled val="1"/>
        </dgm:presLayoutVars>
      </dgm:prSet>
      <dgm:spPr/>
    </dgm:pt>
  </dgm:ptLst>
  <dgm:cxnLst>
    <dgm:cxn modelId="{140FA30E-A5C6-4607-9099-4A7504207F25}" srcId="{1EC97665-684F-4D7E-B36D-19EFA8968724}" destId="{BACFDECB-D7F6-4D5E-94FE-AD1E177503DC}" srcOrd="1" destOrd="0" parTransId="{9FBA000C-CCDF-4B38-A0E4-4E1211F2C30A}" sibTransId="{63F35605-5054-49F3-A422-D636072DA3B3}"/>
    <dgm:cxn modelId="{8A8BE51C-3EA3-40CE-B497-F6A26784F9BA}" type="presOf" srcId="{5C382966-F3BF-48BF-BF7A-5B7927FA60FA}" destId="{47ADCCAD-619F-4614-9CB8-040784A1FD48}" srcOrd="0" destOrd="0" presId="urn:microsoft.com/office/officeart/2005/8/layout/default"/>
    <dgm:cxn modelId="{E4BA382F-D837-4D8A-991A-3C265DECF955}" srcId="{1EC97665-684F-4D7E-B36D-19EFA8968724}" destId="{52473267-6880-4C25-893E-D57ACEB988CB}" srcOrd="2" destOrd="0" parTransId="{330BCE71-8126-4163-B627-6B853FC7169F}" sibTransId="{23D433DB-F8C0-4C6A-9650-399F7F7A785C}"/>
    <dgm:cxn modelId="{83B30033-4A75-4522-869D-8A381A34B3AA}" type="presOf" srcId="{52473267-6880-4C25-893E-D57ACEB988CB}" destId="{433965C5-1716-4166-8E3E-37AB350C5321}" srcOrd="0" destOrd="0" presId="urn:microsoft.com/office/officeart/2005/8/layout/default"/>
    <dgm:cxn modelId="{7B0A7F47-CDEB-423B-AECE-5928567726E0}" srcId="{1EC97665-684F-4D7E-B36D-19EFA8968724}" destId="{4E1451CA-4671-4744-86DC-9DB92BEB9BB2}" srcOrd="3" destOrd="0" parTransId="{E4A7BCE4-8D3F-4240-9774-DB86F61D710C}" sibTransId="{2C77FB83-A4C4-44AD-8701-D9A75DE5A5AE}"/>
    <dgm:cxn modelId="{89DFEC4B-198F-480B-B9DE-D1A8792D9430}" type="presOf" srcId="{4E1451CA-4671-4744-86DC-9DB92BEB9BB2}" destId="{5EE94306-6445-48AC-A6AB-A12273088806}" srcOrd="0" destOrd="0" presId="urn:microsoft.com/office/officeart/2005/8/layout/default"/>
    <dgm:cxn modelId="{766272B0-B912-4A0C-84EE-957C300250CC}" type="presOf" srcId="{BACFDECB-D7F6-4D5E-94FE-AD1E177503DC}" destId="{CA82136A-482C-4EAF-B4F1-58C3B9EFB868}" srcOrd="0" destOrd="0" presId="urn:microsoft.com/office/officeart/2005/8/layout/default"/>
    <dgm:cxn modelId="{A2AFFDC3-8AA1-4156-9B50-CDA9108E4433}" srcId="{1EC97665-684F-4D7E-B36D-19EFA8968724}" destId="{5C382966-F3BF-48BF-BF7A-5B7927FA60FA}" srcOrd="0" destOrd="0" parTransId="{F63EC21E-7D19-4BE4-9114-DDEDBAB4D810}" sibTransId="{12605285-0D4D-4C23-BCD2-CB5860E488DC}"/>
    <dgm:cxn modelId="{B69B09E0-0B89-4F6C-A7D7-E0339260BAC2}" type="presOf" srcId="{1EC97665-684F-4D7E-B36D-19EFA8968724}" destId="{FB78C1D1-C982-4E30-9492-2721C08B0672}" srcOrd="0" destOrd="0" presId="urn:microsoft.com/office/officeart/2005/8/layout/default"/>
    <dgm:cxn modelId="{4876D6D3-F2A2-4397-B2BF-3375C8154F5F}" type="presParOf" srcId="{FB78C1D1-C982-4E30-9492-2721C08B0672}" destId="{47ADCCAD-619F-4614-9CB8-040784A1FD48}" srcOrd="0" destOrd="0" presId="urn:microsoft.com/office/officeart/2005/8/layout/default"/>
    <dgm:cxn modelId="{FF931046-27C8-4091-B44E-A569E4BBAB79}" type="presParOf" srcId="{FB78C1D1-C982-4E30-9492-2721C08B0672}" destId="{78828569-A41E-43FB-B2B5-0E3313C5AFB2}" srcOrd="1" destOrd="0" presId="urn:microsoft.com/office/officeart/2005/8/layout/default"/>
    <dgm:cxn modelId="{DF0DD8A8-6B3B-4CAC-9B22-3C29A62C963F}" type="presParOf" srcId="{FB78C1D1-C982-4E30-9492-2721C08B0672}" destId="{CA82136A-482C-4EAF-B4F1-58C3B9EFB868}" srcOrd="2" destOrd="0" presId="urn:microsoft.com/office/officeart/2005/8/layout/default"/>
    <dgm:cxn modelId="{6669D5D7-28A1-4039-AFDB-60FF2C446223}" type="presParOf" srcId="{FB78C1D1-C982-4E30-9492-2721C08B0672}" destId="{385F3130-FA59-4358-905B-57D177C754F7}" srcOrd="3" destOrd="0" presId="urn:microsoft.com/office/officeart/2005/8/layout/default"/>
    <dgm:cxn modelId="{0F5BF03A-B82A-4DD0-970D-DAC9D3D27FF0}" type="presParOf" srcId="{FB78C1D1-C982-4E30-9492-2721C08B0672}" destId="{433965C5-1716-4166-8E3E-37AB350C5321}" srcOrd="4" destOrd="0" presId="urn:microsoft.com/office/officeart/2005/8/layout/default"/>
    <dgm:cxn modelId="{B9F85C57-8E56-4A1D-911C-6D4DEE3CF14A}" type="presParOf" srcId="{FB78C1D1-C982-4E30-9492-2721C08B0672}" destId="{75692BDC-0205-4910-85AB-F4DD397A431A}" srcOrd="5" destOrd="0" presId="urn:microsoft.com/office/officeart/2005/8/layout/default"/>
    <dgm:cxn modelId="{BF87E96C-437F-40F8-8EF3-CE85CEB3C6C5}" type="presParOf" srcId="{FB78C1D1-C982-4E30-9492-2721C08B0672}" destId="{5EE94306-6445-48AC-A6AB-A12273088806}" srcOrd="6" destOrd="0" presId="urn:microsoft.com/office/officeart/2005/8/layout/default"/>
  </dgm:cxnLst>
  <dgm:bg>
    <a:solidFill>
      <a:schemeClr val="accent1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F8FC6A-0BDA-4D71-B37A-EC42C4AA3E8C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47DB8EBD-1C78-44B4-9C55-3930B436CFA8}">
      <dgm:prSet phldrT="[Texto]" custT="1"/>
      <dgm:spPr/>
      <dgm:t>
        <a:bodyPr/>
        <a:lstStyle/>
        <a:p>
          <a:r>
            <a:rPr lang="es-SV" sz="2800" dirty="0"/>
            <a:t>RP </a:t>
          </a:r>
        </a:p>
        <a:p>
          <a:r>
            <a:rPr lang="es-SV" sz="2800" dirty="0"/>
            <a:t>MINSAL $8,117,568.00</a:t>
          </a:r>
        </a:p>
      </dgm:t>
    </dgm:pt>
    <dgm:pt modelId="{0C2DCD46-7E49-4A9D-8BEB-C3F1E0C5B83D}" type="parTrans" cxnId="{E0B3AC09-AD1D-4729-A5BD-C501BB9B6682}">
      <dgm:prSet/>
      <dgm:spPr/>
      <dgm:t>
        <a:bodyPr/>
        <a:lstStyle/>
        <a:p>
          <a:endParaRPr lang="es-SV"/>
        </a:p>
      </dgm:t>
    </dgm:pt>
    <dgm:pt modelId="{44A8C25B-1801-4B4E-943C-189F9EDAB446}" type="sibTrans" cxnId="{E0B3AC09-AD1D-4729-A5BD-C501BB9B6682}">
      <dgm:prSet/>
      <dgm:spPr/>
      <dgm:t>
        <a:bodyPr/>
        <a:lstStyle/>
        <a:p>
          <a:endParaRPr lang="es-SV"/>
        </a:p>
      </dgm:t>
    </dgm:pt>
    <dgm:pt modelId="{7CA2E415-118F-44E2-A66D-255B20060DA7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SV" dirty="0"/>
            <a:t>PLAN INTERNACIONAL $6,364,248.00</a:t>
          </a:r>
        </a:p>
      </dgm:t>
    </dgm:pt>
    <dgm:pt modelId="{A7A3C7E3-8E2C-48B8-BF39-1FB89AB3B1CC}" type="parTrans" cxnId="{CDBF1DED-A57B-45D7-B3F0-13501B29D185}">
      <dgm:prSet/>
      <dgm:spPr/>
      <dgm:t>
        <a:bodyPr/>
        <a:lstStyle/>
        <a:p>
          <a:endParaRPr lang="es-SV"/>
        </a:p>
      </dgm:t>
    </dgm:pt>
    <dgm:pt modelId="{CA9DFD8D-89BA-4911-93BC-94645ED51487}" type="sibTrans" cxnId="{CDBF1DED-A57B-45D7-B3F0-13501B29D185}">
      <dgm:prSet/>
      <dgm:spPr/>
      <dgm:t>
        <a:bodyPr/>
        <a:lstStyle/>
        <a:p>
          <a:endParaRPr lang="es-SV"/>
        </a:p>
      </dgm:t>
    </dgm:pt>
    <dgm:pt modelId="{7EC98020-3FC1-44E0-BB59-68A7972A6FD9}">
      <dgm:prSet/>
      <dgm:spPr/>
      <dgm:t>
        <a:bodyPr/>
        <a:lstStyle/>
        <a:p>
          <a:endParaRPr lang="es-SV"/>
        </a:p>
      </dgm:t>
    </dgm:pt>
    <dgm:pt modelId="{6D6E9A59-089D-4A6D-8744-FE119508699E}" type="parTrans" cxnId="{887AAC5E-DE33-40EE-AD11-4B2042AB22BB}">
      <dgm:prSet/>
      <dgm:spPr/>
      <dgm:t>
        <a:bodyPr/>
        <a:lstStyle/>
        <a:p>
          <a:endParaRPr lang="es-SV"/>
        </a:p>
      </dgm:t>
    </dgm:pt>
    <dgm:pt modelId="{5133731F-9D27-494D-AE60-80D2E52381C3}" type="sibTrans" cxnId="{887AAC5E-DE33-40EE-AD11-4B2042AB22BB}">
      <dgm:prSet/>
      <dgm:spPr/>
      <dgm:t>
        <a:bodyPr/>
        <a:lstStyle/>
        <a:p>
          <a:endParaRPr lang="es-SV"/>
        </a:p>
      </dgm:t>
    </dgm:pt>
    <dgm:pt modelId="{E6430B1C-FB0A-4157-BAD1-0CDE31172AAF}" type="pres">
      <dgm:prSet presAssocID="{CCF8FC6A-0BDA-4D71-B37A-EC42C4AA3E8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49DF479-C21E-4346-B897-DE3F680AA122}" type="pres">
      <dgm:prSet presAssocID="{47DB8EBD-1C78-44B4-9C55-3930B436CFA8}" presName="centerShape" presStyleLbl="node0" presStyleIdx="0" presStyleCnt="1" custScaleX="190783" custScaleY="122865" custLinFactNeighborX="-22993" custLinFactNeighborY="0"/>
      <dgm:spPr/>
    </dgm:pt>
    <dgm:pt modelId="{C0B84969-BFE3-414C-A45F-8BE02CA45512}" type="pres">
      <dgm:prSet presAssocID="{7CA2E415-118F-44E2-A66D-255B20060DA7}" presName="oneComp" presStyleCnt="0"/>
      <dgm:spPr/>
    </dgm:pt>
    <dgm:pt modelId="{D6F5448B-5E26-48AA-9440-66318B815F06}" type="pres">
      <dgm:prSet presAssocID="{7CA2E415-118F-44E2-A66D-255B20060DA7}" presName="dummyConnPt" presStyleCnt="0"/>
      <dgm:spPr/>
    </dgm:pt>
    <dgm:pt modelId="{3C37BBC7-DA9A-4F2E-8579-38807D811F2D}" type="pres">
      <dgm:prSet presAssocID="{7CA2E415-118F-44E2-A66D-255B20060DA7}" presName="oneNode" presStyleLbl="node1" presStyleIdx="0" presStyleCnt="1" custScaleX="234228" custScaleY="158342" custLinFactNeighborX="63252" custLinFactNeighborY="781">
        <dgm:presLayoutVars>
          <dgm:bulletEnabled val="1"/>
        </dgm:presLayoutVars>
      </dgm:prSet>
      <dgm:spPr/>
    </dgm:pt>
    <dgm:pt modelId="{687FCF29-5DF2-49FC-A1DE-E7D2BF3E3EA4}" type="pres">
      <dgm:prSet presAssocID="{7CA2E415-118F-44E2-A66D-255B20060DA7}" presName="dummya" presStyleCnt="0"/>
      <dgm:spPr/>
    </dgm:pt>
    <dgm:pt modelId="{B80CA083-1191-46DD-A8EE-6A8B4F7C4F96}" type="pres">
      <dgm:prSet presAssocID="{7CA2E415-118F-44E2-A66D-255B20060DA7}" presName="dummyb" presStyleCnt="0"/>
      <dgm:spPr/>
    </dgm:pt>
    <dgm:pt modelId="{C46CAC08-0D9E-40F4-8D26-967E56833EDC}" type="pres">
      <dgm:prSet presAssocID="{7CA2E415-118F-44E2-A66D-255B20060DA7}" presName="dummyc" presStyleCnt="0"/>
      <dgm:spPr/>
    </dgm:pt>
    <dgm:pt modelId="{CB6F6165-2606-45F8-A703-C73F14D96D9A}" type="pres">
      <dgm:prSet presAssocID="{CA9DFD8D-89BA-4911-93BC-94645ED51487}" presName="singleconn" presStyleLbl="sibTrans2D1" presStyleIdx="0" presStyleCnt="1"/>
      <dgm:spPr/>
    </dgm:pt>
  </dgm:ptLst>
  <dgm:cxnLst>
    <dgm:cxn modelId="{E0B3AC09-AD1D-4729-A5BD-C501BB9B6682}" srcId="{CCF8FC6A-0BDA-4D71-B37A-EC42C4AA3E8C}" destId="{47DB8EBD-1C78-44B4-9C55-3930B436CFA8}" srcOrd="0" destOrd="0" parTransId="{0C2DCD46-7E49-4A9D-8BEB-C3F1E0C5B83D}" sibTransId="{44A8C25B-1801-4B4E-943C-189F9EDAB446}"/>
    <dgm:cxn modelId="{29DAC00E-B065-4598-80FB-A171B17B901A}" type="presOf" srcId="{CA9DFD8D-89BA-4911-93BC-94645ED51487}" destId="{CB6F6165-2606-45F8-A703-C73F14D96D9A}" srcOrd="0" destOrd="0" presId="urn:microsoft.com/office/officeart/2005/8/layout/radial6"/>
    <dgm:cxn modelId="{887AAC5E-DE33-40EE-AD11-4B2042AB22BB}" srcId="{CCF8FC6A-0BDA-4D71-B37A-EC42C4AA3E8C}" destId="{7EC98020-3FC1-44E0-BB59-68A7972A6FD9}" srcOrd="1" destOrd="0" parTransId="{6D6E9A59-089D-4A6D-8744-FE119508699E}" sibTransId="{5133731F-9D27-494D-AE60-80D2E52381C3}"/>
    <dgm:cxn modelId="{07B3B174-5724-4B67-B87D-01E05A2D71D6}" type="presOf" srcId="{47DB8EBD-1C78-44B4-9C55-3930B436CFA8}" destId="{549DF479-C21E-4346-B897-DE3F680AA122}" srcOrd="0" destOrd="0" presId="urn:microsoft.com/office/officeart/2005/8/layout/radial6"/>
    <dgm:cxn modelId="{FEAF2D97-1EF8-434F-BD78-BC513F0B5879}" type="presOf" srcId="{7CA2E415-118F-44E2-A66D-255B20060DA7}" destId="{3C37BBC7-DA9A-4F2E-8579-38807D811F2D}" srcOrd="0" destOrd="0" presId="urn:microsoft.com/office/officeart/2005/8/layout/radial6"/>
    <dgm:cxn modelId="{CDBF1DED-A57B-45D7-B3F0-13501B29D185}" srcId="{47DB8EBD-1C78-44B4-9C55-3930B436CFA8}" destId="{7CA2E415-118F-44E2-A66D-255B20060DA7}" srcOrd="0" destOrd="0" parTransId="{A7A3C7E3-8E2C-48B8-BF39-1FB89AB3B1CC}" sibTransId="{CA9DFD8D-89BA-4911-93BC-94645ED51487}"/>
    <dgm:cxn modelId="{96743AF8-63F2-442C-97EF-EBDA216945FE}" type="presOf" srcId="{CCF8FC6A-0BDA-4D71-B37A-EC42C4AA3E8C}" destId="{E6430B1C-FB0A-4157-BAD1-0CDE31172AAF}" srcOrd="0" destOrd="0" presId="urn:microsoft.com/office/officeart/2005/8/layout/radial6"/>
    <dgm:cxn modelId="{91F36010-9D9B-4DDC-9044-B04F62CA2A8D}" type="presParOf" srcId="{E6430B1C-FB0A-4157-BAD1-0CDE31172AAF}" destId="{549DF479-C21E-4346-B897-DE3F680AA122}" srcOrd="0" destOrd="0" presId="urn:microsoft.com/office/officeart/2005/8/layout/radial6"/>
    <dgm:cxn modelId="{0E2A8B27-28AB-441E-813D-2CFE1DEAC667}" type="presParOf" srcId="{E6430B1C-FB0A-4157-BAD1-0CDE31172AAF}" destId="{C0B84969-BFE3-414C-A45F-8BE02CA45512}" srcOrd="1" destOrd="0" presId="urn:microsoft.com/office/officeart/2005/8/layout/radial6"/>
    <dgm:cxn modelId="{D955BF84-B27E-4DFD-A440-578C4EC6E766}" type="presParOf" srcId="{C0B84969-BFE3-414C-A45F-8BE02CA45512}" destId="{D6F5448B-5E26-48AA-9440-66318B815F06}" srcOrd="0" destOrd="0" presId="urn:microsoft.com/office/officeart/2005/8/layout/radial6"/>
    <dgm:cxn modelId="{C0DB17E0-163F-49BD-87D0-B7C96D4CCA64}" type="presParOf" srcId="{C0B84969-BFE3-414C-A45F-8BE02CA45512}" destId="{3C37BBC7-DA9A-4F2E-8579-38807D811F2D}" srcOrd="1" destOrd="0" presId="urn:microsoft.com/office/officeart/2005/8/layout/radial6"/>
    <dgm:cxn modelId="{48A16EAD-C4AC-4D8A-B3B9-15D47C6D8091}" type="presParOf" srcId="{E6430B1C-FB0A-4157-BAD1-0CDE31172AAF}" destId="{687FCF29-5DF2-49FC-A1DE-E7D2BF3E3EA4}" srcOrd="2" destOrd="0" presId="urn:microsoft.com/office/officeart/2005/8/layout/radial6"/>
    <dgm:cxn modelId="{38BD9315-F1E1-4046-8FED-815FCBF191AF}" type="presParOf" srcId="{E6430B1C-FB0A-4157-BAD1-0CDE31172AAF}" destId="{B80CA083-1191-46DD-A8EE-6A8B4F7C4F96}" srcOrd="3" destOrd="0" presId="urn:microsoft.com/office/officeart/2005/8/layout/radial6"/>
    <dgm:cxn modelId="{E8584092-1E40-4B6E-88BF-9E696731C8DB}" type="presParOf" srcId="{E6430B1C-FB0A-4157-BAD1-0CDE31172AAF}" destId="{C46CAC08-0D9E-40F4-8D26-967E56833EDC}" srcOrd="4" destOrd="0" presId="urn:microsoft.com/office/officeart/2005/8/layout/radial6"/>
    <dgm:cxn modelId="{D8B46F85-770E-47BD-8AE5-42293A94EF54}" type="presParOf" srcId="{E6430B1C-FB0A-4157-BAD1-0CDE31172AAF}" destId="{CB6F6165-2606-45F8-A703-C73F14D96D9A}" srcOrd="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C97665-684F-4D7E-B36D-19EFA896872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FB78C1D1-C982-4E30-9492-2721C08B0672}" type="pres">
      <dgm:prSet presAssocID="{1EC97665-684F-4D7E-B36D-19EFA8968724}" presName="diagram" presStyleCnt="0">
        <dgm:presLayoutVars>
          <dgm:dir/>
          <dgm:resizeHandles val="exact"/>
        </dgm:presLayoutVars>
      </dgm:prSet>
      <dgm:spPr/>
    </dgm:pt>
  </dgm:ptLst>
  <dgm:cxnLst>
    <dgm:cxn modelId="{B69B09E0-0B89-4F6C-A7D7-E0339260BAC2}" type="presOf" srcId="{1EC97665-684F-4D7E-B36D-19EFA8968724}" destId="{FB78C1D1-C982-4E30-9492-2721C08B0672}" srcOrd="0" destOrd="0" presId="urn:microsoft.com/office/officeart/2005/8/layout/default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C97665-684F-4D7E-B36D-19EFA896872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144DA115-18EF-4325-B315-EEA1AD6FBB7C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SV" dirty="0"/>
            <a:t>MONTO TOTAL CONVENIDO $2,000.000.00</a:t>
          </a:r>
        </a:p>
      </dgm:t>
    </dgm:pt>
    <dgm:pt modelId="{FA899AF4-05BC-42C8-B599-B887B82B770E}" type="parTrans" cxnId="{8E2C08D2-F5B1-4BC5-A0E1-DFD290438EAC}">
      <dgm:prSet/>
      <dgm:spPr/>
      <dgm:t>
        <a:bodyPr/>
        <a:lstStyle/>
        <a:p>
          <a:endParaRPr lang="es-SV"/>
        </a:p>
      </dgm:t>
    </dgm:pt>
    <dgm:pt modelId="{498B14F7-D2F0-49A3-A7AE-C3F1EAAD8B64}" type="sibTrans" cxnId="{8E2C08D2-F5B1-4BC5-A0E1-DFD290438EAC}">
      <dgm:prSet/>
      <dgm:spPr/>
      <dgm:t>
        <a:bodyPr/>
        <a:lstStyle/>
        <a:p>
          <a:endParaRPr lang="es-SV"/>
        </a:p>
      </dgm:t>
    </dgm:pt>
    <dgm:pt modelId="{5C382966-F3BF-48BF-BF7A-5B7927FA60FA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SV" dirty="0"/>
            <a:t>MONTO AÑO 2017 $939,921.00</a:t>
          </a:r>
        </a:p>
      </dgm:t>
    </dgm:pt>
    <dgm:pt modelId="{F63EC21E-7D19-4BE4-9114-DDEDBAB4D810}" type="parTrans" cxnId="{A2AFFDC3-8AA1-4156-9B50-CDA9108E4433}">
      <dgm:prSet/>
      <dgm:spPr/>
      <dgm:t>
        <a:bodyPr/>
        <a:lstStyle/>
        <a:p>
          <a:endParaRPr lang="es-SV"/>
        </a:p>
      </dgm:t>
    </dgm:pt>
    <dgm:pt modelId="{12605285-0D4D-4C23-BCD2-CB5860E488DC}" type="sibTrans" cxnId="{A2AFFDC3-8AA1-4156-9B50-CDA9108E4433}">
      <dgm:prSet/>
      <dgm:spPr/>
      <dgm:t>
        <a:bodyPr/>
        <a:lstStyle/>
        <a:p>
          <a:endParaRPr lang="es-SV"/>
        </a:p>
      </dgm:t>
    </dgm:pt>
    <dgm:pt modelId="{BACFDECB-D7F6-4D5E-94FE-AD1E177503DC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SV" dirty="0"/>
            <a:t>MONTO AÑO 2018 $707,435.00</a:t>
          </a:r>
        </a:p>
      </dgm:t>
    </dgm:pt>
    <dgm:pt modelId="{9FBA000C-CCDF-4B38-A0E4-4E1211F2C30A}" type="parTrans" cxnId="{140FA30E-A5C6-4607-9099-4A7504207F25}">
      <dgm:prSet/>
      <dgm:spPr/>
      <dgm:t>
        <a:bodyPr/>
        <a:lstStyle/>
        <a:p>
          <a:endParaRPr lang="es-SV"/>
        </a:p>
      </dgm:t>
    </dgm:pt>
    <dgm:pt modelId="{63F35605-5054-49F3-A422-D636072DA3B3}" type="sibTrans" cxnId="{140FA30E-A5C6-4607-9099-4A7504207F25}">
      <dgm:prSet/>
      <dgm:spPr/>
      <dgm:t>
        <a:bodyPr/>
        <a:lstStyle/>
        <a:p>
          <a:endParaRPr lang="es-SV"/>
        </a:p>
      </dgm:t>
    </dgm:pt>
    <dgm:pt modelId="{52473267-6880-4C25-893E-D57ACEB988CB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SV" dirty="0"/>
            <a:t>MONTO AÑO 2019 $352,644.00</a:t>
          </a:r>
        </a:p>
      </dgm:t>
    </dgm:pt>
    <dgm:pt modelId="{330BCE71-8126-4163-B627-6B853FC7169F}" type="parTrans" cxnId="{E4BA382F-D837-4D8A-991A-3C265DECF955}">
      <dgm:prSet/>
      <dgm:spPr/>
      <dgm:t>
        <a:bodyPr/>
        <a:lstStyle/>
        <a:p>
          <a:endParaRPr lang="es-SV"/>
        </a:p>
      </dgm:t>
    </dgm:pt>
    <dgm:pt modelId="{23D433DB-F8C0-4C6A-9650-399F7F7A785C}" type="sibTrans" cxnId="{E4BA382F-D837-4D8A-991A-3C265DECF955}">
      <dgm:prSet/>
      <dgm:spPr/>
      <dgm:t>
        <a:bodyPr/>
        <a:lstStyle/>
        <a:p>
          <a:endParaRPr lang="es-SV"/>
        </a:p>
      </dgm:t>
    </dgm:pt>
    <dgm:pt modelId="{FB78C1D1-C982-4E30-9492-2721C08B0672}" type="pres">
      <dgm:prSet presAssocID="{1EC97665-684F-4D7E-B36D-19EFA8968724}" presName="diagram" presStyleCnt="0">
        <dgm:presLayoutVars>
          <dgm:dir/>
          <dgm:resizeHandles val="exact"/>
        </dgm:presLayoutVars>
      </dgm:prSet>
      <dgm:spPr/>
    </dgm:pt>
    <dgm:pt modelId="{EBAF4BBE-1A12-4581-BD3D-E315FE9C64B3}" type="pres">
      <dgm:prSet presAssocID="{144DA115-18EF-4325-B315-EEA1AD6FBB7C}" presName="node" presStyleLbl="node1" presStyleIdx="0" presStyleCnt="4" custScaleX="313150" custScaleY="73143" custLinFactNeighborX="5179" custLinFactNeighborY="-20000">
        <dgm:presLayoutVars>
          <dgm:bulletEnabled val="1"/>
        </dgm:presLayoutVars>
      </dgm:prSet>
      <dgm:spPr/>
    </dgm:pt>
    <dgm:pt modelId="{89A1CB52-A926-4DFE-83F2-85F8DBCF275A}" type="pres">
      <dgm:prSet presAssocID="{498B14F7-D2F0-49A3-A7AE-C3F1EAAD8B64}" presName="sibTrans" presStyleCnt="0"/>
      <dgm:spPr/>
    </dgm:pt>
    <dgm:pt modelId="{47ADCCAD-619F-4614-9CB8-040784A1FD48}" type="pres">
      <dgm:prSet presAssocID="{5C382966-F3BF-48BF-BF7A-5B7927FA60FA}" presName="node" presStyleLbl="node1" presStyleIdx="1" presStyleCnt="4" custLinFactNeighborX="-973" custLinFactNeighborY="-13403">
        <dgm:presLayoutVars>
          <dgm:bulletEnabled val="1"/>
        </dgm:presLayoutVars>
      </dgm:prSet>
      <dgm:spPr/>
    </dgm:pt>
    <dgm:pt modelId="{78828569-A41E-43FB-B2B5-0E3313C5AFB2}" type="pres">
      <dgm:prSet presAssocID="{12605285-0D4D-4C23-BCD2-CB5860E488DC}" presName="sibTrans" presStyleCnt="0"/>
      <dgm:spPr/>
    </dgm:pt>
    <dgm:pt modelId="{CA82136A-482C-4EAF-B4F1-58C3B9EFB868}" type="pres">
      <dgm:prSet presAssocID="{BACFDECB-D7F6-4D5E-94FE-AD1E177503DC}" presName="node" presStyleLbl="node1" presStyleIdx="2" presStyleCnt="4" custLinFactNeighborX="-1731" custLinFactNeighborY="-13403">
        <dgm:presLayoutVars>
          <dgm:bulletEnabled val="1"/>
        </dgm:presLayoutVars>
      </dgm:prSet>
      <dgm:spPr/>
    </dgm:pt>
    <dgm:pt modelId="{385F3130-FA59-4358-905B-57D177C754F7}" type="pres">
      <dgm:prSet presAssocID="{63F35605-5054-49F3-A422-D636072DA3B3}" presName="sibTrans" presStyleCnt="0"/>
      <dgm:spPr/>
    </dgm:pt>
    <dgm:pt modelId="{433965C5-1716-4166-8E3E-37AB350C5321}" type="pres">
      <dgm:prSet presAssocID="{52473267-6880-4C25-893E-D57ACEB988CB}" presName="node" presStyleLbl="node1" presStyleIdx="3" presStyleCnt="4" custLinFactNeighborX="-3892" custLinFactNeighborY="-13403">
        <dgm:presLayoutVars>
          <dgm:bulletEnabled val="1"/>
        </dgm:presLayoutVars>
      </dgm:prSet>
      <dgm:spPr/>
    </dgm:pt>
  </dgm:ptLst>
  <dgm:cxnLst>
    <dgm:cxn modelId="{140FA30E-A5C6-4607-9099-4A7504207F25}" srcId="{1EC97665-684F-4D7E-B36D-19EFA8968724}" destId="{BACFDECB-D7F6-4D5E-94FE-AD1E177503DC}" srcOrd="2" destOrd="0" parTransId="{9FBA000C-CCDF-4B38-A0E4-4E1211F2C30A}" sibTransId="{63F35605-5054-49F3-A422-D636072DA3B3}"/>
    <dgm:cxn modelId="{8A8BE51C-3EA3-40CE-B497-F6A26784F9BA}" type="presOf" srcId="{5C382966-F3BF-48BF-BF7A-5B7927FA60FA}" destId="{47ADCCAD-619F-4614-9CB8-040784A1FD48}" srcOrd="0" destOrd="0" presId="urn:microsoft.com/office/officeart/2005/8/layout/default"/>
    <dgm:cxn modelId="{3CC44D23-F1EF-4676-913F-863383F1B2AB}" type="presOf" srcId="{144DA115-18EF-4325-B315-EEA1AD6FBB7C}" destId="{EBAF4BBE-1A12-4581-BD3D-E315FE9C64B3}" srcOrd="0" destOrd="0" presId="urn:microsoft.com/office/officeart/2005/8/layout/default"/>
    <dgm:cxn modelId="{E4BA382F-D837-4D8A-991A-3C265DECF955}" srcId="{1EC97665-684F-4D7E-B36D-19EFA8968724}" destId="{52473267-6880-4C25-893E-D57ACEB988CB}" srcOrd="3" destOrd="0" parTransId="{330BCE71-8126-4163-B627-6B853FC7169F}" sibTransId="{23D433DB-F8C0-4C6A-9650-399F7F7A785C}"/>
    <dgm:cxn modelId="{83B30033-4A75-4522-869D-8A381A34B3AA}" type="presOf" srcId="{52473267-6880-4C25-893E-D57ACEB988CB}" destId="{433965C5-1716-4166-8E3E-37AB350C5321}" srcOrd="0" destOrd="0" presId="urn:microsoft.com/office/officeart/2005/8/layout/default"/>
    <dgm:cxn modelId="{766272B0-B912-4A0C-84EE-957C300250CC}" type="presOf" srcId="{BACFDECB-D7F6-4D5E-94FE-AD1E177503DC}" destId="{CA82136A-482C-4EAF-B4F1-58C3B9EFB868}" srcOrd="0" destOrd="0" presId="urn:microsoft.com/office/officeart/2005/8/layout/default"/>
    <dgm:cxn modelId="{A2AFFDC3-8AA1-4156-9B50-CDA9108E4433}" srcId="{1EC97665-684F-4D7E-B36D-19EFA8968724}" destId="{5C382966-F3BF-48BF-BF7A-5B7927FA60FA}" srcOrd="1" destOrd="0" parTransId="{F63EC21E-7D19-4BE4-9114-DDEDBAB4D810}" sibTransId="{12605285-0D4D-4C23-BCD2-CB5860E488DC}"/>
    <dgm:cxn modelId="{8E2C08D2-F5B1-4BC5-A0E1-DFD290438EAC}" srcId="{1EC97665-684F-4D7E-B36D-19EFA8968724}" destId="{144DA115-18EF-4325-B315-EEA1AD6FBB7C}" srcOrd="0" destOrd="0" parTransId="{FA899AF4-05BC-42C8-B599-B887B82B770E}" sibTransId="{498B14F7-D2F0-49A3-A7AE-C3F1EAAD8B64}"/>
    <dgm:cxn modelId="{B69B09E0-0B89-4F6C-A7D7-E0339260BAC2}" type="presOf" srcId="{1EC97665-684F-4D7E-B36D-19EFA8968724}" destId="{FB78C1D1-C982-4E30-9492-2721C08B0672}" srcOrd="0" destOrd="0" presId="urn:microsoft.com/office/officeart/2005/8/layout/default"/>
    <dgm:cxn modelId="{7C4B759F-08DD-4B08-998E-634713477152}" type="presParOf" srcId="{FB78C1D1-C982-4E30-9492-2721C08B0672}" destId="{EBAF4BBE-1A12-4581-BD3D-E315FE9C64B3}" srcOrd="0" destOrd="0" presId="urn:microsoft.com/office/officeart/2005/8/layout/default"/>
    <dgm:cxn modelId="{2B4967FF-8396-4D70-8375-A4FE9E43EC77}" type="presParOf" srcId="{FB78C1D1-C982-4E30-9492-2721C08B0672}" destId="{89A1CB52-A926-4DFE-83F2-85F8DBCF275A}" srcOrd="1" destOrd="0" presId="urn:microsoft.com/office/officeart/2005/8/layout/default"/>
    <dgm:cxn modelId="{4876D6D3-F2A2-4397-B2BF-3375C8154F5F}" type="presParOf" srcId="{FB78C1D1-C982-4E30-9492-2721C08B0672}" destId="{47ADCCAD-619F-4614-9CB8-040784A1FD48}" srcOrd="2" destOrd="0" presId="urn:microsoft.com/office/officeart/2005/8/layout/default"/>
    <dgm:cxn modelId="{FF931046-27C8-4091-B44E-A569E4BBAB79}" type="presParOf" srcId="{FB78C1D1-C982-4E30-9492-2721C08B0672}" destId="{78828569-A41E-43FB-B2B5-0E3313C5AFB2}" srcOrd="3" destOrd="0" presId="urn:microsoft.com/office/officeart/2005/8/layout/default"/>
    <dgm:cxn modelId="{DF0DD8A8-6B3B-4CAC-9B22-3C29A62C963F}" type="presParOf" srcId="{FB78C1D1-C982-4E30-9492-2721C08B0672}" destId="{CA82136A-482C-4EAF-B4F1-58C3B9EFB868}" srcOrd="4" destOrd="0" presId="urn:microsoft.com/office/officeart/2005/8/layout/default"/>
    <dgm:cxn modelId="{6669D5D7-28A1-4039-AFDB-60FF2C446223}" type="presParOf" srcId="{FB78C1D1-C982-4E30-9492-2721C08B0672}" destId="{385F3130-FA59-4358-905B-57D177C754F7}" srcOrd="5" destOrd="0" presId="urn:microsoft.com/office/officeart/2005/8/layout/default"/>
    <dgm:cxn modelId="{0F5BF03A-B82A-4DD0-970D-DAC9D3D27FF0}" type="presParOf" srcId="{FB78C1D1-C982-4E30-9492-2721C08B0672}" destId="{433965C5-1716-4166-8E3E-37AB350C532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C97665-684F-4D7E-B36D-19EFA896872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FB78C1D1-C982-4E30-9492-2721C08B0672}" type="pres">
      <dgm:prSet presAssocID="{1EC97665-684F-4D7E-B36D-19EFA8968724}" presName="diagram" presStyleCnt="0">
        <dgm:presLayoutVars>
          <dgm:dir/>
          <dgm:resizeHandles val="exact"/>
        </dgm:presLayoutVars>
      </dgm:prSet>
      <dgm:spPr/>
    </dgm:pt>
  </dgm:ptLst>
  <dgm:cxnLst>
    <dgm:cxn modelId="{B69B09E0-0B89-4F6C-A7D7-E0339260BAC2}" type="presOf" srcId="{1EC97665-684F-4D7E-B36D-19EFA8968724}" destId="{FB78C1D1-C982-4E30-9492-2721C08B0672}" srcOrd="0" destOrd="0" presId="urn:microsoft.com/office/officeart/2005/8/layout/default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C97665-684F-4D7E-B36D-19EFA896872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144DA115-18EF-4325-B315-EEA1AD6FBB7C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SV" dirty="0"/>
            <a:t>MONTO TOTAL CONVENIDO $4,242,741.00</a:t>
          </a:r>
        </a:p>
      </dgm:t>
    </dgm:pt>
    <dgm:pt modelId="{FA899AF4-05BC-42C8-B599-B887B82B770E}" type="parTrans" cxnId="{8E2C08D2-F5B1-4BC5-A0E1-DFD290438EAC}">
      <dgm:prSet/>
      <dgm:spPr/>
      <dgm:t>
        <a:bodyPr/>
        <a:lstStyle/>
        <a:p>
          <a:endParaRPr lang="es-SV"/>
        </a:p>
      </dgm:t>
    </dgm:pt>
    <dgm:pt modelId="{498B14F7-D2F0-49A3-A7AE-C3F1EAAD8B64}" type="sibTrans" cxnId="{8E2C08D2-F5B1-4BC5-A0E1-DFD290438EAC}">
      <dgm:prSet/>
      <dgm:spPr/>
      <dgm:t>
        <a:bodyPr/>
        <a:lstStyle/>
        <a:p>
          <a:endParaRPr lang="es-SV"/>
        </a:p>
      </dgm:t>
    </dgm:pt>
    <dgm:pt modelId="{5C382966-F3BF-48BF-BF7A-5B7927FA60FA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SV" dirty="0"/>
            <a:t>MONTO AÑO 2019 $1,721.029.00</a:t>
          </a:r>
        </a:p>
      </dgm:t>
    </dgm:pt>
    <dgm:pt modelId="{F63EC21E-7D19-4BE4-9114-DDEDBAB4D810}" type="parTrans" cxnId="{A2AFFDC3-8AA1-4156-9B50-CDA9108E4433}">
      <dgm:prSet/>
      <dgm:spPr/>
      <dgm:t>
        <a:bodyPr/>
        <a:lstStyle/>
        <a:p>
          <a:endParaRPr lang="es-SV"/>
        </a:p>
      </dgm:t>
    </dgm:pt>
    <dgm:pt modelId="{12605285-0D4D-4C23-BCD2-CB5860E488DC}" type="sibTrans" cxnId="{A2AFFDC3-8AA1-4156-9B50-CDA9108E4433}">
      <dgm:prSet/>
      <dgm:spPr/>
      <dgm:t>
        <a:bodyPr/>
        <a:lstStyle/>
        <a:p>
          <a:endParaRPr lang="es-SV"/>
        </a:p>
      </dgm:t>
    </dgm:pt>
    <dgm:pt modelId="{BACFDECB-D7F6-4D5E-94FE-AD1E177503DC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SV" dirty="0"/>
            <a:t>MONTO AÑO 2020 $1,389,286.00</a:t>
          </a:r>
        </a:p>
      </dgm:t>
    </dgm:pt>
    <dgm:pt modelId="{9FBA000C-CCDF-4B38-A0E4-4E1211F2C30A}" type="parTrans" cxnId="{140FA30E-A5C6-4607-9099-4A7504207F25}">
      <dgm:prSet/>
      <dgm:spPr/>
      <dgm:t>
        <a:bodyPr/>
        <a:lstStyle/>
        <a:p>
          <a:endParaRPr lang="es-SV"/>
        </a:p>
      </dgm:t>
    </dgm:pt>
    <dgm:pt modelId="{63F35605-5054-49F3-A422-D636072DA3B3}" type="sibTrans" cxnId="{140FA30E-A5C6-4607-9099-4A7504207F25}">
      <dgm:prSet/>
      <dgm:spPr/>
      <dgm:t>
        <a:bodyPr/>
        <a:lstStyle/>
        <a:p>
          <a:endParaRPr lang="es-SV"/>
        </a:p>
      </dgm:t>
    </dgm:pt>
    <dgm:pt modelId="{52473267-6880-4C25-893E-D57ACEB988CB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SV" dirty="0"/>
            <a:t>MONTO AÑO 2021 $1,132,426.00</a:t>
          </a:r>
        </a:p>
      </dgm:t>
    </dgm:pt>
    <dgm:pt modelId="{330BCE71-8126-4163-B627-6B853FC7169F}" type="parTrans" cxnId="{E4BA382F-D837-4D8A-991A-3C265DECF955}">
      <dgm:prSet/>
      <dgm:spPr/>
      <dgm:t>
        <a:bodyPr/>
        <a:lstStyle/>
        <a:p>
          <a:endParaRPr lang="es-SV"/>
        </a:p>
      </dgm:t>
    </dgm:pt>
    <dgm:pt modelId="{23D433DB-F8C0-4C6A-9650-399F7F7A785C}" type="sibTrans" cxnId="{E4BA382F-D837-4D8A-991A-3C265DECF955}">
      <dgm:prSet/>
      <dgm:spPr/>
      <dgm:t>
        <a:bodyPr/>
        <a:lstStyle/>
        <a:p>
          <a:endParaRPr lang="es-SV"/>
        </a:p>
      </dgm:t>
    </dgm:pt>
    <dgm:pt modelId="{FB78C1D1-C982-4E30-9492-2721C08B0672}" type="pres">
      <dgm:prSet presAssocID="{1EC97665-684F-4D7E-B36D-19EFA8968724}" presName="diagram" presStyleCnt="0">
        <dgm:presLayoutVars>
          <dgm:dir/>
          <dgm:resizeHandles val="exact"/>
        </dgm:presLayoutVars>
      </dgm:prSet>
      <dgm:spPr/>
    </dgm:pt>
    <dgm:pt modelId="{EBAF4BBE-1A12-4581-BD3D-E315FE9C64B3}" type="pres">
      <dgm:prSet presAssocID="{144DA115-18EF-4325-B315-EEA1AD6FBB7C}" presName="node" presStyleLbl="node1" presStyleIdx="0" presStyleCnt="4" custScaleX="313150" custScaleY="73143">
        <dgm:presLayoutVars>
          <dgm:bulletEnabled val="1"/>
        </dgm:presLayoutVars>
      </dgm:prSet>
      <dgm:spPr/>
    </dgm:pt>
    <dgm:pt modelId="{89A1CB52-A926-4DFE-83F2-85F8DBCF275A}" type="pres">
      <dgm:prSet presAssocID="{498B14F7-D2F0-49A3-A7AE-C3F1EAAD8B64}" presName="sibTrans" presStyleCnt="0"/>
      <dgm:spPr/>
    </dgm:pt>
    <dgm:pt modelId="{47ADCCAD-619F-4614-9CB8-040784A1FD48}" type="pres">
      <dgm:prSet presAssocID="{5C382966-F3BF-48BF-BF7A-5B7927FA60FA}" presName="node" presStyleLbl="node1" presStyleIdx="1" presStyleCnt="4">
        <dgm:presLayoutVars>
          <dgm:bulletEnabled val="1"/>
        </dgm:presLayoutVars>
      </dgm:prSet>
      <dgm:spPr/>
    </dgm:pt>
    <dgm:pt modelId="{78828569-A41E-43FB-B2B5-0E3313C5AFB2}" type="pres">
      <dgm:prSet presAssocID="{12605285-0D4D-4C23-BCD2-CB5860E488DC}" presName="sibTrans" presStyleCnt="0"/>
      <dgm:spPr/>
    </dgm:pt>
    <dgm:pt modelId="{CA82136A-482C-4EAF-B4F1-58C3B9EFB868}" type="pres">
      <dgm:prSet presAssocID="{BACFDECB-D7F6-4D5E-94FE-AD1E177503DC}" presName="node" presStyleLbl="node1" presStyleIdx="2" presStyleCnt="4">
        <dgm:presLayoutVars>
          <dgm:bulletEnabled val="1"/>
        </dgm:presLayoutVars>
      </dgm:prSet>
      <dgm:spPr/>
    </dgm:pt>
    <dgm:pt modelId="{385F3130-FA59-4358-905B-57D177C754F7}" type="pres">
      <dgm:prSet presAssocID="{63F35605-5054-49F3-A422-D636072DA3B3}" presName="sibTrans" presStyleCnt="0"/>
      <dgm:spPr/>
    </dgm:pt>
    <dgm:pt modelId="{433965C5-1716-4166-8E3E-37AB350C5321}" type="pres">
      <dgm:prSet presAssocID="{52473267-6880-4C25-893E-D57ACEB988CB}" presName="node" presStyleLbl="node1" presStyleIdx="3" presStyleCnt="4">
        <dgm:presLayoutVars>
          <dgm:bulletEnabled val="1"/>
        </dgm:presLayoutVars>
      </dgm:prSet>
      <dgm:spPr/>
    </dgm:pt>
  </dgm:ptLst>
  <dgm:cxnLst>
    <dgm:cxn modelId="{140FA30E-A5C6-4607-9099-4A7504207F25}" srcId="{1EC97665-684F-4D7E-B36D-19EFA8968724}" destId="{BACFDECB-D7F6-4D5E-94FE-AD1E177503DC}" srcOrd="2" destOrd="0" parTransId="{9FBA000C-CCDF-4B38-A0E4-4E1211F2C30A}" sibTransId="{63F35605-5054-49F3-A422-D636072DA3B3}"/>
    <dgm:cxn modelId="{8A8BE51C-3EA3-40CE-B497-F6A26784F9BA}" type="presOf" srcId="{5C382966-F3BF-48BF-BF7A-5B7927FA60FA}" destId="{47ADCCAD-619F-4614-9CB8-040784A1FD48}" srcOrd="0" destOrd="0" presId="urn:microsoft.com/office/officeart/2005/8/layout/default"/>
    <dgm:cxn modelId="{3CC44D23-F1EF-4676-913F-863383F1B2AB}" type="presOf" srcId="{144DA115-18EF-4325-B315-EEA1AD6FBB7C}" destId="{EBAF4BBE-1A12-4581-BD3D-E315FE9C64B3}" srcOrd="0" destOrd="0" presId="urn:microsoft.com/office/officeart/2005/8/layout/default"/>
    <dgm:cxn modelId="{E4BA382F-D837-4D8A-991A-3C265DECF955}" srcId="{1EC97665-684F-4D7E-B36D-19EFA8968724}" destId="{52473267-6880-4C25-893E-D57ACEB988CB}" srcOrd="3" destOrd="0" parTransId="{330BCE71-8126-4163-B627-6B853FC7169F}" sibTransId="{23D433DB-F8C0-4C6A-9650-399F7F7A785C}"/>
    <dgm:cxn modelId="{83B30033-4A75-4522-869D-8A381A34B3AA}" type="presOf" srcId="{52473267-6880-4C25-893E-D57ACEB988CB}" destId="{433965C5-1716-4166-8E3E-37AB350C5321}" srcOrd="0" destOrd="0" presId="urn:microsoft.com/office/officeart/2005/8/layout/default"/>
    <dgm:cxn modelId="{766272B0-B912-4A0C-84EE-957C300250CC}" type="presOf" srcId="{BACFDECB-D7F6-4D5E-94FE-AD1E177503DC}" destId="{CA82136A-482C-4EAF-B4F1-58C3B9EFB868}" srcOrd="0" destOrd="0" presId="urn:microsoft.com/office/officeart/2005/8/layout/default"/>
    <dgm:cxn modelId="{A2AFFDC3-8AA1-4156-9B50-CDA9108E4433}" srcId="{1EC97665-684F-4D7E-B36D-19EFA8968724}" destId="{5C382966-F3BF-48BF-BF7A-5B7927FA60FA}" srcOrd="1" destOrd="0" parTransId="{F63EC21E-7D19-4BE4-9114-DDEDBAB4D810}" sibTransId="{12605285-0D4D-4C23-BCD2-CB5860E488DC}"/>
    <dgm:cxn modelId="{8E2C08D2-F5B1-4BC5-A0E1-DFD290438EAC}" srcId="{1EC97665-684F-4D7E-B36D-19EFA8968724}" destId="{144DA115-18EF-4325-B315-EEA1AD6FBB7C}" srcOrd="0" destOrd="0" parTransId="{FA899AF4-05BC-42C8-B599-B887B82B770E}" sibTransId="{498B14F7-D2F0-49A3-A7AE-C3F1EAAD8B64}"/>
    <dgm:cxn modelId="{B69B09E0-0B89-4F6C-A7D7-E0339260BAC2}" type="presOf" srcId="{1EC97665-684F-4D7E-B36D-19EFA8968724}" destId="{FB78C1D1-C982-4E30-9492-2721C08B0672}" srcOrd="0" destOrd="0" presId="urn:microsoft.com/office/officeart/2005/8/layout/default"/>
    <dgm:cxn modelId="{7C4B759F-08DD-4B08-998E-634713477152}" type="presParOf" srcId="{FB78C1D1-C982-4E30-9492-2721C08B0672}" destId="{EBAF4BBE-1A12-4581-BD3D-E315FE9C64B3}" srcOrd="0" destOrd="0" presId="urn:microsoft.com/office/officeart/2005/8/layout/default"/>
    <dgm:cxn modelId="{2B4967FF-8396-4D70-8375-A4FE9E43EC77}" type="presParOf" srcId="{FB78C1D1-C982-4E30-9492-2721C08B0672}" destId="{89A1CB52-A926-4DFE-83F2-85F8DBCF275A}" srcOrd="1" destOrd="0" presId="urn:microsoft.com/office/officeart/2005/8/layout/default"/>
    <dgm:cxn modelId="{4876D6D3-F2A2-4397-B2BF-3375C8154F5F}" type="presParOf" srcId="{FB78C1D1-C982-4E30-9492-2721C08B0672}" destId="{47ADCCAD-619F-4614-9CB8-040784A1FD48}" srcOrd="2" destOrd="0" presId="urn:microsoft.com/office/officeart/2005/8/layout/default"/>
    <dgm:cxn modelId="{FF931046-27C8-4091-B44E-A569E4BBAB79}" type="presParOf" srcId="{FB78C1D1-C982-4E30-9492-2721C08B0672}" destId="{78828569-A41E-43FB-B2B5-0E3313C5AFB2}" srcOrd="3" destOrd="0" presId="urn:microsoft.com/office/officeart/2005/8/layout/default"/>
    <dgm:cxn modelId="{DF0DD8A8-6B3B-4CAC-9B22-3C29A62C963F}" type="presParOf" srcId="{FB78C1D1-C982-4E30-9492-2721C08B0672}" destId="{CA82136A-482C-4EAF-B4F1-58C3B9EFB868}" srcOrd="4" destOrd="0" presId="urn:microsoft.com/office/officeart/2005/8/layout/default"/>
    <dgm:cxn modelId="{6669D5D7-28A1-4039-AFDB-60FF2C446223}" type="presParOf" srcId="{FB78C1D1-C982-4E30-9492-2721C08B0672}" destId="{385F3130-FA59-4358-905B-57D177C754F7}" srcOrd="5" destOrd="0" presId="urn:microsoft.com/office/officeart/2005/8/layout/default"/>
    <dgm:cxn modelId="{0F5BF03A-B82A-4DD0-970D-DAC9D3D27FF0}" type="presParOf" srcId="{FB78C1D1-C982-4E30-9492-2721C08B0672}" destId="{433965C5-1716-4166-8E3E-37AB350C532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F8FC6A-0BDA-4D71-B37A-EC42C4AA3E8C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47DB8EBD-1C78-44B4-9C55-3930B436CFA8}">
      <dgm:prSet phldrT="[Texto]"/>
      <dgm:spPr/>
      <dgm:t>
        <a:bodyPr/>
        <a:lstStyle/>
        <a:p>
          <a:r>
            <a:rPr lang="es-SV" dirty="0"/>
            <a:t>MINSAL $706,518.17</a:t>
          </a:r>
        </a:p>
      </dgm:t>
    </dgm:pt>
    <dgm:pt modelId="{0C2DCD46-7E49-4A9D-8BEB-C3F1E0C5B83D}" type="parTrans" cxnId="{E0B3AC09-AD1D-4729-A5BD-C501BB9B6682}">
      <dgm:prSet/>
      <dgm:spPr/>
      <dgm:t>
        <a:bodyPr/>
        <a:lstStyle/>
        <a:p>
          <a:endParaRPr lang="es-SV"/>
        </a:p>
      </dgm:t>
    </dgm:pt>
    <dgm:pt modelId="{44A8C25B-1801-4B4E-943C-189F9EDAB446}" type="sibTrans" cxnId="{E0B3AC09-AD1D-4729-A5BD-C501BB9B6682}">
      <dgm:prSet/>
      <dgm:spPr/>
      <dgm:t>
        <a:bodyPr/>
        <a:lstStyle/>
        <a:p>
          <a:endParaRPr lang="es-SV"/>
        </a:p>
      </dgm:t>
    </dgm:pt>
    <dgm:pt modelId="{D31C9420-7932-4033-B53E-50308470C15E}">
      <dgm:prSet phldrT="[Texto]" custT="1"/>
      <dgm:spPr/>
      <dgm:t>
        <a:bodyPr/>
        <a:lstStyle/>
        <a:p>
          <a:r>
            <a:rPr lang="es-SV" sz="1800" dirty="0"/>
            <a:t>PNUD $2,479,847.39</a:t>
          </a:r>
        </a:p>
      </dgm:t>
    </dgm:pt>
    <dgm:pt modelId="{B4DAAFF3-EA6F-4E81-9C4A-B2107688035B}" type="parTrans" cxnId="{D2229218-CE6F-4700-9FF0-CB097DCFB0F9}">
      <dgm:prSet/>
      <dgm:spPr/>
      <dgm:t>
        <a:bodyPr/>
        <a:lstStyle/>
        <a:p>
          <a:endParaRPr lang="es-SV"/>
        </a:p>
      </dgm:t>
    </dgm:pt>
    <dgm:pt modelId="{5498EE5D-EEC7-447A-BE9D-BF7F1A54DB15}" type="sibTrans" cxnId="{D2229218-CE6F-4700-9FF0-CB097DCFB0F9}">
      <dgm:prSet/>
      <dgm:spPr/>
      <dgm:t>
        <a:bodyPr/>
        <a:lstStyle/>
        <a:p>
          <a:endParaRPr lang="es-SV"/>
        </a:p>
      </dgm:t>
    </dgm:pt>
    <dgm:pt modelId="{FF395B72-EA35-42ED-AA8F-ADAC288CB73B}">
      <dgm:prSet phldrT="[Texto]" custT="1"/>
      <dgm:spPr/>
      <dgm:t>
        <a:bodyPr/>
        <a:lstStyle/>
        <a:p>
          <a:r>
            <a:rPr lang="es-SV" sz="1800" dirty="0"/>
            <a:t>OPS $981,374.82</a:t>
          </a:r>
        </a:p>
      </dgm:t>
    </dgm:pt>
    <dgm:pt modelId="{38B61F35-2884-40DA-901A-E0EDFBF951BC}" type="parTrans" cxnId="{6064EF6C-AFB8-4173-8CB5-01D48D2B5EC5}">
      <dgm:prSet/>
      <dgm:spPr/>
      <dgm:t>
        <a:bodyPr/>
        <a:lstStyle/>
        <a:p>
          <a:endParaRPr lang="es-SV"/>
        </a:p>
      </dgm:t>
    </dgm:pt>
    <dgm:pt modelId="{5DC7F564-DEE2-463E-A8F5-CCA219F7C7E5}" type="sibTrans" cxnId="{6064EF6C-AFB8-4173-8CB5-01D48D2B5EC5}">
      <dgm:prSet/>
      <dgm:spPr/>
      <dgm:t>
        <a:bodyPr/>
        <a:lstStyle/>
        <a:p>
          <a:endParaRPr lang="es-SV"/>
        </a:p>
      </dgm:t>
    </dgm:pt>
    <dgm:pt modelId="{7CA2E415-118F-44E2-A66D-255B20060DA7}">
      <dgm:prSet/>
      <dgm:spPr/>
      <dgm:t>
        <a:bodyPr/>
        <a:lstStyle/>
        <a:p>
          <a:r>
            <a:rPr lang="es-SV" dirty="0"/>
            <a:t>FM  LUZ VERDE $75,000.00</a:t>
          </a:r>
        </a:p>
      </dgm:t>
    </dgm:pt>
    <dgm:pt modelId="{A7A3C7E3-8E2C-48B8-BF39-1FB89AB3B1CC}" type="parTrans" cxnId="{CDBF1DED-A57B-45D7-B3F0-13501B29D185}">
      <dgm:prSet/>
      <dgm:spPr/>
      <dgm:t>
        <a:bodyPr/>
        <a:lstStyle/>
        <a:p>
          <a:endParaRPr lang="es-SV"/>
        </a:p>
      </dgm:t>
    </dgm:pt>
    <dgm:pt modelId="{CA9DFD8D-89BA-4911-93BC-94645ED51487}" type="sibTrans" cxnId="{CDBF1DED-A57B-45D7-B3F0-13501B29D185}">
      <dgm:prSet/>
      <dgm:spPr/>
      <dgm:t>
        <a:bodyPr/>
        <a:lstStyle/>
        <a:p>
          <a:endParaRPr lang="es-SV"/>
        </a:p>
      </dgm:t>
    </dgm:pt>
    <dgm:pt modelId="{E6430B1C-FB0A-4157-BAD1-0CDE31172AAF}" type="pres">
      <dgm:prSet presAssocID="{CCF8FC6A-0BDA-4D71-B37A-EC42C4AA3E8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49DF479-C21E-4346-B897-DE3F680AA122}" type="pres">
      <dgm:prSet presAssocID="{47DB8EBD-1C78-44B4-9C55-3930B436CFA8}" presName="centerShape" presStyleLbl="node0" presStyleIdx="0" presStyleCnt="1"/>
      <dgm:spPr/>
    </dgm:pt>
    <dgm:pt modelId="{C001D4A2-7D29-4BEA-AC95-937750154B32}" type="pres">
      <dgm:prSet presAssocID="{D31C9420-7932-4033-B53E-50308470C15E}" presName="node" presStyleLbl="node1" presStyleIdx="0" presStyleCnt="3" custScaleX="134973">
        <dgm:presLayoutVars>
          <dgm:bulletEnabled val="1"/>
        </dgm:presLayoutVars>
      </dgm:prSet>
      <dgm:spPr/>
    </dgm:pt>
    <dgm:pt modelId="{EA8E644D-9B62-4A01-9F43-0BABB610BF50}" type="pres">
      <dgm:prSet presAssocID="{D31C9420-7932-4033-B53E-50308470C15E}" presName="dummy" presStyleCnt="0"/>
      <dgm:spPr/>
    </dgm:pt>
    <dgm:pt modelId="{55C30C94-807E-4E14-9A2C-FC6D17FBD4B7}" type="pres">
      <dgm:prSet presAssocID="{5498EE5D-EEC7-447A-BE9D-BF7F1A54DB15}" presName="sibTrans" presStyleLbl="sibTrans2D1" presStyleIdx="0" presStyleCnt="3"/>
      <dgm:spPr/>
    </dgm:pt>
    <dgm:pt modelId="{E46EB619-E377-4B8C-B933-740AEC574AFF}" type="pres">
      <dgm:prSet presAssocID="{FF395B72-EA35-42ED-AA8F-ADAC288CB73B}" presName="node" presStyleLbl="node1" presStyleIdx="1" presStyleCnt="3" custScaleX="115289">
        <dgm:presLayoutVars>
          <dgm:bulletEnabled val="1"/>
        </dgm:presLayoutVars>
      </dgm:prSet>
      <dgm:spPr/>
    </dgm:pt>
    <dgm:pt modelId="{76F08F15-7B31-46F0-AB6F-E1B0DF733783}" type="pres">
      <dgm:prSet presAssocID="{FF395B72-EA35-42ED-AA8F-ADAC288CB73B}" presName="dummy" presStyleCnt="0"/>
      <dgm:spPr/>
    </dgm:pt>
    <dgm:pt modelId="{4FD5DC65-62C6-452E-BAE1-CCA951027B17}" type="pres">
      <dgm:prSet presAssocID="{5DC7F564-DEE2-463E-A8F5-CCA219F7C7E5}" presName="sibTrans" presStyleLbl="sibTrans2D1" presStyleIdx="1" presStyleCnt="3"/>
      <dgm:spPr/>
    </dgm:pt>
    <dgm:pt modelId="{F1F23B10-95A3-4C13-8B88-15017F845849}" type="pres">
      <dgm:prSet presAssocID="{7CA2E415-118F-44E2-A66D-255B20060DA7}" presName="node" presStyleLbl="node1" presStyleIdx="2" presStyleCnt="3" custScaleX="114276">
        <dgm:presLayoutVars>
          <dgm:bulletEnabled val="1"/>
        </dgm:presLayoutVars>
      </dgm:prSet>
      <dgm:spPr/>
    </dgm:pt>
    <dgm:pt modelId="{DAFC8908-59D4-489A-BC79-938BCA6ACD77}" type="pres">
      <dgm:prSet presAssocID="{7CA2E415-118F-44E2-A66D-255B20060DA7}" presName="dummy" presStyleCnt="0"/>
      <dgm:spPr/>
    </dgm:pt>
    <dgm:pt modelId="{C8E736DD-2E54-4A68-B48E-39DFB341D4A8}" type="pres">
      <dgm:prSet presAssocID="{CA9DFD8D-89BA-4911-93BC-94645ED51487}" presName="sibTrans" presStyleLbl="sibTrans2D1" presStyleIdx="2" presStyleCnt="3"/>
      <dgm:spPr/>
    </dgm:pt>
  </dgm:ptLst>
  <dgm:cxnLst>
    <dgm:cxn modelId="{E0B3AC09-AD1D-4729-A5BD-C501BB9B6682}" srcId="{CCF8FC6A-0BDA-4D71-B37A-EC42C4AA3E8C}" destId="{47DB8EBD-1C78-44B4-9C55-3930B436CFA8}" srcOrd="0" destOrd="0" parTransId="{0C2DCD46-7E49-4A9D-8BEB-C3F1E0C5B83D}" sibTransId="{44A8C25B-1801-4B4E-943C-189F9EDAB446}"/>
    <dgm:cxn modelId="{D2229218-CE6F-4700-9FF0-CB097DCFB0F9}" srcId="{47DB8EBD-1C78-44B4-9C55-3930B436CFA8}" destId="{D31C9420-7932-4033-B53E-50308470C15E}" srcOrd="0" destOrd="0" parTransId="{B4DAAFF3-EA6F-4E81-9C4A-B2107688035B}" sibTransId="{5498EE5D-EEC7-447A-BE9D-BF7F1A54DB15}"/>
    <dgm:cxn modelId="{6064EF6C-AFB8-4173-8CB5-01D48D2B5EC5}" srcId="{47DB8EBD-1C78-44B4-9C55-3930B436CFA8}" destId="{FF395B72-EA35-42ED-AA8F-ADAC288CB73B}" srcOrd="1" destOrd="0" parTransId="{38B61F35-2884-40DA-901A-E0EDFBF951BC}" sibTransId="{5DC7F564-DEE2-463E-A8F5-CCA219F7C7E5}"/>
    <dgm:cxn modelId="{7FD5C34F-4868-4F6F-9A4E-6E8F32802A1C}" type="presOf" srcId="{7CA2E415-118F-44E2-A66D-255B20060DA7}" destId="{F1F23B10-95A3-4C13-8B88-15017F845849}" srcOrd="0" destOrd="0" presId="urn:microsoft.com/office/officeart/2005/8/layout/radial6"/>
    <dgm:cxn modelId="{07B3B174-5724-4B67-B87D-01E05A2D71D6}" type="presOf" srcId="{47DB8EBD-1C78-44B4-9C55-3930B436CFA8}" destId="{549DF479-C21E-4346-B897-DE3F680AA122}" srcOrd="0" destOrd="0" presId="urn:microsoft.com/office/officeart/2005/8/layout/radial6"/>
    <dgm:cxn modelId="{FABE527C-AACB-4AF1-BB00-1F81E606B80F}" type="presOf" srcId="{5DC7F564-DEE2-463E-A8F5-CCA219F7C7E5}" destId="{4FD5DC65-62C6-452E-BAE1-CCA951027B17}" srcOrd="0" destOrd="0" presId="urn:microsoft.com/office/officeart/2005/8/layout/radial6"/>
    <dgm:cxn modelId="{E908AE8C-7DA1-47C1-8B50-4356CD518657}" type="presOf" srcId="{FF395B72-EA35-42ED-AA8F-ADAC288CB73B}" destId="{E46EB619-E377-4B8C-B933-740AEC574AFF}" srcOrd="0" destOrd="0" presId="urn:microsoft.com/office/officeart/2005/8/layout/radial6"/>
    <dgm:cxn modelId="{49E21499-9C15-4D82-AC25-1F4BA9230418}" type="presOf" srcId="{D31C9420-7932-4033-B53E-50308470C15E}" destId="{C001D4A2-7D29-4BEA-AC95-937750154B32}" srcOrd="0" destOrd="0" presId="urn:microsoft.com/office/officeart/2005/8/layout/radial6"/>
    <dgm:cxn modelId="{F7F326AD-FC34-4795-B7DC-B6A6FFD39086}" type="presOf" srcId="{5498EE5D-EEC7-447A-BE9D-BF7F1A54DB15}" destId="{55C30C94-807E-4E14-9A2C-FC6D17FBD4B7}" srcOrd="0" destOrd="0" presId="urn:microsoft.com/office/officeart/2005/8/layout/radial6"/>
    <dgm:cxn modelId="{CDBF1DED-A57B-45D7-B3F0-13501B29D185}" srcId="{47DB8EBD-1C78-44B4-9C55-3930B436CFA8}" destId="{7CA2E415-118F-44E2-A66D-255B20060DA7}" srcOrd="2" destOrd="0" parTransId="{A7A3C7E3-8E2C-48B8-BF39-1FB89AB3B1CC}" sibTransId="{CA9DFD8D-89BA-4911-93BC-94645ED51487}"/>
    <dgm:cxn modelId="{A60B5DED-4CDF-4B24-B819-2C1E5A2AE78D}" type="presOf" srcId="{CA9DFD8D-89BA-4911-93BC-94645ED51487}" destId="{C8E736DD-2E54-4A68-B48E-39DFB341D4A8}" srcOrd="0" destOrd="0" presId="urn:microsoft.com/office/officeart/2005/8/layout/radial6"/>
    <dgm:cxn modelId="{96743AF8-63F2-442C-97EF-EBDA216945FE}" type="presOf" srcId="{CCF8FC6A-0BDA-4D71-B37A-EC42C4AA3E8C}" destId="{E6430B1C-FB0A-4157-BAD1-0CDE31172AAF}" srcOrd="0" destOrd="0" presId="urn:microsoft.com/office/officeart/2005/8/layout/radial6"/>
    <dgm:cxn modelId="{91F36010-9D9B-4DDC-9044-B04F62CA2A8D}" type="presParOf" srcId="{E6430B1C-FB0A-4157-BAD1-0CDE31172AAF}" destId="{549DF479-C21E-4346-B897-DE3F680AA122}" srcOrd="0" destOrd="0" presId="urn:microsoft.com/office/officeart/2005/8/layout/radial6"/>
    <dgm:cxn modelId="{2745D2CB-9DA8-4F28-9221-5AC5D4B928C1}" type="presParOf" srcId="{E6430B1C-FB0A-4157-BAD1-0CDE31172AAF}" destId="{C001D4A2-7D29-4BEA-AC95-937750154B32}" srcOrd="1" destOrd="0" presId="urn:microsoft.com/office/officeart/2005/8/layout/radial6"/>
    <dgm:cxn modelId="{02085DEC-3C02-43C3-A124-C8867B30E5BC}" type="presParOf" srcId="{E6430B1C-FB0A-4157-BAD1-0CDE31172AAF}" destId="{EA8E644D-9B62-4A01-9F43-0BABB610BF50}" srcOrd="2" destOrd="0" presId="urn:microsoft.com/office/officeart/2005/8/layout/radial6"/>
    <dgm:cxn modelId="{BEBC7BE0-54AE-457C-9401-4B2A64C2C829}" type="presParOf" srcId="{E6430B1C-FB0A-4157-BAD1-0CDE31172AAF}" destId="{55C30C94-807E-4E14-9A2C-FC6D17FBD4B7}" srcOrd="3" destOrd="0" presId="urn:microsoft.com/office/officeart/2005/8/layout/radial6"/>
    <dgm:cxn modelId="{B5E3E0EB-4744-456D-844D-20B533DC668B}" type="presParOf" srcId="{E6430B1C-FB0A-4157-BAD1-0CDE31172AAF}" destId="{E46EB619-E377-4B8C-B933-740AEC574AFF}" srcOrd="4" destOrd="0" presId="urn:microsoft.com/office/officeart/2005/8/layout/radial6"/>
    <dgm:cxn modelId="{E8644FC1-7616-4441-9573-590272E277CB}" type="presParOf" srcId="{E6430B1C-FB0A-4157-BAD1-0CDE31172AAF}" destId="{76F08F15-7B31-46F0-AB6F-E1B0DF733783}" srcOrd="5" destOrd="0" presId="urn:microsoft.com/office/officeart/2005/8/layout/radial6"/>
    <dgm:cxn modelId="{BADA3BC3-8E08-447A-9E96-C576609A1622}" type="presParOf" srcId="{E6430B1C-FB0A-4157-BAD1-0CDE31172AAF}" destId="{4FD5DC65-62C6-452E-BAE1-CCA951027B17}" srcOrd="6" destOrd="0" presId="urn:microsoft.com/office/officeart/2005/8/layout/radial6"/>
    <dgm:cxn modelId="{AD90FB62-7F93-4769-B441-4C88DAF987DE}" type="presParOf" srcId="{E6430B1C-FB0A-4157-BAD1-0CDE31172AAF}" destId="{F1F23B10-95A3-4C13-8B88-15017F845849}" srcOrd="7" destOrd="0" presId="urn:microsoft.com/office/officeart/2005/8/layout/radial6"/>
    <dgm:cxn modelId="{6DEBDAF1-74D5-48A5-ADFF-B2FCBCB553D8}" type="presParOf" srcId="{E6430B1C-FB0A-4157-BAD1-0CDE31172AAF}" destId="{DAFC8908-59D4-489A-BC79-938BCA6ACD77}" srcOrd="8" destOrd="0" presId="urn:microsoft.com/office/officeart/2005/8/layout/radial6"/>
    <dgm:cxn modelId="{7AADD72D-1CB9-4222-89FF-DB15D62BD6CB}" type="presParOf" srcId="{E6430B1C-FB0A-4157-BAD1-0CDE31172AAF}" destId="{C8E736DD-2E54-4A68-B48E-39DFB341D4A8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DCCAD-619F-4614-9CB8-040784A1FD48}">
      <dsp:nvSpPr>
        <dsp:cNvPr id="0" name=""/>
        <dsp:cNvSpPr/>
      </dsp:nvSpPr>
      <dsp:spPr>
        <a:xfrm>
          <a:off x="21884" y="1901251"/>
          <a:ext cx="3809918" cy="2276516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3600" kern="1200" dirty="0">
              <a:solidFill>
                <a:schemeClr val="tx1"/>
              </a:solidFill>
            </a:rPr>
            <a:t>MONTO AÑO 2019 $5,151,445.00</a:t>
          </a:r>
        </a:p>
      </dsp:txBody>
      <dsp:txXfrm>
        <a:off x="21884" y="1901251"/>
        <a:ext cx="3809918" cy="2276516"/>
      </dsp:txXfrm>
    </dsp:sp>
    <dsp:sp modelId="{CA82136A-482C-4EAF-B4F1-58C3B9EFB868}">
      <dsp:nvSpPr>
        <dsp:cNvPr id="0" name=""/>
        <dsp:cNvSpPr/>
      </dsp:nvSpPr>
      <dsp:spPr>
        <a:xfrm>
          <a:off x="3996906" y="1983557"/>
          <a:ext cx="3065971" cy="2074088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3600" kern="1200" dirty="0">
              <a:solidFill>
                <a:schemeClr val="tx1"/>
              </a:solidFill>
            </a:rPr>
            <a:t>MONTO AÑO 2020 $4,799,001.00</a:t>
          </a:r>
        </a:p>
      </dsp:txBody>
      <dsp:txXfrm>
        <a:off x="3996906" y="1983557"/>
        <a:ext cx="3065971" cy="2074088"/>
      </dsp:txXfrm>
    </dsp:sp>
    <dsp:sp modelId="{433965C5-1716-4166-8E3E-37AB350C5321}">
      <dsp:nvSpPr>
        <dsp:cNvPr id="0" name=""/>
        <dsp:cNvSpPr/>
      </dsp:nvSpPr>
      <dsp:spPr>
        <a:xfrm>
          <a:off x="7324619" y="1957613"/>
          <a:ext cx="2981192" cy="1995192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3600" kern="1200" dirty="0">
              <a:solidFill>
                <a:schemeClr val="tx1"/>
              </a:solidFill>
              <a:latin typeface="Impact" panose="020B0806030902050204"/>
              <a:ea typeface="+mn-ea"/>
              <a:cs typeface="+mn-cs"/>
            </a:rPr>
            <a:t>MONTO AÑO 2021 $4,531,370.00</a:t>
          </a:r>
        </a:p>
      </dsp:txBody>
      <dsp:txXfrm>
        <a:off x="7324619" y="1957613"/>
        <a:ext cx="2981192" cy="1995192"/>
      </dsp:txXfrm>
    </dsp:sp>
    <dsp:sp modelId="{5EE94306-6445-48AC-A6AB-A12273088806}">
      <dsp:nvSpPr>
        <dsp:cNvPr id="0" name=""/>
        <dsp:cNvSpPr/>
      </dsp:nvSpPr>
      <dsp:spPr>
        <a:xfrm>
          <a:off x="0" y="121256"/>
          <a:ext cx="9601369" cy="1134081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4200" kern="1200" dirty="0">
              <a:solidFill>
                <a:schemeClr val="tx1"/>
              </a:solidFill>
            </a:rPr>
            <a:t>MONTO TOTAL DEL PROYECTO $14,481,816.00</a:t>
          </a:r>
        </a:p>
      </dsp:txBody>
      <dsp:txXfrm>
        <a:off x="0" y="121256"/>
        <a:ext cx="9601369" cy="11340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F6165-2606-45F8-A703-C73F14D96D9A}">
      <dsp:nvSpPr>
        <dsp:cNvPr id="0" name=""/>
        <dsp:cNvSpPr/>
      </dsp:nvSpPr>
      <dsp:spPr>
        <a:xfrm>
          <a:off x="2915714" y="569364"/>
          <a:ext cx="3783285" cy="3783285"/>
        </a:xfrm>
        <a:prstGeom prst="blockArc">
          <a:avLst>
            <a:gd name="adj1" fmla="val 5592"/>
            <a:gd name="adj2" fmla="val 21594408"/>
            <a:gd name="adj3" fmla="val 463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DF479-C21E-4346-B897-DE3F680AA122}">
      <dsp:nvSpPr>
        <dsp:cNvPr id="0" name=""/>
        <dsp:cNvSpPr/>
      </dsp:nvSpPr>
      <dsp:spPr>
        <a:xfrm>
          <a:off x="2293700" y="1388353"/>
          <a:ext cx="3321870" cy="21392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800" kern="1200" dirty="0"/>
            <a:t>RP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800" kern="1200" dirty="0"/>
            <a:t>MINSAL $8,117,568.00</a:t>
          </a:r>
        </a:p>
      </dsp:txBody>
      <dsp:txXfrm>
        <a:off x="2780177" y="1701646"/>
        <a:ext cx="2348916" cy="1512711"/>
      </dsp:txXfrm>
    </dsp:sp>
    <dsp:sp modelId="{3C37BBC7-DA9A-4F2E-8579-38807D811F2D}">
      <dsp:nvSpPr>
        <dsp:cNvPr id="0" name=""/>
        <dsp:cNvSpPr/>
      </dsp:nvSpPr>
      <dsp:spPr>
        <a:xfrm>
          <a:off x="5995631" y="1502565"/>
          <a:ext cx="2854827" cy="1929910"/>
        </a:xfrm>
        <a:prstGeom prst="ellipse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500" kern="1200" dirty="0"/>
            <a:t>PLAN INTERNACIONAL $6,364,248.00</a:t>
          </a:r>
        </a:p>
      </dsp:txBody>
      <dsp:txXfrm>
        <a:off x="6413711" y="1785194"/>
        <a:ext cx="2018667" cy="13646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F4BBE-1A12-4581-BD3D-E315FE9C64B3}">
      <dsp:nvSpPr>
        <dsp:cNvPr id="0" name=""/>
        <dsp:cNvSpPr/>
      </dsp:nvSpPr>
      <dsp:spPr>
        <a:xfrm>
          <a:off x="201178" y="268089"/>
          <a:ext cx="9196925" cy="1288885"/>
        </a:xfrm>
        <a:prstGeom prst="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3500" kern="1200" dirty="0"/>
            <a:t>MONTO TOTAL CONVENIDO $2,000.000.00</a:t>
          </a:r>
        </a:p>
      </dsp:txBody>
      <dsp:txXfrm>
        <a:off x="201178" y="268089"/>
        <a:ext cx="9196925" cy="1288885"/>
      </dsp:txXfrm>
    </dsp:sp>
    <dsp:sp modelId="{47ADCCAD-619F-4614-9CB8-040784A1FD48}">
      <dsp:nvSpPr>
        <dsp:cNvPr id="0" name=""/>
        <dsp:cNvSpPr/>
      </dsp:nvSpPr>
      <dsp:spPr>
        <a:xfrm>
          <a:off x="0" y="1966914"/>
          <a:ext cx="2936907" cy="1762144"/>
        </a:xfrm>
        <a:prstGeom prst="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3500" kern="1200" dirty="0"/>
            <a:t>MONTO AÑO 2017 $939,921.00</a:t>
          </a:r>
        </a:p>
      </dsp:txBody>
      <dsp:txXfrm>
        <a:off x="0" y="1966914"/>
        <a:ext cx="2936907" cy="1762144"/>
      </dsp:txXfrm>
    </dsp:sp>
    <dsp:sp modelId="{CA82136A-482C-4EAF-B4F1-58C3B9EFB868}">
      <dsp:nvSpPr>
        <dsp:cNvPr id="0" name=""/>
        <dsp:cNvSpPr/>
      </dsp:nvSpPr>
      <dsp:spPr>
        <a:xfrm>
          <a:off x="3179760" y="1966914"/>
          <a:ext cx="2936907" cy="1762144"/>
        </a:xfrm>
        <a:prstGeom prst="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3500" kern="1200" dirty="0"/>
            <a:t>MONTO AÑO 2018 $707,435.00</a:t>
          </a:r>
        </a:p>
      </dsp:txBody>
      <dsp:txXfrm>
        <a:off x="3179760" y="1966914"/>
        <a:ext cx="2936907" cy="1762144"/>
      </dsp:txXfrm>
    </dsp:sp>
    <dsp:sp modelId="{433965C5-1716-4166-8E3E-37AB350C5321}">
      <dsp:nvSpPr>
        <dsp:cNvPr id="0" name=""/>
        <dsp:cNvSpPr/>
      </dsp:nvSpPr>
      <dsp:spPr>
        <a:xfrm>
          <a:off x="6346892" y="1966914"/>
          <a:ext cx="2936907" cy="1762144"/>
        </a:xfrm>
        <a:prstGeom prst="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3500" kern="1200" dirty="0"/>
            <a:t>MONTO AÑO 2019 $352,644.00</a:t>
          </a:r>
        </a:p>
      </dsp:txBody>
      <dsp:txXfrm>
        <a:off x="6346892" y="1966914"/>
        <a:ext cx="2936907" cy="17621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F4BBE-1A12-4581-BD3D-E315FE9C64B3}">
      <dsp:nvSpPr>
        <dsp:cNvPr id="0" name=""/>
        <dsp:cNvSpPr/>
      </dsp:nvSpPr>
      <dsp:spPr>
        <a:xfrm>
          <a:off x="101677" y="1018875"/>
          <a:ext cx="9296452" cy="1302833"/>
        </a:xfrm>
        <a:prstGeom prst="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3600" kern="1200" dirty="0"/>
            <a:t>MONTO TOTAL CONVENIDO $4,242,741.00</a:t>
          </a:r>
        </a:p>
      </dsp:txBody>
      <dsp:txXfrm>
        <a:off x="101677" y="1018875"/>
        <a:ext cx="9296452" cy="1302833"/>
      </dsp:txXfrm>
    </dsp:sp>
    <dsp:sp modelId="{47ADCCAD-619F-4614-9CB8-040784A1FD48}">
      <dsp:nvSpPr>
        <dsp:cNvPr id="0" name=""/>
        <dsp:cNvSpPr/>
      </dsp:nvSpPr>
      <dsp:spPr>
        <a:xfrm>
          <a:off x="0" y="2618577"/>
          <a:ext cx="2968690" cy="1781214"/>
        </a:xfrm>
        <a:prstGeom prst="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3600" kern="1200" dirty="0"/>
            <a:t>MONTO AÑO 2019 $1,721.029.00</a:t>
          </a:r>
        </a:p>
      </dsp:txBody>
      <dsp:txXfrm>
        <a:off x="0" y="2618577"/>
        <a:ext cx="2968690" cy="1781214"/>
      </dsp:txXfrm>
    </dsp:sp>
    <dsp:sp modelId="{CA82136A-482C-4EAF-B4F1-58C3B9EFB868}">
      <dsp:nvSpPr>
        <dsp:cNvPr id="0" name=""/>
        <dsp:cNvSpPr/>
      </dsp:nvSpPr>
      <dsp:spPr>
        <a:xfrm>
          <a:off x="3265559" y="2618577"/>
          <a:ext cx="2968690" cy="1781214"/>
        </a:xfrm>
        <a:prstGeom prst="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3600" kern="1200" dirty="0"/>
            <a:t>MONTO AÑO 2020 $1,389,286.00</a:t>
          </a:r>
        </a:p>
      </dsp:txBody>
      <dsp:txXfrm>
        <a:off x="3265559" y="2618577"/>
        <a:ext cx="2968690" cy="1781214"/>
      </dsp:txXfrm>
    </dsp:sp>
    <dsp:sp modelId="{433965C5-1716-4166-8E3E-37AB350C5321}">
      <dsp:nvSpPr>
        <dsp:cNvPr id="0" name=""/>
        <dsp:cNvSpPr/>
      </dsp:nvSpPr>
      <dsp:spPr>
        <a:xfrm>
          <a:off x="6531118" y="2618577"/>
          <a:ext cx="2968690" cy="1781214"/>
        </a:xfrm>
        <a:prstGeom prst="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3600" kern="1200" dirty="0"/>
            <a:t>MONTO AÑO 2021 $1,132,426.00</a:t>
          </a:r>
        </a:p>
      </dsp:txBody>
      <dsp:txXfrm>
        <a:off x="6531118" y="2618577"/>
        <a:ext cx="2968690" cy="17812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736DD-2E54-4A68-B48E-39DFB341D4A8}">
      <dsp:nvSpPr>
        <dsp:cNvPr id="0" name=""/>
        <dsp:cNvSpPr/>
      </dsp:nvSpPr>
      <dsp:spPr>
        <a:xfrm>
          <a:off x="1908433" y="685558"/>
          <a:ext cx="4573549" cy="4573549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5DC65-62C6-452E-BAE1-CCA951027B17}">
      <dsp:nvSpPr>
        <dsp:cNvPr id="0" name=""/>
        <dsp:cNvSpPr/>
      </dsp:nvSpPr>
      <dsp:spPr>
        <a:xfrm>
          <a:off x="1908433" y="685558"/>
          <a:ext cx="4573549" cy="4573549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30C94-807E-4E14-9A2C-FC6D17FBD4B7}">
      <dsp:nvSpPr>
        <dsp:cNvPr id="0" name=""/>
        <dsp:cNvSpPr/>
      </dsp:nvSpPr>
      <dsp:spPr>
        <a:xfrm>
          <a:off x="1908433" y="685558"/>
          <a:ext cx="4573549" cy="4573549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DF479-C21E-4346-B897-DE3F680AA122}">
      <dsp:nvSpPr>
        <dsp:cNvPr id="0" name=""/>
        <dsp:cNvSpPr/>
      </dsp:nvSpPr>
      <dsp:spPr>
        <a:xfrm>
          <a:off x="3143423" y="1920548"/>
          <a:ext cx="2103569" cy="21035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kern="1200" dirty="0"/>
            <a:t>MINSAL $706,518.17</a:t>
          </a:r>
        </a:p>
      </dsp:txBody>
      <dsp:txXfrm>
        <a:off x="3451484" y="2228609"/>
        <a:ext cx="1487447" cy="1487447"/>
      </dsp:txXfrm>
    </dsp:sp>
    <dsp:sp modelId="{C001D4A2-7D29-4BEA-AC95-937750154B32}">
      <dsp:nvSpPr>
        <dsp:cNvPr id="0" name=""/>
        <dsp:cNvSpPr/>
      </dsp:nvSpPr>
      <dsp:spPr>
        <a:xfrm>
          <a:off x="3201470" y="2319"/>
          <a:ext cx="1987475" cy="14724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/>
            <a:t>PNUD $2,479,847.39</a:t>
          </a:r>
        </a:p>
      </dsp:txBody>
      <dsp:txXfrm>
        <a:off x="3492529" y="217961"/>
        <a:ext cx="1405357" cy="1041214"/>
      </dsp:txXfrm>
    </dsp:sp>
    <dsp:sp modelId="{E46EB619-E377-4B8C-B933-740AEC574AFF}">
      <dsp:nvSpPr>
        <dsp:cNvPr id="0" name=""/>
        <dsp:cNvSpPr/>
      </dsp:nvSpPr>
      <dsp:spPr>
        <a:xfrm>
          <a:off x="5280890" y="3352966"/>
          <a:ext cx="1697628" cy="147249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/>
            <a:t>OPS $981,374.82</a:t>
          </a:r>
        </a:p>
      </dsp:txBody>
      <dsp:txXfrm>
        <a:off x="5529502" y="3568608"/>
        <a:ext cx="1200404" cy="1041214"/>
      </dsp:txXfrm>
    </dsp:sp>
    <dsp:sp modelId="{F1F23B10-95A3-4C13-8B88-15017F845849}">
      <dsp:nvSpPr>
        <dsp:cNvPr id="0" name=""/>
        <dsp:cNvSpPr/>
      </dsp:nvSpPr>
      <dsp:spPr>
        <a:xfrm>
          <a:off x="1419355" y="3352966"/>
          <a:ext cx="1682712" cy="147249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900" kern="1200" dirty="0"/>
            <a:t>FM  LUZ VERDE $75,000.00</a:t>
          </a:r>
        </a:p>
      </dsp:txBody>
      <dsp:txXfrm>
        <a:off x="1665782" y="3568608"/>
        <a:ext cx="1189858" cy="1041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073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867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47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9047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990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17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372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772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00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0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01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61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6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50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89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6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9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5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74CDA5-71E3-47ED-BFED-1FCBABE33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226192" y="937742"/>
            <a:ext cx="10449302" cy="3132640"/>
          </a:xfrm>
        </p:spPr>
        <p:txBody>
          <a:bodyPr>
            <a:normAutofit/>
          </a:bodyPr>
          <a:lstStyle/>
          <a:p>
            <a:pPr algn="ctr"/>
            <a:r>
              <a:rPr lang="es-SV" sz="4800" dirty="0"/>
              <a:t>PROYECTO FONDO MUNDIAL </a:t>
            </a:r>
            <a:br>
              <a:rPr lang="es-SV" sz="4800" dirty="0"/>
            </a:br>
            <a:r>
              <a:rPr lang="es-SV" sz="4800" dirty="0"/>
              <a:t>UNIDAD FINANCIERA INSTITUCIONAL FONDOS EXTERNOS </a:t>
            </a:r>
            <a:br>
              <a:rPr lang="es-SV" sz="4800"/>
            </a:br>
            <a:r>
              <a:rPr lang="es-SV" sz="4800"/>
              <a:t>MINSAL- RECEPTOR PRINCIPAL (RP)</a:t>
            </a:r>
            <a:endParaRPr lang="es-SV" sz="48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3CBB099-7050-41A5-9E17-12D7EBFC2F42}"/>
              </a:ext>
            </a:extLst>
          </p:cNvPr>
          <p:cNvSpPr/>
          <p:nvPr/>
        </p:nvSpPr>
        <p:spPr>
          <a:xfrm>
            <a:off x="552450" y="4924425"/>
            <a:ext cx="10483609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s-SV" sz="3200" dirty="0"/>
              <a:t>ACUERDO MARCO - CONVENIOS SUBVENCION POR ENFERMEDAD</a:t>
            </a:r>
          </a:p>
        </p:txBody>
      </p:sp>
    </p:spTree>
    <p:extLst>
      <p:ext uri="{BB962C8B-B14F-4D97-AF65-F5344CB8AC3E}">
        <p14:creationId xmlns:p14="http://schemas.microsoft.com/office/powerpoint/2010/main" val="608415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8FDC425-F21A-47A1-85F3-4E3C29BC67BC}"/>
              </a:ext>
            </a:extLst>
          </p:cNvPr>
          <p:cNvGraphicFramePr/>
          <p:nvPr/>
        </p:nvGraphicFramePr>
        <p:xfrm>
          <a:off x="457200" y="1352550"/>
          <a:ext cx="10515600" cy="4333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FAED8772-12D1-49C0-88CA-015D39DE5462}"/>
              </a:ext>
            </a:extLst>
          </p:cNvPr>
          <p:cNvSpPr txBox="1">
            <a:spLocks/>
          </p:cNvSpPr>
          <p:nvPr/>
        </p:nvSpPr>
        <p:spPr>
          <a:xfrm>
            <a:off x="572330" y="826191"/>
            <a:ext cx="9953625" cy="8402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SV" sz="3600" dirty="0"/>
              <a:t>PROYECTO FONDO MUNDIAL – SUBVENCION TB </a:t>
            </a:r>
          </a:p>
          <a:p>
            <a:pPr algn="ctr"/>
            <a:r>
              <a:rPr lang="es-SV" sz="3600" dirty="0"/>
              <a:t>Vigencia  2019- 2021</a:t>
            </a:r>
          </a:p>
          <a:p>
            <a:pPr algn="ctr"/>
            <a:endParaRPr lang="es-SV" sz="360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D852B25-5DCE-4498-BC8E-AB230EC9BA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344660"/>
              </p:ext>
            </p:extLst>
          </p:nvPr>
        </p:nvGraphicFramePr>
        <p:xfrm>
          <a:off x="965096" y="719666"/>
          <a:ext cx="949980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42690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51E19B5-B68C-435C-B448-ECA0F532FD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509116"/>
              </p:ext>
            </p:extLst>
          </p:nvPr>
        </p:nvGraphicFramePr>
        <p:xfrm>
          <a:off x="962025" y="650346"/>
          <a:ext cx="8397875" cy="5557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A68F172E-DB80-4B2A-826F-B33D1999ABBE}"/>
              </a:ext>
            </a:extLst>
          </p:cNvPr>
          <p:cNvSpPr txBox="1">
            <a:spLocks/>
          </p:cNvSpPr>
          <p:nvPr/>
        </p:nvSpPr>
        <p:spPr>
          <a:xfrm>
            <a:off x="600905" y="375731"/>
            <a:ext cx="9953625" cy="8402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SV" sz="3300" dirty="0"/>
              <a:t>PROYECTO FONDO MUNDIAL – SUBVENCION TUBERCULOSIS</a:t>
            </a:r>
          </a:p>
          <a:p>
            <a:pPr algn="ctr"/>
            <a:r>
              <a:rPr lang="es-SV" sz="3300" dirty="0"/>
              <a:t>   Vigencia  2019- 2021                 MONTO TOTAL $4,242,740.38</a:t>
            </a:r>
          </a:p>
          <a:p>
            <a:pPr algn="ctr"/>
            <a:endParaRPr lang="es-SV" sz="3600" dirty="0"/>
          </a:p>
        </p:txBody>
      </p:sp>
    </p:spTree>
    <p:extLst>
      <p:ext uri="{BB962C8B-B14F-4D97-AF65-F5344CB8AC3E}">
        <p14:creationId xmlns:p14="http://schemas.microsoft.com/office/powerpoint/2010/main" val="2475141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7906141-DCF3-4250-AA64-3B0420728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266585"/>
              </p:ext>
            </p:extLst>
          </p:nvPr>
        </p:nvGraphicFramePr>
        <p:xfrm>
          <a:off x="161925" y="598705"/>
          <a:ext cx="5172075" cy="2478450"/>
        </p:xfrm>
        <a:graphic>
          <a:graphicData uri="http://schemas.openxmlformats.org/drawingml/2006/table">
            <a:tbl>
              <a:tblPr/>
              <a:tblGrid>
                <a:gridCol w="2842521">
                  <a:extLst>
                    <a:ext uri="{9D8B030D-6E8A-4147-A177-3AD203B41FA5}">
                      <a16:colId xmlns:a16="http://schemas.microsoft.com/office/drawing/2014/main" val="1461500694"/>
                    </a:ext>
                  </a:extLst>
                </a:gridCol>
                <a:gridCol w="1257897">
                  <a:extLst>
                    <a:ext uri="{9D8B030D-6E8A-4147-A177-3AD203B41FA5}">
                      <a16:colId xmlns:a16="http://schemas.microsoft.com/office/drawing/2014/main" val="3353579093"/>
                    </a:ext>
                  </a:extLst>
                </a:gridCol>
                <a:gridCol w="300132">
                  <a:extLst>
                    <a:ext uri="{9D8B030D-6E8A-4147-A177-3AD203B41FA5}">
                      <a16:colId xmlns:a16="http://schemas.microsoft.com/office/drawing/2014/main" val="2909547173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3064793187"/>
                    </a:ext>
                  </a:extLst>
                </a:gridCol>
              </a:tblGrid>
              <a:tr h="162975">
                <a:tc>
                  <a:txBody>
                    <a:bodyPr/>
                    <a:lstStyle/>
                    <a:p>
                      <a:pPr algn="l" fontAlgn="b"/>
                      <a:endParaRPr lang="es-SV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SV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7174461"/>
                  </a:ext>
                </a:extLst>
              </a:tr>
              <a:tr h="162975">
                <a:tc gridSpan="4">
                  <a:txBody>
                    <a:bodyPr/>
                    <a:lstStyle/>
                    <a:p>
                      <a:pPr algn="ctr" fontAlgn="b"/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929901"/>
                  </a:ext>
                </a:extLst>
              </a:tr>
              <a:tr h="162975">
                <a:tc gridSpan="4">
                  <a:txBody>
                    <a:bodyPr/>
                    <a:lstStyle/>
                    <a:p>
                      <a:pPr algn="ctr" fontAlgn="b"/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16057"/>
                  </a:ext>
                </a:extLst>
              </a:tr>
              <a:tr h="162975">
                <a:tc>
                  <a:txBody>
                    <a:bodyPr/>
                    <a:lstStyle/>
                    <a:p>
                      <a:pPr algn="l" fontAlgn="b"/>
                      <a:endParaRPr lang="es-SV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SV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416876"/>
                  </a:ext>
                </a:extLst>
              </a:tr>
              <a:tr h="319922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 Ejecutar en el Periodo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1,721,028.98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56661"/>
                  </a:ext>
                </a:extLst>
              </a:tr>
              <a:tr h="319922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Pagado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262,932.75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11080"/>
                  </a:ext>
                </a:extLst>
              </a:tr>
              <a:tr h="319922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Compromisos del Periodo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938,392.26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430970"/>
                  </a:ext>
                </a:extLst>
              </a:tr>
              <a:tr h="319922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Economía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68,571.55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082766"/>
                  </a:ext>
                </a:extLst>
              </a:tr>
              <a:tr h="319922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 pendiente de comprometer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451,132.42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309181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946394FC-48A7-4C31-8D8C-40CC78490D4F}"/>
              </a:ext>
            </a:extLst>
          </p:cNvPr>
          <p:cNvSpPr/>
          <p:nvPr/>
        </p:nvSpPr>
        <p:spPr>
          <a:xfrm>
            <a:off x="0" y="2411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SV" dirty="0"/>
              <a:t>PROYECTO FONDO MUNDIAL – SUBVENCION  TUBERCULOSIS</a:t>
            </a:r>
          </a:p>
          <a:p>
            <a:pPr algn="ctr"/>
            <a:r>
              <a:rPr lang="es-SV" dirty="0"/>
              <a:t>Vigencia  2019- 2021 – EJECUCION A JUNIO 2019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CC5EFB9-6246-4525-ACF1-FD12080C07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422840"/>
              </p:ext>
            </p:extLst>
          </p:nvPr>
        </p:nvGraphicFramePr>
        <p:xfrm>
          <a:off x="5467352" y="809625"/>
          <a:ext cx="6096000" cy="474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06A8C52-7BE3-458A-A9F1-D3DF44E94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087858"/>
              </p:ext>
            </p:extLst>
          </p:nvPr>
        </p:nvGraphicFramePr>
        <p:xfrm>
          <a:off x="628648" y="3434721"/>
          <a:ext cx="4019552" cy="1380950"/>
        </p:xfrm>
        <a:graphic>
          <a:graphicData uri="http://schemas.openxmlformats.org/drawingml/2006/table">
            <a:tbl>
              <a:tblPr/>
              <a:tblGrid>
                <a:gridCol w="4019552">
                  <a:extLst>
                    <a:ext uri="{9D8B030D-6E8A-4147-A177-3AD203B41FA5}">
                      <a16:colId xmlns:a16="http://schemas.microsoft.com/office/drawing/2014/main" val="2377728241"/>
                    </a:ext>
                  </a:extLst>
                </a:gridCol>
              </a:tblGrid>
              <a:tr h="46295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PENDIENTE DE COMPROMETER</a:t>
                      </a:r>
                    </a:p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 HEAD PNUD Y DESADUANAJE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021813"/>
                  </a:ext>
                </a:extLst>
              </a:tr>
              <a:tr h="91800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CONSULTOTORIAS </a:t>
                      </a:r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(GRANDES CIUDADES- GASTOS CATASTROFICOS , CALIDAD DE DATOS Y SITUACION EPIDEMIOLOGICA) </a:t>
                      </a:r>
                    </a:p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REMODELACIONES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940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387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03FDD84-7014-49DA-8C7F-EDC48E4F8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74305"/>
              </p:ext>
            </p:extLst>
          </p:nvPr>
        </p:nvGraphicFramePr>
        <p:xfrm>
          <a:off x="1438275" y="571500"/>
          <a:ext cx="8553450" cy="5017136"/>
        </p:xfrm>
        <a:graphic>
          <a:graphicData uri="http://schemas.openxmlformats.org/drawingml/2006/table">
            <a:tbl>
              <a:tblPr/>
              <a:tblGrid>
                <a:gridCol w="4440241">
                  <a:extLst>
                    <a:ext uri="{9D8B030D-6E8A-4147-A177-3AD203B41FA5}">
                      <a16:colId xmlns:a16="http://schemas.microsoft.com/office/drawing/2014/main" val="4009668016"/>
                    </a:ext>
                  </a:extLst>
                </a:gridCol>
                <a:gridCol w="2725817">
                  <a:extLst>
                    <a:ext uri="{9D8B030D-6E8A-4147-A177-3AD203B41FA5}">
                      <a16:colId xmlns:a16="http://schemas.microsoft.com/office/drawing/2014/main" val="1904365169"/>
                    </a:ext>
                  </a:extLst>
                </a:gridCol>
                <a:gridCol w="1387392">
                  <a:extLst>
                    <a:ext uri="{9D8B030D-6E8A-4147-A177-3AD203B41FA5}">
                      <a16:colId xmlns:a16="http://schemas.microsoft.com/office/drawing/2014/main" val="268816526"/>
                    </a:ext>
                  </a:extLst>
                </a:gridCol>
              </a:tblGrid>
              <a:tr h="20662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COMPRAS OPS</a:t>
                      </a:r>
                    </a:p>
                  </a:txBody>
                  <a:tcPr marL="5584" marR="5584" marT="55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4" marR="5584" marT="55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7830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 Ejecutar en el Periodo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235,715.32 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493238"/>
                  </a:ext>
                </a:extLst>
              </a:tr>
              <a:tr h="161946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Pagado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230,058.12 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97.60%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3873460"/>
                  </a:ext>
                </a:extLst>
              </a:tr>
              <a:tr h="161946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Compromisos del Periodo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209381"/>
                  </a:ext>
                </a:extLst>
              </a:tr>
              <a:tr h="161946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Economía Compromisos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451585"/>
                  </a:ext>
                </a:extLst>
              </a:tr>
              <a:tr h="161946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 pendiente de comprometer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5,657.20 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2.40%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910276"/>
                  </a:ext>
                </a:extLst>
              </a:tr>
              <a:tr h="242014">
                <a:tc>
                  <a:txBody>
                    <a:bodyPr/>
                    <a:lstStyle/>
                    <a:p>
                      <a:pPr algn="l" fontAlgn="b"/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4" marR="5584" marT="55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4" marR="5584" marT="55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4" marR="5584" marT="55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252684"/>
                  </a:ext>
                </a:extLst>
              </a:tr>
              <a:tr h="20662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COMPRAS MINSAL</a:t>
                      </a:r>
                    </a:p>
                  </a:txBody>
                  <a:tcPr marL="5584" marR="5584" marT="55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4" marR="5584" marT="55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92623"/>
                  </a:ext>
                </a:extLst>
              </a:tr>
              <a:tr h="117272">
                <a:tc>
                  <a:txBody>
                    <a:bodyPr/>
                    <a:lstStyle/>
                    <a:p>
                      <a:pPr algn="l" fontAlgn="b"/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4" marR="5584" marT="55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4" marR="5584" marT="5584" marB="0" anchor="b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4" marR="5584" marT="55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3407334"/>
                  </a:ext>
                </a:extLst>
              </a:tr>
              <a:tr h="161946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 Ejecutar en el Periodo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435,906.56 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184.93%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395873"/>
                  </a:ext>
                </a:extLst>
              </a:tr>
              <a:tr h="161946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Pagado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11,310.50 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4.80%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834286"/>
                  </a:ext>
                </a:extLst>
              </a:tr>
              <a:tr h="161946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Compromisos del Periodo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73,280.52 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31.09%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885920"/>
                  </a:ext>
                </a:extLst>
              </a:tr>
              <a:tr h="161946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Economía Compromisos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5,811.68 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2.47%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87974"/>
                  </a:ext>
                </a:extLst>
              </a:tr>
              <a:tr h="407410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 pendiente de comprometer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345,503.86 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146.58%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769869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COMPRAS PNUD</a:t>
                      </a:r>
                    </a:p>
                    <a:p>
                      <a:pPr algn="ctr" fontAlgn="b"/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4" marR="5584" marT="55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4" marR="5584" marT="55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6155099"/>
                  </a:ext>
                </a:extLst>
              </a:tr>
              <a:tr h="161946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 Ejecutar en el Periodo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1,049,407.10 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165598"/>
                  </a:ext>
                </a:extLst>
              </a:tr>
              <a:tr h="161946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Pagado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21,564.13 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2.05%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972933"/>
                  </a:ext>
                </a:extLst>
              </a:tr>
              <a:tr h="161946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Compromisos del Periodo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865,111.74 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82.44%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246902"/>
                  </a:ext>
                </a:extLst>
              </a:tr>
              <a:tr h="161946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Economía Compromisos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62,759.87 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5.98%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722134"/>
                  </a:ext>
                </a:extLst>
              </a:tr>
              <a:tr h="161946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 pendiente de comprometer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99,971.36 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9.53%</a:t>
                      </a:r>
                    </a:p>
                  </a:txBody>
                  <a:tcPr marL="5584" marR="5584" marT="5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581964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51827537-B15B-4A6D-90F1-7E323603190A}"/>
              </a:ext>
            </a:extLst>
          </p:cNvPr>
          <p:cNvSpPr/>
          <p:nvPr/>
        </p:nvSpPr>
        <p:spPr>
          <a:xfrm>
            <a:off x="180975" y="48280"/>
            <a:ext cx="11372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1400" dirty="0"/>
              <a:t>PROYECTO FONDO MUNDIAL – SUBVENCION  TUBERCULOSIS</a:t>
            </a:r>
          </a:p>
          <a:p>
            <a:pPr algn="ctr"/>
            <a:r>
              <a:rPr lang="es-SV" sz="1400" dirty="0"/>
              <a:t>Vigencia  2019- 2021 – EJECUCION A JUNIO 2019</a:t>
            </a:r>
          </a:p>
        </p:txBody>
      </p:sp>
    </p:spTree>
    <p:extLst>
      <p:ext uri="{BB962C8B-B14F-4D97-AF65-F5344CB8AC3E}">
        <p14:creationId xmlns:p14="http://schemas.microsoft.com/office/powerpoint/2010/main" val="45730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8526F1-9ED1-4FD5-98D4-5FA060B11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283197" y="850711"/>
            <a:ext cx="9755187" cy="1977856"/>
          </a:xfrm>
          <a:solidFill>
            <a:srgbClr val="FFFF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 fontScale="90000"/>
          </a:bodyPr>
          <a:lstStyle/>
          <a:p>
            <a:br>
              <a:rPr lang="es-SV" dirty="0"/>
            </a:br>
            <a:r>
              <a:rPr lang="es-SV" sz="4400" dirty="0"/>
              <a:t>PROYECTO FONDO MUNDIAL – SUBVENCION VIH.</a:t>
            </a:r>
            <a:br>
              <a:rPr lang="es-SV" sz="4400" dirty="0"/>
            </a:br>
            <a:endParaRPr lang="es-SV" sz="4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9B1F7A-F1D8-40A3-8EA1-DBCDEBC31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875733" y="4930316"/>
            <a:ext cx="6977481" cy="739177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s-SV" sz="4800" dirty="0"/>
              <a:t>Vigencia  2019- 2021</a:t>
            </a:r>
          </a:p>
        </p:txBody>
      </p:sp>
    </p:spTree>
    <p:extLst>
      <p:ext uri="{BB962C8B-B14F-4D97-AF65-F5344CB8AC3E}">
        <p14:creationId xmlns:p14="http://schemas.microsoft.com/office/powerpoint/2010/main" val="100286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8FDC425-F21A-47A1-85F3-4E3C29BC67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2612666"/>
              </p:ext>
            </p:extLst>
          </p:nvPr>
        </p:nvGraphicFramePr>
        <p:xfrm>
          <a:off x="457200" y="1352550"/>
          <a:ext cx="10515600" cy="4333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FAED8772-12D1-49C0-88CA-015D39DE5462}"/>
              </a:ext>
            </a:extLst>
          </p:cNvPr>
          <p:cNvSpPr txBox="1">
            <a:spLocks/>
          </p:cNvSpPr>
          <p:nvPr/>
        </p:nvSpPr>
        <p:spPr>
          <a:xfrm>
            <a:off x="572330" y="826191"/>
            <a:ext cx="9953625" cy="8402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SV" sz="3600" dirty="0"/>
              <a:t>PROYECTO FONDO MUNDIAL – SUBVENCION VIH. </a:t>
            </a:r>
          </a:p>
          <a:p>
            <a:pPr algn="ctr"/>
            <a:r>
              <a:rPr lang="es-SV" sz="3600" dirty="0"/>
              <a:t>Vigencia  2019- 2021</a:t>
            </a:r>
          </a:p>
          <a:p>
            <a:pPr algn="ctr"/>
            <a:endParaRPr lang="es-SV" sz="3600" dirty="0"/>
          </a:p>
        </p:txBody>
      </p:sp>
    </p:spTree>
    <p:extLst>
      <p:ext uri="{BB962C8B-B14F-4D97-AF65-F5344CB8AC3E}">
        <p14:creationId xmlns:p14="http://schemas.microsoft.com/office/powerpoint/2010/main" val="398462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51E19B5-B68C-435C-B448-ECA0F532FD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9654923"/>
              </p:ext>
            </p:extLst>
          </p:nvPr>
        </p:nvGraphicFramePr>
        <p:xfrm>
          <a:off x="803275" y="970998"/>
          <a:ext cx="10426700" cy="4916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A68F172E-DB80-4B2A-826F-B33D1999ABBE}"/>
              </a:ext>
            </a:extLst>
          </p:cNvPr>
          <p:cNvSpPr txBox="1">
            <a:spLocks/>
          </p:cNvSpPr>
          <p:nvPr/>
        </p:nvSpPr>
        <p:spPr>
          <a:xfrm>
            <a:off x="705680" y="639234"/>
            <a:ext cx="9953625" cy="8402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SV" sz="3300" dirty="0"/>
              <a:t>PROYECTO FONDO MUNDIAL – SUBVENCION VIH. </a:t>
            </a:r>
          </a:p>
          <a:p>
            <a:pPr algn="ctr"/>
            <a:endParaRPr lang="es-SV" sz="3300" dirty="0"/>
          </a:p>
          <a:p>
            <a:pPr algn="ctr"/>
            <a:r>
              <a:rPr lang="es-SV" sz="3300" dirty="0"/>
              <a:t>   Vigencia  2019- 2021       -          MONTO TOTAL </a:t>
            </a:r>
            <a:r>
              <a:rPr lang="es-SV" sz="3600" dirty="0"/>
              <a:t>$14,481,816.00</a:t>
            </a:r>
          </a:p>
          <a:p>
            <a:pPr algn="ctr"/>
            <a:endParaRPr lang="es-SV" sz="3300" dirty="0"/>
          </a:p>
          <a:p>
            <a:pPr algn="ctr"/>
            <a:endParaRPr lang="es-SV" sz="3600" dirty="0"/>
          </a:p>
        </p:txBody>
      </p:sp>
    </p:spTree>
    <p:extLst>
      <p:ext uri="{BB962C8B-B14F-4D97-AF65-F5344CB8AC3E}">
        <p14:creationId xmlns:p14="http://schemas.microsoft.com/office/powerpoint/2010/main" val="422687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629DACE-8AEC-4A8B-8118-70481B494C2B}"/>
              </a:ext>
            </a:extLst>
          </p:cNvPr>
          <p:cNvSpPr txBox="1">
            <a:spLocks/>
          </p:cNvSpPr>
          <p:nvPr/>
        </p:nvSpPr>
        <p:spPr>
          <a:xfrm>
            <a:off x="1851025" y="53630"/>
            <a:ext cx="7616825" cy="8402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SV" sz="3600" dirty="0"/>
              <a:t>PROYECTO FONDO MUNDIAL – SUBVENCION VIH </a:t>
            </a:r>
          </a:p>
          <a:p>
            <a:pPr algn="ctr"/>
            <a:r>
              <a:rPr lang="es-SV" sz="3600" dirty="0"/>
              <a:t>EJECUCION AÑO 2019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CFE03FF-2C83-4E90-AC8D-A564F9061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48" y="893900"/>
            <a:ext cx="6683376" cy="4668699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4F85A28-1644-4339-B712-050EB0550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0" y="893900"/>
            <a:ext cx="5000625" cy="466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80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8526F1-9ED1-4FD5-98D4-5FA060B11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758999" y="1006891"/>
            <a:ext cx="9591618" cy="2854316"/>
          </a:xfrm>
          <a:solidFill>
            <a:schemeClr val="bg1">
              <a:lumMod val="65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SV" dirty="0"/>
            </a:br>
            <a:r>
              <a:rPr lang="es-SV" sz="6000" b="1" dirty="0">
                <a:solidFill>
                  <a:schemeClr val="accent1">
                    <a:lumMod val="75000"/>
                  </a:schemeClr>
                </a:solidFill>
              </a:rPr>
              <a:t>PROYECTO FONDO MUNDIAL  SUBVENCION malaria</a:t>
            </a:r>
            <a:br>
              <a:rPr lang="es-SV" sz="6000" dirty="0">
                <a:solidFill>
                  <a:schemeClr val="accent1">
                    <a:lumMod val="75000"/>
                  </a:schemeClr>
                </a:solidFill>
              </a:rPr>
            </a:br>
            <a:endParaRPr lang="es-SV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9B1F7A-F1D8-40A3-8EA1-DBCDEBC31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978966" y="4766800"/>
            <a:ext cx="6977481" cy="922966"/>
          </a:xfrm>
          <a:solidFill>
            <a:schemeClr val="accent3"/>
          </a:solidFill>
        </p:spPr>
        <p:txBody>
          <a:bodyPr/>
          <a:lstStyle/>
          <a:p>
            <a:r>
              <a:rPr lang="es-SV" sz="5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Vigencia  2017- 2019</a:t>
            </a:r>
          </a:p>
        </p:txBody>
      </p:sp>
    </p:spTree>
    <p:extLst>
      <p:ext uri="{BB962C8B-B14F-4D97-AF65-F5344CB8AC3E}">
        <p14:creationId xmlns:p14="http://schemas.microsoft.com/office/powerpoint/2010/main" val="2054871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8FDC425-F21A-47A1-85F3-4E3C29BC67BC}"/>
              </a:ext>
            </a:extLst>
          </p:cNvPr>
          <p:cNvGraphicFramePr/>
          <p:nvPr/>
        </p:nvGraphicFramePr>
        <p:xfrm>
          <a:off x="457200" y="1352550"/>
          <a:ext cx="10515600" cy="4333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FAED8772-12D1-49C0-88CA-015D39DE5462}"/>
              </a:ext>
            </a:extLst>
          </p:cNvPr>
          <p:cNvSpPr txBox="1">
            <a:spLocks/>
          </p:cNvSpPr>
          <p:nvPr/>
        </p:nvSpPr>
        <p:spPr>
          <a:xfrm>
            <a:off x="619125" y="719666"/>
            <a:ext cx="9906830" cy="9467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SV" sz="2800" dirty="0"/>
              <a:t>PROYECTO FONDO MUNDIAL – SUBVENCION  MALARIA </a:t>
            </a:r>
          </a:p>
          <a:p>
            <a:pPr algn="ctr"/>
            <a:r>
              <a:rPr lang="es-SV" sz="2800" dirty="0"/>
              <a:t>Vigencia  2017- 2019</a:t>
            </a:r>
          </a:p>
          <a:p>
            <a:pPr algn="ctr"/>
            <a:endParaRPr lang="es-SV" sz="280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D852B25-5DCE-4498-BC8E-AB230EC9BA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7955143"/>
              </p:ext>
            </p:extLst>
          </p:nvPr>
        </p:nvGraphicFramePr>
        <p:xfrm>
          <a:off x="1066800" y="1552575"/>
          <a:ext cx="9398104" cy="4585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52197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6FCA285-A772-45B4-9A69-74F0C8D95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142726"/>
              </p:ext>
            </p:extLst>
          </p:nvPr>
        </p:nvGraphicFramePr>
        <p:xfrm>
          <a:off x="368300" y="1071562"/>
          <a:ext cx="6899275" cy="4195767"/>
        </p:xfrm>
        <a:graphic>
          <a:graphicData uri="http://schemas.openxmlformats.org/drawingml/2006/table">
            <a:tbl>
              <a:tblPr/>
              <a:tblGrid>
                <a:gridCol w="1095226">
                  <a:extLst>
                    <a:ext uri="{9D8B030D-6E8A-4147-A177-3AD203B41FA5}">
                      <a16:colId xmlns:a16="http://schemas.microsoft.com/office/drawing/2014/main" val="2684340573"/>
                    </a:ext>
                  </a:extLst>
                </a:gridCol>
                <a:gridCol w="448051">
                  <a:extLst>
                    <a:ext uri="{9D8B030D-6E8A-4147-A177-3AD203B41FA5}">
                      <a16:colId xmlns:a16="http://schemas.microsoft.com/office/drawing/2014/main" val="220622850"/>
                    </a:ext>
                  </a:extLst>
                </a:gridCol>
                <a:gridCol w="916463">
                  <a:extLst>
                    <a:ext uri="{9D8B030D-6E8A-4147-A177-3AD203B41FA5}">
                      <a16:colId xmlns:a16="http://schemas.microsoft.com/office/drawing/2014/main" val="1632534348"/>
                    </a:ext>
                  </a:extLst>
                </a:gridCol>
                <a:gridCol w="1001010">
                  <a:extLst>
                    <a:ext uri="{9D8B030D-6E8A-4147-A177-3AD203B41FA5}">
                      <a16:colId xmlns:a16="http://schemas.microsoft.com/office/drawing/2014/main" val="149018394"/>
                    </a:ext>
                  </a:extLst>
                </a:gridCol>
                <a:gridCol w="197104">
                  <a:extLst>
                    <a:ext uri="{9D8B030D-6E8A-4147-A177-3AD203B41FA5}">
                      <a16:colId xmlns:a16="http://schemas.microsoft.com/office/drawing/2014/main" val="3560782642"/>
                    </a:ext>
                  </a:extLst>
                </a:gridCol>
                <a:gridCol w="822071">
                  <a:extLst>
                    <a:ext uri="{9D8B030D-6E8A-4147-A177-3AD203B41FA5}">
                      <a16:colId xmlns:a16="http://schemas.microsoft.com/office/drawing/2014/main" val="2154090771"/>
                    </a:ext>
                  </a:extLst>
                </a:gridCol>
                <a:gridCol w="1226500">
                  <a:extLst>
                    <a:ext uri="{9D8B030D-6E8A-4147-A177-3AD203B41FA5}">
                      <a16:colId xmlns:a16="http://schemas.microsoft.com/office/drawing/2014/main" val="3192816405"/>
                    </a:ext>
                  </a:extLst>
                </a:gridCol>
                <a:gridCol w="1192850">
                  <a:extLst>
                    <a:ext uri="{9D8B030D-6E8A-4147-A177-3AD203B41FA5}">
                      <a16:colId xmlns:a16="http://schemas.microsoft.com/office/drawing/2014/main" val="3520696223"/>
                    </a:ext>
                  </a:extLst>
                </a:gridCol>
              </a:tblGrid>
              <a:tr h="109172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EJECUTOR DE FONDOS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 A EJECUTAR AÑO 2017-2019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 A EJECUTAR AÑO 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 PROVEEDORES (CONTRATOS) COMPROMISOS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 PROVEEDORES (CONTRATOS) COMPROMISOS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 SOLICITADO PARA PREMIO 2020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 DESMBOL TOTAL PARA LA SUBVENCION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220557"/>
                  </a:ext>
                </a:extLst>
              </a:tr>
              <a:tr h="539363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RP-MINSAL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2,000,000.00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1,017,366.11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1,166,721.91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91,789.05 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91,789.05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473,734.59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1,794,011.28 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598549"/>
                  </a:ext>
                </a:extLst>
              </a:tr>
              <a:tr h="25820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794081"/>
                  </a:ext>
                </a:extLst>
              </a:tr>
              <a:tr h="258201">
                <a:tc>
                  <a:txBody>
                    <a:bodyPr/>
                    <a:lstStyle/>
                    <a:p>
                      <a:pPr algn="l" fontAlgn="b"/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567153"/>
                  </a:ext>
                </a:extLst>
              </a:tr>
              <a:tr h="25820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de la Subvención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818016"/>
                  </a:ext>
                </a:extLst>
              </a:tr>
              <a:tr h="258201"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 desembolsado por el FM a MINSAL- SLV-M-MOH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281968"/>
                  </a:ext>
                </a:extLst>
              </a:tr>
              <a:tr h="258201">
                <a:tc gridSpan="5">
                  <a:txBody>
                    <a:bodyPr/>
                    <a:lstStyle/>
                    <a:p>
                      <a:pPr algn="l" fontAlgn="b"/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92383"/>
                  </a:ext>
                </a:extLst>
              </a:tr>
              <a:tr h="757275">
                <a:tc gridSpan="5">
                  <a:txBody>
                    <a:bodyPr/>
                    <a:lstStyle/>
                    <a:p>
                      <a:pPr algn="ctr" fontAlgn="b"/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512521"/>
                  </a:ext>
                </a:extLst>
              </a:tr>
              <a:tr h="258201">
                <a:tc gridSpan="5">
                  <a:txBody>
                    <a:bodyPr/>
                    <a:lstStyle/>
                    <a:p>
                      <a:pPr algn="ctr" fontAlgn="b"/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871554"/>
                  </a:ext>
                </a:extLst>
              </a:tr>
              <a:tr h="258201">
                <a:tc gridSpan="2">
                  <a:txBody>
                    <a:bodyPr/>
                    <a:lstStyle/>
                    <a:p>
                      <a:pPr algn="l" fontAlgn="b"/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052676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7E33EAD5-08C2-4CFA-9973-0FF4767DACE4}"/>
              </a:ext>
            </a:extLst>
          </p:cNvPr>
          <p:cNvSpPr/>
          <p:nvPr/>
        </p:nvSpPr>
        <p:spPr>
          <a:xfrm>
            <a:off x="2162175" y="1721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SV" dirty="0"/>
              <a:t>PROYECTO FONDO MUNDIAL – SUBVENCION  MALARIA </a:t>
            </a:r>
          </a:p>
          <a:p>
            <a:pPr algn="ctr"/>
            <a:r>
              <a:rPr lang="es-SV" dirty="0"/>
              <a:t>Vigencia  2017- 2019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07D9473-4400-44DF-AAFC-24090936DC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906296"/>
              </p:ext>
            </p:extLst>
          </p:nvPr>
        </p:nvGraphicFramePr>
        <p:xfrm>
          <a:off x="6915150" y="742266"/>
          <a:ext cx="5581650" cy="440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9443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8526F1-9ED1-4FD5-98D4-5FA060B11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758999" y="1006891"/>
            <a:ext cx="9591618" cy="2854316"/>
          </a:xfrm>
          <a:solidFill>
            <a:srgbClr val="00FFCC"/>
          </a:solidFill>
        </p:spPr>
        <p:txBody>
          <a:bodyPr>
            <a:normAutofit fontScale="90000"/>
          </a:bodyPr>
          <a:lstStyle/>
          <a:p>
            <a:pPr algn="ctr"/>
            <a:br>
              <a:rPr lang="es-SV" dirty="0"/>
            </a:br>
            <a:r>
              <a:rPr lang="es-SV" sz="6000" b="1" dirty="0">
                <a:solidFill>
                  <a:schemeClr val="accent1">
                    <a:lumMod val="75000"/>
                  </a:schemeClr>
                </a:solidFill>
              </a:rPr>
              <a:t>PROYECTO FONDO MUNDIAL  SUBVENCION TUBERCULOSIS</a:t>
            </a:r>
            <a:br>
              <a:rPr lang="es-SV" sz="6000" dirty="0">
                <a:solidFill>
                  <a:schemeClr val="accent1">
                    <a:lumMod val="75000"/>
                  </a:schemeClr>
                </a:solidFill>
              </a:rPr>
            </a:br>
            <a:endParaRPr lang="es-SV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9B1F7A-F1D8-40A3-8EA1-DBCDEBC31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2342658" y="4804855"/>
            <a:ext cx="6977481" cy="98955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s-SV" sz="5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Vigencia  2019- 2021</a:t>
            </a:r>
          </a:p>
        </p:txBody>
      </p:sp>
    </p:spTree>
    <p:extLst>
      <p:ext uri="{BB962C8B-B14F-4D97-AF65-F5344CB8AC3E}">
        <p14:creationId xmlns:p14="http://schemas.microsoft.com/office/powerpoint/2010/main" val="5205415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342</TotalTime>
  <Words>486</Words>
  <Application>Microsoft Office PowerPoint</Application>
  <PresentationFormat>Panorámica</PresentationFormat>
  <Paragraphs>141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Impact</vt:lpstr>
      <vt:lpstr>Evento principal</vt:lpstr>
      <vt:lpstr>PROYECTO FONDO MUNDIAL  UNIDAD FINANCIERA INSTITUCIONAL FONDOS EXTERNOS  MINSAL- RECEPTOR PRINCIPAL (RP)</vt:lpstr>
      <vt:lpstr> PROYECTO FONDO MUNDIAL – SUBVENCION VIH. </vt:lpstr>
      <vt:lpstr>Presentación de PowerPoint</vt:lpstr>
      <vt:lpstr>Presentación de PowerPoint</vt:lpstr>
      <vt:lpstr>Presentación de PowerPoint</vt:lpstr>
      <vt:lpstr> PROYECTO FONDO MUNDIAL  SUBVENCION malaria </vt:lpstr>
      <vt:lpstr>Presentación de PowerPoint</vt:lpstr>
      <vt:lpstr>Presentación de PowerPoint</vt:lpstr>
      <vt:lpstr> PROYECTO FONDO MUNDIAL  SUBVENCION TUBERCULOSIS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mimcorleto</dc:creator>
  <cp:lastModifiedBy>mimcorleto</cp:lastModifiedBy>
  <cp:revision>34</cp:revision>
  <dcterms:created xsi:type="dcterms:W3CDTF">2019-06-24T14:38:13Z</dcterms:created>
  <dcterms:modified xsi:type="dcterms:W3CDTF">2019-07-26T17:52:04Z</dcterms:modified>
</cp:coreProperties>
</file>