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0" r:id="rId4"/>
  </p:sldMasterIdLst>
  <p:notesMasterIdLst>
    <p:notesMasterId r:id="rId19"/>
  </p:notesMasterIdLst>
  <p:sldIdLst>
    <p:sldId id="260" r:id="rId5"/>
    <p:sldId id="292" r:id="rId6"/>
    <p:sldId id="282" r:id="rId7"/>
    <p:sldId id="291" r:id="rId8"/>
    <p:sldId id="259" r:id="rId9"/>
    <p:sldId id="263" r:id="rId10"/>
    <p:sldId id="261" r:id="rId11"/>
    <p:sldId id="262" r:id="rId12"/>
    <p:sldId id="277" r:id="rId13"/>
    <p:sldId id="294" r:id="rId14"/>
    <p:sldId id="286" r:id="rId15"/>
    <p:sldId id="284" r:id="rId16"/>
    <p:sldId id="285" r:id="rId17"/>
    <p:sldId id="28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290E"/>
    <a:srgbClr val="777777"/>
    <a:srgbClr val="A2AE02"/>
    <a:srgbClr val="2997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62" autoAdjust="0"/>
    <p:restoredTop sz="94660"/>
  </p:normalViewPr>
  <p:slideViewPr>
    <p:cSldViewPr>
      <p:cViewPr varScale="1">
        <p:scale>
          <a:sx n="85" d="100"/>
          <a:sy n="85" d="100"/>
        </p:scale>
        <p:origin x="82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21C68-A7C1-4872-BA74-03BEF07C11D4}" type="doc">
      <dgm:prSet loTypeId="urn:microsoft.com/office/officeart/2005/8/layout/hList2" loCatId="picture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SV"/>
        </a:p>
      </dgm:t>
    </dgm:pt>
    <dgm:pt modelId="{80AFD1BC-04A3-450D-AF2A-04A848A8D185}">
      <dgm:prSet phldrT="[Texto]"/>
      <dgm:spPr/>
      <dgm:t>
        <a:bodyPr/>
        <a:lstStyle/>
        <a:p>
          <a:r>
            <a:rPr lang="es-MX" dirty="0"/>
            <a:t>JORNADA 1</a:t>
          </a:r>
          <a:endParaRPr lang="es-SV" dirty="0"/>
        </a:p>
      </dgm:t>
    </dgm:pt>
    <dgm:pt modelId="{BA7D57F8-0331-4CDF-8233-9897B2995C18}" type="parTrans" cxnId="{27D34F76-1622-42E0-AE53-5ACF44D048FC}">
      <dgm:prSet/>
      <dgm:spPr/>
      <dgm:t>
        <a:bodyPr/>
        <a:lstStyle/>
        <a:p>
          <a:endParaRPr lang="es-SV"/>
        </a:p>
      </dgm:t>
    </dgm:pt>
    <dgm:pt modelId="{DA82855A-2E3A-4074-A2CA-8A4BCD3ED99B}" type="sibTrans" cxnId="{27D34F76-1622-42E0-AE53-5ACF44D048FC}">
      <dgm:prSet/>
      <dgm:spPr/>
      <dgm:t>
        <a:bodyPr/>
        <a:lstStyle/>
        <a:p>
          <a:endParaRPr lang="es-SV"/>
        </a:p>
      </dgm:t>
    </dgm:pt>
    <dgm:pt modelId="{B029E0F6-3602-4D96-A0CB-FFD6309602FF}">
      <dgm:prSet phldrT="[Texto]"/>
      <dgm:spPr/>
      <dgm:t>
        <a:bodyPr/>
        <a:lstStyle/>
        <a:p>
          <a:r>
            <a:rPr lang="es-MX" dirty="0"/>
            <a:t>Coordinación con otras instancias </a:t>
          </a:r>
          <a:endParaRPr lang="es-SV" dirty="0"/>
        </a:p>
      </dgm:t>
    </dgm:pt>
    <dgm:pt modelId="{80B0BC34-A926-466B-A682-F4EB1B03EDAE}" type="parTrans" cxnId="{21CBCF1A-0EE7-4CD7-9F43-B357B814FCB4}">
      <dgm:prSet/>
      <dgm:spPr/>
      <dgm:t>
        <a:bodyPr/>
        <a:lstStyle/>
        <a:p>
          <a:endParaRPr lang="es-SV"/>
        </a:p>
      </dgm:t>
    </dgm:pt>
    <dgm:pt modelId="{38CC4EE8-FD3F-4677-991A-9972BA483838}" type="sibTrans" cxnId="{21CBCF1A-0EE7-4CD7-9F43-B357B814FCB4}">
      <dgm:prSet/>
      <dgm:spPr/>
      <dgm:t>
        <a:bodyPr/>
        <a:lstStyle/>
        <a:p>
          <a:endParaRPr lang="es-SV"/>
        </a:p>
      </dgm:t>
    </dgm:pt>
    <dgm:pt modelId="{446A7D3D-6B90-45D8-8914-FEF972EE7191}">
      <dgm:prSet phldrT="[Texto]"/>
      <dgm:spPr/>
      <dgm:t>
        <a:bodyPr/>
        <a:lstStyle/>
        <a:p>
          <a:r>
            <a:rPr lang="es-MX" dirty="0"/>
            <a:t>Historia de proyectos del Fondo Mundial</a:t>
          </a:r>
          <a:endParaRPr lang="es-SV" dirty="0"/>
        </a:p>
      </dgm:t>
    </dgm:pt>
    <dgm:pt modelId="{225FEE2B-67C2-4DE9-8D4D-954D1BF8F2EB}" type="parTrans" cxnId="{94F58477-E2EC-44CB-AB0A-017B1356C34B}">
      <dgm:prSet/>
      <dgm:spPr/>
      <dgm:t>
        <a:bodyPr/>
        <a:lstStyle/>
        <a:p>
          <a:endParaRPr lang="es-SV"/>
        </a:p>
      </dgm:t>
    </dgm:pt>
    <dgm:pt modelId="{EE6DAB33-C0C7-4079-AA9E-61DCD1011D9D}" type="sibTrans" cxnId="{94F58477-E2EC-44CB-AB0A-017B1356C34B}">
      <dgm:prSet/>
      <dgm:spPr/>
      <dgm:t>
        <a:bodyPr/>
        <a:lstStyle/>
        <a:p>
          <a:endParaRPr lang="es-SV"/>
        </a:p>
      </dgm:t>
    </dgm:pt>
    <dgm:pt modelId="{3F55B977-CB25-4141-AB78-8A6DC52A0B1A}">
      <dgm:prSet phldrT="[Texto]"/>
      <dgm:spPr/>
      <dgm:t>
        <a:bodyPr/>
        <a:lstStyle/>
        <a:p>
          <a:r>
            <a:rPr lang="es-MX" dirty="0"/>
            <a:t>JORNADA 2</a:t>
          </a:r>
          <a:endParaRPr lang="es-SV" dirty="0"/>
        </a:p>
      </dgm:t>
    </dgm:pt>
    <dgm:pt modelId="{818B642C-E2BA-43B9-8831-A8DA6466116C}" type="parTrans" cxnId="{59312024-B2D2-4628-9CD1-3658B0E70461}">
      <dgm:prSet/>
      <dgm:spPr/>
      <dgm:t>
        <a:bodyPr/>
        <a:lstStyle/>
        <a:p>
          <a:endParaRPr lang="es-SV"/>
        </a:p>
      </dgm:t>
    </dgm:pt>
    <dgm:pt modelId="{45E03610-84AC-432B-B8F4-786FFF8DA181}" type="sibTrans" cxnId="{59312024-B2D2-4628-9CD1-3658B0E70461}">
      <dgm:prSet/>
      <dgm:spPr/>
      <dgm:t>
        <a:bodyPr/>
        <a:lstStyle/>
        <a:p>
          <a:endParaRPr lang="es-SV"/>
        </a:p>
      </dgm:t>
    </dgm:pt>
    <dgm:pt modelId="{B0827BB8-CAE1-4C4F-8F05-D6DF125DD268}">
      <dgm:prSet phldrT="[Texto]"/>
      <dgm:spPr/>
      <dgm:t>
        <a:bodyPr/>
        <a:lstStyle/>
        <a:p>
          <a:r>
            <a:rPr lang="es-SV" dirty="0"/>
            <a:t>Documentos de Gobernanza MCP-ES: Reglamento Interno</a:t>
          </a:r>
        </a:p>
      </dgm:t>
    </dgm:pt>
    <dgm:pt modelId="{075F500A-91DD-45C6-8C4F-78614A205925}" type="parTrans" cxnId="{C900E361-CEC1-4C16-8427-9983A008D187}">
      <dgm:prSet/>
      <dgm:spPr/>
      <dgm:t>
        <a:bodyPr/>
        <a:lstStyle/>
        <a:p>
          <a:endParaRPr lang="es-SV"/>
        </a:p>
      </dgm:t>
    </dgm:pt>
    <dgm:pt modelId="{C8A78294-98E4-4122-9ECA-427E000DBF55}" type="sibTrans" cxnId="{C900E361-CEC1-4C16-8427-9983A008D187}">
      <dgm:prSet/>
      <dgm:spPr/>
      <dgm:t>
        <a:bodyPr/>
        <a:lstStyle/>
        <a:p>
          <a:endParaRPr lang="es-SV"/>
        </a:p>
      </dgm:t>
    </dgm:pt>
    <dgm:pt modelId="{5C8CFBFA-0CB1-495B-9DA9-D1CBB252C422}">
      <dgm:prSet phldrT="[Texto]"/>
      <dgm:spPr/>
      <dgm:t>
        <a:bodyPr/>
        <a:lstStyle/>
        <a:p>
          <a:r>
            <a:rPr lang="es-MX" dirty="0"/>
            <a:t>JORNADA 3</a:t>
          </a:r>
          <a:endParaRPr lang="es-SV" dirty="0"/>
        </a:p>
      </dgm:t>
    </dgm:pt>
    <dgm:pt modelId="{0AC6A108-F732-4BA7-8DCD-F5EDD2BE8C1C}" type="parTrans" cxnId="{F0FBBF5C-22AA-4790-A46B-9D54699E65FC}">
      <dgm:prSet/>
      <dgm:spPr/>
      <dgm:t>
        <a:bodyPr/>
        <a:lstStyle/>
        <a:p>
          <a:endParaRPr lang="es-SV"/>
        </a:p>
      </dgm:t>
    </dgm:pt>
    <dgm:pt modelId="{02CB6550-590D-4895-A896-C3CF0BC3F557}" type="sibTrans" cxnId="{F0FBBF5C-22AA-4790-A46B-9D54699E65FC}">
      <dgm:prSet/>
      <dgm:spPr/>
      <dgm:t>
        <a:bodyPr/>
        <a:lstStyle/>
        <a:p>
          <a:endParaRPr lang="es-SV"/>
        </a:p>
      </dgm:t>
    </dgm:pt>
    <dgm:pt modelId="{49F14FF9-2CD1-4226-9329-4C60610D994B}">
      <dgm:prSet phldrT="[Texto]"/>
      <dgm:spPr/>
      <dgm:t>
        <a:bodyPr/>
        <a:lstStyle/>
        <a:p>
          <a:r>
            <a:rPr lang="es-SV" dirty="0"/>
            <a:t>Informes de País y la participación del MCP-ES</a:t>
          </a:r>
        </a:p>
      </dgm:t>
    </dgm:pt>
    <dgm:pt modelId="{BD7AFAF8-06AA-494F-9F76-92F95B1A8E00}" type="parTrans" cxnId="{942E9C5B-6077-42D5-8ED9-47BD6D95CFDC}">
      <dgm:prSet/>
      <dgm:spPr/>
      <dgm:t>
        <a:bodyPr/>
        <a:lstStyle/>
        <a:p>
          <a:endParaRPr lang="es-SV"/>
        </a:p>
      </dgm:t>
    </dgm:pt>
    <dgm:pt modelId="{69F8F6BE-CDD7-4765-A4F8-0648FBF32A99}" type="sibTrans" cxnId="{942E9C5B-6077-42D5-8ED9-47BD6D95CFDC}">
      <dgm:prSet/>
      <dgm:spPr/>
      <dgm:t>
        <a:bodyPr/>
        <a:lstStyle/>
        <a:p>
          <a:endParaRPr lang="es-SV"/>
        </a:p>
      </dgm:t>
    </dgm:pt>
    <dgm:pt modelId="{E37C91FF-E6C4-4299-A626-3C5EBD669331}">
      <dgm:prSet phldrT="[Texto]"/>
      <dgm:spPr/>
      <dgm:t>
        <a:bodyPr/>
        <a:lstStyle/>
        <a:p>
          <a:r>
            <a:rPr lang="es-MX" dirty="0"/>
            <a:t>Rol de Receptor Principal</a:t>
          </a:r>
          <a:endParaRPr lang="es-SV" dirty="0"/>
        </a:p>
      </dgm:t>
    </dgm:pt>
    <dgm:pt modelId="{1B773EB4-B8D2-45CF-B01C-6BFF08CF9F11}" type="parTrans" cxnId="{F1E1D6AD-C434-420A-8C7F-0593A3CA9F56}">
      <dgm:prSet/>
      <dgm:spPr/>
      <dgm:t>
        <a:bodyPr/>
        <a:lstStyle/>
        <a:p>
          <a:endParaRPr lang="es-SV"/>
        </a:p>
      </dgm:t>
    </dgm:pt>
    <dgm:pt modelId="{036E35E8-F545-4AEB-914F-77F297410068}" type="sibTrans" cxnId="{F1E1D6AD-C434-420A-8C7F-0593A3CA9F56}">
      <dgm:prSet/>
      <dgm:spPr/>
      <dgm:t>
        <a:bodyPr/>
        <a:lstStyle/>
        <a:p>
          <a:endParaRPr lang="es-SV"/>
        </a:p>
      </dgm:t>
    </dgm:pt>
    <dgm:pt modelId="{58832350-5205-452C-B52A-B8E4E0CF5149}">
      <dgm:prSet phldrT="[Texto]"/>
      <dgm:spPr/>
      <dgm:t>
        <a:bodyPr/>
        <a:lstStyle/>
        <a:p>
          <a:r>
            <a:rPr lang="es-MX" dirty="0"/>
            <a:t>Transparencia del trabajo del MCP-ES</a:t>
          </a:r>
          <a:endParaRPr lang="es-SV" dirty="0"/>
        </a:p>
      </dgm:t>
    </dgm:pt>
    <dgm:pt modelId="{E08AEDC1-F3AF-439E-99A2-330CE0D06C4C}" type="parTrans" cxnId="{E0BE0872-1D1D-4CC4-A3B1-556216A5D0CC}">
      <dgm:prSet/>
      <dgm:spPr/>
      <dgm:t>
        <a:bodyPr/>
        <a:lstStyle/>
        <a:p>
          <a:endParaRPr lang="es-SV"/>
        </a:p>
      </dgm:t>
    </dgm:pt>
    <dgm:pt modelId="{FB48F487-7036-466E-ABAC-E000F2701D18}" type="sibTrans" cxnId="{E0BE0872-1D1D-4CC4-A3B1-556216A5D0CC}">
      <dgm:prSet/>
      <dgm:spPr/>
      <dgm:t>
        <a:bodyPr/>
        <a:lstStyle/>
        <a:p>
          <a:endParaRPr lang="es-SV"/>
        </a:p>
      </dgm:t>
    </dgm:pt>
    <dgm:pt modelId="{AFD1164A-BEAA-4BF8-8237-A49F268C5709}">
      <dgm:prSet phldrT="[Texto]"/>
      <dgm:spPr/>
      <dgm:t>
        <a:bodyPr/>
        <a:lstStyle/>
        <a:p>
          <a:r>
            <a:rPr lang="es-MX" dirty="0"/>
            <a:t>JORNADA 4</a:t>
          </a:r>
          <a:endParaRPr lang="es-SV" dirty="0"/>
        </a:p>
      </dgm:t>
    </dgm:pt>
    <dgm:pt modelId="{499F8825-5025-4D38-9B5B-742DC5FB8BCC}" type="parTrans" cxnId="{9E1947FC-31F9-4F84-83C0-F5153F245AF8}">
      <dgm:prSet/>
      <dgm:spPr/>
      <dgm:t>
        <a:bodyPr/>
        <a:lstStyle/>
        <a:p>
          <a:endParaRPr lang="es-SV"/>
        </a:p>
      </dgm:t>
    </dgm:pt>
    <dgm:pt modelId="{EF923A5E-FCAC-46E0-ADA0-77D08103724E}" type="sibTrans" cxnId="{9E1947FC-31F9-4F84-83C0-F5153F245AF8}">
      <dgm:prSet/>
      <dgm:spPr/>
      <dgm:t>
        <a:bodyPr/>
        <a:lstStyle/>
        <a:p>
          <a:endParaRPr lang="es-SV"/>
        </a:p>
      </dgm:t>
    </dgm:pt>
    <dgm:pt modelId="{CBE52775-A5E2-44E7-9F42-CBC18FC97434}">
      <dgm:prSet/>
      <dgm:spPr/>
      <dgm:t>
        <a:bodyPr/>
        <a:lstStyle/>
        <a:p>
          <a:r>
            <a:rPr lang="es-SV" dirty="0"/>
            <a:t>Plan Operativo: Resultados al 30 de Junio del 2019</a:t>
          </a:r>
        </a:p>
      </dgm:t>
    </dgm:pt>
    <dgm:pt modelId="{367C473B-985A-402A-A649-C67431585159}" type="parTrans" cxnId="{A36506C9-9613-46FD-ACAC-39108F574581}">
      <dgm:prSet/>
      <dgm:spPr/>
      <dgm:t>
        <a:bodyPr/>
        <a:lstStyle/>
        <a:p>
          <a:endParaRPr lang="es-SV"/>
        </a:p>
      </dgm:t>
    </dgm:pt>
    <dgm:pt modelId="{530A43F4-A95D-4DF9-9A6F-9D5035F91C30}" type="sibTrans" cxnId="{A36506C9-9613-46FD-ACAC-39108F574581}">
      <dgm:prSet/>
      <dgm:spPr/>
      <dgm:t>
        <a:bodyPr/>
        <a:lstStyle/>
        <a:p>
          <a:endParaRPr lang="es-SV"/>
        </a:p>
      </dgm:t>
    </dgm:pt>
    <dgm:pt modelId="{99C73F99-6089-4E14-AED1-ACA3BAAC327B}">
      <dgm:prSet/>
      <dgm:spPr/>
      <dgm:t>
        <a:bodyPr/>
        <a:lstStyle/>
        <a:p>
          <a:r>
            <a:rPr lang="es-SV" dirty="0"/>
            <a:t>Rol del Programa de TB en la respuesta Nacional</a:t>
          </a:r>
        </a:p>
      </dgm:t>
    </dgm:pt>
    <dgm:pt modelId="{8B766E74-EC20-4AAE-966D-1E1CA71A3C2E}" type="parTrans" cxnId="{14B34205-0810-4495-9612-500A51FE3209}">
      <dgm:prSet/>
      <dgm:spPr/>
      <dgm:t>
        <a:bodyPr/>
        <a:lstStyle/>
        <a:p>
          <a:endParaRPr lang="es-SV"/>
        </a:p>
      </dgm:t>
    </dgm:pt>
    <dgm:pt modelId="{46BF8CE3-28A2-4D5E-A887-4CC65547A77E}" type="sibTrans" cxnId="{14B34205-0810-4495-9612-500A51FE3209}">
      <dgm:prSet/>
      <dgm:spPr/>
      <dgm:t>
        <a:bodyPr/>
        <a:lstStyle/>
        <a:p>
          <a:endParaRPr lang="es-SV"/>
        </a:p>
      </dgm:t>
    </dgm:pt>
    <dgm:pt modelId="{4020FEDA-0D9B-4B88-A689-604E1940ADD6}">
      <dgm:prSet/>
      <dgm:spPr/>
      <dgm:t>
        <a:bodyPr/>
        <a:lstStyle/>
        <a:p>
          <a:r>
            <a:rPr lang="es-SV" dirty="0">
              <a:highlight>
                <a:srgbClr val="00FFFF"/>
              </a:highlight>
            </a:rPr>
            <a:t>Rol del Área de Fondos Externos dentro de MINSAL</a:t>
          </a:r>
        </a:p>
      </dgm:t>
    </dgm:pt>
    <dgm:pt modelId="{E78D5D08-7942-4CC9-9F41-E1ACAD4D7213}" type="parTrans" cxnId="{2E204CD7-F9D9-4292-B922-D173EE72CDE4}">
      <dgm:prSet/>
      <dgm:spPr/>
      <dgm:t>
        <a:bodyPr/>
        <a:lstStyle/>
        <a:p>
          <a:endParaRPr lang="es-SV"/>
        </a:p>
      </dgm:t>
    </dgm:pt>
    <dgm:pt modelId="{F61D4E10-63BE-4132-B9A2-9AD487F1EC94}" type="sibTrans" cxnId="{2E204CD7-F9D9-4292-B922-D173EE72CDE4}">
      <dgm:prSet/>
      <dgm:spPr/>
      <dgm:t>
        <a:bodyPr/>
        <a:lstStyle/>
        <a:p>
          <a:endParaRPr lang="es-SV"/>
        </a:p>
      </dgm:t>
    </dgm:pt>
    <dgm:pt modelId="{FF5F10BC-4A88-41EE-A49B-E9A361C97C62}">
      <dgm:prSet/>
      <dgm:spPr/>
      <dgm:t>
        <a:bodyPr/>
        <a:lstStyle/>
        <a:p>
          <a:r>
            <a:rPr lang="es-SV" dirty="0"/>
            <a:t>UNIDAD EJECUTORA FM/MINSAL: Proyectos VIH, TB y Malaria</a:t>
          </a:r>
        </a:p>
      </dgm:t>
    </dgm:pt>
    <dgm:pt modelId="{D2EF0315-375C-4F01-B51E-66719E7CAB28}" type="parTrans" cxnId="{13DDD1CA-4F29-467F-9CFF-B21080729DA2}">
      <dgm:prSet/>
      <dgm:spPr/>
      <dgm:t>
        <a:bodyPr/>
        <a:lstStyle/>
        <a:p>
          <a:endParaRPr lang="es-SV"/>
        </a:p>
      </dgm:t>
    </dgm:pt>
    <dgm:pt modelId="{06FB597B-69DB-4D43-A986-F1DD7A4B801E}" type="sibTrans" cxnId="{13DDD1CA-4F29-467F-9CFF-B21080729DA2}">
      <dgm:prSet/>
      <dgm:spPr/>
      <dgm:t>
        <a:bodyPr/>
        <a:lstStyle/>
        <a:p>
          <a:endParaRPr lang="es-SV"/>
        </a:p>
      </dgm:t>
    </dgm:pt>
    <dgm:pt modelId="{3E469A20-963A-4589-B940-B9453E03E8D4}">
      <dgm:prSet/>
      <dgm:spPr/>
      <dgm:t>
        <a:bodyPr/>
        <a:lstStyle/>
        <a:p>
          <a:r>
            <a:rPr lang="es-SV" dirty="0"/>
            <a:t>Trabajo del MCP-ES a través de los Comités Permanentes</a:t>
          </a:r>
        </a:p>
      </dgm:t>
    </dgm:pt>
    <dgm:pt modelId="{4029E25B-D29B-4893-AFDC-D45229F0706A}" type="parTrans" cxnId="{A763DED2-F9B3-44D1-81E1-D77CF321514D}">
      <dgm:prSet/>
      <dgm:spPr/>
      <dgm:t>
        <a:bodyPr/>
        <a:lstStyle/>
        <a:p>
          <a:endParaRPr lang="es-SV"/>
        </a:p>
      </dgm:t>
    </dgm:pt>
    <dgm:pt modelId="{ED67D207-7128-4C31-A078-C13E96894B90}" type="sibTrans" cxnId="{A763DED2-F9B3-44D1-81E1-D77CF321514D}">
      <dgm:prSet/>
      <dgm:spPr/>
      <dgm:t>
        <a:bodyPr/>
        <a:lstStyle/>
        <a:p>
          <a:endParaRPr lang="es-SV"/>
        </a:p>
      </dgm:t>
    </dgm:pt>
    <dgm:pt modelId="{4A263097-9EE1-4961-8E6E-DE6F529DF122}">
      <dgm:prSet/>
      <dgm:spPr/>
      <dgm:t>
        <a:bodyPr/>
        <a:lstStyle/>
        <a:p>
          <a:r>
            <a:rPr lang="es-SV" dirty="0"/>
            <a:t>MCR, GCTH y otros organismos</a:t>
          </a:r>
        </a:p>
      </dgm:t>
    </dgm:pt>
    <dgm:pt modelId="{9B18C511-BD9F-4E96-B830-5D5B7A8BCEDE}" type="parTrans" cxnId="{7AD6FD18-5827-45E9-9D2D-9A3AE29BDDA1}">
      <dgm:prSet/>
      <dgm:spPr/>
      <dgm:t>
        <a:bodyPr/>
        <a:lstStyle/>
        <a:p>
          <a:endParaRPr lang="es-SV"/>
        </a:p>
      </dgm:t>
    </dgm:pt>
    <dgm:pt modelId="{1FE0CB22-F2C3-4B65-BE90-B64444E4E020}" type="sibTrans" cxnId="{7AD6FD18-5827-45E9-9D2D-9A3AE29BDDA1}">
      <dgm:prSet/>
      <dgm:spPr/>
      <dgm:t>
        <a:bodyPr/>
        <a:lstStyle/>
        <a:p>
          <a:endParaRPr lang="es-SV"/>
        </a:p>
      </dgm:t>
    </dgm:pt>
    <dgm:pt modelId="{29A55329-2529-4564-A6CA-7338C83F270C}">
      <dgm:prSet/>
      <dgm:spPr/>
      <dgm:t>
        <a:bodyPr/>
        <a:lstStyle/>
        <a:p>
          <a:r>
            <a:rPr lang="es-SV" dirty="0"/>
            <a:t>Rol de los Programas Nacionales VIH y Malaria en la respuesta nacional</a:t>
          </a:r>
        </a:p>
      </dgm:t>
    </dgm:pt>
    <dgm:pt modelId="{47549B24-9E3E-4E5C-A14A-B15043AF7A34}" type="parTrans" cxnId="{22A261FF-D82F-4B68-A0F5-21727FE8D920}">
      <dgm:prSet/>
      <dgm:spPr/>
      <dgm:t>
        <a:bodyPr/>
        <a:lstStyle/>
        <a:p>
          <a:endParaRPr lang="es-SV"/>
        </a:p>
      </dgm:t>
    </dgm:pt>
    <dgm:pt modelId="{9021A671-DA7D-42F8-9F4A-98D4B0E7D908}" type="sibTrans" cxnId="{22A261FF-D82F-4B68-A0F5-21727FE8D920}">
      <dgm:prSet/>
      <dgm:spPr/>
      <dgm:t>
        <a:bodyPr/>
        <a:lstStyle/>
        <a:p>
          <a:endParaRPr lang="es-SV"/>
        </a:p>
      </dgm:t>
    </dgm:pt>
    <dgm:pt modelId="{1DD40CB4-851D-46CB-A659-9BD96B11EEAF}">
      <dgm:prSet/>
      <dgm:spPr/>
      <dgm:t>
        <a:bodyPr/>
        <a:lstStyle/>
        <a:p>
          <a:r>
            <a:rPr lang="es-SV" dirty="0"/>
            <a:t>Rol de ONUSIDA en el Contexto Mundial</a:t>
          </a:r>
        </a:p>
      </dgm:t>
    </dgm:pt>
    <dgm:pt modelId="{DB25952A-F5DD-4BA8-B18B-861E39BF08F1}" type="parTrans" cxnId="{DD452CD9-8A31-446F-A73D-08A53562C4F5}">
      <dgm:prSet/>
      <dgm:spPr/>
      <dgm:t>
        <a:bodyPr/>
        <a:lstStyle/>
        <a:p>
          <a:endParaRPr lang="es-SV"/>
        </a:p>
      </dgm:t>
    </dgm:pt>
    <dgm:pt modelId="{A959B389-A647-4CA1-B498-CD9660EF0E12}" type="sibTrans" cxnId="{DD452CD9-8A31-446F-A73D-08A53562C4F5}">
      <dgm:prSet/>
      <dgm:spPr/>
      <dgm:t>
        <a:bodyPr/>
        <a:lstStyle/>
        <a:p>
          <a:endParaRPr lang="es-SV"/>
        </a:p>
      </dgm:t>
    </dgm:pt>
    <dgm:pt modelId="{8600BFD7-9D67-4686-9B32-0229C5A6AD34}">
      <dgm:prSet/>
      <dgm:spPr/>
      <dgm:t>
        <a:bodyPr/>
        <a:lstStyle/>
        <a:p>
          <a:r>
            <a:rPr lang="es-SV" dirty="0"/>
            <a:t>Proyecto VIH Plan International</a:t>
          </a:r>
        </a:p>
      </dgm:t>
    </dgm:pt>
    <dgm:pt modelId="{4166A995-A5DA-4241-8343-F1F373E3CBC9}" type="parTrans" cxnId="{A83CD804-54A9-4A79-B35F-AC796AB3906A}">
      <dgm:prSet/>
      <dgm:spPr/>
      <dgm:t>
        <a:bodyPr/>
        <a:lstStyle/>
        <a:p>
          <a:endParaRPr lang="es-SV"/>
        </a:p>
      </dgm:t>
    </dgm:pt>
    <dgm:pt modelId="{CD98A75B-6B6F-4651-AF06-04EA3D581F02}" type="sibTrans" cxnId="{A83CD804-54A9-4A79-B35F-AC796AB3906A}">
      <dgm:prSet/>
      <dgm:spPr/>
      <dgm:t>
        <a:bodyPr/>
        <a:lstStyle/>
        <a:p>
          <a:endParaRPr lang="es-SV"/>
        </a:p>
      </dgm:t>
    </dgm:pt>
    <dgm:pt modelId="{28EC0F7F-89C7-48AE-862A-0C09DBCE18B4}">
      <dgm:prSet custT="1"/>
      <dgm:spPr/>
      <dgm:t>
        <a:bodyPr/>
        <a:lstStyle/>
        <a:p>
          <a:r>
            <a:rPr lang="es-SV" sz="2000" dirty="0"/>
            <a:t>Documentos Gobernanza: Código de Ética, Política Conflicto de Interés</a:t>
          </a:r>
        </a:p>
      </dgm:t>
    </dgm:pt>
    <dgm:pt modelId="{0DB9AEE2-52C4-4A7E-90A4-38117F61FB97}" type="parTrans" cxnId="{803002B7-31E3-4591-9127-4CD7F9DA46E8}">
      <dgm:prSet/>
      <dgm:spPr/>
      <dgm:t>
        <a:bodyPr/>
        <a:lstStyle/>
        <a:p>
          <a:endParaRPr lang="es-SV"/>
        </a:p>
      </dgm:t>
    </dgm:pt>
    <dgm:pt modelId="{2FCF3533-3419-4AAB-992A-2A5C6D5B5296}" type="sibTrans" cxnId="{803002B7-31E3-4591-9127-4CD7F9DA46E8}">
      <dgm:prSet/>
      <dgm:spPr/>
      <dgm:t>
        <a:bodyPr/>
        <a:lstStyle/>
        <a:p>
          <a:endParaRPr lang="es-SV"/>
        </a:p>
      </dgm:t>
    </dgm:pt>
    <dgm:pt modelId="{36E07C4A-0DEC-4873-B591-6226E458BC31}">
      <dgm:prSet custT="1"/>
      <dgm:spPr/>
      <dgm:t>
        <a:bodyPr/>
        <a:lstStyle/>
        <a:p>
          <a:r>
            <a:rPr lang="es-SV" sz="2000" dirty="0"/>
            <a:t>Rol del ALF</a:t>
          </a:r>
        </a:p>
      </dgm:t>
    </dgm:pt>
    <dgm:pt modelId="{0D78196B-BA3F-4373-8CEF-786D8FAE490B}" type="parTrans" cxnId="{E53B7176-AFF1-4E7E-A06E-62847DFB6F02}">
      <dgm:prSet/>
      <dgm:spPr/>
      <dgm:t>
        <a:bodyPr/>
        <a:lstStyle/>
        <a:p>
          <a:endParaRPr lang="es-SV"/>
        </a:p>
      </dgm:t>
    </dgm:pt>
    <dgm:pt modelId="{74871C47-F69C-48CD-9307-48CF8544D10F}" type="sibTrans" cxnId="{E53B7176-AFF1-4E7E-A06E-62847DFB6F02}">
      <dgm:prSet/>
      <dgm:spPr/>
      <dgm:t>
        <a:bodyPr/>
        <a:lstStyle/>
        <a:p>
          <a:endParaRPr lang="es-SV"/>
        </a:p>
      </dgm:t>
    </dgm:pt>
    <dgm:pt modelId="{EC864F6D-5200-4F3A-8AAF-4F595E0BB34A}">
      <dgm:prSet custT="1"/>
      <dgm:spPr/>
      <dgm:t>
        <a:bodyPr/>
        <a:lstStyle/>
        <a:p>
          <a:r>
            <a:rPr lang="es-SV" sz="2000" dirty="0"/>
            <a:t>Página Web del MCP-ES</a:t>
          </a:r>
        </a:p>
      </dgm:t>
    </dgm:pt>
    <dgm:pt modelId="{958588F0-CCCB-433A-8776-9DC42C489125}" type="parTrans" cxnId="{B5F2DC98-45A8-46CD-A1B2-01C2DA00AE40}">
      <dgm:prSet/>
      <dgm:spPr/>
      <dgm:t>
        <a:bodyPr/>
        <a:lstStyle/>
        <a:p>
          <a:endParaRPr lang="es-SV"/>
        </a:p>
      </dgm:t>
    </dgm:pt>
    <dgm:pt modelId="{F462F0EE-056F-43AE-98B2-D9016C4D43A6}" type="sibTrans" cxnId="{B5F2DC98-45A8-46CD-A1B2-01C2DA00AE40}">
      <dgm:prSet/>
      <dgm:spPr/>
      <dgm:t>
        <a:bodyPr/>
        <a:lstStyle/>
        <a:p>
          <a:endParaRPr lang="es-SV"/>
        </a:p>
      </dgm:t>
    </dgm:pt>
    <dgm:pt modelId="{5F11EEAD-B2ED-401C-9B87-3263EC39A6BF}">
      <dgm:prSet custT="1"/>
      <dgm:spPr/>
      <dgm:t>
        <a:bodyPr/>
        <a:lstStyle/>
        <a:p>
          <a:r>
            <a:rPr lang="es-SV" sz="2000" dirty="0"/>
            <a:t>Facebook</a:t>
          </a:r>
        </a:p>
      </dgm:t>
    </dgm:pt>
    <dgm:pt modelId="{596DF1B5-B52F-4FA1-9846-C56AEAB53EE4}" type="parTrans" cxnId="{C80490C8-8FEF-4E2A-B9CF-D08E0997BDF9}">
      <dgm:prSet/>
      <dgm:spPr/>
      <dgm:t>
        <a:bodyPr/>
        <a:lstStyle/>
        <a:p>
          <a:endParaRPr lang="es-SV"/>
        </a:p>
      </dgm:t>
    </dgm:pt>
    <dgm:pt modelId="{DC8669C3-3D2D-4510-BE51-EF578C0FCFB7}" type="sibTrans" cxnId="{C80490C8-8FEF-4E2A-B9CF-D08E0997BDF9}">
      <dgm:prSet/>
      <dgm:spPr/>
      <dgm:t>
        <a:bodyPr/>
        <a:lstStyle/>
        <a:p>
          <a:endParaRPr lang="es-SV"/>
        </a:p>
      </dgm:t>
    </dgm:pt>
    <dgm:pt modelId="{D280226A-9824-4C63-B06A-85558B223004}" type="pres">
      <dgm:prSet presAssocID="{15121C68-A7C1-4872-BA74-03BEF07C11D4}" presName="linearFlow" presStyleCnt="0">
        <dgm:presLayoutVars>
          <dgm:dir/>
          <dgm:animLvl val="lvl"/>
          <dgm:resizeHandles/>
        </dgm:presLayoutVars>
      </dgm:prSet>
      <dgm:spPr/>
    </dgm:pt>
    <dgm:pt modelId="{111C319A-DB1D-4944-8AD8-F8506187AD63}" type="pres">
      <dgm:prSet presAssocID="{80AFD1BC-04A3-450D-AF2A-04A848A8D185}" presName="compositeNode" presStyleCnt="0">
        <dgm:presLayoutVars>
          <dgm:bulletEnabled val="1"/>
        </dgm:presLayoutVars>
      </dgm:prSet>
      <dgm:spPr/>
    </dgm:pt>
    <dgm:pt modelId="{895F8BD4-4233-416A-9438-3804DCA3988F}" type="pres">
      <dgm:prSet presAssocID="{80AFD1BC-04A3-450D-AF2A-04A848A8D185}" presName="image" presStyleLbl="fgImgPlac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"/>
        </a:ext>
      </dgm:extLst>
    </dgm:pt>
    <dgm:pt modelId="{86593F19-AC01-4221-B5C8-C197B5B67AC4}" type="pres">
      <dgm:prSet presAssocID="{80AFD1BC-04A3-450D-AF2A-04A848A8D185}" presName="childNode" presStyleLbl="node1" presStyleIdx="0" presStyleCnt="4">
        <dgm:presLayoutVars>
          <dgm:bulletEnabled val="1"/>
        </dgm:presLayoutVars>
      </dgm:prSet>
      <dgm:spPr/>
    </dgm:pt>
    <dgm:pt modelId="{64192852-BC6F-40C6-B7DC-EE5155A8B889}" type="pres">
      <dgm:prSet presAssocID="{80AFD1BC-04A3-450D-AF2A-04A848A8D185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B9082BD0-C599-4766-84EA-E0E8CB928D49}" type="pres">
      <dgm:prSet presAssocID="{DA82855A-2E3A-4074-A2CA-8A4BCD3ED99B}" presName="sibTrans" presStyleCnt="0"/>
      <dgm:spPr/>
    </dgm:pt>
    <dgm:pt modelId="{6357911D-3FE0-49EB-8C88-733AD02B0B8A}" type="pres">
      <dgm:prSet presAssocID="{3F55B977-CB25-4141-AB78-8A6DC52A0B1A}" presName="compositeNode" presStyleCnt="0">
        <dgm:presLayoutVars>
          <dgm:bulletEnabled val="1"/>
        </dgm:presLayoutVars>
      </dgm:prSet>
      <dgm:spPr/>
    </dgm:pt>
    <dgm:pt modelId="{4CD06D5B-3A3D-41DF-AECB-418D97D4A43E}" type="pres">
      <dgm:prSet presAssocID="{3F55B977-CB25-4141-AB78-8A6DC52A0B1A}" presName="image" presStyleLbl="fgImgPlace1" presStyleIdx="1" presStyleCnt="4" custLinFactNeighborX="-9162" custLinFactNeighborY="41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"/>
        </a:ext>
      </dgm:extLst>
    </dgm:pt>
    <dgm:pt modelId="{8EC21FC8-1C12-4778-973B-567050B00F41}" type="pres">
      <dgm:prSet presAssocID="{3F55B977-CB25-4141-AB78-8A6DC52A0B1A}" presName="childNode" presStyleLbl="node1" presStyleIdx="1" presStyleCnt="4">
        <dgm:presLayoutVars>
          <dgm:bulletEnabled val="1"/>
        </dgm:presLayoutVars>
      </dgm:prSet>
      <dgm:spPr/>
    </dgm:pt>
    <dgm:pt modelId="{1AE21AD8-E714-42CB-BA3C-4DE258E1EB87}" type="pres">
      <dgm:prSet presAssocID="{3F55B977-CB25-4141-AB78-8A6DC52A0B1A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55521E16-4737-426B-8339-4DB6F3A58CF9}" type="pres">
      <dgm:prSet presAssocID="{45E03610-84AC-432B-B8F4-786FFF8DA181}" presName="sibTrans" presStyleCnt="0"/>
      <dgm:spPr/>
    </dgm:pt>
    <dgm:pt modelId="{E5D3B344-C0D2-4F31-B6C9-643E5F581972}" type="pres">
      <dgm:prSet presAssocID="{5C8CFBFA-0CB1-495B-9DA9-D1CBB252C422}" presName="compositeNode" presStyleCnt="0">
        <dgm:presLayoutVars>
          <dgm:bulletEnabled val="1"/>
        </dgm:presLayoutVars>
      </dgm:prSet>
      <dgm:spPr/>
    </dgm:pt>
    <dgm:pt modelId="{1E3E5F0F-CA7C-4DF8-914C-71EA09BE3ADD}" type="pres">
      <dgm:prSet presAssocID="{5C8CFBFA-0CB1-495B-9DA9-D1CBB252C422}" presName="image" presStyleLbl="fgImgPlace1" presStyleIdx="2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"/>
        </a:ext>
      </dgm:extLst>
    </dgm:pt>
    <dgm:pt modelId="{24EB53DE-5DFB-4702-A5BC-EEA101ADD11E}" type="pres">
      <dgm:prSet presAssocID="{5C8CFBFA-0CB1-495B-9DA9-D1CBB252C422}" presName="childNode" presStyleLbl="node1" presStyleIdx="2" presStyleCnt="4">
        <dgm:presLayoutVars>
          <dgm:bulletEnabled val="1"/>
        </dgm:presLayoutVars>
      </dgm:prSet>
      <dgm:spPr/>
    </dgm:pt>
    <dgm:pt modelId="{D04899D5-D982-49C3-9F78-4C896DA624F7}" type="pres">
      <dgm:prSet presAssocID="{5C8CFBFA-0CB1-495B-9DA9-D1CBB252C422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2C4BE334-256F-4723-A5F6-C0255E5996A3}" type="pres">
      <dgm:prSet presAssocID="{02CB6550-590D-4895-A896-C3CF0BC3F557}" presName="sibTrans" presStyleCnt="0"/>
      <dgm:spPr/>
    </dgm:pt>
    <dgm:pt modelId="{D7EDB956-9046-4002-90CC-BD776FE822E9}" type="pres">
      <dgm:prSet presAssocID="{AFD1164A-BEAA-4BF8-8237-A49F268C5709}" presName="compositeNode" presStyleCnt="0">
        <dgm:presLayoutVars>
          <dgm:bulletEnabled val="1"/>
        </dgm:presLayoutVars>
      </dgm:prSet>
      <dgm:spPr/>
    </dgm:pt>
    <dgm:pt modelId="{91558E38-FD9E-4708-97B0-AA796EA02747}" type="pres">
      <dgm:prSet presAssocID="{AFD1164A-BEAA-4BF8-8237-A49F268C5709}" presName="image" presStyleLbl="fgImgPlace1" presStyleIdx="3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"/>
        </a:ext>
      </dgm:extLst>
    </dgm:pt>
    <dgm:pt modelId="{A2364851-598B-476B-BE64-14A37C46CFD2}" type="pres">
      <dgm:prSet presAssocID="{AFD1164A-BEAA-4BF8-8237-A49F268C5709}" presName="childNode" presStyleLbl="node1" presStyleIdx="3" presStyleCnt="4" custScaleX="118866">
        <dgm:presLayoutVars>
          <dgm:bulletEnabled val="1"/>
        </dgm:presLayoutVars>
      </dgm:prSet>
      <dgm:spPr/>
    </dgm:pt>
    <dgm:pt modelId="{97F8FDDC-575F-4355-B01F-42E23D36ADAE}" type="pres">
      <dgm:prSet presAssocID="{AFD1164A-BEAA-4BF8-8237-A49F268C5709}" presName="parentNode" presStyleLbl="revTx" presStyleIdx="3" presStyleCnt="4" custLinFactNeighborX="-30293" custLinFactNeighborY="845">
        <dgm:presLayoutVars>
          <dgm:chMax val="0"/>
          <dgm:bulletEnabled val="1"/>
        </dgm:presLayoutVars>
      </dgm:prSet>
      <dgm:spPr/>
    </dgm:pt>
  </dgm:ptLst>
  <dgm:cxnLst>
    <dgm:cxn modelId="{FD627004-4976-4074-B3C2-99856D5DB048}" type="presOf" srcId="{5F11EEAD-B2ED-401C-9B87-3263EC39A6BF}" destId="{A2364851-598B-476B-BE64-14A37C46CFD2}" srcOrd="0" destOrd="3" presId="urn:microsoft.com/office/officeart/2005/8/layout/hList2"/>
    <dgm:cxn modelId="{A83CD804-54A9-4A79-B35F-AC796AB3906A}" srcId="{5C8CFBFA-0CB1-495B-9DA9-D1CBB252C422}" destId="{8600BFD7-9D67-4686-9B32-0229C5A6AD34}" srcOrd="5" destOrd="0" parTransId="{4166A995-A5DA-4241-8343-F1F373E3CBC9}" sibTransId="{CD98A75B-6B6F-4651-AF06-04EA3D581F02}"/>
    <dgm:cxn modelId="{14B34205-0810-4495-9612-500A51FE3209}" srcId="{3F55B977-CB25-4141-AB78-8A6DC52A0B1A}" destId="{99C73F99-6089-4E14-AED1-ACA3BAAC327B}" srcOrd="2" destOrd="0" parTransId="{8B766E74-EC20-4AAE-966D-1E1CA71A3C2E}" sibTransId="{46BF8CE3-28A2-4D5E-A887-4CC65547A77E}"/>
    <dgm:cxn modelId="{76FBC50B-30ED-43DC-A978-1A4B6D94F00A}" type="presOf" srcId="{80AFD1BC-04A3-450D-AF2A-04A848A8D185}" destId="{64192852-BC6F-40C6-B7DC-EE5155A8B889}" srcOrd="0" destOrd="0" presId="urn:microsoft.com/office/officeart/2005/8/layout/hList2"/>
    <dgm:cxn modelId="{7AD6FD18-5827-45E9-9D2D-9A3AE29BDDA1}" srcId="{5C8CFBFA-0CB1-495B-9DA9-D1CBB252C422}" destId="{4A263097-9EE1-4961-8E6E-DE6F529DF122}" srcOrd="2" destOrd="0" parTransId="{9B18C511-BD9F-4E96-B830-5D5B7A8BCEDE}" sibTransId="{1FE0CB22-F2C3-4B65-BE90-B64444E4E020}"/>
    <dgm:cxn modelId="{21CBCF1A-0EE7-4CD7-9F43-B357B814FCB4}" srcId="{80AFD1BC-04A3-450D-AF2A-04A848A8D185}" destId="{B029E0F6-3602-4D96-A0CB-FFD6309602FF}" srcOrd="0" destOrd="0" parTransId="{80B0BC34-A926-466B-A682-F4EB1B03EDAE}" sibTransId="{38CC4EE8-FD3F-4677-991A-9972BA483838}"/>
    <dgm:cxn modelId="{59312024-B2D2-4628-9CD1-3658B0E70461}" srcId="{15121C68-A7C1-4872-BA74-03BEF07C11D4}" destId="{3F55B977-CB25-4141-AB78-8A6DC52A0B1A}" srcOrd="1" destOrd="0" parTransId="{818B642C-E2BA-43B9-8831-A8DA6466116C}" sibTransId="{45E03610-84AC-432B-B8F4-786FFF8DA181}"/>
    <dgm:cxn modelId="{5D6B552C-4CD7-41DA-AD1F-35488BC1A63E}" type="presOf" srcId="{29A55329-2529-4564-A6CA-7338C83F270C}" destId="{24EB53DE-5DFB-4702-A5BC-EEA101ADD11E}" srcOrd="0" destOrd="3" presId="urn:microsoft.com/office/officeart/2005/8/layout/hList2"/>
    <dgm:cxn modelId="{942E9C5B-6077-42D5-8ED9-47BD6D95CFDC}" srcId="{5C8CFBFA-0CB1-495B-9DA9-D1CBB252C422}" destId="{49F14FF9-2CD1-4226-9329-4C60610D994B}" srcOrd="0" destOrd="0" parTransId="{BD7AFAF8-06AA-494F-9F76-92F95B1A8E00}" sibTransId="{69F8F6BE-CDD7-4765-A4F8-0648FBF32A99}"/>
    <dgm:cxn modelId="{F0FBBF5C-22AA-4790-A46B-9D54699E65FC}" srcId="{15121C68-A7C1-4872-BA74-03BEF07C11D4}" destId="{5C8CFBFA-0CB1-495B-9DA9-D1CBB252C422}" srcOrd="2" destOrd="0" parTransId="{0AC6A108-F732-4BA7-8DCD-F5EDD2BE8C1C}" sibTransId="{02CB6550-590D-4895-A896-C3CF0BC3F557}"/>
    <dgm:cxn modelId="{C900E361-CEC1-4C16-8427-9983A008D187}" srcId="{3F55B977-CB25-4141-AB78-8A6DC52A0B1A}" destId="{B0827BB8-CAE1-4C4F-8F05-D6DF125DD268}" srcOrd="0" destOrd="0" parTransId="{075F500A-91DD-45C6-8C4F-78614A205925}" sibTransId="{C8A78294-98E4-4122-9ECA-427E000DBF55}"/>
    <dgm:cxn modelId="{A790AC65-F5DE-4E66-80FD-D52B2D4220D1}" type="presOf" srcId="{EC864F6D-5200-4F3A-8AAF-4F595E0BB34A}" destId="{A2364851-598B-476B-BE64-14A37C46CFD2}" srcOrd="0" destOrd="2" presId="urn:microsoft.com/office/officeart/2005/8/layout/hList2"/>
    <dgm:cxn modelId="{6CC67546-DC63-4CA0-9267-896B923F2BDC}" type="presOf" srcId="{4A263097-9EE1-4961-8E6E-DE6F529DF122}" destId="{24EB53DE-5DFB-4702-A5BC-EEA101ADD11E}" srcOrd="0" destOrd="2" presId="urn:microsoft.com/office/officeart/2005/8/layout/hList2"/>
    <dgm:cxn modelId="{E1F0C349-846E-4BA4-A15A-93288A95BE59}" type="presOf" srcId="{28EC0F7F-89C7-48AE-862A-0C09DBCE18B4}" destId="{A2364851-598B-476B-BE64-14A37C46CFD2}" srcOrd="0" destOrd="0" presId="urn:microsoft.com/office/officeart/2005/8/layout/hList2"/>
    <dgm:cxn modelId="{9C55386D-6D8D-4CD9-B11B-77935695722C}" type="presOf" srcId="{FF5F10BC-4A88-41EE-A49B-E9A361C97C62}" destId="{8EC21FC8-1C12-4778-973B-567050B00F41}" srcOrd="0" destOrd="4" presId="urn:microsoft.com/office/officeart/2005/8/layout/hList2"/>
    <dgm:cxn modelId="{E0BE0872-1D1D-4CC4-A3B1-556216A5D0CC}" srcId="{80AFD1BC-04A3-450D-AF2A-04A848A8D185}" destId="{58832350-5205-452C-B52A-B8E4E0CF5149}" srcOrd="3" destOrd="0" parTransId="{E08AEDC1-F3AF-439E-99A2-330CE0D06C4C}" sibTransId="{FB48F487-7036-466E-ABAC-E000F2701D18}"/>
    <dgm:cxn modelId="{DF33FE73-32EA-49F6-9144-08D6D0B3F8BE}" type="presOf" srcId="{49F14FF9-2CD1-4226-9329-4C60610D994B}" destId="{24EB53DE-5DFB-4702-A5BC-EEA101ADD11E}" srcOrd="0" destOrd="0" presId="urn:microsoft.com/office/officeart/2005/8/layout/hList2"/>
    <dgm:cxn modelId="{3B374975-AD00-4096-8964-C1C22CE3ADA4}" type="presOf" srcId="{4020FEDA-0D9B-4B88-A689-604E1940ADD6}" destId="{8EC21FC8-1C12-4778-973B-567050B00F41}" srcOrd="0" destOrd="3" presId="urn:microsoft.com/office/officeart/2005/8/layout/hList2"/>
    <dgm:cxn modelId="{27D34F76-1622-42E0-AE53-5ACF44D048FC}" srcId="{15121C68-A7C1-4872-BA74-03BEF07C11D4}" destId="{80AFD1BC-04A3-450D-AF2A-04A848A8D185}" srcOrd="0" destOrd="0" parTransId="{BA7D57F8-0331-4CDF-8233-9897B2995C18}" sibTransId="{DA82855A-2E3A-4074-A2CA-8A4BCD3ED99B}"/>
    <dgm:cxn modelId="{E53B7176-AFF1-4E7E-A06E-62847DFB6F02}" srcId="{AFD1164A-BEAA-4BF8-8237-A49F268C5709}" destId="{36E07C4A-0DEC-4873-B591-6226E458BC31}" srcOrd="1" destOrd="0" parTransId="{0D78196B-BA3F-4373-8CEF-786D8FAE490B}" sibTransId="{74871C47-F69C-48CD-9307-48CF8544D10F}"/>
    <dgm:cxn modelId="{94F58477-E2EC-44CB-AB0A-017B1356C34B}" srcId="{80AFD1BC-04A3-450D-AF2A-04A848A8D185}" destId="{446A7D3D-6B90-45D8-8914-FEF972EE7191}" srcOrd="1" destOrd="0" parTransId="{225FEE2B-67C2-4DE9-8D4D-954D1BF8F2EB}" sibTransId="{EE6DAB33-C0C7-4079-AA9E-61DCD1011D9D}"/>
    <dgm:cxn modelId="{82570C58-244D-4A45-BE19-B8116005CF18}" type="presOf" srcId="{5C8CFBFA-0CB1-495B-9DA9-D1CBB252C422}" destId="{D04899D5-D982-49C3-9F78-4C896DA624F7}" srcOrd="0" destOrd="0" presId="urn:microsoft.com/office/officeart/2005/8/layout/hList2"/>
    <dgm:cxn modelId="{65B2E37A-F7D7-450A-9AFC-9388CE8CD2FA}" type="presOf" srcId="{AFD1164A-BEAA-4BF8-8237-A49F268C5709}" destId="{97F8FDDC-575F-4355-B01F-42E23D36ADAE}" srcOrd="0" destOrd="0" presId="urn:microsoft.com/office/officeart/2005/8/layout/hList2"/>
    <dgm:cxn modelId="{BD649583-C1F9-41D0-A62F-E20CCD40ED14}" type="presOf" srcId="{E37C91FF-E6C4-4299-A626-3C5EBD669331}" destId="{86593F19-AC01-4221-B5C8-C197B5B67AC4}" srcOrd="0" destOrd="2" presId="urn:microsoft.com/office/officeart/2005/8/layout/hList2"/>
    <dgm:cxn modelId="{20727F92-E4C4-43EA-8E68-F2DD34EBEB58}" type="presOf" srcId="{3E469A20-963A-4589-B940-B9453E03E8D4}" destId="{24EB53DE-5DFB-4702-A5BC-EEA101ADD11E}" srcOrd="0" destOrd="1" presId="urn:microsoft.com/office/officeart/2005/8/layout/hList2"/>
    <dgm:cxn modelId="{B5F2DC98-45A8-46CD-A1B2-01C2DA00AE40}" srcId="{AFD1164A-BEAA-4BF8-8237-A49F268C5709}" destId="{EC864F6D-5200-4F3A-8AAF-4F595E0BB34A}" srcOrd="2" destOrd="0" parTransId="{958588F0-CCCB-433A-8776-9DC42C489125}" sibTransId="{F462F0EE-056F-43AE-98B2-D9016C4D43A6}"/>
    <dgm:cxn modelId="{3D6C569A-82C6-4A54-9806-CA78915F9013}" type="presOf" srcId="{1DD40CB4-851D-46CB-A659-9BD96B11EEAF}" destId="{24EB53DE-5DFB-4702-A5BC-EEA101ADD11E}" srcOrd="0" destOrd="4" presId="urn:microsoft.com/office/officeart/2005/8/layout/hList2"/>
    <dgm:cxn modelId="{0B6597A7-D4B5-4F29-8141-39C26908EC9F}" type="presOf" srcId="{8600BFD7-9D67-4686-9B32-0229C5A6AD34}" destId="{24EB53DE-5DFB-4702-A5BC-EEA101ADD11E}" srcOrd="0" destOrd="5" presId="urn:microsoft.com/office/officeart/2005/8/layout/hList2"/>
    <dgm:cxn modelId="{BFB969AA-91D6-4706-B711-E0830C5FD688}" type="presOf" srcId="{446A7D3D-6B90-45D8-8914-FEF972EE7191}" destId="{86593F19-AC01-4221-B5C8-C197B5B67AC4}" srcOrd="0" destOrd="1" presId="urn:microsoft.com/office/officeart/2005/8/layout/hList2"/>
    <dgm:cxn modelId="{6F6020AC-EA5D-4537-8014-D0561FE44C37}" type="presOf" srcId="{99C73F99-6089-4E14-AED1-ACA3BAAC327B}" destId="{8EC21FC8-1C12-4778-973B-567050B00F41}" srcOrd="0" destOrd="2" presId="urn:microsoft.com/office/officeart/2005/8/layout/hList2"/>
    <dgm:cxn modelId="{F1E1D6AD-C434-420A-8C7F-0593A3CA9F56}" srcId="{80AFD1BC-04A3-450D-AF2A-04A848A8D185}" destId="{E37C91FF-E6C4-4299-A626-3C5EBD669331}" srcOrd="2" destOrd="0" parTransId="{1B773EB4-B8D2-45CF-B01C-6BFF08CF9F11}" sibTransId="{036E35E8-F545-4AEB-914F-77F297410068}"/>
    <dgm:cxn modelId="{803002B7-31E3-4591-9127-4CD7F9DA46E8}" srcId="{AFD1164A-BEAA-4BF8-8237-A49F268C5709}" destId="{28EC0F7F-89C7-48AE-862A-0C09DBCE18B4}" srcOrd="0" destOrd="0" parTransId="{0DB9AEE2-52C4-4A7E-90A4-38117F61FB97}" sibTransId="{2FCF3533-3419-4AAB-992A-2A5C6D5B5296}"/>
    <dgm:cxn modelId="{87B287BA-2191-4687-96C8-2734B1413B91}" type="presOf" srcId="{B0827BB8-CAE1-4C4F-8F05-D6DF125DD268}" destId="{8EC21FC8-1C12-4778-973B-567050B00F41}" srcOrd="0" destOrd="0" presId="urn:microsoft.com/office/officeart/2005/8/layout/hList2"/>
    <dgm:cxn modelId="{82B49BC1-FB59-444C-BF93-9FFE41D6DB13}" type="presOf" srcId="{B029E0F6-3602-4D96-A0CB-FFD6309602FF}" destId="{86593F19-AC01-4221-B5C8-C197B5B67AC4}" srcOrd="0" destOrd="0" presId="urn:microsoft.com/office/officeart/2005/8/layout/hList2"/>
    <dgm:cxn modelId="{C80490C8-8FEF-4E2A-B9CF-D08E0997BDF9}" srcId="{AFD1164A-BEAA-4BF8-8237-A49F268C5709}" destId="{5F11EEAD-B2ED-401C-9B87-3263EC39A6BF}" srcOrd="3" destOrd="0" parTransId="{596DF1B5-B52F-4FA1-9846-C56AEAB53EE4}" sibTransId="{DC8669C3-3D2D-4510-BE51-EF578C0FCFB7}"/>
    <dgm:cxn modelId="{A36506C9-9613-46FD-ACAC-39108F574581}" srcId="{3F55B977-CB25-4141-AB78-8A6DC52A0B1A}" destId="{CBE52775-A5E2-44E7-9F42-CBC18FC97434}" srcOrd="1" destOrd="0" parTransId="{367C473B-985A-402A-A649-C67431585159}" sibTransId="{530A43F4-A95D-4DF9-9A6F-9D5035F91C30}"/>
    <dgm:cxn modelId="{13DDD1CA-4F29-467F-9CFF-B21080729DA2}" srcId="{3F55B977-CB25-4141-AB78-8A6DC52A0B1A}" destId="{FF5F10BC-4A88-41EE-A49B-E9A361C97C62}" srcOrd="4" destOrd="0" parTransId="{D2EF0315-375C-4F01-B51E-66719E7CAB28}" sibTransId="{06FB597B-69DB-4D43-A986-F1DD7A4B801E}"/>
    <dgm:cxn modelId="{CB7189CC-5511-4E89-B06E-300363C2C2A2}" type="presOf" srcId="{CBE52775-A5E2-44E7-9F42-CBC18FC97434}" destId="{8EC21FC8-1C12-4778-973B-567050B00F41}" srcOrd="0" destOrd="1" presId="urn:microsoft.com/office/officeart/2005/8/layout/hList2"/>
    <dgm:cxn modelId="{A763DED2-F9B3-44D1-81E1-D77CF321514D}" srcId="{5C8CFBFA-0CB1-495B-9DA9-D1CBB252C422}" destId="{3E469A20-963A-4589-B940-B9453E03E8D4}" srcOrd="1" destOrd="0" parTransId="{4029E25B-D29B-4893-AFDC-D45229F0706A}" sibTransId="{ED67D207-7128-4C31-A078-C13E96894B90}"/>
    <dgm:cxn modelId="{2E204CD7-F9D9-4292-B922-D173EE72CDE4}" srcId="{3F55B977-CB25-4141-AB78-8A6DC52A0B1A}" destId="{4020FEDA-0D9B-4B88-A689-604E1940ADD6}" srcOrd="3" destOrd="0" parTransId="{E78D5D08-7942-4CC9-9F41-E1ACAD4D7213}" sibTransId="{F61D4E10-63BE-4132-B9A2-9AD487F1EC94}"/>
    <dgm:cxn modelId="{1203C4D7-0427-4BDB-ADAD-BB077EF8A48F}" type="presOf" srcId="{36E07C4A-0DEC-4873-B591-6226E458BC31}" destId="{A2364851-598B-476B-BE64-14A37C46CFD2}" srcOrd="0" destOrd="1" presId="urn:microsoft.com/office/officeart/2005/8/layout/hList2"/>
    <dgm:cxn modelId="{DD452CD9-8A31-446F-A73D-08A53562C4F5}" srcId="{5C8CFBFA-0CB1-495B-9DA9-D1CBB252C422}" destId="{1DD40CB4-851D-46CB-A659-9BD96B11EEAF}" srcOrd="4" destOrd="0" parTransId="{DB25952A-F5DD-4BA8-B18B-861E39BF08F1}" sibTransId="{A959B389-A647-4CA1-B498-CD9660EF0E12}"/>
    <dgm:cxn modelId="{1B4DFBEC-74CA-4E8F-BDE1-5DB6C0ECB52E}" type="presOf" srcId="{3F55B977-CB25-4141-AB78-8A6DC52A0B1A}" destId="{1AE21AD8-E714-42CB-BA3C-4DE258E1EB87}" srcOrd="0" destOrd="0" presId="urn:microsoft.com/office/officeart/2005/8/layout/hList2"/>
    <dgm:cxn modelId="{01E875F0-3361-495C-BD46-6583527393EE}" type="presOf" srcId="{15121C68-A7C1-4872-BA74-03BEF07C11D4}" destId="{D280226A-9824-4C63-B06A-85558B223004}" srcOrd="0" destOrd="0" presId="urn:microsoft.com/office/officeart/2005/8/layout/hList2"/>
    <dgm:cxn modelId="{553760F5-E7FA-4BCD-A8F7-04A5EC163361}" type="presOf" srcId="{58832350-5205-452C-B52A-B8E4E0CF5149}" destId="{86593F19-AC01-4221-B5C8-C197B5B67AC4}" srcOrd="0" destOrd="3" presId="urn:microsoft.com/office/officeart/2005/8/layout/hList2"/>
    <dgm:cxn modelId="{9E1947FC-31F9-4F84-83C0-F5153F245AF8}" srcId="{15121C68-A7C1-4872-BA74-03BEF07C11D4}" destId="{AFD1164A-BEAA-4BF8-8237-A49F268C5709}" srcOrd="3" destOrd="0" parTransId="{499F8825-5025-4D38-9B5B-742DC5FB8BCC}" sibTransId="{EF923A5E-FCAC-46E0-ADA0-77D08103724E}"/>
    <dgm:cxn modelId="{22A261FF-D82F-4B68-A0F5-21727FE8D920}" srcId="{5C8CFBFA-0CB1-495B-9DA9-D1CBB252C422}" destId="{29A55329-2529-4564-A6CA-7338C83F270C}" srcOrd="3" destOrd="0" parTransId="{47549B24-9E3E-4E5C-A14A-B15043AF7A34}" sibTransId="{9021A671-DA7D-42F8-9F4A-98D4B0E7D908}"/>
    <dgm:cxn modelId="{AB77CF6E-EEA5-462F-8FA1-DBD5133FC736}" type="presParOf" srcId="{D280226A-9824-4C63-B06A-85558B223004}" destId="{111C319A-DB1D-4944-8AD8-F8506187AD63}" srcOrd="0" destOrd="0" presId="urn:microsoft.com/office/officeart/2005/8/layout/hList2"/>
    <dgm:cxn modelId="{910F7452-5941-48E4-BEE7-7CF8508119BA}" type="presParOf" srcId="{111C319A-DB1D-4944-8AD8-F8506187AD63}" destId="{895F8BD4-4233-416A-9438-3804DCA3988F}" srcOrd="0" destOrd="0" presId="urn:microsoft.com/office/officeart/2005/8/layout/hList2"/>
    <dgm:cxn modelId="{ACF54759-C797-43AE-94EB-BA8C24E73A17}" type="presParOf" srcId="{111C319A-DB1D-4944-8AD8-F8506187AD63}" destId="{86593F19-AC01-4221-B5C8-C197B5B67AC4}" srcOrd="1" destOrd="0" presId="urn:microsoft.com/office/officeart/2005/8/layout/hList2"/>
    <dgm:cxn modelId="{801D5301-4DCF-4688-9110-11AB9FEE79E6}" type="presParOf" srcId="{111C319A-DB1D-4944-8AD8-F8506187AD63}" destId="{64192852-BC6F-40C6-B7DC-EE5155A8B889}" srcOrd="2" destOrd="0" presId="urn:microsoft.com/office/officeart/2005/8/layout/hList2"/>
    <dgm:cxn modelId="{F4AD0488-6640-47CF-9437-D4EE66715684}" type="presParOf" srcId="{D280226A-9824-4C63-B06A-85558B223004}" destId="{B9082BD0-C599-4766-84EA-E0E8CB928D49}" srcOrd="1" destOrd="0" presId="urn:microsoft.com/office/officeart/2005/8/layout/hList2"/>
    <dgm:cxn modelId="{59EEA26D-31A0-4237-8654-7592B27FD84E}" type="presParOf" srcId="{D280226A-9824-4C63-B06A-85558B223004}" destId="{6357911D-3FE0-49EB-8C88-733AD02B0B8A}" srcOrd="2" destOrd="0" presId="urn:microsoft.com/office/officeart/2005/8/layout/hList2"/>
    <dgm:cxn modelId="{FE30C92B-FE19-441A-81F7-99675AABD9D8}" type="presParOf" srcId="{6357911D-3FE0-49EB-8C88-733AD02B0B8A}" destId="{4CD06D5B-3A3D-41DF-AECB-418D97D4A43E}" srcOrd="0" destOrd="0" presId="urn:microsoft.com/office/officeart/2005/8/layout/hList2"/>
    <dgm:cxn modelId="{B28E395C-B742-4FBF-B003-AB1B873291F5}" type="presParOf" srcId="{6357911D-3FE0-49EB-8C88-733AD02B0B8A}" destId="{8EC21FC8-1C12-4778-973B-567050B00F41}" srcOrd="1" destOrd="0" presId="urn:microsoft.com/office/officeart/2005/8/layout/hList2"/>
    <dgm:cxn modelId="{1AB56FDA-46EF-4CAB-8CBD-205DF03FD305}" type="presParOf" srcId="{6357911D-3FE0-49EB-8C88-733AD02B0B8A}" destId="{1AE21AD8-E714-42CB-BA3C-4DE258E1EB87}" srcOrd="2" destOrd="0" presId="urn:microsoft.com/office/officeart/2005/8/layout/hList2"/>
    <dgm:cxn modelId="{10983D7E-E8E6-4CB2-B9B9-E14B4070E19C}" type="presParOf" srcId="{D280226A-9824-4C63-B06A-85558B223004}" destId="{55521E16-4737-426B-8339-4DB6F3A58CF9}" srcOrd="3" destOrd="0" presId="urn:microsoft.com/office/officeart/2005/8/layout/hList2"/>
    <dgm:cxn modelId="{58A089B8-5FB2-477F-92E7-D52CADB7C840}" type="presParOf" srcId="{D280226A-9824-4C63-B06A-85558B223004}" destId="{E5D3B344-C0D2-4F31-B6C9-643E5F581972}" srcOrd="4" destOrd="0" presId="urn:microsoft.com/office/officeart/2005/8/layout/hList2"/>
    <dgm:cxn modelId="{7FC1B977-9FCF-4738-81D4-BA50021C3829}" type="presParOf" srcId="{E5D3B344-C0D2-4F31-B6C9-643E5F581972}" destId="{1E3E5F0F-CA7C-4DF8-914C-71EA09BE3ADD}" srcOrd="0" destOrd="0" presId="urn:microsoft.com/office/officeart/2005/8/layout/hList2"/>
    <dgm:cxn modelId="{09D4E1DE-35E3-4835-B0AA-20E079109E6C}" type="presParOf" srcId="{E5D3B344-C0D2-4F31-B6C9-643E5F581972}" destId="{24EB53DE-5DFB-4702-A5BC-EEA101ADD11E}" srcOrd="1" destOrd="0" presId="urn:microsoft.com/office/officeart/2005/8/layout/hList2"/>
    <dgm:cxn modelId="{4A40F222-87E4-4ADA-A694-FAE7F0ACDB19}" type="presParOf" srcId="{E5D3B344-C0D2-4F31-B6C9-643E5F581972}" destId="{D04899D5-D982-49C3-9F78-4C896DA624F7}" srcOrd="2" destOrd="0" presId="urn:microsoft.com/office/officeart/2005/8/layout/hList2"/>
    <dgm:cxn modelId="{E0DE9F0D-446E-4983-B247-37E407B3A0E8}" type="presParOf" srcId="{D280226A-9824-4C63-B06A-85558B223004}" destId="{2C4BE334-256F-4723-A5F6-C0255E5996A3}" srcOrd="5" destOrd="0" presId="urn:microsoft.com/office/officeart/2005/8/layout/hList2"/>
    <dgm:cxn modelId="{BB9C6A92-22A9-445A-9D6F-09C58B22727A}" type="presParOf" srcId="{D280226A-9824-4C63-B06A-85558B223004}" destId="{D7EDB956-9046-4002-90CC-BD776FE822E9}" srcOrd="6" destOrd="0" presId="urn:microsoft.com/office/officeart/2005/8/layout/hList2"/>
    <dgm:cxn modelId="{E31B9842-EB72-427B-98B6-57609C14F553}" type="presParOf" srcId="{D7EDB956-9046-4002-90CC-BD776FE822E9}" destId="{91558E38-FD9E-4708-97B0-AA796EA02747}" srcOrd="0" destOrd="0" presId="urn:microsoft.com/office/officeart/2005/8/layout/hList2"/>
    <dgm:cxn modelId="{82FC17D7-B227-4D5D-B105-5D8DE6948B21}" type="presParOf" srcId="{D7EDB956-9046-4002-90CC-BD776FE822E9}" destId="{A2364851-598B-476B-BE64-14A37C46CFD2}" srcOrd="1" destOrd="0" presId="urn:microsoft.com/office/officeart/2005/8/layout/hList2"/>
    <dgm:cxn modelId="{67DAC681-3E9F-4907-95E7-DABD37CCC143}" type="presParOf" srcId="{D7EDB956-9046-4002-90CC-BD776FE822E9}" destId="{97F8FDDC-575F-4355-B01F-42E23D36ADA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955E60-9386-42FC-AEF7-E42BDF9B29D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7C9D2F4-FF5E-4B8B-8E24-FB07EAE00C75}">
      <dgm:prSet/>
      <dgm:spPr/>
      <dgm:t>
        <a:bodyPr/>
        <a:lstStyle/>
        <a:p>
          <a:pPr rtl="0"/>
          <a:r>
            <a:rPr lang="es-ES" b="1" dirty="0"/>
            <a:t>Convenio de Donación firmado entre el Gobierno de El Salvador y Fondo Mundial</a:t>
          </a:r>
          <a:endParaRPr lang="es-ES" dirty="0"/>
        </a:p>
      </dgm:t>
    </dgm:pt>
    <dgm:pt modelId="{2EC938D8-06A6-4C19-A244-5A49766206CF}" type="parTrans" cxnId="{AC25B619-274F-462E-8BE3-169E53FAC6BD}">
      <dgm:prSet/>
      <dgm:spPr/>
      <dgm:t>
        <a:bodyPr/>
        <a:lstStyle/>
        <a:p>
          <a:endParaRPr lang="es-ES"/>
        </a:p>
      </dgm:t>
    </dgm:pt>
    <dgm:pt modelId="{0191EBC0-A873-4B8C-AF72-C5CB5E7D18CD}" type="sibTrans" cxnId="{AC25B619-274F-462E-8BE3-169E53FAC6BD}">
      <dgm:prSet/>
      <dgm:spPr/>
      <dgm:t>
        <a:bodyPr/>
        <a:lstStyle/>
        <a:p>
          <a:endParaRPr lang="es-ES"/>
        </a:p>
      </dgm:t>
    </dgm:pt>
    <dgm:pt modelId="{C77AC4A4-D3C0-451F-A77E-FFDADE762AEF}">
      <dgm:prSet/>
      <dgm:spPr>
        <a:solidFill>
          <a:srgbClr val="0070C0"/>
        </a:solidFill>
      </dgm:spPr>
      <dgm:t>
        <a:bodyPr/>
        <a:lstStyle/>
        <a:p>
          <a:pPr rtl="0"/>
          <a:r>
            <a:rPr lang="es-ES" b="1" dirty="0"/>
            <a:t>Manual Administrativo Financiero del Fondo Mundial,</a:t>
          </a:r>
        </a:p>
        <a:p>
          <a:pPr rtl="0"/>
          <a:r>
            <a:rPr lang="es-ES" b="1" dirty="0"/>
            <a:t> Ley  de la Administración Financiera del Estado AFI y SAFI</a:t>
          </a:r>
          <a:endParaRPr lang="es-ES" dirty="0"/>
        </a:p>
      </dgm:t>
    </dgm:pt>
    <dgm:pt modelId="{ECF01595-014F-4439-B35E-9342178AA1FB}" type="parTrans" cxnId="{196D713C-5FD2-4CF0-A86B-5C6301231A89}">
      <dgm:prSet/>
      <dgm:spPr/>
      <dgm:t>
        <a:bodyPr/>
        <a:lstStyle/>
        <a:p>
          <a:endParaRPr lang="es-ES"/>
        </a:p>
      </dgm:t>
    </dgm:pt>
    <dgm:pt modelId="{31BF5ECD-86A6-4860-9BF2-9553FED0A5C0}" type="sibTrans" cxnId="{196D713C-5FD2-4CF0-A86B-5C6301231A89}">
      <dgm:prSet/>
      <dgm:spPr/>
      <dgm:t>
        <a:bodyPr/>
        <a:lstStyle/>
        <a:p>
          <a:endParaRPr lang="es-ES"/>
        </a:p>
      </dgm:t>
    </dgm:pt>
    <dgm:pt modelId="{FE2A4B2E-5813-4B67-A0FA-3437E0B81B51}">
      <dgm:prSet/>
      <dgm:spPr>
        <a:solidFill>
          <a:srgbClr val="C00000"/>
        </a:solidFill>
      </dgm:spPr>
      <dgm:t>
        <a:bodyPr/>
        <a:lstStyle/>
        <a:p>
          <a:pPr rtl="0"/>
          <a:r>
            <a:rPr lang="es-ES" b="1" dirty="0"/>
            <a:t>Ley de la Corte de Cuentas, Normas Tecnicas de Control Interno del MINSAL, ley LACAP y otras  Normativas, ley  y/o  Procedimientos de la administración publica.</a:t>
          </a:r>
          <a:endParaRPr lang="es-ES" dirty="0"/>
        </a:p>
      </dgm:t>
    </dgm:pt>
    <dgm:pt modelId="{EEB7A2ED-C68E-4B9B-8484-E7CF1968B578}" type="parTrans" cxnId="{28884989-BE61-4307-9961-80371EAEC808}">
      <dgm:prSet/>
      <dgm:spPr/>
      <dgm:t>
        <a:bodyPr/>
        <a:lstStyle/>
        <a:p>
          <a:endParaRPr lang="es-ES"/>
        </a:p>
      </dgm:t>
    </dgm:pt>
    <dgm:pt modelId="{9B210D8D-90C9-4F94-BBBF-56662C8CFDE8}" type="sibTrans" cxnId="{28884989-BE61-4307-9961-80371EAEC808}">
      <dgm:prSet/>
      <dgm:spPr/>
      <dgm:t>
        <a:bodyPr/>
        <a:lstStyle/>
        <a:p>
          <a:endParaRPr lang="es-ES"/>
        </a:p>
      </dgm:t>
    </dgm:pt>
    <dgm:pt modelId="{2F44BBE6-ECD1-48F2-BC95-E8E5D35F204E}" type="pres">
      <dgm:prSet presAssocID="{D3955E60-9386-42FC-AEF7-E42BDF9B29D0}" presName="Name0" presStyleCnt="0">
        <dgm:presLayoutVars>
          <dgm:dir/>
          <dgm:animLvl val="lvl"/>
          <dgm:resizeHandles val="exact"/>
        </dgm:presLayoutVars>
      </dgm:prSet>
      <dgm:spPr/>
    </dgm:pt>
    <dgm:pt modelId="{7E72A76F-07F5-4F49-BAD5-64172059E401}" type="pres">
      <dgm:prSet presAssocID="{FE2A4B2E-5813-4B67-A0FA-3437E0B81B51}" presName="boxAndChildren" presStyleCnt="0"/>
      <dgm:spPr/>
    </dgm:pt>
    <dgm:pt modelId="{105659E7-BDDA-44D8-ABA1-764ECB6EAEDE}" type="pres">
      <dgm:prSet presAssocID="{FE2A4B2E-5813-4B67-A0FA-3437E0B81B51}" presName="parentTextBox" presStyleLbl="node1" presStyleIdx="0" presStyleCnt="3"/>
      <dgm:spPr/>
    </dgm:pt>
    <dgm:pt modelId="{0C997E5B-3D44-434F-B3FB-8CDF8D775310}" type="pres">
      <dgm:prSet presAssocID="{31BF5ECD-86A6-4860-9BF2-9553FED0A5C0}" presName="sp" presStyleCnt="0"/>
      <dgm:spPr/>
    </dgm:pt>
    <dgm:pt modelId="{49DACEB9-45D0-4438-85A3-39769704F05C}" type="pres">
      <dgm:prSet presAssocID="{C77AC4A4-D3C0-451F-A77E-FFDADE762AEF}" presName="arrowAndChildren" presStyleCnt="0"/>
      <dgm:spPr/>
    </dgm:pt>
    <dgm:pt modelId="{3FF379A8-CB46-4133-8D14-AE51302572C4}" type="pres">
      <dgm:prSet presAssocID="{C77AC4A4-D3C0-451F-A77E-FFDADE762AEF}" presName="parentTextArrow" presStyleLbl="node1" presStyleIdx="1" presStyleCnt="3"/>
      <dgm:spPr/>
    </dgm:pt>
    <dgm:pt modelId="{9D537EC7-5FA4-4476-BBC1-EA60833E6C89}" type="pres">
      <dgm:prSet presAssocID="{0191EBC0-A873-4B8C-AF72-C5CB5E7D18CD}" presName="sp" presStyleCnt="0"/>
      <dgm:spPr/>
    </dgm:pt>
    <dgm:pt modelId="{B466AA86-AD15-4CC8-9D37-99D1C8B19450}" type="pres">
      <dgm:prSet presAssocID="{E7C9D2F4-FF5E-4B8B-8E24-FB07EAE00C75}" presName="arrowAndChildren" presStyleCnt="0"/>
      <dgm:spPr/>
    </dgm:pt>
    <dgm:pt modelId="{BD5EB73F-7F84-46C3-879A-05352DC183A3}" type="pres">
      <dgm:prSet presAssocID="{E7C9D2F4-FF5E-4B8B-8E24-FB07EAE00C75}" presName="parentTextArrow" presStyleLbl="node1" presStyleIdx="2" presStyleCnt="3" custLinFactNeighborX="-1207" custLinFactNeighborY="-2984"/>
      <dgm:spPr/>
    </dgm:pt>
  </dgm:ptLst>
  <dgm:cxnLst>
    <dgm:cxn modelId="{C185130C-9A91-4AD9-AD90-099FE242DB1B}" type="presOf" srcId="{D3955E60-9386-42FC-AEF7-E42BDF9B29D0}" destId="{2F44BBE6-ECD1-48F2-BC95-E8E5D35F204E}" srcOrd="0" destOrd="0" presId="urn:microsoft.com/office/officeart/2005/8/layout/process4"/>
    <dgm:cxn modelId="{AC25B619-274F-462E-8BE3-169E53FAC6BD}" srcId="{D3955E60-9386-42FC-AEF7-E42BDF9B29D0}" destId="{E7C9D2F4-FF5E-4B8B-8E24-FB07EAE00C75}" srcOrd="0" destOrd="0" parTransId="{2EC938D8-06A6-4C19-A244-5A49766206CF}" sibTransId="{0191EBC0-A873-4B8C-AF72-C5CB5E7D18CD}"/>
    <dgm:cxn modelId="{196D713C-5FD2-4CF0-A86B-5C6301231A89}" srcId="{D3955E60-9386-42FC-AEF7-E42BDF9B29D0}" destId="{C77AC4A4-D3C0-451F-A77E-FFDADE762AEF}" srcOrd="1" destOrd="0" parTransId="{ECF01595-014F-4439-B35E-9342178AA1FB}" sibTransId="{31BF5ECD-86A6-4860-9BF2-9553FED0A5C0}"/>
    <dgm:cxn modelId="{28884989-BE61-4307-9961-80371EAEC808}" srcId="{D3955E60-9386-42FC-AEF7-E42BDF9B29D0}" destId="{FE2A4B2E-5813-4B67-A0FA-3437E0B81B51}" srcOrd="2" destOrd="0" parTransId="{EEB7A2ED-C68E-4B9B-8484-E7CF1968B578}" sibTransId="{9B210D8D-90C9-4F94-BBBF-56662C8CFDE8}"/>
    <dgm:cxn modelId="{8F15A790-CA80-4376-8B04-5BEAA3AD04B4}" type="presOf" srcId="{C77AC4A4-D3C0-451F-A77E-FFDADE762AEF}" destId="{3FF379A8-CB46-4133-8D14-AE51302572C4}" srcOrd="0" destOrd="0" presId="urn:microsoft.com/office/officeart/2005/8/layout/process4"/>
    <dgm:cxn modelId="{B3CDE8A5-89C1-4548-8620-62ABD182F0C4}" type="presOf" srcId="{FE2A4B2E-5813-4B67-A0FA-3437E0B81B51}" destId="{105659E7-BDDA-44D8-ABA1-764ECB6EAEDE}" srcOrd="0" destOrd="0" presId="urn:microsoft.com/office/officeart/2005/8/layout/process4"/>
    <dgm:cxn modelId="{F99931ED-6437-4D4E-AF45-635E162B6601}" type="presOf" srcId="{E7C9D2F4-FF5E-4B8B-8E24-FB07EAE00C75}" destId="{BD5EB73F-7F84-46C3-879A-05352DC183A3}" srcOrd="0" destOrd="0" presId="urn:microsoft.com/office/officeart/2005/8/layout/process4"/>
    <dgm:cxn modelId="{8756C191-1695-4C62-9D79-01CED1B6B9CF}" type="presParOf" srcId="{2F44BBE6-ECD1-48F2-BC95-E8E5D35F204E}" destId="{7E72A76F-07F5-4F49-BAD5-64172059E401}" srcOrd="0" destOrd="0" presId="urn:microsoft.com/office/officeart/2005/8/layout/process4"/>
    <dgm:cxn modelId="{30100B9C-1AAD-4589-8B43-478B5BBC90BB}" type="presParOf" srcId="{7E72A76F-07F5-4F49-BAD5-64172059E401}" destId="{105659E7-BDDA-44D8-ABA1-764ECB6EAEDE}" srcOrd="0" destOrd="0" presId="urn:microsoft.com/office/officeart/2005/8/layout/process4"/>
    <dgm:cxn modelId="{A431A4F8-BAB7-4E74-97F0-CF7D52E1F8AA}" type="presParOf" srcId="{2F44BBE6-ECD1-48F2-BC95-E8E5D35F204E}" destId="{0C997E5B-3D44-434F-B3FB-8CDF8D775310}" srcOrd="1" destOrd="0" presId="urn:microsoft.com/office/officeart/2005/8/layout/process4"/>
    <dgm:cxn modelId="{67D29AFE-1A16-4031-B453-5D4B79FD4938}" type="presParOf" srcId="{2F44BBE6-ECD1-48F2-BC95-E8E5D35F204E}" destId="{49DACEB9-45D0-4438-85A3-39769704F05C}" srcOrd="2" destOrd="0" presId="urn:microsoft.com/office/officeart/2005/8/layout/process4"/>
    <dgm:cxn modelId="{4CEF7589-6731-4EBF-A3BF-F8D0C0E76FA4}" type="presParOf" srcId="{49DACEB9-45D0-4438-85A3-39769704F05C}" destId="{3FF379A8-CB46-4133-8D14-AE51302572C4}" srcOrd="0" destOrd="0" presId="urn:microsoft.com/office/officeart/2005/8/layout/process4"/>
    <dgm:cxn modelId="{B9421134-CAA4-4EC0-9968-B3DB8BAFF82B}" type="presParOf" srcId="{2F44BBE6-ECD1-48F2-BC95-E8E5D35F204E}" destId="{9D537EC7-5FA4-4476-BBC1-EA60833E6C89}" srcOrd="3" destOrd="0" presId="urn:microsoft.com/office/officeart/2005/8/layout/process4"/>
    <dgm:cxn modelId="{26013CFA-70BB-4424-89E4-4681E5236817}" type="presParOf" srcId="{2F44BBE6-ECD1-48F2-BC95-E8E5D35F204E}" destId="{B466AA86-AD15-4CC8-9D37-99D1C8B19450}" srcOrd="4" destOrd="0" presId="urn:microsoft.com/office/officeart/2005/8/layout/process4"/>
    <dgm:cxn modelId="{D52380E0-CC2F-4B7A-B61A-D2BA81565C1A}" type="presParOf" srcId="{B466AA86-AD15-4CC8-9D37-99D1C8B19450}" destId="{BD5EB73F-7F84-46C3-879A-05352DC183A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C3D2D8-A5F7-4B61-8CAB-78A0D9CA45F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4DFDCC4-0351-4276-B59E-75BB47261D04}">
      <dgm:prSet phldrT="[Texto]" custT="1"/>
      <dgm:spPr/>
      <dgm:t>
        <a:bodyPr/>
        <a:lstStyle/>
        <a:p>
          <a:pPr algn="ctr"/>
          <a:r>
            <a:rPr lang="es-ES" sz="2800" dirty="0"/>
            <a:t>CUMPLIMIENTO  EN LA EJECUCION DE FONDOS SEGÚN CONVENIDO DE FONDO MUNDIAL </a:t>
          </a:r>
        </a:p>
      </dgm:t>
    </dgm:pt>
    <dgm:pt modelId="{E812FBD0-A2A0-48DE-B92E-633CC9EA2D12}" type="parTrans" cxnId="{CDF98759-123D-4AE1-80DB-3BCDBD87C2AE}">
      <dgm:prSet/>
      <dgm:spPr/>
      <dgm:t>
        <a:bodyPr/>
        <a:lstStyle/>
        <a:p>
          <a:pPr algn="ctr"/>
          <a:endParaRPr lang="es-ES" sz="2000"/>
        </a:p>
      </dgm:t>
    </dgm:pt>
    <dgm:pt modelId="{776383FE-3778-4C70-8F8F-E4E73862953D}" type="sibTrans" cxnId="{CDF98759-123D-4AE1-80DB-3BCDBD87C2AE}">
      <dgm:prSet/>
      <dgm:spPr/>
      <dgm:t>
        <a:bodyPr/>
        <a:lstStyle/>
        <a:p>
          <a:pPr algn="ctr"/>
          <a:endParaRPr lang="es-ES" sz="2000"/>
        </a:p>
      </dgm:t>
    </dgm:pt>
    <dgm:pt modelId="{FC5D2B2B-B73C-4D68-A7E7-D01838C87C15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S" sz="1800" dirty="0"/>
            <a:t>2. </a:t>
          </a:r>
          <a:r>
            <a:rPr lang="es-ES" sz="1800" b="1" u="sng" dirty="0"/>
            <a:t>Compra de los bienes y servicios</a:t>
          </a:r>
        </a:p>
        <a:p>
          <a:pPr algn="ctr"/>
          <a:r>
            <a:rPr lang="es-ES" sz="1800" b="0" u="none" dirty="0"/>
            <a:t>Estos  se realizan cumpliendo la </a:t>
          </a:r>
          <a:r>
            <a:rPr lang="es-ES" sz="1800" dirty="0"/>
            <a:t>Ley LACAP certificando fondos según  presupuesto aprobados por FM. Garantizando procesos transparentes , Costos competitivos y razonables</a:t>
          </a:r>
        </a:p>
      </dgm:t>
    </dgm:pt>
    <dgm:pt modelId="{646E5690-2839-4B5A-9661-49E80795549E}" type="parTrans" cxnId="{C59C2783-20CF-4783-9AF8-43C4BFEAFDA3}">
      <dgm:prSet/>
      <dgm:spPr/>
      <dgm:t>
        <a:bodyPr/>
        <a:lstStyle/>
        <a:p>
          <a:pPr algn="ctr"/>
          <a:endParaRPr lang="es-ES" sz="2000"/>
        </a:p>
      </dgm:t>
    </dgm:pt>
    <dgm:pt modelId="{AE2D7B4C-7AA7-4730-AEE4-7DEE4A4E61C4}" type="sibTrans" cxnId="{C59C2783-20CF-4783-9AF8-43C4BFEAFDA3}">
      <dgm:prSet/>
      <dgm:spPr/>
      <dgm:t>
        <a:bodyPr/>
        <a:lstStyle/>
        <a:p>
          <a:pPr algn="ctr"/>
          <a:endParaRPr lang="es-ES" sz="2000"/>
        </a:p>
      </dgm:t>
    </dgm:pt>
    <dgm:pt modelId="{98DD91B8-3B73-4356-8110-9D7F18BF6D1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/>
        </a:solidFill>
      </dgm:spPr>
      <dgm:t>
        <a:bodyPr/>
        <a:lstStyle/>
        <a:p>
          <a:pPr algn="ctr"/>
          <a:r>
            <a:rPr lang="es-ES" sz="1800" dirty="0"/>
            <a:t>3. </a:t>
          </a:r>
          <a:r>
            <a:rPr lang="es-ES" sz="1800" b="1" u="sng" dirty="0"/>
            <a:t>Pagos de bienes y servicios con fondos de los Proyectos de FM</a:t>
          </a:r>
        </a:p>
        <a:p>
          <a:pPr algn="ctr"/>
          <a:r>
            <a:rPr lang="es-ES" sz="1800" dirty="0"/>
            <a:t>Todo pago debe efectuarse con transparencia, que el gasto este contemplado en el presupuesto y que los bienes sean utilizados para los para los fines fueron aprobados según presupuesto y convenio</a:t>
          </a:r>
        </a:p>
      </dgm:t>
    </dgm:pt>
    <dgm:pt modelId="{65413630-6713-4AE8-B993-D5B928532BB0}" type="parTrans" cxnId="{28F01019-B08A-4844-90B7-55DDACF4D6D1}">
      <dgm:prSet/>
      <dgm:spPr/>
      <dgm:t>
        <a:bodyPr/>
        <a:lstStyle/>
        <a:p>
          <a:pPr algn="ctr"/>
          <a:endParaRPr lang="es-ES" sz="2000"/>
        </a:p>
      </dgm:t>
    </dgm:pt>
    <dgm:pt modelId="{DCDE5B5F-CD96-44F1-830D-8B3DF784EE90}" type="sibTrans" cxnId="{28F01019-B08A-4844-90B7-55DDACF4D6D1}">
      <dgm:prSet/>
      <dgm:spPr/>
      <dgm:t>
        <a:bodyPr/>
        <a:lstStyle/>
        <a:p>
          <a:pPr algn="ctr"/>
          <a:endParaRPr lang="es-ES" sz="2000"/>
        </a:p>
      </dgm:t>
    </dgm:pt>
    <dgm:pt modelId="{D1E0206B-6499-4BF5-81CA-F85BE05D807C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pPr algn="ctr"/>
          <a:r>
            <a:rPr lang="es-ES" sz="1800" dirty="0"/>
            <a:t>5. Toda la documentación de gastos se encuentra, archivada en el área contable y  disponible para la revisión del ALF y futuras auditores internas y externas a través de la cual pueden realizar</a:t>
          </a:r>
          <a:br>
            <a:rPr lang="es-ES" sz="1800" dirty="0"/>
          </a:br>
          <a:r>
            <a:rPr lang="es-ES" sz="1800" dirty="0"/>
            <a:t>revisión de todos los gastos efectuados</a:t>
          </a:r>
        </a:p>
      </dgm:t>
    </dgm:pt>
    <dgm:pt modelId="{91AC17FB-CDC7-4D69-A5C7-C8BFACE0D44D}" type="parTrans" cxnId="{4B3D350E-E874-47B8-B132-479D71A518E1}">
      <dgm:prSet/>
      <dgm:spPr/>
      <dgm:t>
        <a:bodyPr/>
        <a:lstStyle/>
        <a:p>
          <a:pPr algn="ctr"/>
          <a:endParaRPr lang="es-ES" sz="2000"/>
        </a:p>
      </dgm:t>
    </dgm:pt>
    <dgm:pt modelId="{23CF5A2C-E39B-42B6-8DAC-293FC59CDE43}" type="sibTrans" cxnId="{4B3D350E-E874-47B8-B132-479D71A518E1}">
      <dgm:prSet/>
      <dgm:spPr/>
      <dgm:t>
        <a:bodyPr/>
        <a:lstStyle/>
        <a:p>
          <a:pPr algn="ctr"/>
          <a:endParaRPr lang="es-ES" sz="2000"/>
        </a:p>
      </dgm:t>
    </dgm:pt>
    <dgm:pt modelId="{90B91F77-866A-446E-9F35-6BB24AA79182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S" sz="1800" dirty="0">
              <a:solidFill>
                <a:schemeClr val="tx1"/>
              </a:solidFill>
            </a:rPr>
            <a:t>1. Los tres Programas Nacionales de VIH/sida, Malaria y  TB, Considerando el presupuesto aprobado por año. Elabora su plan de compras anual para solicitar sus compras  para la ejecucion y  cumplimiento de todos los compromisos adquiridos con el donante</a:t>
          </a:r>
          <a:r>
            <a:rPr lang="es-ES" sz="1800" dirty="0"/>
            <a:t>.</a:t>
          </a:r>
        </a:p>
      </dgm:t>
    </dgm:pt>
    <dgm:pt modelId="{E47FFF56-D218-4D1F-9666-E9FC249AD033}" type="parTrans" cxnId="{95284885-8E2A-454C-A2BE-3E76D16F3E64}">
      <dgm:prSet/>
      <dgm:spPr/>
      <dgm:t>
        <a:bodyPr/>
        <a:lstStyle/>
        <a:p>
          <a:pPr algn="ctr"/>
          <a:endParaRPr lang="es-ES" sz="2000"/>
        </a:p>
      </dgm:t>
    </dgm:pt>
    <dgm:pt modelId="{AB11B38D-77D9-4DB2-B867-E419004B8FC2}" type="sibTrans" cxnId="{95284885-8E2A-454C-A2BE-3E76D16F3E64}">
      <dgm:prSet/>
      <dgm:spPr/>
      <dgm:t>
        <a:bodyPr/>
        <a:lstStyle/>
        <a:p>
          <a:pPr algn="ctr"/>
          <a:endParaRPr lang="es-ES" sz="2000"/>
        </a:p>
      </dgm:t>
    </dgm:pt>
    <dgm:pt modelId="{373FEFB0-CB19-4A10-A89E-1E613D2A66C1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S" sz="1800" b="1" u="sng" dirty="0"/>
            <a:t>4. Registros contables y Conciliación Bancaria de los fondos del proyecto</a:t>
          </a:r>
          <a:r>
            <a:rPr lang="es-ES" sz="1800" dirty="0"/>
            <a:t>. Todos los fondos se registran en sistema SAFI del estado. Quien mensualmente se realiza conciliacion de los fondos (contabilidad, fondos externos y estados bancarios. financiera de Fondos Externos  y SAFOD</a:t>
          </a:r>
        </a:p>
      </dgm:t>
    </dgm:pt>
    <dgm:pt modelId="{6494CC98-AF5A-4631-9B21-C55C732B13A2}" type="parTrans" cxnId="{F97BCF72-D993-4470-818D-F088C9B72AF0}">
      <dgm:prSet/>
      <dgm:spPr/>
      <dgm:t>
        <a:bodyPr/>
        <a:lstStyle/>
        <a:p>
          <a:pPr algn="ctr"/>
          <a:endParaRPr lang="es-ES" sz="2000"/>
        </a:p>
      </dgm:t>
    </dgm:pt>
    <dgm:pt modelId="{EDE8CD6F-A955-48BC-BF8C-A1FF7BE6258C}" type="sibTrans" cxnId="{F97BCF72-D993-4470-818D-F088C9B72AF0}">
      <dgm:prSet/>
      <dgm:spPr/>
      <dgm:t>
        <a:bodyPr/>
        <a:lstStyle/>
        <a:p>
          <a:pPr algn="ctr"/>
          <a:endParaRPr lang="es-ES" sz="2000"/>
        </a:p>
      </dgm:t>
    </dgm:pt>
    <dgm:pt modelId="{615CB77B-50E9-4528-9718-DF0EAB8715EC}" type="pres">
      <dgm:prSet presAssocID="{56C3D2D8-A5F7-4B61-8CAB-78A0D9CA45FF}" presName="composite" presStyleCnt="0">
        <dgm:presLayoutVars>
          <dgm:chMax val="1"/>
          <dgm:dir/>
          <dgm:resizeHandles val="exact"/>
        </dgm:presLayoutVars>
      </dgm:prSet>
      <dgm:spPr/>
    </dgm:pt>
    <dgm:pt modelId="{8158388B-76DE-4973-A742-B6B65C6D722E}" type="pres">
      <dgm:prSet presAssocID="{F4DFDCC4-0351-4276-B59E-75BB47261D04}" presName="roof" presStyleLbl="dkBgShp" presStyleIdx="0" presStyleCnt="2" custScaleX="100000" custScaleY="37681" custLinFactNeighborX="1783" custLinFactNeighborY="21873"/>
      <dgm:spPr/>
    </dgm:pt>
    <dgm:pt modelId="{FE99B13B-1138-4918-AB1D-BE4454490AF0}" type="pres">
      <dgm:prSet presAssocID="{F4DFDCC4-0351-4276-B59E-75BB47261D04}" presName="pillars" presStyleCnt="0"/>
      <dgm:spPr/>
    </dgm:pt>
    <dgm:pt modelId="{757503D1-532A-475F-A6D1-64E877D7938C}" type="pres">
      <dgm:prSet presAssocID="{F4DFDCC4-0351-4276-B59E-75BB47261D04}" presName="pillar1" presStyleLbl="node1" presStyleIdx="0" presStyleCnt="5" custScaleX="104790" custScaleY="113912" custLinFactX="11121" custLinFactNeighborX="100000" custLinFactNeighborY="2083">
        <dgm:presLayoutVars>
          <dgm:bulletEnabled val="1"/>
        </dgm:presLayoutVars>
      </dgm:prSet>
      <dgm:spPr/>
    </dgm:pt>
    <dgm:pt modelId="{676BC7CE-9B97-414E-8086-BA94631F06C0}" type="pres">
      <dgm:prSet presAssocID="{98DD91B8-3B73-4356-8110-9D7F18BF6D10}" presName="pillarX" presStyleLbl="node1" presStyleIdx="1" presStyleCnt="5" custScaleX="102228" custScaleY="105704" custLinFactX="11359" custLinFactNeighborX="100000" custLinFactNeighborY="-2253">
        <dgm:presLayoutVars>
          <dgm:bulletEnabled val="1"/>
        </dgm:presLayoutVars>
      </dgm:prSet>
      <dgm:spPr/>
    </dgm:pt>
    <dgm:pt modelId="{F9CF42CA-D60B-429D-9260-2DACD6D79311}" type="pres">
      <dgm:prSet presAssocID="{373FEFB0-CB19-4A10-A89E-1E613D2A66C1}" presName="pillarX" presStyleLbl="node1" presStyleIdx="2" presStyleCnt="5" custScaleX="101998" custScaleY="106803" custLinFactX="10873" custLinFactNeighborX="100000" custLinFactNeighborY="-1129">
        <dgm:presLayoutVars>
          <dgm:bulletEnabled val="1"/>
        </dgm:presLayoutVars>
      </dgm:prSet>
      <dgm:spPr/>
    </dgm:pt>
    <dgm:pt modelId="{91CB8EC8-F23F-4D2A-810B-C47853C492AA}" type="pres">
      <dgm:prSet presAssocID="{90B91F77-866A-446E-9F35-6BB24AA79182}" presName="pillarX" presStyleLbl="node1" presStyleIdx="3" presStyleCnt="5" custScaleX="110891" custScaleY="105704" custLinFactX="-125483" custLinFactNeighborX="-200000" custLinFactNeighborY="-2253">
        <dgm:presLayoutVars>
          <dgm:bulletEnabled val="1"/>
        </dgm:presLayoutVars>
      </dgm:prSet>
      <dgm:spPr/>
    </dgm:pt>
    <dgm:pt modelId="{B7DB1D0C-366D-4DC3-AD33-17EEE37E7032}" type="pres">
      <dgm:prSet presAssocID="{D1E0206B-6499-4BF5-81CA-F85BE05D807C}" presName="pillarX" presStyleLbl="node1" presStyleIdx="4" presStyleCnt="5" custScaleX="85331" custScaleY="105704" custLinFactNeighborX="79" custLinFactNeighborY="-2253">
        <dgm:presLayoutVars>
          <dgm:bulletEnabled val="1"/>
        </dgm:presLayoutVars>
      </dgm:prSet>
      <dgm:spPr/>
    </dgm:pt>
    <dgm:pt modelId="{AF85BF8C-1E8A-413D-BBD7-C4FC53CD60A8}" type="pres">
      <dgm:prSet presAssocID="{F4DFDCC4-0351-4276-B59E-75BB47261D04}" presName="base" presStyleLbl="dkBgShp" presStyleIdx="1" presStyleCnt="2"/>
      <dgm:spPr/>
    </dgm:pt>
  </dgm:ptLst>
  <dgm:cxnLst>
    <dgm:cxn modelId="{4B3D350E-E874-47B8-B132-479D71A518E1}" srcId="{F4DFDCC4-0351-4276-B59E-75BB47261D04}" destId="{D1E0206B-6499-4BF5-81CA-F85BE05D807C}" srcOrd="4" destOrd="0" parTransId="{91AC17FB-CDC7-4D69-A5C7-C8BFACE0D44D}" sibTransId="{23CF5A2C-E39B-42B6-8DAC-293FC59CDE43}"/>
    <dgm:cxn modelId="{28F01019-B08A-4844-90B7-55DDACF4D6D1}" srcId="{F4DFDCC4-0351-4276-B59E-75BB47261D04}" destId="{98DD91B8-3B73-4356-8110-9D7F18BF6D10}" srcOrd="1" destOrd="0" parTransId="{65413630-6713-4AE8-B993-D5B928532BB0}" sibTransId="{DCDE5B5F-CD96-44F1-830D-8B3DF784EE90}"/>
    <dgm:cxn modelId="{937FAF23-F668-4A81-A135-F1597AAF5F3A}" type="presOf" srcId="{98DD91B8-3B73-4356-8110-9D7F18BF6D10}" destId="{676BC7CE-9B97-414E-8086-BA94631F06C0}" srcOrd="0" destOrd="0" presId="urn:microsoft.com/office/officeart/2005/8/layout/hList3"/>
    <dgm:cxn modelId="{F97BCF72-D993-4470-818D-F088C9B72AF0}" srcId="{F4DFDCC4-0351-4276-B59E-75BB47261D04}" destId="{373FEFB0-CB19-4A10-A89E-1E613D2A66C1}" srcOrd="2" destOrd="0" parTransId="{6494CC98-AF5A-4631-9B21-C55C732B13A2}" sibTransId="{EDE8CD6F-A955-48BC-BF8C-A1FF7BE6258C}"/>
    <dgm:cxn modelId="{EB30FC73-2F8D-4E2F-8A94-4C08B227B8E5}" type="presOf" srcId="{373FEFB0-CB19-4A10-A89E-1E613D2A66C1}" destId="{F9CF42CA-D60B-429D-9260-2DACD6D79311}" srcOrd="0" destOrd="0" presId="urn:microsoft.com/office/officeart/2005/8/layout/hList3"/>
    <dgm:cxn modelId="{CDF98759-123D-4AE1-80DB-3BCDBD87C2AE}" srcId="{56C3D2D8-A5F7-4B61-8CAB-78A0D9CA45FF}" destId="{F4DFDCC4-0351-4276-B59E-75BB47261D04}" srcOrd="0" destOrd="0" parTransId="{E812FBD0-A2A0-48DE-B92E-633CC9EA2D12}" sibTransId="{776383FE-3778-4C70-8F8F-E4E73862953D}"/>
    <dgm:cxn modelId="{C59C2783-20CF-4783-9AF8-43C4BFEAFDA3}" srcId="{F4DFDCC4-0351-4276-B59E-75BB47261D04}" destId="{FC5D2B2B-B73C-4D68-A7E7-D01838C87C15}" srcOrd="0" destOrd="0" parTransId="{646E5690-2839-4B5A-9661-49E80795549E}" sibTransId="{AE2D7B4C-7AA7-4730-AEE4-7DEE4A4E61C4}"/>
    <dgm:cxn modelId="{95284885-8E2A-454C-A2BE-3E76D16F3E64}" srcId="{F4DFDCC4-0351-4276-B59E-75BB47261D04}" destId="{90B91F77-866A-446E-9F35-6BB24AA79182}" srcOrd="3" destOrd="0" parTransId="{E47FFF56-D218-4D1F-9666-E9FC249AD033}" sibTransId="{AB11B38D-77D9-4DB2-B867-E419004B8FC2}"/>
    <dgm:cxn modelId="{E57DB089-AE69-4F50-BC7E-C2E56B138751}" type="presOf" srcId="{F4DFDCC4-0351-4276-B59E-75BB47261D04}" destId="{8158388B-76DE-4973-A742-B6B65C6D722E}" srcOrd="0" destOrd="0" presId="urn:microsoft.com/office/officeart/2005/8/layout/hList3"/>
    <dgm:cxn modelId="{A4E69091-E6FB-4768-8079-9C7A41484232}" type="presOf" srcId="{FC5D2B2B-B73C-4D68-A7E7-D01838C87C15}" destId="{757503D1-532A-475F-A6D1-64E877D7938C}" srcOrd="0" destOrd="0" presId="urn:microsoft.com/office/officeart/2005/8/layout/hList3"/>
    <dgm:cxn modelId="{567DBADF-0451-4AE5-AB21-78C338A0E0FA}" type="presOf" srcId="{D1E0206B-6499-4BF5-81CA-F85BE05D807C}" destId="{B7DB1D0C-366D-4DC3-AD33-17EEE37E7032}" srcOrd="0" destOrd="0" presId="urn:microsoft.com/office/officeart/2005/8/layout/hList3"/>
    <dgm:cxn modelId="{98227AFB-7E2F-4699-9D46-9605749A90C0}" type="presOf" srcId="{90B91F77-866A-446E-9F35-6BB24AA79182}" destId="{91CB8EC8-F23F-4D2A-810B-C47853C492AA}" srcOrd="0" destOrd="0" presId="urn:microsoft.com/office/officeart/2005/8/layout/hList3"/>
    <dgm:cxn modelId="{0E2312FF-6033-4E1E-9039-77DF6C512CA0}" type="presOf" srcId="{56C3D2D8-A5F7-4B61-8CAB-78A0D9CA45FF}" destId="{615CB77B-50E9-4528-9718-DF0EAB8715EC}" srcOrd="0" destOrd="0" presId="urn:microsoft.com/office/officeart/2005/8/layout/hList3"/>
    <dgm:cxn modelId="{B14E3620-12CF-43D0-A289-56AA51627705}" type="presParOf" srcId="{615CB77B-50E9-4528-9718-DF0EAB8715EC}" destId="{8158388B-76DE-4973-A742-B6B65C6D722E}" srcOrd="0" destOrd="0" presId="urn:microsoft.com/office/officeart/2005/8/layout/hList3"/>
    <dgm:cxn modelId="{95381B7B-63E4-44EC-AC2B-49E95C5AF521}" type="presParOf" srcId="{615CB77B-50E9-4528-9718-DF0EAB8715EC}" destId="{FE99B13B-1138-4918-AB1D-BE4454490AF0}" srcOrd="1" destOrd="0" presId="urn:microsoft.com/office/officeart/2005/8/layout/hList3"/>
    <dgm:cxn modelId="{8EF9D3D2-2CB6-4A5F-9802-398DB65D24E1}" type="presParOf" srcId="{FE99B13B-1138-4918-AB1D-BE4454490AF0}" destId="{757503D1-532A-475F-A6D1-64E877D7938C}" srcOrd="0" destOrd="0" presId="urn:microsoft.com/office/officeart/2005/8/layout/hList3"/>
    <dgm:cxn modelId="{FBA3CC9F-05BC-4E3C-A204-F408F102B91C}" type="presParOf" srcId="{FE99B13B-1138-4918-AB1D-BE4454490AF0}" destId="{676BC7CE-9B97-414E-8086-BA94631F06C0}" srcOrd="1" destOrd="0" presId="urn:microsoft.com/office/officeart/2005/8/layout/hList3"/>
    <dgm:cxn modelId="{6F4A3609-4A7D-4ABD-89D6-3DC19930CD94}" type="presParOf" srcId="{FE99B13B-1138-4918-AB1D-BE4454490AF0}" destId="{F9CF42CA-D60B-429D-9260-2DACD6D79311}" srcOrd="2" destOrd="0" presId="urn:microsoft.com/office/officeart/2005/8/layout/hList3"/>
    <dgm:cxn modelId="{8ABC7053-117F-43E4-8DB1-A86860BF77FF}" type="presParOf" srcId="{FE99B13B-1138-4918-AB1D-BE4454490AF0}" destId="{91CB8EC8-F23F-4D2A-810B-C47853C492AA}" srcOrd="3" destOrd="0" presId="urn:microsoft.com/office/officeart/2005/8/layout/hList3"/>
    <dgm:cxn modelId="{A669CF00-2C73-4470-82DC-3AA9281E05EA}" type="presParOf" srcId="{FE99B13B-1138-4918-AB1D-BE4454490AF0}" destId="{B7DB1D0C-366D-4DC3-AD33-17EEE37E7032}" srcOrd="4" destOrd="0" presId="urn:microsoft.com/office/officeart/2005/8/layout/hList3"/>
    <dgm:cxn modelId="{5E2AFC63-6013-4D3D-888D-DDF9B1D94AFA}" type="presParOf" srcId="{615CB77B-50E9-4528-9718-DF0EAB8715EC}" destId="{AF85BF8C-1E8A-413D-BBD7-C4FC53CD60A8}" srcOrd="2" destOrd="0" presId="urn:microsoft.com/office/officeart/2005/8/layout/hList3"/>
  </dgm:cxnLst>
  <dgm:bg/>
  <dgm:whole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matrix1#1" loCatId="matrix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F9A846BA-06FB-46AF-80ED-5EA0073A08FA}">
      <dgm:prSet phldrT="[Text]" custT="1"/>
      <dgm:spPr/>
      <dgm:t>
        <a:bodyPr/>
        <a:lstStyle/>
        <a:p>
          <a:r>
            <a:rPr lang="es-ES" sz="2400" dirty="0"/>
            <a:t>Grandes Procesos que generan ejecución financiera</a:t>
          </a:r>
        </a:p>
      </dgm:t>
    </dgm:pt>
    <dgm:pt modelId="{867140E2-327F-4343-AA77-39B40F758E20}" type="parTrans" cxnId="{E0A59ECF-A5D6-4165-81D6-37160CDE59E0}">
      <dgm:prSet/>
      <dgm:spPr/>
      <dgm:t>
        <a:bodyPr/>
        <a:lstStyle/>
        <a:p>
          <a:endParaRPr lang="es-ES" sz="2000"/>
        </a:p>
      </dgm:t>
    </dgm:pt>
    <dgm:pt modelId="{D054D334-137E-4116-BF8C-3B5A64D95A38}" type="sibTrans" cxnId="{E0A59ECF-A5D6-4165-81D6-37160CDE59E0}">
      <dgm:prSet/>
      <dgm:spPr/>
      <dgm:t>
        <a:bodyPr/>
        <a:lstStyle/>
        <a:p>
          <a:endParaRPr lang="es-ES" sz="2000"/>
        </a:p>
      </dgm:t>
    </dgm:pt>
    <dgm:pt modelId="{F158A836-9807-4BB5-96D7-55AAE48F5E54}">
      <dgm:prSet phldrT="[Text]" custT="1"/>
      <dgm:spPr/>
      <dgm:t>
        <a:bodyPr/>
        <a:lstStyle/>
        <a:p>
          <a:r>
            <a:rPr lang="es-ES" sz="2400" dirty="0"/>
            <a:t>Oportuna Elaboración de Especificaciones Técnicas y Solicitudes de Compra para ingresarlas a la UACI                            ( Responsable:  Programas)</a:t>
          </a:r>
        </a:p>
      </dgm:t>
    </dgm:pt>
    <dgm:pt modelId="{558C0938-D0E9-4B08-AF25-06F808A3FD1D}" type="parTrans" cxnId="{5DEF2495-9985-44C6-8EDA-3F14AE904248}">
      <dgm:prSet/>
      <dgm:spPr/>
      <dgm:t>
        <a:bodyPr/>
        <a:lstStyle/>
        <a:p>
          <a:endParaRPr lang="es-ES" sz="2000"/>
        </a:p>
      </dgm:t>
    </dgm:pt>
    <dgm:pt modelId="{641FD4FB-DEB5-4BAD-8DE6-FF7449A706FD}" type="sibTrans" cxnId="{5DEF2495-9985-44C6-8EDA-3F14AE904248}">
      <dgm:prSet/>
      <dgm:spPr/>
      <dgm:t>
        <a:bodyPr/>
        <a:lstStyle/>
        <a:p>
          <a:endParaRPr lang="es-ES" sz="2000"/>
        </a:p>
      </dgm:t>
    </dgm:pt>
    <dgm:pt modelId="{1D5437B4-AE63-4725-B3BF-757CE9D3B51A}">
      <dgm:prSet phldrT="[Text]" custT="1"/>
      <dgm:spPr/>
      <dgm:t>
        <a:bodyPr/>
        <a:lstStyle/>
        <a:p>
          <a:r>
            <a:rPr lang="es-ES" sz="2400" dirty="0"/>
            <a:t>Compras  que generen  Orden de Compra  y/o Contrato mas entregas oportuna de bien y/o servicio  (UACI)</a:t>
          </a:r>
        </a:p>
      </dgm:t>
    </dgm:pt>
    <dgm:pt modelId="{EE3EA5B9-D085-48DC-A4C9-23E6FD27D486}" type="parTrans" cxnId="{1890C31B-6C5A-492A-B02D-6A7C8BDE111A}">
      <dgm:prSet/>
      <dgm:spPr/>
      <dgm:t>
        <a:bodyPr/>
        <a:lstStyle/>
        <a:p>
          <a:endParaRPr lang="es-ES" sz="2000"/>
        </a:p>
      </dgm:t>
    </dgm:pt>
    <dgm:pt modelId="{77151872-762C-4E0C-84E2-38FC583BA821}" type="sibTrans" cxnId="{1890C31B-6C5A-492A-B02D-6A7C8BDE111A}">
      <dgm:prSet/>
      <dgm:spPr/>
      <dgm:t>
        <a:bodyPr/>
        <a:lstStyle/>
        <a:p>
          <a:endParaRPr lang="es-ES" sz="2000"/>
        </a:p>
      </dgm:t>
    </dgm:pt>
    <dgm:pt modelId="{F4DD7773-E0F0-4CA0-AE12-39FE24E2D38B}">
      <dgm:prSet phldrT="[Text]" custT="1"/>
      <dgm:spPr/>
      <dgm:t>
        <a:bodyPr/>
        <a:lstStyle/>
        <a:p>
          <a:r>
            <a:rPr lang="es-ES" sz="2400" dirty="0"/>
            <a:t>Preparación y entrega oportuna de Liquidaciones de facturas y documentos  a la UFE para efecto de pago ( Técnicos Ejecutores y Programas) </a:t>
          </a:r>
        </a:p>
      </dgm:t>
    </dgm:pt>
    <dgm:pt modelId="{5EB1A185-9242-4C2E-BC90-611B22CE7796}" type="parTrans" cxnId="{71F9C174-A9A7-4C4B-82AD-F0A584F94B69}">
      <dgm:prSet/>
      <dgm:spPr/>
      <dgm:t>
        <a:bodyPr/>
        <a:lstStyle/>
        <a:p>
          <a:endParaRPr lang="es-ES" sz="2000"/>
        </a:p>
      </dgm:t>
    </dgm:pt>
    <dgm:pt modelId="{BDF0DF6A-C77C-48ED-8BA1-44B4EE5AE580}" type="sibTrans" cxnId="{71F9C174-A9A7-4C4B-82AD-F0A584F94B69}">
      <dgm:prSet/>
      <dgm:spPr/>
      <dgm:t>
        <a:bodyPr/>
        <a:lstStyle/>
        <a:p>
          <a:endParaRPr lang="es-ES" sz="2000"/>
        </a:p>
      </dgm:t>
    </dgm:pt>
    <dgm:pt modelId="{E7099059-3858-4031-AA26-70F1AE740B29}">
      <dgm:prSet phldrT="[Text]" custT="1"/>
      <dgm:spPr/>
      <dgm:t>
        <a:bodyPr/>
        <a:lstStyle/>
        <a:p>
          <a:r>
            <a:rPr lang="es-ES" sz="2400" dirty="0"/>
            <a:t>Proceso de revisión, registro, y pago a proveedores. ( Fondos Externos y Contabilidad)</a:t>
          </a:r>
        </a:p>
      </dgm:t>
    </dgm:pt>
    <dgm:pt modelId="{2AD9F856-1FCF-4306-9F3B-5565B9795A99}" type="parTrans" cxnId="{C6BE03DB-B2D6-41F0-AD77-FF31B62F1DBE}">
      <dgm:prSet/>
      <dgm:spPr/>
      <dgm:t>
        <a:bodyPr/>
        <a:lstStyle/>
        <a:p>
          <a:endParaRPr lang="es-ES" sz="2000"/>
        </a:p>
      </dgm:t>
    </dgm:pt>
    <dgm:pt modelId="{05C988DA-E2F2-414D-AFF5-AF61883FBE3F}" type="sibTrans" cxnId="{C6BE03DB-B2D6-41F0-AD77-FF31B62F1DBE}">
      <dgm:prSet/>
      <dgm:spPr/>
      <dgm:t>
        <a:bodyPr/>
        <a:lstStyle/>
        <a:p>
          <a:endParaRPr lang="es-ES" sz="2000"/>
        </a:p>
      </dgm:t>
    </dgm:pt>
    <dgm:pt modelId="{BFC31097-458E-4F60-9C82-108FD60BDAB0}" type="pres">
      <dgm:prSet presAssocID="{105D35E0-9A5D-4EB8-8A48-4ED52D2D6EA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221CBED-D293-43F5-BC03-AAC365EA0A4C}" type="pres">
      <dgm:prSet presAssocID="{105D35E0-9A5D-4EB8-8A48-4ED52D2D6EAC}" presName="matrix" presStyleCnt="0"/>
      <dgm:spPr/>
    </dgm:pt>
    <dgm:pt modelId="{FFB9287B-8E97-4F8F-B24C-D9F2A4B775E7}" type="pres">
      <dgm:prSet presAssocID="{105D35E0-9A5D-4EB8-8A48-4ED52D2D6EAC}" presName="tile1" presStyleLbl="node1" presStyleIdx="0" presStyleCnt="4"/>
      <dgm:spPr/>
    </dgm:pt>
    <dgm:pt modelId="{19A5FE15-19D2-4AF0-857B-79ACE9A0464C}" type="pres">
      <dgm:prSet presAssocID="{105D35E0-9A5D-4EB8-8A48-4ED52D2D6EA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1B2E022-D947-4A36-9425-E70251C9DC27}" type="pres">
      <dgm:prSet presAssocID="{105D35E0-9A5D-4EB8-8A48-4ED52D2D6EAC}" presName="tile2" presStyleLbl="node1" presStyleIdx="1" presStyleCnt="4" custLinFactNeighborY="602"/>
      <dgm:spPr/>
    </dgm:pt>
    <dgm:pt modelId="{9F35149E-0314-4C0F-BF5A-644C750C05EB}" type="pres">
      <dgm:prSet presAssocID="{105D35E0-9A5D-4EB8-8A48-4ED52D2D6EA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06459C7-473F-4025-96D9-132B0F109E5D}" type="pres">
      <dgm:prSet presAssocID="{105D35E0-9A5D-4EB8-8A48-4ED52D2D6EAC}" presName="tile3" presStyleLbl="node1" presStyleIdx="2" presStyleCnt="4"/>
      <dgm:spPr/>
    </dgm:pt>
    <dgm:pt modelId="{A41ED008-30D3-4CD3-B843-9A1634C34588}" type="pres">
      <dgm:prSet presAssocID="{105D35E0-9A5D-4EB8-8A48-4ED52D2D6EA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013E633-9EB5-4600-B43A-0DAC78F0D6C6}" type="pres">
      <dgm:prSet presAssocID="{105D35E0-9A5D-4EB8-8A48-4ED52D2D6EAC}" presName="tile4" presStyleLbl="node1" presStyleIdx="3" presStyleCnt="4"/>
      <dgm:spPr/>
    </dgm:pt>
    <dgm:pt modelId="{449187C2-A2EB-4C6F-B55F-00A2FFFAF56A}" type="pres">
      <dgm:prSet presAssocID="{105D35E0-9A5D-4EB8-8A48-4ED52D2D6EA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D53D959-CC82-417F-9E8B-65A2DCA788A7}" type="pres">
      <dgm:prSet presAssocID="{105D35E0-9A5D-4EB8-8A48-4ED52D2D6EAC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2A4D805-C227-43DD-818F-B54E35B409D8}" type="presOf" srcId="{E7099059-3858-4031-AA26-70F1AE740B29}" destId="{F013E633-9EB5-4600-B43A-0DAC78F0D6C6}" srcOrd="0" destOrd="0" presId="urn:microsoft.com/office/officeart/2005/8/layout/matrix1#1"/>
    <dgm:cxn modelId="{FBFA7310-CCB7-43C6-BC39-41C2241A7627}" type="presOf" srcId="{F158A836-9807-4BB5-96D7-55AAE48F5E54}" destId="{19A5FE15-19D2-4AF0-857B-79ACE9A0464C}" srcOrd="1" destOrd="0" presId="urn:microsoft.com/office/officeart/2005/8/layout/matrix1#1"/>
    <dgm:cxn modelId="{1890C31B-6C5A-492A-B02D-6A7C8BDE111A}" srcId="{F9A846BA-06FB-46AF-80ED-5EA0073A08FA}" destId="{1D5437B4-AE63-4725-B3BF-757CE9D3B51A}" srcOrd="1" destOrd="0" parTransId="{EE3EA5B9-D085-48DC-A4C9-23E6FD27D486}" sibTransId="{77151872-762C-4E0C-84E2-38FC583BA821}"/>
    <dgm:cxn modelId="{AF77403E-134B-4072-8A07-3AA161D93D16}" type="presOf" srcId="{1D5437B4-AE63-4725-B3BF-757CE9D3B51A}" destId="{9F35149E-0314-4C0F-BF5A-644C750C05EB}" srcOrd="1" destOrd="0" presId="urn:microsoft.com/office/officeart/2005/8/layout/matrix1#1"/>
    <dgm:cxn modelId="{71F9C174-A9A7-4C4B-82AD-F0A584F94B69}" srcId="{F9A846BA-06FB-46AF-80ED-5EA0073A08FA}" destId="{F4DD7773-E0F0-4CA0-AE12-39FE24E2D38B}" srcOrd="2" destOrd="0" parTransId="{5EB1A185-9242-4C2E-BC90-611B22CE7796}" sibTransId="{BDF0DF6A-C77C-48ED-8BA1-44B4EE5AE580}"/>
    <dgm:cxn modelId="{7542CB58-1A80-4CC1-8BE9-A18581F6B904}" type="presOf" srcId="{E7099059-3858-4031-AA26-70F1AE740B29}" destId="{449187C2-A2EB-4C6F-B55F-00A2FFFAF56A}" srcOrd="1" destOrd="0" presId="urn:microsoft.com/office/officeart/2005/8/layout/matrix1#1"/>
    <dgm:cxn modelId="{D9546191-893B-4447-8618-88876B59D102}" type="presOf" srcId="{105D35E0-9A5D-4EB8-8A48-4ED52D2D6EAC}" destId="{BFC31097-458E-4F60-9C82-108FD60BDAB0}" srcOrd="0" destOrd="0" presId="urn:microsoft.com/office/officeart/2005/8/layout/matrix1#1"/>
    <dgm:cxn modelId="{5DEF2495-9985-44C6-8EDA-3F14AE904248}" srcId="{F9A846BA-06FB-46AF-80ED-5EA0073A08FA}" destId="{F158A836-9807-4BB5-96D7-55AAE48F5E54}" srcOrd="0" destOrd="0" parTransId="{558C0938-D0E9-4B08-AF25-06F808A3FD1D}" sibTransId="{641FD4FB-DEB5-4BAD-8DE6-FF7449A706FD}"/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95FA45D8-B062-44B4-9632-BAAA857ED553}" type="presOf" srcId="{F4DD7773-E0F0-4CA0-AE12-39FE24E2D38B}" destId="{A41ED008-30D3-4CD3-B843-9A1634C34588}" srcOrd="1" destOrd="0" presId="urn:microsoft.com/office/officeart/2005/8/layout/matrix1#1"/>
    <dgm:cxn modelId="{C6BE03DB-B2D6-41F0-AD77-FF31B62F1DBE}" srcId="{F9A846BA-06FB-46AF-80ED-5EA0073A08FA}" destId="{E7099059-3858-4031-AA26-70F1AE740B29}" srcOrd="3" destOrd="0" parTransId="{2AD9F856-1FCF-4306-9F3B-5565B9795A99}" sibTransId="{05C988DA-E2F2-414D-AFF5-AF61883FBE3F}"/>
    <dgm:cxn modelId="{D8EB83E0-041A-4453-A8B2-E27286B1BD55}" type="presOf" srcId="{F9A846BA-06FB-46AF-80ED-5EA0073A08FA}" destId="{DD53D959-CC82-417F-9E8B-65A2DCA788A7}" srcOrd="0" destOrd="0" presId="urn:microsoft.com/office/officeart/2005/8/layout/matrix1#1"/>
    <dgm:cxn modelId="{CE5F9CE3-63FA-490F-BF17-8B2A4F1A14F3}" type="presOf" srcId="{F158A836-9807-4BB5-96D7-55AAE48F5E54}" destId="{FFB9287B-8E97-4F8F-B24C-D9F2A4B775E7}" srcOrd="0" destOrd="0" presId="urn:microsoft.com/office/officeart/2005/8/layout/matrix1#1"/>
    <dgm:cxn modelId="{08CBCAE8-0530-4C5B-B96B-A9A9C63BC37C}" type="presOf" srcId="{F4DD7773-E0F0-4CA0-AE12-39FE24E2D38B}" destId="{906459C7-473F-4025-96D9-132B0F109E5D}" srcOrd="0" destOrd="0" presId="urn:microsoft.com/office/officeart/2005/8/layout/matrix1#1"/>
    <dgm:cxn modelId="{E4C810F4-02B4-448F-A6BA-8E08A683330E}" type="presOf" srcId="{1D5437B4-AE63-4725-B3BF-757CE9D3B51A}" destId="{A1B2E022-D947-4A36-9425-E70251C9DC27}" srcOrd="0" destOrd="0" presId="urn:microsoft.com/office/officeart/2005/8/layout/matrix1#1"/>
    <dgm:cxn modelId="{6B6CC08B-CB49-4101-A00E-DA6E6F46509E}" type="presParOf" srcId="{BFC31097-458E-4F60-9C82-108FD60BDAB0}" destId="{1221CBED-D293-43F5-BC03-AAC365EA0A4C}" srcOrd="0" destOrd="0" presId="urn:microsoft.com/office/officeart/2005/8/layout/matrix1#1"/>
    <dgm:cxn modelId="{A606817D-D14F-4644-8173-651A771D5530}" type="presParOf" srcId="{1221CBED-D293-43F5-BC03-AAC365EA0A4C}" destId="{FFB9287B-8E97-4F8F-B24C-D9F2A4B775E7}" srcOrd="0" destOrd="0" presId="urn:microsoft.com/office/officeart/2005/8/layout/matrix1#1"/>
    <dgm:cxn modelId="{8E6B6BE1-73C0-4E34-BF69-F3A2A8D5480F}" type="presParOf" srcId="{1221CBED-D293-43F5-BC03-AAC365EA0A4C}" destId="{19A5FE15-19D2-4AF0-857B-79ACE9A0464C}" srcOrd="1" destOrd="0" presId="urn:microsoft.com/office/officeart/2005/8/layout/matrix1#1"/>
    <dgm:cxn modelId="{533B0647-A232-4336-A871-C5045E76D046}" type="presParOf" srcId="{1221CBED-D293-43F5-BC03-AAC365EA0A4C}" destId="{A1B2E022-D947-4A36-9425-E70251C9DC27}" srcOrd="2" destOrd="0" presId="urn:microsoft.com/office/officeart/2005/8/layout/matrix1#1"/>
    <dgm:cxn modelId="{61843673-9C2D-4876-8864-432DFA21BA30}" type="presParOf" srcId="{1221CBED-D293-43F5-BC03-AAC365EA0A4C}" destId="{9F35149E-0314-4C0F-BF5A-644C750C05EB}" srcOrd="3" destOrd="0" presId="urn:microsoft.com/office/officeart/2005/8/layout/matrix1#1"/>
    <dgm:cxn modelId="{5930108E-C76E-4988-8989-48CF53EE5D3A}" type="presParOf" srcId="{1221CBED-D293-43F5-BC03-AAC365EA0A4C}" destId="{906459C7-473F-4025-96D9-132B0F109E5D}" srcOrd="4" destOrd="0" presId="urn:microsoft.com/office/officeart/2005/8/layout/matrix1#1"/>
    <dgm:cxn modelId="{91117979-7E9D-4C65-A0C2-818736C14041}" type="presParOf" srcId="{1221CBED-D293-43F5-BC03-AAC365EA0A4C}" destId="{A41ED008-30D3-4CD3-B843-9A1634C34588}" srcOrd="5" destOrd="0" presId="urn:microsoft.com/office/officeart/2005/8/layout/matrix1#1"/>
    <dgm:cxn modelId="{7151D29F-A02E-4DCA-8489-18AE9ECBD60D}" type="presParOf" srcId="{1221CBED-D293-43F5-BC03-AAC365EA0A4C}" destId="{F013E633-9EB5-4600-B43A-0DAC78F0D6C6}" srcOrd="6" destOrd="0" presId="urn:microsoft.com/office/officeart/2005/8/layout/matrix1#1"/>
    <dgm:cxn modelId="{368D2C04-0C37-4F21-A978-D049F61C888A}" type="presParOf" srcId="{1221CBED-D293-43F5-BC03-AAC365EA0A4C}" destId="{449187C2-A2EB-4C6F-B55F-00A2FFFAF56A}" srcOrd="7" destOrd="0" presId="urn:microsoft.com/office/officeart/2005/8/layout/matrix1#1"/>
    <dgm:cxn modelId="{27F362E3-AD22-4F0E-82E8-B00DDE9248D4}" type="presParOf" srcId="{BFC31097-458E-4F60-9C82-108FD60BDAB0}" destId="{DD53D959-CC82-417F-9E8B-65A2DCA788A7}" srcOrd="1" destOrd="0" presId="urn:microsoft.com/office/officeart/2005/8/layout/matrix1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0C2684-79BD-488C-8DA7-815D57B02E11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980DB8A2-3B0A-4214-8293-3E68AF5277DA}">
      <dgm:prSet phldrT="[Texto]" custT="1"/>
      <dgm:spPr/>
      <dgm:t>
        <a:bodyPr/>
        <a:lstStyle/>
        <a:p>
          <a:r>
            <a:rPr lang="es-SV" sz="4400" dirty="0"/>
            <a:t>Proceso de Pago Bienes y Servicios</a:t>
          </a:r>
        </a:p>
      </dgm:t>
    </dgm:pt>
    <dgm:pt modelId="{839459C0-BD5A-4F93-B1B0-6C1B60C9861B}" type="parTrans" cxnId="{751A84FD-BC6A-4F82-B88F-005E5BCAD6CC}">
      <dgm:prSet/>
      <dgm:spPr/>
      <dgm:t>
        <a:bodyPr/>
        <a:lstStyle/>
        <a:p>
          <a:endParaRPr lang="es-SV"/>
        </a:p>
      </dgm:t>
    </dgm:pt>
    <dgm:pt modelId="{5C357574-71F0-47F3-A31B-777344E04561}" type="sibTrans" cxnId="{751A84FD-BC6A-4F82-B88F-005E5BCAD6CC}">
      <dgm:prSet/>
      <dgm:spPr/>
      <dgm:t>
        <a:bodyPr/>
        <a:lstStyle/>
        <a:p>
          <a:endParaRPr lang="es-SV"/>
        </a:p>
      </dgm:t>
    </dgm:pt>
    <dgm:pt modelId="{3C820FB1-5CFA-489F-B365-1670050C163E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2400" b="1" dirty="0"/>
            <a:t>1.Entrega de bien o servicio, contra factura y emisión de Acta de Recepción (Guarda almacén, proveedor  y administrador de contrato</a:t>
          </a:r>
          <a:r>
            <a:rPr lang="es-ES" sz="2400" dirty="0"/>
            <a:t>)</a:t>
          </a:r>
          <a:endParaRPr lang="es-SV" sz="2400" dirty="0"/>
        </a:p>
      </dgm:t>
    </dgm:pt>
    <dgm:pt modelId="{37715375-3A7B-40F6-8E6F-24FC24966C63}" type="parTrans" cxnId="{EB7E717B-9409-46C1-9D3C-0EA383409262}">
      <dgm:prSet/>
      <dgm:spPr/>
      <dgm:t>
        <a:bodyPr/>
        <a:lstStyle/>
        <a:p>
          <a:endParaRPr lang="es-SV"/>
        </a:p>
      </dgm:t>
    </dgm:pt>
    <dgm:pt modelId="{9192AF0B-5958-4886-9B0D-580DDE40E53A}" type="sibTrans" cxnId="{EB7E717B-9409-46C1-9D3C-0EA383409262}">
      <dgm:prSet/>
      <dgm:spPr/>
      <dgm:t>
        <a:bodyPr/>
        <a:lstStyle/>
        <a:p>
          <a:endParaRPr lang="es-SV"/>
        </a:p>
      </dgm:t>
    </dgm:pt>
    <dgm:pt modelId="{FE65EA1B-63AA-42D6-A767-02F411EF2B90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2400" dirty="0"/>
            <a:t>2</a:t>
          </a:r>
          <a:r>
            <a:rPr lang="es-ES" sz="2400" b="1" dirty="0"/>
            <a:t>. Proveedor entrega Factura Consumidor Final, Exenta de IVA, con  Acta de recepción y Orden o Contrato para liquidación (Programa y Proveedor)</a:t>
          </a:r>
          <a:endParaRPr lang="es-SV" sz="2400" dirty="0"/>
        </a:p>
      </dgm:t>
    </dgm:pt>
    <dgm:pt modelId="{F5627E65-5321-46FB-BA44-C94F46861603}" type="parTrans" cxnId="{717B7794-4C07-4984-9623-3BF7573E61F1}">
      <dgm:prSet/>
      <dgm:spPr/>
      <dgm:t>
        <a:bodyPr/>
        <a:lstStyle/>
        <a:p>
          <a:endParaRPr lang="es-SV"/>
        </a:p>
      </dgm:t>
    </dgm:pt>
    <dgm:pt modelId="{EAFEDEF3-310B-40B7-A1E8-4B26B481169D}" type="sibTrans" cxnId="{717B7794-4C07-4984-9623-3BF7573E61F1}">
      <dgm:prSet/>
      <dgm:spPr/>
      <dgm:t>
        <a:bodyPr/>
        <a:lstStyle/>
        <a:p>
          <a:endParaRPr lang="es-SV"/>
        </a:p>
      </dgm:t>
    </dgm:pt>
    <dgm:pt modelId="{EC89D436-D495-4834-AFDA-35E2172562EB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2000" dirty="0"/>
            <a:t>3</a:t>
          </a:r>
          <a:r>
            <a:rPr lang="es-ES" sz="2000" b="1" dirty="0"/>
            <a:t>. Pago de Facturas  sustentada con Acta de recepción de contrato u orden de compra, agenda del evento, planillas, informe, listado de distribución o de asistencia, fotos etc. (Programa, Fondos Externos y contabilidad)</a:t>
          </a:r>
          <a:endParaRPr lang="es-SV" sz="2000" dirty="0"/>
        </a:p>
      </dgm:t>
    </dgm:pt>
    <dgm:pt modelId="{6E85BFC4-D234-44F6-BEB1-FA5664950D87}" type="parTrans" cxnId="{5CF17F9E-8843-4F96-81AD-00AECBCF0D1A}">
      <dgm:prSet/>
      <dgm:spPr/>
      <dgm:t>
        <a:bodyPr/>
        <a:lstStyle/>
        <a:p>
          <a:endParaRPr lang="es-SV"/>
        </a:p>
      </dgm:t>
    </dgm:pt>
    <dgm:pt modelId="{7D23C0D5-56A2-4DC8-B482-1533C29878DC}" type="sibTrans" cxnId="{5CF17F9E-8843-4F96-81AD-00AECBCF0D1A}">
      <dgm:prSet/>
      <dgm:spPr/>
      <dgm:t>
        <a:bodyPr/>
        <a:lstStyle/>
        <a:p>
          <a:endParaRPr lang="es-SV"/>
        </a:p>
      </dgm:t>
    </dgm:pt>
    <dgm:pt modelId="{28DA36FB-3A44-4DA6-89CD-FE02BF01D1C0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sz="2000" dirty="0"/>
            <a:t>4. Registro sistema SAFI, envío a contabilidad  para elaborar partida de devengado, se transfieren los fondos de cuenta de ahorro a cuenta corriente y se elabora, el cheque, lo firma a refrendario y Encargado de Fondo para pago al proveedor.(Fondos Externos y Contabilidad).</a:t>
          </a:r>
          <a:endParaRPr lang="es-SV" sz="2000" dirty="0"/>
        </a:p>
      </dgm:t>
    </dgm:pt>
    <dgm:pt modelId="{7E9A2B2F-5601-4155-9C0D-5372FCF4A0E6}" type="parTrans" cxnId="{179D0BAA-D074-43E8-AF9D-A1361962598E}">
      <dgm:prSet/>
      <dgm:spPr/>
      <dgm:t>
        <a:bodyPr/>
        <a:lstStyle/>
        <a:p>
          <a:endParaRPr lang="es-SV"/>
        </a:p>
      </dgm:t>
    </dgm:pt>
    <dgm:pt modelId="{52229F3E-9A1D-4314-8CA9-7761BE76AE95}" type="sibTrans" cxnId="{179D0BAA-D074-43E8-AF9D-A1361962598E}">
      <dgm:prSet/>
      <dgm:spPr/>
      <dgm:t>
        <a:bodyPr/>
        <a:lstStyle/>
        <a:p>
          <a:endParaRPr lang="es-SV"/>
        </a:p>
      </dgm:t>
    </dgm:pt>
    <dgm:pt modelId="{71ADABBC-F8B9-4F9D-88E7-DEE5604A7B27}">
      <dgm:prSet phldrT="[Texto]"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s-ES" sz="2400" dirty="0"/>
            <a:t>5. Resguardo de documentos pagados,  se envían a contabilidad para foliación, resguardo y revisión de futuras auditorias internas y externas.</a:t>
          </a:r>
          <a:endParaRPr lang="es-SV" sz="2400" dirty="0"/>
        </a:p>
      </dgm:t>
    </dgm:pt>
    <dgm:pt modelId="{96125531-0AC4-45A8-A4BE-EABFFAD86E34}" type="parTrans" cxnId="{6CFFDBF2-263A-4039-90E0-84FC21439239}">
      <dgm:prSet/>
      <dgm:spPr/>
      <dgm:t>
        <a:bodyPr/>
        <a:lstStyle/>
        <a:p>
          <a:endParaRPr lang="es-SV"/>
        </a:p>
      </dgm:t>
    </dgm:pt>
    <dgm:pt modelId="{D522C3CE-10EC-46F8-902A-925AD37C6110}" type="sibTrans" cxnId="{6CFFDBF2-263A-4039-90E0-84FC21439239}">
      <dgm:prSet/>
      <dgm:spPr/>
      <dgm:t>
        <a:bodyPr/>
        <a:lstStyle/>
        <a:p>
          <a:endParaRPr lang="es-SV"/>
        </a:p>
      </dgm:t>
    </dgm:pt>
    <dgm:pt modelId="{0DDFAAC3-7408-41CC-B1E4-7A286AABB97F}" type="pres">
      <dgm:prSet presAssocID="{880C2684-79BD-488C-8DA7-815D57B02E1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E6E529A-5A7B-4B3C-891A-F3C8A13F4A40}" type="pres">
      <dgm:prSet presAssocID="{980DB8A2-3B0A-4214-8293-3E68AF5277DA}" presName="vertOne" presStyleCnt="0"/>
      <dgm:spPr/>
    </dgm:pt>
    <dgm:pt modelId="{DD84B646-7902-4399-BE4F-C4D01EC231BA}" type="pres">
      <dgm:prSet presAssocID="{980DB8A2-3B0A-4214-8293-3E68AF5277DA}" presName="txOne" presStyleLbl="node0" presStyleIdx="0" presStyleCnt="1" custScaleY="13570" custLinFactNeighborX="3209" custLinFactNeighborY="-43166">
        <dgm:presLayoutVars>
          <dgm:chPref val="3"/>
        </dgm:presLayoutVars>
      </dgm:prSet>
      <dgm:spPr/>
    </dgm:pt>
    <dgm:pt modelId="{B4CA9764-9C65-4FF4-9979-F6DFCD996B1E}" type="pres">
      <dgm:prSet presAssocID="{980DB8A2-3B0A-4214-8293-3E68AF5277DA}" presName="parTransOne" presStyleCnt="0"/>
      <dgm:spPr/>
    </dgm:pt>
    <dgm:pt modelId="{98FBD7EA-BD6C-42DA-AE90-D093DC5404FF}" type="pres">
      <dgm:prSet presAssocID="{980DB8A2-3B0A-4214-8293-3E68AF5277DA}" presName="horzOne" presStyleCnt="0"/>
      <dgm:spPr/>
    </dgm:pt>
    <dgm:pt modelId="{4F2393A6-AEAA-4B67-82B3-631B2E32B6DB}" type="pres">
      <dgm:prSet presAssocID="{3C820FB1-5CFA-489F-B365-1670050C163E}" presName="vertTwo" presStyleCnt="0"/>
      <dgm:spPr/>
    </dgm:pt>
    <dgm:pt modelId="{EE04FE69-4C08-4506-A17E-3C7C1DF888D3}" type="pres">
      <dgm:prSet presAssocID="{3C820FB1-5CFA-489F-B365-1670050C163E}" presName="txTwo" presStyleLbl="node2" presStyleIdx="0" presStyleCnt="5" custScaleX="107635">
        <dgm:presLayoutVars>
          <dgm:chPref val="3"/>
        </dgm:presLayoutVars>
      </dgm:prSet>
      <dgm:spPr/>
    </dgm:pt>
    <dgm:pt modelId="{2F8939D1-14DB-446F-A400-0560CA6BF913}" type="pres">
      <dgm:prSet presAssocID="{3C820FB1-5CFA-489F-B365-1670050C163E}" presName="horzTwo" presStyleCnt="0"/>
      <dgm:spPr/>
    </dgm:pt>
    <dgm:pt modelId="{90A4764D-0D47-4866-90CB-AFC2FDA1E0FD}" type="pres">
      <dgm:prSet presAssocID="{9192AF0B-5958-4886-9B0D-580DDE40E53A}" presName="sibSpaceTwo" presStyleCnt="0"/>
      <dgm:spPr/>
    </dgm:pt>
    <dgm:pt modelId="{BC1E5563-477B-4998-90E4-A6F1FDF700BF}" type="pres">
      <dgm:prSet presAssocID="{FE65EA1B-63AA-42D6-A767-02F411EF2B90}" presName="vertTwo" presStyleCnt="0"/>
      <dgm:spPr/>
    </dgm:pt>
    <dgm:pt modelId="{E7477605-9516-4654-AAFA-99CEF5C28801}" type="pres">
      <dgm:prSet presAssocID="{FE65EA1B-63AA-42D6-A767-02F411EF2B90}" presName="txTwo" presStyleLbl="node2" presStyleIdx="1" presStyleCnt="5" custScaleX="110656">
        <dgm:presLayoutVars>
          <dgm:chPref val="3"/>
        </dgm:presLayoutVars>
      </dgm:prSet>
      <dgm:spPr/>
    </dgm:pt>
    <dgm:pt modelId="{1DC37161-0739-4BAF-AE47-DB811D64FD6A}" type="pres">
      <dgm:prSet presAssocID="{FE65EA1B-63AA-42D6-A767-02F411EF2B90}" presName="horzTwo" presStyleCnt="0"/>
      <dgm:spPr/>
    </dgm:pt>
    <dgm:pt modelId="{F1AB534C-CD38-4DA7-A894-7AB6EEA2A124}" type="pres">
      <dgm:prSet presAssocID="{EAFEDEF3-310B-40B7-A1E8-4B26B481169D}" presName="sibSpaceTwo" presStyleCnt="0"/>
      <dgm:spPr/>
    </dgm:pt>
    <dgm:pt modelId="{C60DCBB3-7328-40D7-8B16-D4908B738798}" type="pres">
      <dgm:prSet presAssocID="{EC89D436-D495-4834-AFDA-35E2172562EB}" presName="vertTwo" presStyleCnt="0"/>
      <dgm:spPr/>
    </dgm:pt>
    <dgm:pt modelId="{E2D76CEA-E254-41ED-89F1-03B5317DCAD0}" type="pres">
      <dgm:prSet presAssocID="{EC89D436-D495-4834-AFDA-35E2172562EB}" presName="txTwo" presStyleLbl="node2" presStyleIdx="2" presStyleCnt="5" custScaleX="110753">
        <dgm:presLayoutVars>
          <dgm:chPref val="3"/>
        </dgm:presLayoutVars>
      </dgm:prSet>
      <dgm:spPr/>
    </dgm:pt>
    <dgm:pt modelId="{03958C1B-E258-40B0-93F4-25779C80B3B1}" type="pres">
      <dgm:prSet presAssocID="{EC89D436-D495-4834-AFDA-35E2172562EB}" presName="horzTwo" presStyleCnt="0"/>
      <dgm:spPr/>
    </dgm:pt>
    <dgm:pt modelId="{DABC222C-8D00-4E38-9011-C204BCEB97F0}" type="pres">
      <dgm:prSet presAssocID="{7D23C0D5-56A2-4DC8-B482-1533C29878DC}" presName="sibSpaceTwo" presStyleCnt="0"/>
      <dgm:spPr/>
    </dgm:pt>
    <dgm:pt modelId="{971B4F4C-7E74-4005-8F9E-C97CFAFA3FC1}" type="pres">
      <dgm:prSet presAssocID="{28DA36FB-3A44-4DA6-89CD-FE02BF01D1C0}" presName="vertTwo" presStyleCnt="0"/>
      <dgm:spPr/>
    </dgm:pt>
    <dgm:pt modelId="{88C2EF74-57A0-4528-A178-4A19D540DE69}" type="pres">
      <dgm:prSet presAssocID="{28DA36FB-3A44-4DA6-89CD-FE02BF01D1C0}" presName="txTwo" presStyleLbl="node2" presStyleIdx="3" presStyleCnt="5" custScaleX="125459">
        <dgm:presLayoutVars>
          <dgm:chPref val="3"/>
        </dgm:presLayoutVars>
      </dgm:prSet>
      <dgm:spPr/>
    </dgm:pt>
    <dgm:pt modelId="{54C6CD8B-BE81-4AD6-B118-24F81567ED3E}" type="pres">
      <dgm:prSet presAssocID="{28DA36FB-3A44-4DA6-89CD-FE02BF01D1C0}" presName="horzTwo" presStyleCnt="0"/>
      <dgm:spPr/>
    </dgm:pt>
    <dgm:pt modelId="{98AF0C5D-BD65-4D41-AD21-6CA838C6368D}" type="pres">
      <dgm:prSet presAssocID="{52229F3E-9A1D-4314-8CA9-7761BE76AE95}" presName="sibSpaceTwo" presStyleCnt="0"/>
      <dgm:spPr/>
    </dgm:pt>
    <dgm:pt modelId="{407B66FF-C3CE-4EB6-B958-2BBB86A685DD}" type="pres">
      <dgm:prSet presAssocID="{71ADABBC-F8B9-4F9D-88E7-DEE5604A7B27}" presName="vertTwo" presStyleCnt="0"/>
      <dgm:spPr/>
    </dgm:pt>
    <dgm:pt modelId="{D31728E3-251B-4828-96F2-CF8202258640}" type="pres">
      <dgm:prSet presAssocID="{71ADABBC-F8B9-4F9D-88E7-DEE5604A7B27}" presName="txTwo" presStyleLbl="node2" presStyleIdx="4" presStyleCnt="5" custScaleX="113557">
        <dgm:presLayoutVars>
          <dgm:chPref val="3"/>
        </dgm:presLayoutVars>
      </dgm:prSet>
      <dgm:spPr/>
    </dgm:pt>
    <dgm:pt modelId="{DE1EC228-3A10-4D8A-9BDB-D2AC5274999D}" type="pres">
      <dgm:prSet presAssocID="{71ADABBC-F8B9-4F9D-88E7-DEE5604A7B27}" presName="horzTwo" presStyleCnt="0"/>
      <dgm:spPr/>
    </dgm:pt>
  </dgm:ptLst>
  <dgm:cxnLst>
    <dgm:cxn modelId="{E7338B14-EC87-4758-B3C9-BC9E90F441E5}" type="presOf" srcId="{880C2684-79BD-488C-8DA7-815D57B02E11}" destId="{0DDFAAC3-7408-41CC-B1E4-7A286AABB97F}" srcOrd="0" destOrd="0" presId="urn:microsoft.com/office/officeart/2005/8/layout/hierarchy4"/>
    <dgm:cxn modelId="{AF2B132C-7C12-46A1-BBAA-E48BF6BBD2AD}" type="presOf" srcId="{EC89D436-D495-4834-AFDA-35E2172562EB}" destId="{E2D76CEA-E254-41ED-89F1-03B5317DCAD0}" srcOrd="0" destOrd="0" presId="urn:microsoft.com/office/officeart/2005/8/layout/hierarchy4"/>
    <dgm:cxn modelId="{4BBC7A33-8988-4765-9D66-48C77EF4B976}" type="presOf" srcId="{FE65EA1B-63AA-42D6-A767-02F411EF2B90}" destId="{E7477605-9516-4654-AAFA-99CEF5C28801}" srcOrd="0" destOrd="0" presId="urn:microsoft.com/office/officeart/2005/8/layout/hierarchy4"/>
    <dgm:cxn modelId="{EB7E717B-9409-46C1-9D3C-0EA383409262}" srcId="{980DB8A2-3B0A-4214-8293-3E68AF5277DA}" destId="{3C820FB1-5CFA-489F-B365-1670050C163E}" srcOrd="0" destOrd="0" parTransId="{37715375-3A7B-40F6-8E6F-24FC24966C63}" sibTransId="{9192AF0B-5958-4886-9B0D-580DDE40E53A}"/>
    <dgm:cxn modelId="{717B7794-4C07-4984-9623-3BF7573E61F1}" srcId="{980DB8A2-3B0A-4214-8293-3E68AF5277DA}" destId="{FE65EA1B-63AA-42D6-A767-02F411EF2B90}" srcOrd="1" destOrd="0" parTransId="{F5627E65-5321-46FB-BA44-C94F46861603}" sibTransId="{EAFEDEF3-310B-40B7-A1E8-4B26B481169D}"/>
    <dgm:cxn modelId="{5CF17F9E-8843-4F96-81AD-00AECBCF0D1A}" srcId="{980DB8A2-3B0A-4214-8293-3E68AF5277DA}" destId="{EC89D436-D495-4834-AFDA-35E2172562EB}" srcOrd="2" destOrd="0" parTransId="{6E85BFC4-D234-44F6-BEB1-FA5664950D87}" sibTransId="{7D23C0D5-56A2-4DC8-B482-1533C29878DC}"/>
    <dgm:cxn modelId="{179D0BAA-D074-43E8-AF9D-A1361962598E}" srcId="{980DB8A2-3B0A-4214-8293-3E68AF5277DA}" destId="{28DA36FB-3A44-4DA6-89CD-FE02BF01D1C0}" srcOrd="3" destOrd="0" parTransId="{7E9A2B2F-5601-4155-9C0D-5372FCF4A0E6}" sibTransId="{52229F3E-9A1D-4314-8CA9-7761BE76AE95}"/>
    <dgm:cxn modelId="{DB9267B3-1A7A-44E6-9FA4-0A96817EEFB1}" type="presOf" srcId="{28DA36FB-3A44-4DA6-89CD-FE02BF01D1C0}" destId="{88C2EF74-57A0-4528-A178-4A19D540DE69}" srcOrd="0" destOrd="0" presId="urn:microsoft.com/office/officeart/2005/8/layout/hierarchy4"/>
    <dgm:cxn modelId="{8FBA12CE-78DB-486E-81A8-81E38BBC9D9B}" type="presOf" srcId="{3C820FB1-5CFA-489F-B365-1670050C163E}" destId="{EE04FE69-4C08-4506-A17E-3C7C1DF888D3}" srcOrd="0" destOrd="0" presId="urn:microsoft.com/office/officeart/2005/8/layout/hierarchy4"/>
    <dgm:cxn modelId="{051F58DA-95E0-41F2-B239-BFC648A28282}" type="presOf" srcId="{980DB8A2-3B0A-4214-8293-3E68AF5277DA}" destId="{DD84B646-7902-4399-BE4F-C4D01EC231BA}" srcOrd="0" destOrd="0" presId="urn:microsoft.com/office/officeart/2005/8/layout/hierarchy4"/>
    <dgm:cxn modelId="{6CFFDBF2-263A-4039-90E0-84FC21439239}" srcId="{980DB8A2-3B0A-4214-8293-3E68AF5277DA}" destId="{71ADABBC-F8B9-4F9D-88E7-DEE5604A7B27}" srcOrd="4" destOrd="0" parTransId="{96125531-0AC4-45A8-A4BE-EABFFAD86E34}" sibTransId="{D522C3CE-10EC-46F8-902A-925AD37C6110}"/>
    <dgm:cxn modelId="{B72E8CF9-84AC-4A29-A588-78E3970F36CC}" type="presOf" srcId="{71ADABBC-F8B9-4F9D-88E7-DEE5604A7B27}" destId="{D31728E3-251B-4828-96F2-CF8202258640}" srcOrd="0" destOrd="0" presId="urn:microsoft.com/office/officeart/2005/8/layout/hierarchy4"/>
    <dgm:cxn modelId="{751A84FD-BC6A-4F82-B88F-005E5BCAD6CC}" srcId="{880C2684-79BD-488C-8DA7-815D57B02E11}" destId="{980DB8A2-3B0A-4214-8293-3E68AF5277DA}" srcOrd="0" destOrd="0" parTransId="{839459C0-BD5A-4F93-B1B0-6C1B60C9861B}" sibTransId="{5C357574-71F0-47F3-A31B-777344E04561}"/>
    <dgm:cxn modelId="{837FAC80-98C4-4F54-8B77-E6C7FD215456}" type="presParOf" srcId="{0DDFAAC3-7408-41CC-B1E4-7A286AABB97F}" destId="{0E6E529A-5A7B-4B3C-891A-F3C8A13F4A40}" srcOrd="0" destOrd="0" presId="urn:microsoft.com/office/officeart/2005/8/layout/hierarchy4"/>
    <dgm:cxn modelId="{3CAC87AF-944B-4D42-BD23-F186E75124CD}" type="presParOf" srcId="{0E6E529A-5A7B-4B3C-891A-F3C8A13F4A40}" destId="{DD84B646-7902-4399-BE4F-C4D01EC231BA}" srcOrd="0" destOrd="0" presId="urn:microsoft.com/office/officeart/2005/8/layout/hierarchy4"/>
    <dgm:cxn modelId="{0EA594A2-3EF0-43E6-B6C0-3D5666463777}" type="presParOf" srcId="{0E6E529A-5A7B-4B3C-891A-F3C8A13F4A40}" destId="{B4CA9764-9C65-4FF4-9979-F6DFCD996B1E}" srcOrd="1" destOrd="0" presId="urn:microsoft.com/office/officeart/2005/8/layout/hierarchy4"/>
    <dgm:cxn modelId="{3C204EA9-9A88-472F-8274-E963462A085C}" type="presParOf" srcId="{0E6E529A-5A7B-4B3C-891A-F3C8A13F4A40}" destId="{98FBD7EA-BD6C-42DA-AE90-D093DC5404FF}" srcOrd="2" destOrd="0" presId="urn:microsoft.com/office/officeart/2005/8/layout/hierarchy4"/>
    <dgm:cxn modelId="{8F1A6A3D-E64E-496E-A442-6A751AAE8739}" type="presParOf" srcId="{98FBD7EA-BD6C-42DA-AE90-D093DC5404FF}" destId="{4F2393A6-AEAA-4B67-82B3-631B2E32B6DB}" srcOrd="0" destOrd="0" presId="urn:microsoft.com/office/officeart/2005/8/layout/hierarchy4"/>
    <dgm:cxn modelId="{C2A5FFBC-EAD0-4C52-BAAA-B107D006F0A9}" type="presParOf" srcId="{4F2393A6-AEAA-4B67-82B3-631B2E32B6DB}" destId="{EE04FE69-4C08-4506-A17E-3C7C1DF888D3}" srcOrd="0" destOrd="0" presId="urn:microsoft.com/office/officeart/2005/8/layout/hierarchy4"/>
    <dgm:cxn modelId="{FFFF9664-48D5-44BD-BD39-1EDBA099B10C}" type="presParOf" srcId="{4F2393A6-AEAA-4B67-82B3-631B2E32B6DB}" destId="{2F8939D1-14DB-446F-A400-0560CA6BF913}" srcOrd="1" destOrd="0" presId="urn:microsoft.com/office/officeart/2005/8/layout/hierarchy4"/>
    <dgm:cxn modelId="{C414A25D-105D-4CAF-B5CE-D7106D71F183}" type="presParOf" srcId="{98FBD7EA-BD6C-42DA-AE90-D093DC5404FF}" destId="{90A4764D-0D47-4866-90CB-AFC2FDA1E0FD}" srcOrd="1" destOrd="0" presId="urn:microsoft.com/office/officeart/2005/8/layout/hierarchy4"/>
    <dgm:cxn modelId="{77D68E31-3300-4163-919A-03F05A267A61}" type="presParOf" srcId="{98FBD7EA-BD6C-42DA-AE90-D093DC5404FF}" destId="{BC1E5563-477B-4998-90E4-A6F1FDF700BF}" srcOrd="2" destOrd="0" presId="urn:microsoft.com/office/officeart/2005/8/layout/hierarchy4"/>
    <dgm:cxn modelId="{42F24D79-9E85-413F-99DE-AE2C31EE8F84}" type="presParOf" srcId="{BC1E5563-477B-4998-90E4-A6F1FDF700BF}" destId="{E7477605-9516-4654-AAFA-99CEF5C28801}" srcOrd="0" destOrd="0" presId="urn:microsoft.com/office/officeart/2005/8/layout/hierarchy4"/>
    <dgm:cxn modelId="{91AB5E74-5F3E-47E0-808C-257F494E1B2F}" type="presParOf" srcId="{BC1E5563-477B-4998-90E4-A6F1FDF700BF}" destId="{1DC37161-0739-4BAF-AE47-DB811D64FD6A}" srcOrd="1" destOrd="0" presId="urn:microsoft.com/office/officeart/2005/8/layout/hierarchy4"/>
    <dgm:cxn modelId="{053AA950-0C62-4F39-9459-19A9839761C5}" type="presParOf" srcId="{98FBD7EA-BD6C-42DA-AE90-D093DC5404FF}" destId="{F1AB534C-CD38-4DA7-A894-7AB6EEA2A124}" srcOrd="3" destOrd="0" presId="urn:microsoft.com/office/officeart/2005/8/layout/hierarchy4"/>
    <dgm:cxn modelId="{6BD41BAD-9367-4221-8D01-2F250C7B32E1}" type="presParOf" srcId="{98FBD7EA-BD6C-42DA-AE90-D093DC5404FF}" destId="{C60DCBB3-7328-40D7-8B16-D4908B738798}" srcOrd="4" destOrd="0" presId="urn:microsoft.com/office/officeart/2005/8/layout/hierarchy4"/>
    <dgm:cxn modelId="{42534E88-EF4D-435D-9ECE-57F105F5D80B}" type="presParOf" srcId="{C60DCBB3-7328-40D7-8B16-D4908B738798}" destId="{E2D76CEA-E254-41ED-89F1-03B5317DCAD0}" srcOrd="0" destOrd="0" presId="urn:microsoft.com/office/officeart/2005/8/layout/hierarchy4"/>
    <dgm:cxn modelId="{81584108-62FE-4909-961A-15946A3F0BCA}" type="presParOf" srcId="{C60DCBB3-7328-40D7-8B16-D4908B738798}" destId="{03958C1B-E258-40B0-93F4-25779C80B3B1}" srcOrd="1" destOrd="0" presId="urn:microsoft.com/office/officeart/2005/8/layout/hierarchy4"/>
    <dgm:cxn modelId="{31E39A67-A3E4-4E87-A1DC-15A9D96B228A}" type="presParOf" srcId="{98FBD7EA-BD6C-42DA-AE90-D093DC5404FF}" destId="{DABC222C-8D00-4E38-9011-C204BCEB97F0}" srcOrd="5" destOrd="0" presId="urn:microsoft.com/office/officeart/2005/8/layout/hierarchy4"/>
    <dgm:cxn modelId="{8180E71C-CA7D-454E-83A4-317729ACD537}" type="presParOf" srcId="{98FBD7EA-BD6C-42DA-AE90-D093DC5404FF}" destId="{971B4F4C-7E74-4005-8F9E-C97CFAFA3FC1}" srcOrd="6" destOrd="0" presId="urn:microsoft.com/office/officeart/2005/8/layout/hierarchy4"/>
    <dgm:cxn modelId="{02BE434C-63AE-47EE-8C58-EC8F65167B61}" type="presParOf" srcId="{971B4F4C-7E74-4005-8F9E-C97CFAFA3FC1}" destId="{88C2EF74-57A0-4528-A178-4A19D540DE69}" srcOrd="0" destOrd="0" presId="urn:microsoft.com/office/officeart/2005/8/layout/hierarchy4"/>
    <dgm:cxn modelId="{A99C6D9D-0467-496B-8E0A-F67BD330DEDB}" type="presParOf" srcId="{971B4F4C-7E74-4005-8F9E-C97CFAFA3FC1}" destId="{54C6CD8B-BE81-4AD6-B118-24F81567ED3E}" srcOrd="1" destOrd="0" presId="urn:microsoft.com/office/officeart/2005/8/layout/hierarchy4"/>
    <dgm:cxn modelId="{6AA7AABB-991F-4A8C-B754-63C3F27C1B9F}" type="presParOf" srcId="{98FBD7EA-BD6C-42DA-AE90-D093DC5404FF}" destId="{98AF0C5D-BD65-4D41-AD21-6CA838C6368D}" srcOrd="7" destOrd="0" presId="urn:microsoft.com/office/officeart/2005/8/layout/hierarchy4"/>
    <dgm:cxn modelId="{938CA3F4-5434-4940-A961-5947811EB34F}" type="presParOf" srcId="{98FBD7EA-BD6C-42DA-AE90-D093DC5404FF}" destId="{407B66FF-C3CE-4EB6-B958-2BBB86A685DD}" srcOrd="8" destOrd="0" presId="urn:microsoft.com/office/officeart/2005/8/layout/hierarchy4"/>
    <dgm:cxn modelId="{F75C2DEB-31C4-4B7D-A384-3FDA5D57CBF4}" type="presParOf" srcId="{407B66FF-C3CE-4EB6-B958-2BBB86A685DD}" destId="{D31728E3-251B-4828-96F2-CF8202258640}" srcOrd="0" destOrd="0" presId="urn:microsoft.com/office/officeart/2005/8/layout/hierarchy4"/>
    <dgm:cxn modelId="{80655753-37EE-40CF-AEFF-20BCB78EA85E}" type="presParOf" srcId="{407B66FF-C3CE-4EB6-B958-2BBB86A685DD}" destId="{DE1EC228-3A10-4D8A-9BDB-D2AC5274999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92852-BC6F-40C6-B7DC-EE5155A8B889}">
      <dsp:nvSpPr>
        <dsp:cNvPr id="0" name=""/>
        <dsp:cNvSpPr/>
      </dsp:nvSpPr>
      <dsp:spPr>
        <a:xfrm rot="16200000">
          <a:off x="-2217892" y="3211086"/>
          <a:ext cx="4921269" cy="352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1033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JORNADA 1</a:t>
          </a:r>
          <a:endParaRPr lang="es-SV" sz="2500" kern="1200" dirty="0"/>
        </a:p>
      </dsp:txBody>
      <dsp:txXfrm>
        <a:off x="-2217892" y="3211086"/>
        <a:ext cx="4921269" cy="352667"/>
      </dsp:txXfrm>
    </dsp:sp>
    <dsp:sp modelId="{86593F19-AC01-4221-B5C8-C197B5B67AC4}">
      <dsp:nvSpPr>
        <dsp:cNvPr id="0" name=""/>
        <dsp:cNvSpPr/>
      </dsp:nvSpPr>
      <dsp:spPr>
        <a:xfrm>
          <a:off x="419075" y="926785"/>
          <a:ext cx="1756657" cy="4921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11033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Coordinación con otras instancias </a:t>
          </a:r>
          <a:endParaRPr lang="es-SV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Historia de proyectos del Fondo Mundial</a:t>
          </a:r>
          <a:endParaRPr lang="es-SV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Rol de Receptor Principal</a:t>
          </a:r>
          <a:endParaRPr lang="es-SV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Transparencia del trabajo del MCP-ES</a:t>
          </a:r>
          <a:endParaRPr lang="es-SV" sz="1400" kern="1200" dirty="0"/>
        </a:p>
      </dsp:txBody>
      <dsp:txXfrm>
        <a:off x="419075" y="926785"/>
        <a:ext cx="1756657" cy="4921269"/>
      </dsp:txXfrm>
    </dsp:sp>
    <dsp:sp modelId="{895F8BD4-4233-416A-9438-3804DCA3988F}">
      <dsp:nvSpPr>
        <dsp:cNvPr id="0" name=""/>
        <dsp:cNvSpPr/>
      </dsp:nvSpPr>
      <dsp:spPr>
        <a:xfrm>
          <a:off x="66408" y="461264"/>
          <a:ext cx="705334" cy="7053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E21AD8-E714-42CB-BA3C-4DE258E1EB87}">
      <dsp:nvSpPr>
        <dsp:cNvPr id="0" name=""/>
        <dsp:cNvSpPr/>
      </dsp:nvSpPr>
      <dsp:spPr>
        <a:xfrm rot="16200000">
          <a:off x="339864" y="3211086"/>
          <a:ext cx="4921269" cy="352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1033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JORNADA 2</a:t>
          </a:r>
          <a:endParaRPr lang="es-SV" sz="2500" kern="1200" dirty="0"/>
        </a:p>
      </dsp:txBody>
      <dsp:txXfrm>
        <a:off x="339864" y="3211086"/>
        <a:ext cx="4921269" cy="352667"/>
      </dsp:txXfrm>
    </dsp:sp>
    <dsp:sp modelId="{8EC21FC8-1C12-4778-973B-567050B00F41}">
      <dsp:nvSpPr>
        <dsp:cNvPr id="0" name=""/>
        <dsp:cNvSpPr/>
      </dsp:nvSpPr>
      <dsp:spPr>
        <a:xfrm>
          <a:off x="2976833" y="926785"/>
          <a:ext cx="1756657" cy="4921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11033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400" kern="1200" dirty="0"/>
            <a:t>Documentos de Gobernanza MCP-ES: Reglamento Interno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400" kern="1200" dirty="0"/>
            <a:t>Plan Operativo: Resultados al 30 de Junio del 2019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400" kern="1200" dirty="0"/>
            <a:t>Rol del Programa de TB en la respuesta Nacional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400" kern="1200" dirty="0">
              <a:highlight>
                <a:srgbClr val="00FFFF"/>
              </a:highlight>
            </a:rPr>
            <a:t>Rol del Área de Fondos Externos dentro de MINSAL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400" kern="1200" dirty="0"/>
            <a:t>UNIDAD EJECUTORA FM/MINSAL: Proyectos VIH, TB y Malaria</a:t>
          </a:r>
        </a:p>
      </dsp:txBody>
      <dsp:txXfrm>
        <a:off x="2976833" y="926785"/>
        <a:ext cx="1756657" cy="4921269"/>
      </dsp:txXfrm>
    </dsp:sp>
    <dsp:sp modelId="{4CD06D5B-3A3D-41DF-AECB-418D97D4A43E}">
      <dsp:nvSpPr>
        <dsp:cNvPr id="0" name=""/>
        <dsp:cNvSpPr/>
      </dsp:nvSpPr>
      <dsp:spPr>
        <a:xfrm>
          <a:off x="2559543" y="490656"/>
          <a:ext cx="705334" cy="7053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4899D5-D982-49C3-9F78-4C896DA624F7}">
      <dsp:nvSpPr>
        <dsp:cNvPr id="0" name=""/>
        <dsp:cNvSpPr/>
      </dsp:nvSpPr>
      <dsp:spPr>
        <a:xfrm rot="16200000">
          <a:off x="2897622" y="3211086"/>
          <a:ext cx="4921269" cy="352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1033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JORNADA 3</a:t>
          </a:r>
          <a:endParaRPr lang="es-SV" sz="2500" kern="1200" dirty="0"/>
        </a:p>
      </dsp:txBody>
      <dsp:txXfrm>
        <a:off x="2897622" y="3211086"/>
        <a:ext cx="4921269" cy="352667"/>
      </dsp:txXfrm>
    </dsp:sp>
    <dsp:sp modelId="{24EB53DE-5DFB-4702-A5BC-EEA101ADD11E}">
      <dsp:nvSpPr>
        <dsp:cNvPr id="0" name=""/>
        <dsp:cNvSpPr/>
      </dsp:nvSpPr>
      <dsp:spPr>
        <a:xfrm>
          <a:off x="5534590" y="926785"/>
          <a:ext cx="1756657" cy="4921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11033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400" kern="1200" dirty="0"/>
            <a:t>Informes de País y la participación del MCP-ES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400" kern="1200" dirty="0"/>
            <a:t>Trabajo del MCP-ES a través de los Comités Permanentes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400" kern="1200" dirty="0"/>
            <a:t>MCR, GCTH y otros organismos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400" kern="1200" dirty="0"/>
            <a:t>Rol de los Programas Nacionales VIH y Malaria en la respuesta nacional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400" kern="1200" dirty="0"/>
            <a:t>Rol de ONUSIDA en el Contexto Mundial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400" kern="1200" dirty="0"/>
            <a:t>Proyecto VIH Plan International</a:t>
          </a:r>
        </a:p>
      </dsp:txBody>
      <dsp:txXfrm>
        <a:off x="5534590" y="926785"/>
        <a:ext cx="1756657" cy="4921269"/>
      </dsp:txXfrm>
    </dsp:sp>
    <dsp:sp modelId="{1E3E5F0F-CA7C-4DF8-914C-71EA09BE3ADD}">
      <dsp:nvSpPr>
        <dsp:cNvPr id="0" name=""/>
        <dsp:cNvSpPr/>
      </dsp:nvSpPr>
      <dsp:spPr>
        <a:xfrm>
          <a:off x="5181923" y="461264"/>
          <a:ext cx="705334" cy="7053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F8FDDC-575F-4355-B01F-42E23D36ADAE}">
      <dsp:nvSpPr>
        <dsp:cNvPr id="0" name=""/>
        <dsp:cNvSpPr/>
      </dsp:nvSpPr>
      <dsp:spPr>
        <a:xfrm rot="16200000">
          <a:off x="5348546" y="3252671"/>
          <a:ext cx="4921269" cy="352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1033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JORNADA 4</a:t>
          </a:r>
          <a:endParaRPr lang="es-SV" sz="2500" kern="1200" dirty="0"/>
        </a:p>
      </dsp:txBody>
      <dsp:txXfrm>
        <a:off x="5348546" y="3252671"/>
        <a:ext cx="4921269" cy="352667"/>
      </dsp:txXfrm>
    </dsp:sp>
    <dsp:sp modelId="{A2364851-598B-476B-BE64-14A37C46CFD2}">
      <dsp:nvSpPr>
        <dsp:cNvPr id="0" name=""/>
        <dsp:cNvSpPr/>
      </dsp:nvSpPr>
      <dsp:spPr>
        <a:xfrm>
          <a:off x="7926643" y="926785"/>
          <a:ext cx="2088068" cy="4921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11033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000" kern="1200" dirty="0"/>
            <a:t>Documentos Gobernanza: Código de Ética, Política Conflicto de Interés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000" kern="1200" dirty="0"/>
            <a:t>Rol del ALF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000" kern="1200" dirty="0"/>
            <a:t>Página Web del MCP-ES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000" kern="1200" dirty="0"/>
            <a:t>Facebook</a:t>
          </a:r>
        </a:p>
      </dsp:txBody>
      <dsp:txXfrm>
        <a:off x="7926643" y="926785"/>
        <a:ext cx="2088068" cy="4921269"/>
      </dsp:txXfrm>
    </dsp:sp>
    <dsp:sp modelId="{91558E38-FD9E-4708-97B0-AA796EA02747}">
      <dsp:nvSpPr>
        <dsp:cNvPr id="0" name=""/>
        <dsp:cNvSpPr/>
      </dsp:nvSpPr>
      <dsp:spPr>
        <a:xfrm>
          <a:off x="7739681" y="461264"/>
          <a:ext cx="705334" cy="7053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659E7-BDDA-44D8-ABA1-764ECB6EAEDE}">
      <dsp:nvSpPr>
        <dsp:cNvPr id="0" name=""/>
        <dsp:cNvSpPr/>
      </dsp:nvSpPr>
      <dsp:spPr>
        <a:xfrm>
          <a:off x="0" y="3637371"/>
          <a:ext cx="7776865" cy="1193866"/>
        </a:xfrm>
        <a:prstGeom prst="rect">
          <a:avLst/>
        </a:prstGeom>
        <a:solidFill>
          <a:srgbClr val="C0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Ley de la Corte de Cuentas, Normas Tecnicas de Control Interno del MINSAL, ley LACAP y otras  Normativas, ley  y/o  Procedimientos de la administración publica.</a:t>
          </a:r>
          <a:endParaRPr lang="es-ES" sz="2100" kern="1200" dirty="0"/>
        </a:p>
      </dsp:txBody>
      <dsp:txXfrm>
        <a:off x="0" y="3637371"/>
        <a:ext cx="7776865" cy="1193866"/>
      </dsp:txXfrm>
    </dsp:sp>
    <dsp:sp modelId="{3FF379A8-CB46-4133-8D14-AE51302572C4}">
      <dsp:nvSpPr>
        <dsp:cNvPr id="0" name=""/>
        <dsp:cNvSpPr/>
      </dsp:nvSpPr>
      <dsp:spPr>
        <a:xfrm rot="10800000">
          <a:off x="0" y="1819112"/>
          <a:ext cx="7776865" cy="1836166"/>
        </a:xfrm>
        <a:prstGeom prst="upArrowCallou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Manual Administrativo Financiero del Fondo Mundial,</a:t>
          </a:r>
        </a:p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 Ley  de la Administración Financiera del Estado AFI y SAFI</a:t>
          </a:r>
          <a:endParaRPr lang="es-ES" sz="2100" kern="1200" dirty="0"/>
        </a:p>
      </dsp:txBody>
      <dsp:txXfrm rot="10800000">
        <a:off x="0" y="1819112"/>
        <a:ext cx="7776865" cy="1193086"/>
      </dsp:txXfrm>
    </dsp:sp>
    <dsp:sp modelId="{BD5EB73F-7F84-46C3-879A-05352DC183A3}">
      <dsp:nvSpPr>
        <dsp:cNvPr id="0" name=""/>
        <dsp:cNvSpPr/>
      </dsp:nvSpPr>
      <dsp:spPr>
        <a:xfrm rot="10800000">
          <a:off x="0" y="0"/>
          <a:ext cx="7776865" cy="183616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Convenio de Donación firmado entre el Gobierno de El Salvador y Fondo Mundial</a:t>
          </a:r>
          <a:endParaRPr lang="es-ES" sz="2100" kern="1200" dirty="0"/>
        </a:p>
      </dsp:txBody>
      <dsp:txXfrm rot="10800000">
        <a:off x="0" y="0"/>
        <a:ext cx="7776865" cy="11930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8388B-76DE-4973-A742-B6B65C6D722E}">
      <dsp:nvSpPr>
        <dsp:cNvPr id="0" name=""/>
        <dsp:cNvSpPr/>
      </dsp:nvSpPr>
      <dsp:spPr>
        <a:xfrm>
          <a:off x="0" y="743750"/>
          <a:ext cx="11449271" cy="74828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CUMPLIMIENTO  EN LA EJECUCION DE FONDOS SEGÚN CONVENIDO DE FONDO MUNDIAL </a:t>
          </a:r>
        </a:p>
      </dsp:txBody>
      <dsp:txXfrm>
        <a:off x="0" y="743750"/>
        <a:ext cx="11449271" cy="748283"/>
      </dsp:txXfrm>
    </dsp:sp>
    <dsp:sp modelId="{757503D1-532A-475F-A6D1-64E877D7938C}">
      <dsp:nvSpPr>
        <dsp:cNvPr id="0" name=""/>
        <dsp:cNvSpPr/>
      </dsp:nvSpPr>
      <dsp:spPr>
        <a:xfrm>
          <a:off x="2520925" y="1473232"/>
          <a:ext cx="2372590" cy="4750424"/>
        </a:xfrm>
        <a:prstGeom prst="rect">
          <a:avLst/>
        </a:prstGeom>
        <a:solidFill>
          <a:schemeClr val="accent5"/>
        </a:solidFill>
        <a:ln w="2222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2. </a:t>
          </a:r>
          <a:r>
            <a:rPr lang="es-ES" sz="1800" b="1" u="sng" kern="1200" dirty="0"/>
            <a:t>Compra de los bienes y servicios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u="none" kern="1200" dirty="0"/>
            <a:t>Estos  se realizan cumpliendo la </a:t>
          </a:r>
          <a:r>
            <a:rPr lang="es-ES" sz="1800" kern="1200" dirty="0"/>
            <a:t>Ley LACAP certificando fondos según  presupuesto aprobados por FM. Garantizando procesos transparentes , Costos competitivos y razonables</a:t>
          </a:r>
        </a:p>
      </dsp:txBody>
      <dsp:txXfrm>
        <a:off x="2520925" y="1473232"/>
        <a:ext cx="2372590" cy="4750424"/>
      </dsp:txXfrm>
    </dsp:sp>
    <dsp:sp modelId="{676BC7CE-9B97-414E-8086-BA94631F06C0}">
      <dsp:nvSpPr>
        <dsp:cNvPr id="0" name=""/>
        <dsp:cNvSpPr/>
      </dsp:nvSpPr>
      <dsp:spPr>
        <a:xfrm>
          <a:off x="4898904" y="1463557"/>
          <a:ext cx="2314583" cy="4408130"/>
        </a:xfrm>
        <a:prstGeom prst="rect">
          <a:avLst/>
        </a:prstGeom>
        <a:solidFill>
          <a:schemeClr val="accent2"/>
        </a:solidFill>
        <a:ln w="9525" cap="rnd" cmpd="sng" algn="ctr">
          <a:solidFill>
            <a:schemeClr val="accent1">
              <a:tint val="6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3. </a:t>
          </a:r>
          <a:r>
            <a:rPr lang="es-ES" sz="1800" b="1" u="sng" kern="1200" dirty="0"/>
            <a:t>Pagos de bienes y servicios con fondos de los Proyectos de FM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Todo pago debe efectuarse con transparencia, que el gasto este contemplado en el presupuesto y que los bienes sean utilizados para los para los fines fueron aprobados según presupuesto y convenio</a:t>
          </a:r>
        </a:p>
      </dsp:txBody>
      <dsp:txXfrm>
        <a:off x="4898904" y="1463557"/>
        <a:ext cx="2314583" cy="4408130"/>
      </dsp:txXfrm>
    </dsp:sp>
    <dsp:sp modelId="{F9CF42CA-D60B-429D-9260-2DACD6D79311}">
      <dsp:nvSpPr>
        <dsp:cNvPr id="0" name=""/>
        <dsp:cNvSpPr/>
      </dsp:nvSpPr>
      <dsp:spPr>
        <a:xfrm>
          <a:off x="7202484" y="1487515"/>
          <a:ext cx="2309375" cy="4453961"/>
        </a:xfrm>
        <a:prstGeom prst="rect">
          <a:avLst/>
        </a:prstGeom>
        <a:solidFill>
          <a:schemeClr val="accent6"/>
        </a:solidFill>
        <a:ln w="15875" cap="rnd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u="sng" kern="1200" dirty="0"/>
            <a:t>4. Registros contables y Conciliación Bancaria de los fondos del proyecto</a:t>
          </a:r>
          <a:r>
            <a:rPr lang="es-ES" sz="1800" kern="1200" dirty="0"/>
            <a:t>. Todos los fondos se registran en sistema SAFI del estado. Quien mensualmente se realiza conciliacion de los fondos (contabilidad, fondos externos y estados bancarios. financiera de Fondos Externos  y SAFOD</a:t>
          </a:r>
        </a:p>
      </dsp:txBody>
      <dsp:txXfrm>
        <a:off x="7202484" y="1487515"/>
        <a:ext cx="2309375" cy="4453961"/>
      </dsp:txXfrm>
    </dsp:sp>
    <dsp:sp modelId="{91CB8EC8-F23F-4D2A-810B-C47853C492AA}">
      <dsp:nvSpPr>
        <dsp:cNvPr id="0" name=""/>
        <dsp:cNvSpPr/>
      </dsp:nvSpPr>
      <dsp:spPr>
        <a:xfrm>
          <a:off x="0" y="1463557"/>
          <a:ext cx="2510725" cy="4408130"/>
        </a:xfrm>
        <a:prstGeom prst="rect">
          <a:avLst/>
        </a:prstGeom>
        <a:gradFill rotWithShape="1">
          <a:gsLst>
            <a:gs pos="0">
              <a:schemeClr val="accent2">
                <a:tint val="96000"/>
                <a:lumMod val="102000"/>
              </a:schemeClr>
            </a:gs>
            <a:gs pos="100000">
              <a:schemeClr val="accent2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2">
              <a:tint val="6000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1. Los tres Programas Nacionales de VIH/sida, Malaria y  TB, Considerando el presupuesto aprobado por año. Elabora su plan de compras anual para solicitar sus compras  para la ejecucion y  cumplimiento de todos los compromisos adquiridos con el donante</a:t>
          </a:r>
          <a:r>
            <a:rPr lang="es-ES" sz="1800" kern="1200" dirty="0"/>
            <a:t>.</a:t>
          </a:r>
        </a:p>
      </dsp:txBody>
      <dsp:txXfrm>
        <a:off x="0" y="1463557"/>
        <a:ext cx="2510725" cy="4408130"/>
      </dsp:txXfrm>
    </dsp:sp>
    <dsp:sp modelId="{B7DB1D0C-366D-4DC3-AD33-17EEE37E7032}">
      <dsp:nvSpPr>
        <dsp:cNvPr id="0" name=""/>
        <dsp:cNvSpPr/>
      </dsp:nvSpPr>
      <dsp:spPr>
        <a:xfrm>
          <a:off x="9514056" y="1463557"/>
          <a:ext cx="1932011" cy="4408130"/>
        </a:xfrm>
        <a:prstGeom prst="rect">
          <a:avLst/>
        </a:prstGeom>
        <a:solidFill>
          <a:srgbClr val="0070C0"/>
        </a:solidFill>
        <a:ln w="9525" cap="rnd" cmpd="sng" algn="ctr">
          <a:solidFill>
            <a:schemeClr val="accent6">
              <a:tint val="6000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5. Toda la documentación de gastos se encuentra, archivada en el área contable y  disponible para la revisión del ALF y futuras auditores internas y externas a través de la cual pueden realizar</a:t>
          </a:r>
          <a:br>
            <a:rPr lang="es-ES" sz="1800" kern="1200" dirty="0"/>
          </a:br>
          <a:r>
            <a:rPr lang="es-ES" sz="1800" kern="1200" dirty="0"/>
            <a:t>revisión de todos los gastos efectuados</a:t>
          </a:r>
        </a:p>
      </dsp:txBody>
      <dsp:txXfrm>
        <a:off x="9514056" y="1463557"/>
        <a:ext cx="1932011" cy="4408130"/>
      </dsp:txXfrm>
    </dsp:sp>
    <dsp:sp modelId="{AF85BF8C-1E8A-413D-BBD7-C4FC53CD60A8}">
      <dsp:nvSpPr>
        <dsp:cNvPr id="0" name=""/>
        <dsp:cNvSpPr/>
      </dsp:nvSpPr>
      <dsp:spPr>
        <a:xfrm>
          <a:off x="0" y="5846707"/>
          <a:ext cx="11449271" cy="4633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9287B-8E97-4F8F-B24C-D9F2A4B775E7}">
      <dsp:nvSpPr>
        <dsp:cNvPr id="0" name=""/>
        <dsp:cNvSpPr/>
      </dsp:nvSpPr>
      <dsp:spPr>
        <a:xfrm rot="16200000">
          <a:off x="349072" y="-349072"/>
          <a:ext cx="3401563" cy="4099708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Oportuna Elaboración de Especificaciones Técnicas y Solicitudes de Compra para ingresarlas a la UACI                            ( Responsable:  Programas)</a:t>
          </a:r>
        </a:p>
      </dsp:txBody>
      <dsp:txXfrm rot="5400000">
        <a:off x="1" y="149442"/>
        <a:ext cx="4099708" cy="2401729"/>
      </dsp:txXfrm>
    </dsp:sp>
    <dsp:sp modelId="{A1B2E022-D947-4A36-9425-E70251C9DC27}">
      <dsp:nvSpPr>
        <dsp:cNvPr id="0" name=""/>
        <dsp:cNvSpPr/>
      </dsp:nvSpPr>
      <dsp:spPr>
        <a:xfrm>
          <a:off x="4099708" y="20477"/>
          <a:ext cx="4099708" cy="3401563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1440" rIns="91440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Compras  que generen  Orden de Compra  y/o Contrato mas entregas oportuna de bien y/o servicio  (UACI)</a:t>
          </a:r>
        </a:p>
      </dsp:txBody>
      <dsp:txXfrm>
        <a:off x="4099708" y="20477"/>
        <a:ext cx="3975170" cy="2551172"/>
      </dsp:txXfrm>
    </dsp:sp>
    <dsp:sp modelId="{906459C7-473F-4025-96D9-132B0F109E5D}">
      <dsp:nvSpPr>
        <dsp:cNvPr id="0" name=""/>
        <dsp:cNvSpPr/>
      </dsp:nvSpPr>
      <dsp:spPr>
        <a:xfrm rot="10800000">
          <a:off x="0" y="3401563"/>
          <a:ext cx="4099708" cy="3401563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170688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Preparación y entrega oportuna de Liquidaciones de facturas y documentos  a la UFE para efecto de pago ( Técnicos Ejecutores y Programas) </a:t>
          </a:r>
        </a:p>
      </dsp:txBody>
      <dsp:txXfrm rot="10800000">
        <a:off x="124538" y="4251953"/>
        <a:ext cx="3975170" cy="2551172"/>
      </dsp:txXfrm>
    </dsp:sp>
    <dsp:sp modelId="{F013E633-9EB5-4600-B43A-0DAC78F0D6C6}">
      <dsp:nvSpPr>
        <dsp:cNvPr id="0" name=""/>
        <dsp:cNvSpPr/>
      </dsp:nvSpPr>
      <dsp:spPr>
        <a:xfrm rot="5400000">
          <a:off x="4448781" y="3052490"/>
          <a:ext cx="3401563" cy="4099708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Proceso de revisión, registro, y pago a proveedores. ( Fondos Externos y Contabilidad)</a:t>
          </a:r>
        </a:p>
      </dsp:txBody>
      <dsp:txXfrm rot="-5400000">
        <a:off x="4099708" y="4251953"/>
        <a:ext cx="4099708" cy="2426634"/>
      </dsp:txXfrm>
    </dsp:sp>
    <dsp:sp modelId="{DD53D959-CC82-417F-9E8B-65A2DCA788A7}">
      <dsp:nvSpPr>
        <dsp:cNvPr id="0" name=""/>
        <dsp:cNvSpPr/>
      </dsp:nvSpPr>
      <dsp:spPr>
        <a:xfrm>
          <a:off x="2869795" y="2551172"/>
          <a:ext cx="2459825" cy="1700781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Grandes Procesos que generan ejecución financiera</a:t>
          </a:r>
        </a:p>
      </dsp:txBody>
      <dsp:txXfrm>
        <a:off x="2952820" y="2634197"/>
        <a:ext cx="2293775" cy="15347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4B646-7902-4399-BE4F-C4D01EC231BA}">
      <dsp:nvSpPr>
        <dsp:cNvPr id="0" name=""/>
        <dsp:cNvSpPr/>
      </dsp:nvSpPr>
      <dsp:spPr>
        <a:xfrm>
          <a:off x="12922" y="0"/>
          <a:ext cx="11220325" cy="675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4400" kern="1200" dirty="0"/>
            <a:t>Proceso de Pago Bienes y Servicios</a:t>
          </a:r>
        </a:p>
      </dsp:txBody>
      <dsp:txXfrm>
        <a:off x="32712" y="19790"/>
        <a:ext cx="11180745" cy="636098"/>
      </dsp:txXfrm>
    </dsp:sp>
    <dsp:sp modelId="{EE04FE69-4C08-4506-A17E-3C7C1DF888D3}">
      <dsp:nvSpPr>
        <dsp:cNvPr id="0" name=""/>
        <dsp:cNvSpPr/>
      </dsp:nvSpPr>
      <dsp:spPr>
        <a:xfrm>
          <a:off x="6461" y="1184908"/>
          <a:ext cx="2007279" cy="497920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1.Entrega de bien o servicio, contra factura y emisión de Acta de Recepción (Guarda almacén, proveedor  y administrador de contrato</a:t>
          </a:r>
          <a:r>
            <a:rPr lang="es-ES" sz="2400" kern="1200" dirty="0"/>
            <a:t>)</a:t>
          </a:r>
          <a:endParaRPr lang="es-SV" sz="2400" kern="1200" dirty="0"/>
        </a:p>
      </dsp:txBody>
      <dsp:txXfrm>
        <a:off x="65252" y="1243699"/>
        <a:ext cx="1889697" cy="4861622"/>
      </dsp:txXfrm>
    </dsp:sp>
    <dsp:sp modelId="{E7477605-9516-4654-AAFA-99CEF5C28801}">
      <dsp:nvSpPr>
        <dsp:cNvPr id="0" name=""/>
        <dsp:cNvSpPr/>
      </dsp:nvSpPr>
      <dsp:spPr>
        <a:xfrm>
          <a:off x="2170391" y="1184908"/>
          <a:ext cx="2063617" cy="497920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2</a:t>
          </a:r>
          <a:r>
            <a:rPr lang="es-ES" sz="2400" b="1" kern="1200" dirty="0"/>
            <a:t>. Proveedor entrega Factura Consumidor Final, Exenta de IVA, con  Acta de recepción y Orden o Contrato para liquidación (Programa y Proveedor)</a:t>
          </a:r>
          <a:endParaRPr lang="es-SV" sz="2400" kern="1200" dirty="0"/>
        </a:p>
      </dsp:txBody>
      <dsp:txXfrm>
        <a:off x="2230832" y="1245349"/>
        <a:ext cx="1942735" cy="4858322"/>
      </dsp:txXfrm>
    </dsp:sp>
    <dsp:sp modelId="{E2D76CEA-E254-41ED-89F1-03B5317DCAD0}">
      <dsp:nvSpPr>
        <dsp:cNvPr id="0" name=""/>
        <dsp:cNvSpPr/>
      </dsp:nvSpPr>
      <dsp:spPr>
        <a:xfrm>
          <a:off x="4390660" y="1184908"/>
          <a:ext cx="2065426" cy="497920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3</a:t>
          </a:r>
          <a:r>
            <a:rPr lang="es-ES" sz="2000" b="1" kern="1200" dirty="0"/>
            <a:t>. Pago de Facturas  sustentada con Acta de recepción de contrato u orden de compra, agenda del evento, planillas, informe, listado de distribución o de asistencia, fotos etc. (Programa, Fondos Externos y contabilidad)</a:t>
          </a:r>
          <a:endParaRPr lang="es-SV" sz="2000" kern="1200" dirty="0"/>
        </a:p>
      </dsp:txBody>
      <dsp:txXfrm>
        <a:off x="4451154" y="1245402"/>
        <a:ext cx="1944438" cy="4858216"/>
      </dsp:txXfrm>
    </dsp:sp>
    <dsp:sp modelId="{88C2EF74-57A0-4528-A178-4A19D540DE69}">
      <dsp:nvSpPr>
        <dsp:cNvPr id="0" name=""/>
        <dsp:cNvSpPr/>
      </dsp:nvSpPr>
      <dsp:spPr>
        <a:xfrm>
          <a:off x="6612738" y="1184908"/>
          <a:ext cx="2339678" cy="497920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4. Registro sistema SAFI, envío a contabilidad  para elaborar partida de devengado, se transfieren los fondos de cuenta de ahorro a cuenta corriente y se elabora, el cheque, lo firma a refrendario y Encargado de Fondo para pago al proveedor.(Fondos Externos y Contabilidad).</a:t>
          </a:r>
          <a:endParaRPr lang="es-SV" sz="2000" kern="1200" dirty="0"/>
        </a:p>
      </dsp:txBody>
      <dsp:txXfrm>
        <a:off x="6681265" y="1253435"/>
        <a:ext cx="2202624" cy="4842150"/>
      </dsp:txXfrm>
    </dsp:sp>
    <dsp:sp modelId="{D31728E3-251B-4828-96F2-CF8202258640}">
      <dsp:nvSpPr>
        <dsp:cNvPr id="0" name=""/>
        <dsp:cNvSpPr/>
      </dsp:nvSpPr>
      <dsp:spPr>
        <a:xfrm>
          <a:off x="9109068" y="1184908"/>
          <a:ext cx="2117718" cy="4979204"/>
        </a:xfrm>
        <a:prstGeom prst="roundRect">
          <a:avLst>
            <a:gd name="adj" fmla="val 10000"/>
          </a:avLst>
        </a:prstGeom>
        <a:solidFill>
          <a:schemeClr val="tx2">
            <a:lumMod val="75000"/>
            <a:lumOff val="2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5. Resguardo de documentos pagados,  se envían a contabilidad para foliación, resguardo y revisión de futuras auditorias internas y externas.</a:t>
          </a:r>
          <a:endParaRPr lang="es-SV" sz="2400" kern="1200" dirty="0"/>
        </a:p>
      </dsp:txBody>
      <dsp:txXfrm>
        <a:off x="9171094" y="1246934"/>
        <a:ext cx="1993666" cy="4855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#1" minVer="12.0">
  <dgm:title val=""/>
  <dgm:desc val=""/>
  <dgm:catLst>
    <dgm:cat type="matrix" pri="2000"/>
  </dgm:catLst>
  <dgm:sampData>
    <dgm:dataModel>
      <dgm:ptLst>
        <dgm:pt modelId="0" type="doc">
          <dgm:prSet phldr="1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100"/>
    </dgm:constrLst>
    <dgm:choose name="Name1">
      <dgm:if name="Name2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3">
              <dgm:if name="Name4" func="var" arg="dir" op="equ" val="norm">
                <dgm:presOf axis="ch ch desOrSelf" ptType="node node node" st="1 1 1" cnt="1 1 0"/>
              </dgm:if>
              <dgm:else name="Name5">
                <dgm:presOf axis="ch ch desOrSelf" ptType="node node node" st="1 2 1" cnt="1 1 0"/>
              </dgm:else>
            </dgm:choose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6">
              <dgm:if name="Name7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8">
                <dgm:alg type="tx"/>
              </dgm:else>
            </dgm:choose>
            <dgm:shape xmlns:r="http://schemas.openxmlformats.org/officeDocument/2006/relationships" rot="270" type="round1Rect" r:blip="" hideGeom="1">
              <dgm:adjLst>
                <dgm:adj idx="1" val="0.2"/>
              </dgm:adjLst>
            </dgm:shape>
            <dgm:choose name="Name9">
              <dgm:if name="Name10" func="var" arg="dir" op="equ" val="norm">
                <dgm:presOf axis="ch ch desOrSelf" ptType="node node node" st="1 1 1" cnt="1 1 0"/>
              </dgm:if>
              <dgm:else name="Name11">
                <dgm:presOf axis="ch ch desOrSelf" ptType="node node node" st="1 2 1" cnt="1 1 0"/>
              </dgm:else>
            </dgm:choose>
            <dgm:constrLst>
              <dgm:constr type="tMarg" refType="primFontSz" fact="0.3"/>
              <dgm:constr type="lMarg" refType="primFontSz" fact="0.3"/>
            </dgm:constrLst>
            <dgm:ruleLst>
              <dgm:rule type="primFontSz" val="2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2">
              <dgm:if name="Name13" func="var" arg="dir" op="equ" val="norm">
                <dgm:presOf axis="ch ch desOrSelf" ptType="node node node" st="1 2 1" cnt="1 1 0"/>
              </dgm:if>
              <dgm:else name="Name14">
                <dgm:presOf axis="ch ch desOrSelf" ptType="node node node" st="1 1 1" cnt="1 1 0"/>
              </dgm:else>
            </dgm:choose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5">
              <dgm:if name="Name1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7">
                <dgm:alg type="tx"/>
              </dgm:else>
            </dgm:choose>
            <dgm:shape xmlns:r="http://schemas.openxmlformats.org/officeDocument/2006/relationships" type="round1Rect" r:blip="" hideGeom="1">
              <dgm:adjLst/>
            </dgm:shape>
            <dgm:choose name="Name18">
              <dgm:if name="Name19" func="var" arg="dir" op="equ" val="norm">
                <dgm:presOf axis="ch ch desOrSelf" ptType="node node node" st="1 2 1" cnt="1 1 0"/>
              </dgm:if>
              <dgm:else name="Name20">
                <dgm:presOf axis="ch ch desOrSelf" ptType="node node node" st="1 1 1" cnt="1 1 0"/>
              </dgm:else>
            </dgm:choose>
            <dgm:constrLst>
              <dgm:constr type="tMarg" refType="primFontSz" fact="0.3"/>
              <dgm:constr type="rMarg" refType="primFontSz" fact="0.3"/>
            </dgm:constrLst>
            <dgm:ruleLst>
              <dgm:rule type="primFontSz" val="2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1">
              <dgm:if name="Name22" func="var" arg="dir" op="equ" val="norm">
                <dgm:presOf axis="ch ch desOrSelf" ptType="node node node" st="1 3 1" cnt="1 1 0"/>
              </dgm:if>
              <dgm:else name="Name23">
                <dgm:presOf axis="ch ch desOrSelf" ptType="node node node" st="1 4 1" cnt="1 1 0"/>
              </dgm:else>
            </dgm:choose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4">
              <dgm:if name="Name2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6">
                <dgm:alg type="tx"/>
              </dgm:else>
            </dgm:choose>
            <dgm:shape xmlns:r="http://schemas.openxmlformats.org/officeDocument/2006/relationships" rot="180" type="round1Rect" r:blip="" hideGeom="1">
              <dgm:adjLst/>
            </dgm:shape>
            <dgm:choose name="Name27">
              <dgm:if name="Name28" func="var" arg="dir" op="equ" val="norm">
                <dgm:presOf axis="ch ch desOrSelf" ptType="node node node" st="1 3 1" cnt="1 1 0"/>
              </dgm:if>
              <dgm:else name="Name29">
                <dgm:presOf axis="ch ch desOrSelf" ptType="node node node" st="1 4 1" cnt="1 1 0"/>
              </dgm:else>
            </dgm:choose>
            <dgm:constrLst>
              <dgm:constr type="bMarg" refType="primFontSz" fact="0.3"/>
              <dgm:constr type="lMarg" refType="primFontSz" fact="0.3"/>
            </dgm:constrLst>
            <dgm:ruleLst>
              <dgm:rule type="primFontSz" val="2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30">
              <dgm:if name="Name31" func="var" arg="dir" op="equ" val="norm">
                <dgm:presOf axis="ch ch desOrSelf" ptType="node node node" st="1 4 1" cnt="1 1 0"/>
              </dgm:if>
              <dgm:else name="Name32">
                <dgm:presOf axis="ch ch desOrSelf" ptType="node node node" st="1 3 1" cnt="1 1 0"/>
              </dgm:else>
            </dgm:choose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3">
              <dgm:if name="Name3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5">
                <dgm:alg type="tx"/>
              </dgm:else>
            </dgm:choose>
            <dgm:shape xmlns:r="http://schemas.openxmlformats.org/officeDocument/2006/relationships" rot="90" type="round1Rect" r:blip="" hideGeom="1">
              <dgm:adjLst/>
            </dgm:shape>
            <dgm:choose name="Name36">
              <dgm:if name="Name37" func="var" arg="dir" op="equ" val="norm">
                <dgm:presOf axis="ch ch desOrSelf" ptType="node node node" st="1 4 1" cnt="1 1 0"/>
              </dgm:if>
              <dgm:else name="Name38">
                <dgm:presOf axis="ch ch desOrSelf" ptType="node node node" st="1 3 1" cnt="1 1 0"/>
              </dgm:else>
            </dgm:choose>
            <dgm:constrLst>
              <dgm:constr type="bMarg" refType="primFontSz" fact="0.3"/>
              <dgm:constr type="rMarg" refType="primFontSz" fact="0.3"/>
            </dgm:constrLst>
            <dgm:ruleLst>
              <dgm:rule type="primFontSz" val="2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2" fact="NaN" max="NaN"/>
          </dgm:ruleLst>
        </dgm:layoutNode>
      </dgm:if>
      <dgm:else name="Name3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C238408C-6839-46EE-8131-EDA75C487F2E}" type="datetimeFigureOut">
              <a:rPr lang="es-SV"/>
              <a:pPr/>
              <a:t>23/7/2019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87D77045-401A-4D5E-BFE3-54C21A8A6634}" type="slidenum">
              <a:rPr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177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9562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53DA-8BF4-4869-96FE-9BCF43372D46}" type="datetimeFigureOut">
              <a:rPr lang="es-ES" smtClean="0"/>
              <a:pPr/>
              <a:t>23/07/2019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47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s-ES" smtClean="0">
                <a:solidFill>
                  <a:schemeClr val="tx2"/>
                </a:solidFill>
              </a:rPr>
              <a:pPr/>
              <a:t>23/07/2019</a:t>
            </a:fld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s-ES" sz="1200" smtClean="0">
                <a:solidFill>
                  <a:schemeClr val="tx2"/>
                </a:solidFill>
              </a:rPr>
              <a:pPr algn="l"/>
              <a:t>‹Nº›</a:t>
            </a:fld>
            <a:endParaRPr lang="es-E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7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s-ES" smtClean="0">
                <a:solidFill>
                  <a:schemeClr val="tx2"/>
                </a:solidFill>
              </a:rPr>
              <a:pPr/>
              <a:t>23/07/2019</a:t>
            </a:fld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s-ES" sz="1200" smtClean="0">
                <a:solidFill>
                  <a:schemeClr val="tx2"/>
                </a:solidFill>
              </a:rPr>
              <a:pPr algn="l"/>
              <a:t>‹Nº›</a:t>
            </a:fld>
            <a:endParaRPr lang="es-E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26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s-ES" smtClean="0">
                <a:solidFill>
                  <a:schemeClr val="tx2"/>
                </a:solidFill>
              </a:rPr>
              <a:pPr/>
              <a:t>23/07/2019</a:t>
            </a:fld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s-ES" sz="1200" smtClean="0">
                <a:solidFill>
                  <a:schemeClr val="tx2"/>
                </a:solidFill>
              </a:rPr>
              <a:pPr algn="l"/>
              <a:t>‹Nº›</a:t>
            </a:fld>
            <a:endParaRPr lang="es-E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29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s-ES" smtClean="0">
                <a:solidFill>
                  <a:schemeClr val="tx2"/>
                </a:solidFill>
              </a:rPr>
              <a:pPr/>
              <a:t>23/07/2019</a:t>
            </a:fld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s-ES" sz="1200" smtClean="0">
                <a:solidFill>
                  <a:schemeClr val="tx2"/>
                </a:solidFill>
              </a:rPr>
              <a:pPr algn="l"/>
              <a:t>‹Nº›</a:t>
            </a:fld>
            <a:endParaRPr lang="es-E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39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s-ES" smtClean="0">
                <a:solidFill>
                  <a:schemeClr val="tx2"/>
                </a:solidFill>
              </a:rPr>
              <a:pPr/>
              <a:t>23/07/2019</a:t>
            </a:fld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s-ES" sz="1200" smtClean="0">
                <a:solidFill>
                  <a:schemeClr val="tx2"/>
                </a:solidFill>
              </a:rPr>
              <a:pPr algn="l"/>
              <a:t>‹Nº›</a:t>
            </a:fld>
            <a:endParaRPr lang="es-E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3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s-ES" smtClean="0">
                <a:solidFill>
                  <a:schemeClr val="tx2"/>
                </a:solidFill>
              </a:rPr>
              <a:pPr/>
              <a:t>23/07/2019</a:t>
            </a:fld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s-ES" sz="1200" smtClean="0">
                <a:solidFill>
                  <a:schemeClr val="tx2"/>
                </a:solidFill>
              </a:rPr>
              <a:pPr algn="l"/>
              <a:t>‹Nº›</a:t>
            </a:fld>
            <a:endParaRPr lang="es-E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83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s-ES" smtClean="0">
                <a:solidFill>
                  <a:schemeClr val="tx2"/>
                </a:solidFill>
              </a:rPr>
              <a:pPr/>
              <a:t>23/07/2019</a:t>
            </a:fld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s-ES" sz="1200" smtClean="0">
                <a:solidFill>
                  <a:schemeClr val="tx2"/>
                </a:solidFill>
              </a:rPr>
              <a:pPr algn="l"/>
              <a:t>‹Nº›</a:t>
            </a:fld>
            <a:endParaRPr lang="es-E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11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s-ES" smtClean="0">
                <a:solidFill>
                  <a:schemeClr val="tx2"/>
                </a:solidFill>
              </a:rPr>
              <a:pPr/>
              <a:t>23/07/2019</a:t>
            </a:fld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s-ES" sz="1200" smtClean="0">
                <a:solidFill>
                  <a:schemeClr val="tx2"/>
                </a:solidFill>
              </a:rPr>
              <a:pPr algn="l"/>
              <a:t>‹Nº›</a:t>
            </a:fld>
            <a:endParaRPr lang="es-E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1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FigureOut">
              <a:rPr lang="es-ES" smtClean="0"/>
              <a:pPr/>
              <a:t>23/07/2019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AD93096-5B34-4342-9326-69289CEAE4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55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FigureOut">
              <a:rPr lang="es-ES" smtClean="0"/>
              <a:pPr/>
              <a:t>23/07/2019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449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E3E-4B2F-4895-B65E-28B2E64F39F6}" type="datetimeFigureOut">
              <a:rPr lang="es-ES" smtClean="0"/>
              <a:pPr/>
              <a:t>23/07/2019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712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5435-8225-4333-BFFA-0096413F0D76}" type="datetimeFigureOut">
              <a:rPr lang="es-ES" smtClean="0"/>
              <a:pPr/>
              <a:t>23/07/2019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984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s-ES" smtClean="0">
                <a:solidFill>
                  <a:schemeClr val="tx2"/>
                </a:solidFill>
              </a:rPr>
              <a:pPr/>
              <a:t>23/07/2019</a:t>
            </a:fld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s-ES" sz="1200" smtClean="0">
                <a:solidFill>
                  <a:schemeClr val="tx2"/>
                </a:solidFill>
              </a:rPr>
              <a:pPr algn="l"/>
              <a:t>‹Nº›</a:t>
            </a:fld>
            <a:endParaRPr lang="es-E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FigureOut">
              <a:rPr lang="es-ES" smtClean="0"/>
              <a:pPr/>
              <a:t>23/07/2019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604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FigureOut">
              <a:rPr lang="es-ES" smtClean="0"/>
              <a:pPr/>
              <a:t>23/07/2019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68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0EC5-AC53-4169-941E-EDF10CD23748}" type="datetimeFigureOut">
              <a:rPr lang="es-ES" smtClean="0"/>
              <a:pPr/>
              <a:t>23/07/2019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999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3816DF-213E-421B-92D3-C068DBB023D6}" type="datetimeFigureOut">
              <a:rPr lang="es-ES" smtClean="0">
                <a:solidFill>
                  <a:schemeClr val="tx2"/>
                </a:solidFill>
              </a:rPr>
              <a:pPr/>
              <a:t>23/07/2019</a:t>
            </a:fld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/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l"/>
            <a:fld id="{72AC53DF-4216-466D-99A7-94400E6C2A25}" type="slidenum">
              <a:rPr lang="es-ES" sz="1200" smtClean="0">
                <a:solidFill>
                  <a:schemeClr val="tx2"/>
                </a:solidFill>
              </a:rPr>
              <a:pPr algn="l"/>
              <a:t>‹Nº›</a:t>
            </a:fld>
            <a:endParaRPr lang="es-E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85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url=http://licant.edu.co/wp/rectoria/&amp;rct=j&amp;frm=1&amp;q=&amp;esrc=s&amp;sa=U&amp;ved=0ahUKEwiB4IbWq_zRAhXJlFQKHbSvDFoQwW4ILTAM&amp;usg=AFQjCNEv2FFfYnmxxiU5FzsgL9P-LUuAUQ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hyperlink" Target="http://www.google.es/url?url=http://www.contralinea.com.mx/archivo-revista/index.php/category/rendicion-de-cuentas/page/2/&amp;rct=j&amp;frm=1&amp;q=&amp;esrc=s&amp;sa=U&amp;ved=0ahUKEwiB4IbWq_zRAhXJlFQKHbSvDFoQwW4IKzAL&amp;usg=AFQjCNGck5esUGhgbmNKZkiXoRZ9vpDpLw" TargetMode="Externa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url=http://mep.pe/finanzas-en-el-peru/&amp;rct=j&amp;frm=1&amp;q=&amp;esrc=s&amp;sa=U&amp;ved=0ahUKEwjO64jpqvzRAhXlgVQKHeXyBsc4FBDBbggrMAs&amp;usg=AFQjCNHFQnL4Cw_F0OeCjYUPdZ9D9B9CL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495600" y="2204864"/>
            <a:ext cx="7772400" cy="273630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ES" dirty="0"/>
              <a:t>PROCEDIMIENTOS FINANCIEROS  Y ADMINISTRATIVOS PROYECTOS     VIH, TUBERCULOSIS Y MALARIA</a:t>
            </a:r>
            <a:br>
              <a:rPr lang="es-ES" dirty="0"/>
            </a:br>
            <a:r>
              <a:rPr lang="es-ES" dirty="0"/>
              <a:t>  FONDO MUNDIAL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D7F72D4-1A06-4AEA-88DE-FB8ABB3EB2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260648"/>
            <a:ext cx="2232248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DF071DB-0676-431B-AC1D-BF44A4524D9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92851"/>
            <a:ext cx="1199456" cy="4982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36D6628-FB47-4C77-A018-FE8D73760C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4882022"/>
              </p:ext>
            </p:extLst>
          </p:nvPr>
        </p:nvGraphicFramePr>
        <p:xfrm>
          <a:off x="191344" y="620688"/>
          <a:ext cx="11233248" cy="6165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09713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5FF890B-3CE7-403A-AECE-2DE04FC7A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9A4E160-6CFD-4514-9E20-CA6692CCD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DCD16F5-8D15-45FD-BA62-ADAC08183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CFAF28-6FDA-4C2C-BE51-123D1115F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FD12703-0627-4991-B2A4-F96519F90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A5758E0B-DF61-40A8-B765-BC6841906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E063A1F-9566-4436-B4E3-2890FBBC2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279576" y="232512"/>
            <a:ext cx="7059961" cy="81731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Gestión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del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desempeño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las </a:t>
            </a:r>
            <a:br>
              <a:rPr lang="en-US" sz="3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entidades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ejecutoras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2279576" y="1264056"/>
            <a:ext cx="7416824" cy="52612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s-SV" sz="2000" b="1"/>
              <a:t>El financiamiento basado en el desempeño: </a:t>
            </a:r>
            <a:r>
              <a:rPr lang="es-SV" sz="2000"/>
              <a:t>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s-SV" sz="2000"/>
              <a:t>Es uno de los principios básicos del Fondo Mundial porque promueve la rendición de cuentas y ofrece incentivos a las entidades ejecutoras para que utilicen los fondos de la forma más eficaz posible.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s-SV" sz="2000" b="1"/>
              <a:t>El desempeño de los RP,</a:t>
            </a:r>
            <a:r>
              <a:rPr lang="es-SV" sz="2000"/>
              <a:t>   FM lo mide y califica según los criterios siguientes: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s-SV" sz="2000"/>
              <a:t>Desempeño programático:  (mide los resultados alcanzados respecto a indicadores de cobertura/indicadores de productos que se incluyen en el Marco de Desempeño;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s-SV" sz="2000"/>
              <a:t>Desempeño de la gestión: (mide el progreso en las condiciones y acciones de gestión acordadas y cuestiones relacionadas con la ejecución en cuatro áreas funcionales: </a:t>
            </a:r>
          </a:p>
          <a:p>
            <a:pPr marL="457200" indent="-457200" algn="just">
              <a:lnSpc>
                <a:spcPct val="90000"/>
              </a:lnSpc>
            </a:pPr>
            <a:r>
              <a:rPr lang="es-SV" sz="2000"/>
              <a:t>Seguimiento y evaluación.</a:t>
            </a:r>
          </a:p>
          <a:p>
            <a:pPr marL="457200" indent="-457200" algn="just">
              <a:lnSpc>
                <a:spcPct val="90000"/>
              </a:lnSpc>
            </a:pPr>
            <a:r>
              <a:rPr lang="es-SV" sz="2000"/>
              <a:t>Gestión del programa,</a:t>
            </a:r>
          </a:p>
          <a:p>
            <a:pPr marL="457200" indent="-457200" algn="just">
              <a:lnSpc>
                <a:spcPct val="90000"/>
              </a:lnSpc>
            </a:pPr>
            <a:r>
              <a:rPr lang="es-SV" sz="2000"/>
              <a:t> </a:t>
            </a:r>
            <a:r>
              <a:rPr lang="es-SV" sz="2000" u="sng"/>
              <a:t>Gestión y sistemas financieros y</a:t>
            </a:r>
          </a:p>
          <a:p>
            <a:pPr marL="457200" indent="-457200" algn="just">
              <a:lnSpc>
                <a:spcPct val="90000"/>
              </a:lnSpc>
            </a:pPr>
            <a:r>
              <a:rPr lang="es-SV" sz="2000"/>
              <a:t>Gestión de productos farmacéuticos y sanitarios </a:t>
            </a:r>
          </a:p>
          <a:p>
            <a:pPr algn="just">
              <a:lnSpc>
                <a:spcPct val="90000"/>
              </a:lnSpc>
            </a:pPr>
            <a:endParaRPr lang="es-SV" sz="2000"/>
          </a:p>
          <a:p>
            <a:pPr algn="just">
              <a:lnSpc>
                <a:spcPct val="90000"/>
              </a:lnSpc>
            </a:pPr>
            <a:endParaRPr lang="es-SV" sz="2000"/>
          </a:p>
          <a:p>
            <a:pPr algn="just">
              <a:lnSpc>
                <a:spcPct val="90000"/>
              </a:lnSpc>
            </a:pPr>
            <a:endParaRPr lang="es-SV" sz="20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FFB978-6701-4D57-B207-DAE602252AF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296" y="216748"/>
            <a:ext cx="1631504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7C4A4B4-BA65-4033-9EB9-83D2FB88A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2763" y="4818228"/>
            <a:ext cx="3321176" cy="184264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567608" y="260648"/>
            <a:ext cx="7200806" cy="86409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br>
              <a:rPr lang="es-ES" sz="2800" dirty="0"/>
            </a:br>
            <a:r>
              <a:rPr lang="es-ES" sz="2800" dirty="0"/>
              <a:t>Rendición de cuentas financieras al Fondo Mundial </a:t>
            </a:r>
            <a:br>
              <a:rPr lang="es-ES" b="1" dirty="0"/>
            </a:br>
            <a:endParaRPr lang="es-E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2567608" y="1124744"/>
            <a:ext cx="7200806" cy="54726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/>
              <a:t>El RP rinde cuentas a FM de avances financieros de los Proyectos evidenciando el buen uso de los recursos, que los gastos son elegibles  y que son utilizados para los fines que fueron aprobados. 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/>
              <a:t>El RP rinde cuentas a FM a través de un informe anual el cual es revisado y validado previamente por el Agente Local de FM (ALF) . Por lo que no requiere que se le envíen documentos. 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/>
              <a:t>El MINSAL es responsable de </a:t>
            </a:r>
            <a:br>
              <a:rPr lang="es-ES" sz="2400" dirty="0"/>
            </a:br>
            <a:r>
              <a:rPr lang="es-ES" sz="2400" dirty="0"/>
              <a:t>custodiar la documentación y los registros contables hasta por 5 años a partir del último</a:t>
            </a:r>
            <a:br>
              <a:rPr lang="es-ES" sz="2400" dirty="0"/>
            </a:br>
            <a:r>
              <a:rPr lang="es-ES" sz="2400" dirty="0"/>
              <a:t>desembolso y según lo establezca la normativa.</a:t>
            </a:r>
          </a:p>
        </p:txBody>
      </p:sp>
      <p:pic>
        <p:nvPicPr>
          <p:cNvPr id="30722" name="Picture 2" descr="Resultado de imagen de rendicion de cuentas caricatur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82425" y="1382555"/>
            <a:ext cx="1331640" cy="2016224"/>
          </a:xfrm>
          <a:prstGeom prst="rect">
            <a:avLst/>
          </a:prstGeom>
          <a:noFill/>
        </p:spPr>
      </p:pic>
      <p:pic>
        <p:nvPicPr>
          <p:cNvPr id="30724" name="Picture 4" descr="Resultado de imagen de rendicion de cuentas caricatur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14426" y="3411850"/>
            <a:ext cx="1298198" cy="2551013"/>
          </a:xfrm>
          <a:prstGeom prst="rect">
            <a:avLst/>
          </a:prstGeom>
          <a:noFill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4D40800-CA53-4B28-83D6-A9D80CC4344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984" y="260648"/>
            <a:ext cx="1331640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135560" y="125583"/>
            <a:ext cx="7128792" cy="914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br>
              <a:rPr lang="es-ES" sz="2800" dirty="0"/>
            </a:br>
            <a:r>
              <a:rPr lang="es-ES" sz="2800" dirty="0"/>
              <a:t>Rendición de cuentas financieras al Fondo Mundial </a:t>
            </a:r>
            <a:br>
              <a:rPr lang="es-ES" b="1" dirty="0"/>
            </a:br>
            <a:endParaRPr lang="es-E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2155516" y="1039983"/>
            <a:ext cx="7108836" cy="540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es-ES" sz="2000" dirty="0"/>
          </a:p>
          <a:p>
            <a:pPr>
              <a:buFont typeface="Arial" pitchFamily="34" charset="0"/>
              <a:buChar char="•"/>
            </a:pPr>
            <a:r>
              <a:rPr lang="es-ES" sz="2000" dirty="0"/>
              <a:t>El RP es evaluado por FM por sus  las capacidades y sistemas programáticos, financieros y de gestión para el desempeño  eficaz de sus funciones.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/>
              <a:t>Los Informes PUDR  que se envían a FM únicamente son firmados por la titular de la institución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/>
              <a:t> El RP debe cumplir con los estándares mínimos por lo que la Secretaría del Fondo Mundial (con el apoyo del ALF evalúa el cumplimiento de capacidades en la  las áreas siguientes: </a:t>
            </a:r>
          </a:p>
          <a:p>
            <a:r>
              <a:rPr lang="es-ES" sz="2400" dirty="0"/>
              <a:t>Seguimiento y evaluación; </a:t>
            </a:r>
          </a:p>
          <a:p>
            <a:r>
              <a:rPr lang="es-ES" sz="2400" dirty="0"/>
              <a:t>Gestión de adquisiciones y suministros; </a:t>
            </a:r>
          </a:p>
          <a:p>
            <a:r>
              <a:rPr lang="es-ES" sz="2400" u="sng" dirty="0"/>
              <a:t>Gestión y sistemas financieros</a:t>
            </a:r>
            <a:r>
              <a:rPr lang="es-ES" sz="2400" dirty="0"/>
              <a:t>. </a:t>
            </a:r>
          </a:p>
          <a:p>
            <a:r>
              <a:rPr lang="es-ES" sz="2400" dirty="0"/>
              <a:t>Gobernanza y gestión de programas (incluida la gestión de SR). </a:t>
            </a:r>
          </a:p>
          <a:p>
            <a:pPr>
              <a:buFont typeface="Arial" pitchFamily="34" charset="0"/>
              <a:buChar char="•"/>
            </a:pPr>
            <a:endParaRPr lang="es-ES" sz="2000" dirty="0"/>
          </a:p>
          <a:p>
            <a:pPr algn="just">
              <a:buFont typeface="Arial" pitchFamily="34" charset="0"/>
              <a:buChar char="•"/>
            </a:pPr>
            <a:endParaRPr lang="es-ES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1090020-48C9-47F0-B8C9-BA3CE6228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368" y="2263903"/>
            <a:ext cx="2641476" cy="2952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CDCB1C4-A07B-45FA-815A-724124C80F7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186739"/>
            <a:ext cx="1631504" cy="792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03140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671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335360" y="5229200"/>
            <a:ext cx="114492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800" b="1" dirty="0">
                <a:solidFill>
                  <a:schemeClr val="bg1"/>
                </a:solidFill>
              </a:rPr>
              <a:t>MUCHAS        GRACIAS </a:t>
            </a:r>
            <a:endParaRPr lang="es-ES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3DDA4EA-00C2-4967-A26F-C6056350C5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2638920"/>
              </p:ext>
            </p:extLst>
          </p:nvPr>
        </p:nvGraphicFramePr>
        <p:xfrm>
          <a:off x="1703512" y="0"/>
          <a:ext cx="1008112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2306A392-83FD-4095-BBD8-3731BC9E213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9391"/>
            <a:ext cx="1680864" cy="756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51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1507" y="1173570"/>
            <a:ext cx="7628986" cy="691299"/>
          </a:xfrm>
        </p:spPr>
        <p:txBody>
          <a:bodyPr>
            <a:noAutofit/>
          </a:bodyPr>
          <a:lstStyle/>
          <a:p>
            <a:pPr marL="41148">
              <a:defRPr/>
            </a:pPr>
            <a:r>
              <a:rPr lang="es-SV" sz="2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UNIDAD FINANCIERA INSTITUCIONAL</a:t>
            </a:r>
            <a:br>
              <a:rPr lang="es-SV" sz="2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s-SV" sz="2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MINISTERIO DE SALUD</a:t>
            </a:r>
          </a:p>
        </p:txBody>
      </p:sp>
      <p:sp>
        <p:nvSpPr>
          <p:cNvPr id="44" name="Line 34"/>
          <p:cNvSpPr>
            <a:spLocks noChangeShapeType="1"/>
          </p:cNvSpPr>
          <p:nvPr/>
        </p:nvSpPr>
        <p:spPr bwMode="auto">
          <a:xfrm>
            <a:off x="8360984" y="4500086"/>
            <a:ext cx="288925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 sz="1200" kern="0">
              <a:solidFill>
                <a:sysClr val="windowText" lastClr="000000"/>
              </a:solidFill>
            </a:endParaRPr>
          </a:p>
        </p:txBody>
      </p:sp>
      <p:sp>
        <p:nvSpPr>
          <p:cNvPr id="51" name="Line 43"/>
          <p:cNvSpPr>
            <a:spLocks noChangeShapeType="1"/>
          </p:cNvSpPr>
          <p:nvPr/>
        </p:nvSpPr>
        <p:spPr bwMode="auto">
          <a:xfrm>
            <a:off x="10779162" y="4391351"/>
            <a:ext cx="12199" cy="133276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ES" sz="1200" kern="0">
              <a:solidFill>
                <a:sysClr val="windowText" lastClr="000000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F4DE04D-3D7C-4E3E-B34D-D6C62F991A07}"/>
              </a:ext>
            </a:extLst>
          </p:cNvPr>
          <p:cNvGrpSpPr/>
          <p:nvPr/>
        </p:nvGrpSpPr>
        <p:grpSpPr>
          <a:xfrm>
            <a:off x="2855640" y="2276872"/>
            <a:ext cx="7953883" cy="3983626"/>
            <a:chOff x="815594" y="1966436"/>
            <a:chExt cx="6785694" cy="3009889"/>
          </a:xfrm>
        </p:grpSpPr>
        <p:sp>
          <p:nvSpPr>
            <p:cNvPr id="35" name="Text Box 15"/>
            <p:cNvSpPr txBox="1">
              <a:spLocks noChangeArrowheads="1"/>
            </p:cNvSpPr>
            <p:nvPr/>
          </p:nvSpPr>
          <p:spPr bwMode="auto">
            <a:xfrm>
              <a:off x="2815845" y="1966436"/>
              <a:ext cx="2098675" cy="40600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s-ES_tradnl" sz="2000" i="1" dirty="0">
                  <a:solidFill>
                    <a:srgbClr val="000066"/>
                  </a:solidFill>
                  <a:latin typeface="Times New Roman" charset="0"/>
                </a:rPr>
                <a:t>Ministra de Salud</a:t>
              </a:r>
            </a:p>
          </p:txBody>
        </p:sp>
        <p:sp>
          <p:nvSpPr>
            <p:cNvPr id="36" name="Text Box 16"/>
            <p:cNvSpPr txBox="1">
              <a:spLocks noChangeArrowheads="1"/>
            </p:cNvSpPr>
            <p:nvPr/>
          </p:nvSpPr>
          <p:spPr bwMode="auto">
            <a:xfrm>
              <a:off x="2863470" y="2484883"/>
              <a:ext cx="2098675" cy="60350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s-ES_tradnl" sz="2000" i="1" dirty="0">
                  <a:solidFill>
                    <a:srgbClr val="000066"/>
                  </a:solidFill>
                  <a:latin typeface="Times New Roman" charset="0"/>
                </a:rPr>
                <a:t>Jefe</a:t>
              </a:r>
              <a:r>
                <a:rPr lang="es-ES_tradnl" i="1" dirty="0">
                  <a:solidFill>
                    <a:srgbClr val="000066"/>
                  </a:solidFill>
                  <a:latin typeface="Times New Roman" charset="0"/>
                </a:rPr>
                <a:t> Unidad Financiera Institucional UFI</a:t>
              </a:r>
            </a:p>
          </p:txBody>
        </p:sp>
        <p:sp>
          <p:nvSpPr>
            <p:cNvPr id="37" name="Text Box 17"/>
            <p:cNvSpPr txBox="1">
              <a:spLocks noChangeArrowheads="1"/>
            </p:cNvSpPr>
            <p:nvPr/>
          </p:nvSpPr>
          <p:spPr bwMode="auto">
            <a:xfrm>
              <a:off x="1117220" y="3669410"/>
              <a:ext cx="2316163" cy="45086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s-ES_tradnl" sz="2000" i="1" dirty="0">
                  <a:solidFill>
                    <a:srgbClr val="000066"/>
                  </a:solidFill>
                  <a:latin typeface="Times New Roman" charset="0"/>
                </a:rPr>
                <a:t>Coordinador Area de Tesorería</a:t>
              </a:r>
              <a:endParaRPr lang="es-ES_tradnl" sz="2000" dirty="0">
                <a:solidFill>
                  <a:srgbClr val="000066"/>
                </a:solidFill>
                <a:latin typeface="Times New Roman" charset="0"/>
              </a:endParaRPr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1129919" y="4354841"/>
              <a:ext cx="2316163" cy="62148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s-ES_tradnl" sz="2000" i="1" dirty="0">
                  <a:solidFill>
                    <a:srgbClr val="000066"/>
                  </a:solidFill>
                  <a:latin typeface="Times New Roman" charset="0"/>
                </a:rPr>
                <a:t>Coordinador</a:t>
              </a:r>
              <a:r>
                <a:rPr lang="es-ES_tradnl" i="1" dirty="0">
                  <a:solidFill>
                    <a:srgbClr val="000066"/>
                  </a:solidFill>
                  <a:latin typeface="Times New Roman" charset="0"/>
                </a:rPr>
                <a:t> Area de Contabilidad</a:t>
              </a:r>
              <a:endParaRPr lang="es-ES_tradnl" dirty="0">
                <a:solidFill>
                  <a:srgbClr val="000066"/>
                </a:solidFill>
                <a:latin typeface="Times New Roman" charset="0"/>
              </a:endParaRPr>
            </a:p>
          </p:txBody>
        </p:sp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4509707" y="3669406"/>
              <a:ext cx="2314575" cy="45086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s-ES_tradnl" sz="2000" i="1" dirty="0">
                  <a:solidFill>
                    <a:srgbClr val="000066"/>
                  </a:solidFill>
                  <a:latin typeface="Times New Roman" charset="0"/>
                </a:rPr>
                <a:t>Coordinadora Área de Presupuesto                             </a:t>
              </a:r>
              <a:endParaRPr lang="es-ES_tradnl" sz="2000" dirty="0">
                <a:solidFill>
                  <a:srgbClr val="000066"/>
                </a:solidFill>
                <a:latin typeface="Times New Roman" charset="0"/>
              </a:endParaRPr>
            </a:p>
          </p:txBody>
        </p:sp>
        <p:sp>
          <p:nvSpPr>
            <p:cNvPr id="40" name="Text Box 22"/>
            <p:cNvSpPr txBox="1">
              <a:spLocks noChangeArrowheads="1"/>
            </p:cNvSpPr>
            <p:nvPr/>
          </p:nvSpPr>
          <p:spPr bwMode="auto">
            <a:xfrm>
              <a:off x="4239805" y="4234754"/>
              <a:ext cx="2900389" cy="72886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s-ES_tradnl" sz="2000" i="1" dirty="0">
                  <a:solidFill>
                    <a:srgbClr val="000066"/>
                  </a:solidFill>
                  <a:latin typeface="Times New Roman" charset="0"/>
                </a:rPr>
                <a:t>Coordinador  de Fondos Externos</a:t>
              </a:r>
            </a:p>
            <a:p>
              <a:pPr algn="ctr">
                <a:defRPr/>
              </a:pPr>
              <a:r>
                <a:rPr lang="es-ES_tradnl" sz="2000" i="1" dirty="0">
                  <a:solidFill>
                    <a:srgbClr val="000066"/>
                  </a:solidFill>
                  <a:latin typeface="Times New Roman" charset="0"/>
                </a:rPr>
                <a:t>Lic. María Isabel Mendoza</a:t>
              </a:r>
            </a:p>
          </p:txBody>
        </p:sp>
        <p:sp>
          <p:nvSpPr>
            <p:cNvPr id="41" name="Line 26"/>
            <p:cNvSpPr>
              <a:spLocks noChangeShapeType="1"/>
            </p:cNvSpPr>
            <p:nvPr/>
          </p:nvSpPr>
          <p:spPr bwMode="auto">
            <a:xfrm>
              <a:off x="3913632" y="3060954"/>
              <a:ext cx="3938" cy="460439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Line 31"/>
            <p:cNvSpPr>
              <a:spLocks noChangeShapeType="1"/>
            </p:cNvSpPr>
            <p:nvPr/>
          </p:nvSpPr>
          <p:spPr bwMode="auto">
            <a:xfrm>
              <a:off x="828295" y="3910727"/>
              <a:ext cx="28892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828295" y="4491752"/>
              <a:ext cx="28892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Line 35"/>
            <p:cNvSpPr>
              <a:spLocks noChangeShapeType="1"/>
            </p:cNvSpPr>
            <p:nvPr/>
          </p:nvSpPr>
          <p:spPr bwMode="auto">
            <a:xfrm>
              <a:off x="6824282" y="3910727"/>
              <a:ext cx="77700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Line 41"/>
            <p:cNvSpPr>
              <a:spLocks noChangeShapeType="1"/>
            </p:cNvSpPr>
            <p:nvPr/>
          </p:nvSpPr>
          <p:spPr bwMode="auto">
            <a:xfrm>
              <a:off x="815594" y="3511868"/>
              <a:ext cx="0" cy="97155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Line 46"/>
            <p:cNvSpPr>
              <a:spLocks noChangeShapeType="1"/>
            </p:cNvSpPr>
            <p:nvPr/>
          </p:nvSpPr>
          <p:spPr bwMode="auto">
            <a:xfrm>
              <a:off x="828293" y="3519009"/>
              <a:ext cx="6744838" cy="4505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s-E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4" name="Line 47"/>
          <p:cNvSpPr>
            <a:spLocks noChangeShapeType="1"/>
          </p:cNvSpPr>
          <p:nvPr/>
        </p:nvSpPr>
        <p:spPr bwMode="auto">
          <a:xfrm>
            <a:off x="5432044" y="2411730"/>
            <a:ext cx="0" cy="1143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ES" sz="1200" kern="0">
              <a:solidFill>
                <a:sysClr val="windowText" lastClr="000000"/>
              </a:solidFill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C7309F3E-17F2-4595-97BE-FAFA34793B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630" y="216336"/>
            <a:ext cx="2025014" cy="84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Line 35">
            <a:extLst>
              <a:ext uri="{FF2B5EF4-FFF2-40B4-BE49-F238E27FC236}">
                <a16:creationId xmlns:a16="http://schemas.microsoft.com/office/drawing/2014/main" id="{67F3A26A-B5F5-4895-8628-A2A86D21CA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94524" y="5724117"/>
            <a:ext cx="714999" cy="13707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 sz="12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847528" y="1484784"/>
            <a:ext cx="9145016" cy="452431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b="1" dirty="0"/>
              <a:t>OBJETIVOS DE LA UNIDAD FONDOS EXTERNOS:</a:t>
            </a:r>
          </a:p>
          <a:p>
            <a:pPr algn="ctr"/>
            <a:endParaRPr lang="es-ES" sz="2000" b="1" dirty="0"/>
          </a:p>
          <a:p>
            <a:pPr algn="ctr">
              <a:buFont typeface="Wingdings" pitchFamily="2" charset="2"/>
              <a:buChar char="Ø"/>
            </a:pPr>
            <a:r>
              <a:rPr lang="es-ES" sz="2800" dirty="0"/>
              <a:t>Planificar, controlar, administrar y dar seguimiento a planes,  programación, presupuestos y avance de ejecución financiera de  todos los convenios de donación de los diferentes organismos donantes.</a:t>
            </a:r>
          </a:p>
          <a:p>
            <a:pPr algn="ctr"/>
            <a:endParaRPr lang="es-ES" sz="2800" dirty="0"/>
          </a:p>
          <a:p>
            <a:pPr algn="ctr">
              <a:buFont typeface="Wingdings" pitchFamily="2" charset="2"/>
              <a:buChar char="Ø"/>
            </a:pPr>
            <a:r>
              <a:rPr lang="es-ES" sz="2800" dirty="0"/>
              <a:t>Custodiar el fiel cumplimiento y el buen uso de los fondos provenientes de la Cooperación Externa</a:t>
            </a:r>
            <a:r>
              <a:rPr lang="es-ES" sz="2000" dirty="0"/>
              <a:t>. </a:t>
            </a:r>
            <a:r>
              <a:rPr lang="es-ES" sz="2400" dirty="0"/>
              <a:t>( OPS, UNICEF, COOPERACION ESPAÑOLA, FONDO MUNDIAL, CHINA TAIWAN, JAPON   Y  OTROS.</a:t>
            </a:r>
            <a:endParaRPr lang="es-ES" sz="2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090451D-AAA3-4E9C-8D0B-669BA3BC4E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260648"/>
            <a:ext cx="2097782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368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13755" y="0"/>
            <a:ext cx="8964490" cy="1295400"/>
          </a:xfrm>
        </p:spPr>
        <p:txBody>
          <a:bodyPr>
            <a:normAutofit/>
          </a:bodyPr>
          <a:lstStyle/>
          <a:p>
            <a:r>
              <a:rPr lang="es-ES" sz="2000" b="1" dirty="0"/>
              <a:t>NORMATIVA APLICABLE EN LA GESTION DE PROYECTOS DE DONACION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692471225"/>
              </p:ext>
            </p:extLst>
          </p:nvPr>
        </p:nvGraphicFramePr>
        <p:xfrm>
          <a:off x="2423592" y="1124744"/>
          <a:ext cx="7776865" cy="483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EAA6B7E2-264E-4831-BC7C-E26A6994006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0" y="148731"/>
            <a:ext cx="1809750" cy="795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438400" y="1196752"/>
            <a:ext cx="7772400" cy="5112568"/>
          </a:xfrm>
        </p:spPr>
        <p:txBody>
          <a:bodyPr/>
          <a:lstStyle/>
          <a:p>
            <a:br>
              <a:rPr lang="es-ES" sz="1600" dirty="0"/>
            </a:br>
            <a:endParaRPr lang="es-ES" sz="1600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913615448"/>
              </p:ext>
            </p:extLst>
          </p:nvPr>
        </p:nvGraphicFramePr>
        <p:xfrm>
          <a:off x="479376" y="238908"/>
          <a:ext cx="11449272" cy="661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515F7D23-3EDE-42FA-A468-2C73251EBB0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241" y="93452"/>
            <a:ext cx="2072975" cy="910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799856" y="188640"/>
            <a:ext cx="5328592" cy="648072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endParaRPr lang="es-ES" sz="2000" dirty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s-ES" sz="2000" dirty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s-ES" sz="2000" dirty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s-ES" sz="2000" dirty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s-ES" sz="2000" dirty="0">
                <a:solidFill>
                  <a:schemeClr val="tx1"/>
                </a:solidFill>
              </a:rPr>
              <a:t>Convenio  suscrito y firmado por las partes involucradas.</a:t>
            </a:r>
          </a:p>
          <a:p>
            <a:pPr algn="ctr">
              <a:buFont typeface="Wingdings" pitchFamily="2" charset="2"/>
              <a:buChar char="Ø"/>
            </a:pPr>
            <a:endParaRPr lang="es-ES" sz="2000" dirty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s-ES" sz="2000" dirty="0">
                <a:solidFill>
                  <a:schemeClr val="tx1"/>
                </a:solidFill>
              </a:rPr>
              <a:t>MINSAL debe contar dos cuenta bancaria por proyecto (ahorro y     	corriente) y remitir el numero de cuenta de ahorro a FM para la transferencia de fondos </a:t>
            </a:r>
          </a:p>
          <a:p>
            <a:pPr algn="ctr">
              <a:buFont typeface="Wingdings" pitchFamily="2" charset="2"/>
              <a:buChar char="ü"/>
            </a:pPr>
            <a:endParaRPr lang="es-ES" sz="2000" dirty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s-ES" sz="2000" dirty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s-ES" sz="2000" dirty="0">
                <a:solidFill>
                  <a:schemeClr val="tx1"/>
                </a:solidFill>
              </a:rPr>
              <a:t>Los  desembolsos son realizados automáticamente de forma trimestral sin que el RP los solicite. Excepto cuando no se ha cumplido con los indicadores o se tenga considerable saldo bancario.</a:t>
            </a:r>
          </a:p>
          <a:p>
            <a:pPr algn="ctr">
              <a:buFont typeface="Wingdings" pitchFamily="2" charset="2"/>
              <a:buChar char="Ø"/>
            </a:pPr>
            <a:endParaRPr lang="es-ES" sz="2000" dirty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s-ES" sz="2000" dirty="0">
                <a:solidFill>
                  <a:schemeClr val="tx1"/>
                </a:solidFill>
              </a:rPr>
              <a:t> Anualmente el RP es evaluados en  base al desempeño financiero y programático.</a:t>
            </a:r>
          </a:p>
          <a:p>
            <a:pPr algn="ctr">
              <a:buFont typeface="Wingdings" pitchFamily="2" charset="2"/>
              <a:buChar char="Ø"/>
            </a:pPr>
            <a:endParaRPr lang="es-ES" sz="2000" dirty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s-ES" sz="2000" dirty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s-ES" sz="2000" dirty="0">
              <a:solidFill>
                <a:schemeClr val="tx1"/>
              </a:solidFill>
            </a:endParaRPr>
          </a:p>
          <a:p>
            <a:pPr algn="ctr"/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1559496" y="2024844"/>
            <a:ext cx="3096344" cy="2808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i="1" dirty="0">
                <a:solidFill>
                  <a:schemeClr val="tx1"/>
                </a:solidFill>
              </a:rPr>
              <a:t>REQUERIMIENTOS PARA OBTENER DESEMBOLSO DE FONDO MUNDIAL</a:t>
            </a: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FB7F3A-44FB-4223-AEF9-9AAB986083B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88" y="116632"/>
            <a:ext cx="1809750" cy="795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510878" y="68927"/>
            <a:ext cx="7170244" cy="914400"/>
          </a:xfrm>
          <a:noFill/>
        </p:spPr>
        <p:txBody>
          <a:bodyPr>
            <a:normAutofit/>
          </a:bodyPr>
          <a:lstStyle/>
          <a:p>
            <a:pPr algn="ctr"/>
            <a:r>
              <a:rPr lang="es-ES" sz="3600" b="1" dirty="0"/>
              <a:t>Flujo de Desembolsos</a:t>
            </a:r>
            <a:endParaRPr lang="es-E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2351584" y="1102072"/>
            <a:ext cx="6984776" cy="5447774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endParaRPr lang="es-ES" sz="2400" dirty="0"/>
          </a:p>
          <a:p>
            <a:pPr>
              <a:buFont typeface="Arial" pitchFamily="34" charset="0"/>
              <a:buChar char="•"/>
            </a:pPr>
            <a:r>
              <a:rPr lang="es-ES" sz="2400" dirty="0"/>
              <a:t>Todos los desembolsos que nos envía  Fondo Mundial ingresan a una cuenta de ahorro exclusiva  para el Proyecto con la finalidad de generar intereses y una cuenta corriente para pago a proveedores.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/>
              <a:t> Para proceder a pago de  facturas se transfieren fondos de cuanta de ahorro a cuenta corriente previo autorizacion del Encargado de Fondos y un Refrendario que han sido delegados por la titular institucional a través de acuerdo ministerial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/>
              <a:t>Los intereses pueden ser utilizados para uso y cumplimiento de indicadores del proyecto, previa autorización del donante</a:t>
            </a:r>
          </a:p>
          <a:p>
            <a:endParaRPr lang="es-ES" sz="2400" dirty="0"/>
          </a:p>
        </p:txBody>
      </p:sp>
      <p:pic>
        <p:nvPicPr>
          <p:cNvPr id="32770" name="Picture 2" descr="Resultado de imagen de flujo de desembols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1914" y="1105337"/>
            <a:ext cx="1828107" cy="5444509"/>
          </a:xfrm>
          <a:prstGeom prst="rect">
            <a:avLst/>
          </a:prstGeom>
          <a:noFill/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0A7C44-8F6F-4D81-B818-157CE368AC5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501" y="187672"/>
            <a:ext cx="1809750" cy="795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105567"/>
              </p:ext>
            </p:extLst>
          </p:nvPr>
        </p:nvGraphicFramePr>
        <p:xfrm>
          <a:off x="2453491" y="54874"/>
          <a:ext cx="8199417" cy="6803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1"/>
          <p:cNvSpPr txBox="1">
            <a:spLocks/>
          </p:cNvSpPr>
          <p:nvPr/>
        </p:nvSpPr>
        <p:spPr>
          <a:xfrm rot="16200000">
            <a:off x="-1172060" y="2854984"/>
            <a:ext cx="6336704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s-ES" sz="2400" b="1" dirty="0"/>
              <a:t>PROCESOS QUE PERMITEN EL LOGRO </a:t>
            </a:r>
          </a:p>
          <a:p>
            <a:pPr algn="ctr" defTabSz="914400">
              <a:spcBef>
                <a:spcPct val="0"/>
              </a:spcBef>
              <a:defRPr/>
            </a:pPr>
            <a:r>
              <a:rPr lang="es-ES" sz="2400" b="1" dirty="0"/>
              <a:t>DE EJECUCION FINANCIERA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F071DB-0676-431B-AC1D-BF44A4524D9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908" y="-21573"/>
            <a:ext cx="1539092" cy="714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E95A0C693CEB341887D38A4A2B58B45040072C752107C5A7B47AA91A1EE638E6F1F" ma:contentTypeVersion="28" ma:contentTypeDescription="Create a new document." ma:contentTypeScope="" ma:versionID="5eea76452d7eb073b41e4ecbec7235c0"/>
</file>

<file path=customXml/itemProps1.xml><?xml version="1.0" encoding="utf-8"?>
<ds:datastoreItem xmlns:ds="http://schemas.openxmlformats.org/officeDocument/2006/customXml" ds:itemID="{B6C8E971-A942-46AB-BB86-7D1A06A6794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2B63B17-83CB-43E4-BDF9-B353FEEC2F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5A2B67-66F6-40DA-A284-2F31366F335F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0</TotalTime>
  <Words>1267</Words>
  <Application>Microsoft Office PowerPoint</Application>
  <PresentationFormat>Panorámica</PresentationFormat>
  <Paragraphs>120</Paragraphs>
  <Slides>14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Corbel</vt:lpstr>
      <vt:lpstr>Times New Roman</vt:lpstr>
      <vt:lpstr>Wingdings</vt:lpstr>
      <vt:lpstr>Parallax</vt:lpstr>
      <vt:lpstr>PROCEDIMIENTOS FINANCIEROS  Y ADMINISTRATIVOS PROYECTOS     VIH, TUBERCULOSIS Y MALARIA   FONDO MUNDIAL</vt:lpstr>
      <vt:lpstr>Presentación de PowerPoint</vt:lpstr>
      <vt:lpstr>UNIDAD FINANCIERA INSTITUCIONAL  MINISTERIO DE SALUD</vt:lpstr>
      <vt:lpstr>Presentación de PowerPoint</vt:lpstr>
      <vt:lpstr>NORMATIVA APLICABLE EN LA GESTION DE PROYECTOS DE DONACION</vt:lpstr>
      <vt:lpstr> </vt:lpstr>
      <vt:lpstr>Presentación de PowerPoint</vt:lpstr>
      <vt:lpstr>Flujo de Desembolsos</vt:lpstr>
      <vt:lpstr>Presentación de PowerPoint</vt:lpstr>
      <vt:lpstr>Presentación de PowerPoint</vt:lpstr>
      <vt:lpstr>Gestión del desempeño de las  entidades ejecutoras </vt:lpstr>
      <vt:lpstr> Rendición de cuentas financieras al Fondo Mundial  </vt:lpstr>
      <vt:lpstr> Rendición de cuentas financieras al Fondo Mundial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2011-05-27T16:36:56Z</dcterms:created>
  <dcterms:modified xsi:type="dcterms:W3CDTF">2019-07-23T16:20:03Z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TC101769269990</vt:lpwstr>
  </property>
</Properties>
</file>