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3" r:id="rId1"/>
    <p:sldMasterId id="2147483805" r:id="rId2"/>
  </p:sldMasterIdLst>
  <p:notesMasterIdLst>
    <p:notesMasterId r:id="rId38"/>
  </p:notesMasterIdLst>
  <p:sldIdLst>
    <p:sldId id="256" r:id="rId3"/>
    <p:sldId id="320" r:id="rId4"/>
    <p:sldId id="281" r:id="rId5"/>
    <p:sldId id="339" r:id="rId6"/>
    <p:sldId id="331" r:id="rId7"/>
    <p:sldId id="283" r:id="rId8"/>
    <p:sldId id="313" r:id="rId9"/>
    <p:sldId id="315" r:id="rId10"/>
    <p:sldId id="327" r:id="rId11"/>
    <p:sldId id="326" r:id="rId12"/>
    <p:sldId id="328" r:id="rId13"/>
    <p:sldId id="329" r:id="rId14"/>
    <p:sldId id="330" r:id="rId15"/>
    <p:sldId id="344" r:id="rId16"/>
    <p:sldId id="345" r:id="rId17"/>
    <p:sldId id="317" r:id="rId18"/>
    <p:sldId id="277" r:id="rId19"/>
    <p:sldId id="340" r:id="rId20"/>
    <p:sldId id="332" r:id="rId21"/>
    <p:sldId id="324" r:id="rId22"/>
    <p:sldId id="323" r:id="rId23"/>
    <p:sldId id="316" r:id="rId24"/>
    <p:sldId id="287" r:id="rId25"/>
    <p:sldId id="258" r:id="rId26"/>
    <p:sldId id="259" r:id="rId27"/>
    <p:sldId id="333" r:id="rId28"/>
    <p:sldId id="284" r:id="rId29"/>
    <p:sldId id="282" r:id="rId30"/>
    <p:sldId id="341" r:id="rId31"/>
    <p:sldId id="335" r:id="rId32"/>
    <p:sldId id="336" r:id="rId33"/>
    <p:sldId id="337" r:id="rId34"/>
    <p:sldId id="346" r:id="rId35"/>
    <p:sldId id="338" r:id="rId36"/>
    <p:sldId id="342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23C1D4-8427-4A95-96C5-429048ED3CCB}" type="datetimeFigureOut">
              <a:rPr lang="es-SV" smtClean="0"/>
              <a:t>26/7/2019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0C2A3C-CCD7-4C8B-B3CA-C49DC18C7C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901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>
            <a:extLst>
              <a:ext uri="{FF2B5EF4-FFF2-40B4-BE49-F238E27FC236}">
                <a16:creationId xmlns:a16="http://schemas.microsoft.com/office/drawing/2014/main" id="{7545FC23-0D14-4F67-9401-549CFA741CE3}"/>
              </a:ext>
            </a:extLst>
          </p:cNvPr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11 Rectángulo">
            <a:extLst>
              <a:ext uri="{FF2B5EF4-FFF2-40B4-BE49-F238E27FC236}">
                <a16:creationId xmlns:a16="http://schemas.microsoft.com/office/drawing/2014/main" id="{A60180E6-4C08-480B-BEDB-71BC68E44B47}"/>
              </a:ext>
            </a:extLst>
          </p:cNvPr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14 Rectángulo">
            <a:extLst>
              <a:ext uri="{FF2B5EF4-FFF2-40B4-BE49-F238E27FC236}">
                <a16:creationId xmlns:a16="http://schemas.microsoft.com/office/drawing/2014/main" id="{E77E4EF3-CB7F-428B-AB1A-F9F4E6ABD7E6}"/>
              </a:ext>
            </a:extLst>
          </p:cNvPr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15 Rectángulo">
            <a:extLst>
              <a:ext uri="{FF2B5EF4-FFF2-40B4-BE49-F238E27FC236}">
                <a16:creationId xmlns:a16="http://schemas.microsoft.com/office/drawing/2014/main" id="{9ACE6CDF-2DD7-436C-8260-367A55859B0B}"/>
              </a:ext>
            </a:extLst>
          </p:cNvPr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10" name="27 Marcador de fecha">
            <a:extLst>
              <a:ext uri="{FF2B5EF4-FFF2-40B4-BE49-F238E27FC236}">
                <a16:creationId xmlns:a16="http://schemas.microsoft.com/office/drawing/2014/main" id="{825FB25A-12AB-43E8-80FC-77AC2BC8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9462D542-4860-477C-A944-43BABA56F510}" type="datetimeFigureOut">
              <a:rPr lang="es-ES"/>
              <a:pPr>
                <a:defRPr/>
              </a:pPr>
              <a:t>26/07/2019</a:t>
            </a:fld>
            <a:endParaRPr lang="es-ES"/>
          </a:p>
        </p:txBody>
      </p:sp>
      <p:sp>
        <p:nvSpPr>
          <p:cNvPr id="11" name="16 Marcador de pie de página">
            <a:extLst>
              <a:ext uri="{FF2B5EF4-FFF2-40B4-BE49-F238E27FC236}">
                <a16:creationId xmlns:a16="http://schemas.microsoft.com/office/drawing/2014/main" id="{A4693C2C-C53F-4609-AB9F-F877F6E1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28 Marcador de número de diapositiva">
            <a:extLst>
              <a:ext uri="{FF2B5EF4-FFF2-40B4-BE49-F238E27FC236}">
                <a16:creationId xmlns:a16="http://schemas.microsoft.com/office/drawing/2014/main" id="{316D6083-C20D-48CC-AEE5-095BC72B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fld id="{7D603DF9-626C-4FED-A726-C19246DFCE7B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0163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92B60578-573A-401B-87E0-891D409A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99A6-4F92-4B35-BBCF-4E6EE4238776}" type="datetimeFigureOut">
              <a:rPr lang="es-ES"/>
              <a:pPr>
                <a:defRPr/>
              </a:pPr>
              <a:t>26/07/2019</a:t>
            </a:fld>
            <a:endParaRPr lang="es-ES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9D4F5E97-FDA7-47B3-8ED2-7AF9D9E7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31DBB4CB-04A2-4FF9-BB46-1B92EE8E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935E3-E426-4823-ACDB-9ED31BA3D4D3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373101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Conector recto">
            <a:extLst>
              <a:ext uri="{FF2B5EF4-FFF2-40B4-BE49-F238E27FC236}">
                <a16:creationId xmlns:a16="http://schemas.microsoft.com/office/drawing/2014/main" id="{E6602AA9-E733-4DCD-BAF3-715422D58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11 Triángulo isósceles">
            <a:extLst>
              <a:ext uri="{FF2B5EF4-FFF2-40B4-BE49-F238E27FC236}">
                <a16:creationId xmlns:a16="http://schemas.microsoft.com/office/drawing/2014/main" id="{20DE0067-DBE7-4C47-BD04-74AABB0748DF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14 Conector recto">
            <a:extLst>
              <a:ext uri="{FF2B5EF4-FFF2-40B4-BE49-F238E27FC236}">
                <a16:creationId xmlns:a16="http://schemas.microsoft.com/office/drawing/2014/main" id="{6A24B036-15A1-4665-A0C4-71363740E46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26B81130-7A1E-407C-AD47-4A0B1271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2A4E2-C713-4788-82AD-E560A26065E2}" type="datetimeFigureOut">
              <a:rPr lang="es-ES"/>
              <a:pPr>
                <a:defRPr/>
              </a:pPr>
              <a:t>26/07/2019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28C24736-6955-404E-8933-184D8BA3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FD37B1AC-9C4F-40B1-AF72-0811837A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03F41-A374-4461-A114-59CA825635C9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22781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02C-6EC6-4E09-BC2C-9FDED4DE236E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73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455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9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014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366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20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16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545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A5AD5E3B-F3C8-4313-B82D-7EBD1FBA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C922-1332-42E1-B00F-ECEF84A7F8BE}" type="datetimeFigureOut">
              <a:rPr lang="es-ES"/>
              <a:pPr>
                <a:defRPr/>
              </a:pPr>
              <a:t>26/07/2019</a:t>
            </a:fld>
            <a:endParaRPr lang="es-ES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BA390603-D91A-4325-8CCF-C0AC8025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A5941CDD-582C-429F-9634-E9B29F47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1D162-2AD5-495B-A47E-DD257FD55DF1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2774540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56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0209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6680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174657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6143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3806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05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7191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1880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2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>
            <a:extLst>
              <a:ext uri="{FF2B5EF4-FFF2-40B4-BE49-F238E27FC236}">
                <a16:creationId xmlns:a16="http://schemas.microsoft.com/office/drawing/2014/main" id="{8094F728-0638-4AE1-B33C-FC74F43F188C}"/>
              </a:ext>
            </a:extLst>
          </p:cNvPr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11 Rectángulo">
            <a:extLst>
              <a:ext uri="{FF2B5EF4-FFF2-40B4-BE49-F238E27FC236}">
                <a16:creationId xmlns:a16="http://schemas.microsoft.com/office/drawing/2014/main" id="{0EA24EBC-D59D-44DE-A3EC-638B98A46FDB}"/>
              </a:ext>
            </a:extLst>
          </p:cNvPr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3 Marcador de fecha">
            <a:extLst>
              <a:ext uri="{FF2B5EF4-FFF2-40B4-BE49-F238E27FC236}">
                <a16:creationId xmlns:a16="http://schemas.microsoft.com/office/drawing/2014/main" id="{7FA5270B-C9C8-480C-AAA8-AF2305B9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438D-E335-4ECD-B374-14073C788AE0}" type="datetimeFigureOut">
              <a:rPr lang="es-ES"/>
              <a:pPr>
                <a:defRPr/>
              </a:pPr>
              <a:t>26/07/2019</a:t>
            </a:fld>
            <a:endParaRPr lang="es-ES"/>
          </a:p>
        </p:txBody>
      </p:sp>
      <p:sp>
        <p:nvSpPr>
          <p:cNvPr id="7" name="4 Marcador de pie de página">
            <a:extLst>
              <a:ext uri="{FF2B5EF4-FFF2-40B4-BE49-F238E27FC236}">
                <a16:creationId xmlns:a16="http://schemas.microsoft.com/office/drawing/2014/main" id="{CC1C9A7B-54C3-4798-873F-EE881EA9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>
            <a:extLst>
              <a:ext uri="{FF2B5EF4-FFF2-40B4-BE49-F238E27FC236}">
                <a16:creationId xmlns:a16="http://schemas.microsoft.com/office/drawing/2014/main" id="{B9E6AD58-88C8-4C23-B654-731C6860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fld id="{B70A0F29-F11E-428E-A63E-C351C0E7AEC4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616398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>
            <a:extLst>
              <a:ext uri="{FF2B5EF4-FFF2-40B4-BE49-F238E27FC236}">
                <a16:creationId xmlns:a16="http://schemas.microsoft.com/office/drawing/2014/main" id="{30B4318D-0FEB-4ECE-91F2-3E2B1448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189D-8D03-4E97-8C9A-C3E83EB1202A}" type="datetimeFigureOut">
              <a:rPr lang="es-ES"/>
              <a:pPr>
                <a:defRPr/>
              </a:pPr>
              <a:t>26/07/2019</a:t>
            </a:fld>
            <a:endParaRPr lang="es-ES"/>
          </a:p>
        </p:txBody>
      </p:sp>
      <p:sp>
        <p:nvSpPr>
          <p:cNvPr id="6" name="2 Marcador de pie de página">
            <a:extLst>
              <a:ext uri="{FF2B5EF4-FFF2-40B4-BE49-F238E27FC236}">
                <a16:creationId xmlns:a16="http://schemas.microsoft.com/office/drawing/2014/main" id="{3A87ADD5-0991-4B30-BF98-BFEAB05BA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>
            <a:extLst>
              <a:ext uri="{FF2B5EF4-FFF2-40B4-BE49-F238E27FC236}">
                <a16:creationId xmlns:a16="http://schemas.microsoft.com/office/drawing/2014/main" id="{EE66741D-0F40-42FB-9069-9A43C49E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314E0-ADA3-4331-A3B9-8A5F15AC484F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38532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13 Marcador de fecha">
            <a:extLst>
              <a:ext uri="{FF2B5EF4-FFF2-40B4-BE49-F238E27FC236}">
                <a16:creationId xmlns:a16="http://schemas.microsoft.com/office/drawing/2014/main" id="{BD440E9F-898F-49ED-A494-CF652707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F192-C879-489F-A4EF-927CC458B20E}" type="datetimeFigureOut">
              <a:rPr lang="es-ES"/>
              <a:pPr>
                <a:defRPr/>
              </a:pPr>
              <a:t>26/07/2019</a:t>
            </a:fld>
            <a:endParaRPr lang="es-ES"/>
          </a:p>
        </p:txBody>
      </p:sp>
      <p:sp>
        <p:nvSpPr>
          <p:cNvPr id="8" name="2 Marcador de pie de página">
            <a:extLst>
              <a:ext uri="{FF2B5EF4-FFF2-40B4-BE49-F238E27FC236}">
                <a16:creationId xmlns:a16="http://schemas.microsoft.com/office/drawing/2014/main" id="{8506E229-D25E-49D2-B88B-2BD1B1ED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>
            <a:extLst>
              <a:ext uri="{FF2B5EF4-FFF2-40B4-BE49-F238E27FC236}">
                <a16:creationId xmlns:a16="http://schemas.microsoft.com/office/drawing/2014/main" id="{21D06A84-35CE-4B71-8E3C-B2C38409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F186A-D7E5-408D-90A9-7BD80A364F36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29928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Triángulo isósceles">
            <a:extLst>
              <a:ext uri="{FF2B5EF4-FFF2-40B4-BE49-F238E27FC236}">
                <a16:creationId xmlns:a16="http://schemas.microsoft.com/office/drawing/2014/main" id="{EB4E3A9A-4898-4512-8986-DE7D5C635B9C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2 Marcador de fecha">
            <a:extLst>
              <a:ext uri="{FF2B5EF4-FFF2-40B4-BE49-F238E27FC236}">
                <a16:creationId xmlns:a16="http://schemas.microsoft.com/office/drawing/2014/main" id="{5D37FF35-7A29-49F0-A30B-CB279C64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2B07-5A40-4775-9496-B18376F42645}" type="datetimeFigureOut">
              <a:rPr lang="es-ES"/>
              <a:pPr>
                <a:defRPr/>
              </a:pPr>
              <a:t>26/07/2019</a:t>
            </a:fld>
            <a:endParaRPr lang="es-ES"/>
          </a:p>
        </p:txBody>
      </p:sp>
      <p:sp>
        <p:nvSpPr>
          <p:cNvPr id="5" name="3 Marcador de pie de página">
            <a:extLst>
              <a:ext uri="{FF2B5EF4-FFF2-40B4-BE49-F238E27FC236}">
                <a16:creationId xmlns:a16="http://schemas.microsoft.com/office/drawing/2014/main" id="{F3032452-5B90-4692-A1BE-65C2E08B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>
            <a:extLst>
              <a:ext uri="{FF2B5EF4-FFF2-40B4-BE49-F238E27FC236}">
                <a16:creationId xmlns:a16="http://schemas.microsoft.com/office/drawing/2014/main" id="{27660CD9-2479-4B90-B6A2-78B9BFC5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33D92-A030-42FA-86BA-9B511C402D6E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414823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Conector recto">
            <a:extLst>
              <a:ext uri="{FF2B5EF4-FFF2-40B4-BE49-F238E27FC236}">
                <a16:creationId xmlns:a16="http://schemas.microsoft.com/office/drawing/2014/main" id="{B0F64915-2273-4B2E-979C-F32B37C0A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3" name="11 Triángulo isósceles">
            <a:extLst>
              <a:ext uri="{FF2B5EF4-FFF2-40B4-BE49-F238E27FC236}">
                <a16:creationId xmlns:a16="http://schemas.microsoft.com/office/drawing/2014/main" id="{D9A2DD80-E120-4DE8-BFFA-AB341038DE14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1 Marcador de fecha">
            <a:extLst>
              <a:ext uri="{FF2B5EF4-FFF2-40B4-BE49-F238E27FC236}">
                <a16:creationId xmlns:a16="http://schemas.microsoft.com/office/drawing/2014/main" id="{753C16FB-D303-4F2C-A7A6-B4C271AF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FE9B-ABAE-4EB1-B993-4EFF200959AF}" type="datetimeFigureOut">
              <a:rPr lang="es-ES"/>
              <a:pPr>
                <a:defRPr/>
              </a:pPr>
              <a:t>26/07/2019</a:t>
            </a:fld>
            <a:endParaRPr lang="es-ES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3460B0AB-94F9-4F09-983E-C8A31A1A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E6C52A2D-0D4E-444A-B85D-DF8A2BE6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EF003-9FF0-44BA-A7DC-C8B2742F1088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98633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Conector recto">
            <a:extLst>
              <a:ext uri="{FF2B5EF4-FFF2-40B4-BE49-F238E27FC236}">
                <a16:creationId xmlns:a16="http://schemas.microsoft.com/office/drawing/2014/main" id="{AB12E4F6-AB62-450C-B168-62B744F5F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11 Conector recto">
            <a:extLst>
              <a:ext uri="{FF2B5EF4-FFF2-40B4-BE49-F238E27FC236}">
                <a16:creationId xmlns:a16="http://schemas.microsoft.com/office/drawing/2014/main" id="{FBA7EC0C-83EA-41FB-A2FA-8BD7FFE6863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7" name="14 Triángulo isósceles">
            <a:extLst>
              <a:ext uri="{FF2B5EF4-FFF2-40B4-BE49-F238E27FC236}">
                <a16:creationId xmlns:a16="http://schemas.microsoft.com/office/drawing/2014/main" id="{9E957B5C-44C2-4A18-A721-DE12ED399CD0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33877A86-DE4E-483B-A8D7-02051B2C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FF83-31C6-4CBD-AF26-40AB4DC060AF}" type="datetimeFigureOut">
              <a:rPr lang="es-ES"/>
              <a:pPr>
                <a:defRPr/>
              </a:pPr>
              <a:t>26/07/2019</a:t>
            </a:fld>
            <a:endParaRPr lang="es-ES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153E62B9-22AD-442D-B297-92F39B35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B5EC0684-AF79-4EEB-BE4C-77D54055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47462-7A7E-4681-BC2F-46424734D225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144681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Conector recto">
            <a:extLst>
              <a:ext uri="{FF2B5EF4-FFF2-40B4-BE49-F238E27FC236}">
                <a16:creationId xmlns:a16="http://schemas.microsoft.com/office/drawing/2014/main" id="{3D2AF4D8-CCBD-4AC0-A0CC-DDAAD3AA6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11 Triángulo isósceles">
            <a:extLst>
              <a:ext uri="{FF2B5EF4-FFF2-40B4-BE49-F238E27FC236}">
                <a16:creationId xmlns:a16="http://schemas.microsoft.com/office/drawing/2014/main" id="{CD1D40C8-7DA0-44F8-9BD0-13B68551A6D6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14 Rectángulo">
            <a:extLst>
              <a:ext uri="{FF2B5EF4-FFF2-40B4-BE49-F238E27FC236}">
                <a16:creationId xmlns:a16="http://schemas.microsoft.com/office/drawing/2014/main" id="{42C85E07-C0A6-4613-916B-30521F206960}"/>
              </a:ext>
            </a:extLst>
          </p:cNvPr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FC2C9282-A561-4C2F-8F0D-0F6672D7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6FF5-DB6D-4971-B5C0-C630E6A0110E}" type="datetimeFigureOut">
              <a:rPr lang="es-ES"/>
              <a:pPr>
                <a:defRPr/>
              </a:pPr>
              <a:t>26/07/2019</a:t>
            </a:fld>
            <a:endParaRPr lang="es-ES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2DCCA12B-89E8-4902-94AB-24B70CE0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DF8E9B13-E0AA-4342-BCAD-770CFEAC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D764D-EB66-4726-A044-65DFD388090F}" type="slidenum">
              <a:rPr lang="es-ES" altLang="es-SV"/>
              <a:pPr/>
              <a:t>‹Nº›</a:t>
            </a:fld>
            <a:endParaRPr lang="es-ES" altLang="es-SV"/>
          </a:p>
        </p:txBody>
      </p:sp>
    </p:spTree>
    <p:extLst>
      <p:ext uri="{BB962C8B-B14F-4D97-AF65-F5344CB8AC3E}">
        <p14:creationId xmlns:p14="http://schemas.microsoft.com/office/powerpoint/2010/main" val="3693423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>
            <a:extLst>
              <a:ext uri="{FF2B5EF4-FFF2-40B4-BE49-F238E27FC236}">
                <a16:creationId xmlns:a16="http://schemas.microsoft.com/office/drawing/2014/main" id="{5D1F54CD-7B6E-494F-A1D7-8C9F3148B6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n-US" altLang="es-SV"/>
          </a:p>
        </p:txBody>
      </p:sp>
      <p:sp>
        <p:nvSpPr>
          <p:cNvPr id="1027" name="12 Marcador de texto">
            <a:extLst>
              <a:ext uri="{FF2B5EF4-FFF2-40B4-BE49-F238E27FC236}">
                <a16:creationId xmlns:a16="http://schemas.microsoft.com/office/drawing/2014/main" id="{ACC90C58-9538-4473-81A2-F3E7165CD9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n-US" altLang="es-SV"/>
          </a:p>
        </p:txBody>
      </p:sp>
      <p:sp>
        <p:nvSpPr>
          <p:cNvPr id="14" name="13 Marcador de fecha">
            <a:extLst>
              <a:ext uri="{FF2B5EF4-FFF2-40B4-BE49-F238E27FC236}">
                <a16:creationId xmlns:a16="http://schemas.microsoft.com/office/drawing/2014/main" id="{34DCF104-AAED-49A7-8549-FA0C49002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1C49D19-A204-4E8E-BD06-0DC283A3952C}" type="datetimeFigureOut">
              <a:rPr lang="es-ES"/>
              <a:pPr>
                <a:defRPr/>
              </a:pPr>
              <a:t>26/07/2019</a:t>
            </a:fld>
            <a:endParaRPr 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93235516-0DD6-4B18-98DF-CE125434A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>
            <a:extLst>
              <a:ext uri="{FF2B5EF4-FFF2-40B4-BE49-F238E27FC236}">
                <a16:creationId xmlns:a16="http://schemas.microsoft.com/office/drawing/2014/main" id="{9092414F-34EE-40BC-857C-14CE01414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fld id="{6733DCBD-722D-40AA-B620-F2E3F797C479}" type="slidenum">
              <a:rPr lang="es-ES" altLang="es-SV"/>
              <a:pPr/>
              <a:t>‹Nº›</a:t>
            </a:fld>
            <a:endParaRPr lang="es-ES" altLang="es-SV"/>
          </a:p>
        </p:txBody>
      </p:sp>
      <p:sp>
        <p:nvSpPr>
          <p:cNvPr id="28" name="27 Conector recto">
            <a:extLst>
              <a:ext uri="{FF2B5EF4-FFF2-40B4-BE49-F238E27FC236}">
                <a16:creationId xmlns:a16="http://schemas.microsoft.com/office/drawing/2014/main" id="{7E2226E0-63E0-4A42-8349-B30BBE06C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9" name="28 Conector recto">
            <a:extLst>
              <a:ext uri="{FF2B5EF4-FFF2-40B4-BE49-F238E27FC236}">
                <a16:creationId xmlns:a16="http://schemas.microsoft.com/office/drawing/2014/main" id="{C1D7C99E-B346-4DF1-8B86-15EEE3F7C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" name="9 Triángulo isósceles">
            <a:extLst>
              <a:ext uri="{FF2B5EF4-FFF2-40B4-BE49-F238E27FC236}">
                <a16:creationId xmlns:a16="http://schemas.microsoft.com/office/drawing/2014/main" id="{675FFB77-86EA-4344-8F01-99760661ED46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5452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anose="020506040505050202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8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88381-6101-4E6F-B155-6C3E624DB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183" y="1001373"/>
            <a:ext cx="9370503" cy="2590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ES" sz="3200" dirty="0">
                <a:effectLst/>
                <a:latin typeface="Times New Roman" panose="02020603050405020304" pitchFamily="18" charset="0"/>
                <a:ea typeface="MS Mincho"/>
              </a:rPr>
              <a:t>Fondo Mundial </a:t>
            </a:r>
            <a:br>
              <a:rPr lang="es-ES" sz="3200" dirty="0">
                <a:effectLst/>
                <a:latin typeface="Times New Roman" panose="02020603050405020304" pitchFamily="18" charset="0"/>
                <a:ea typeface="MS Mincho"/>
              </a:rPr>
            </a:br>
            <a:r>
              <a:rPr lang="es-ES" sz="3200" dirty="0">
                <a:effectLst/>
                <a:latin typeface="Times New Roman" panose="02020603050405020304" pitchFamily="18" charset="0"/>
                <a:ea typeface="MS Mincho"/>
              </a:rPr>
              <a:t>VIH, Tuberculosis Y MALARIA </a:t>
            </a:r>
            <a:br>
              <a:rPr lang="es-ES" sz="3200" dirty="0">
                <a:effectLst/>
                <a:latin typeface="Times New Roman" panose="02020603050405020304" pitchFamily="18" charset="0"/>
                <a:ea typeface="MS Mincho"/>
              </a:rPr>
            </a:br>
            <a:r>
              <a:rPr lang="es-ES" sz="3200" dirty="0">
                <a:effectLst/>
                <a:latin typeface="Times New Roman" panose="02020603050405020304" pitchFamily="18" charset="0"/>
                <a:ea typeface="MS Mincho"/>
              </a:rPr>
              <a:t>El Salvador</a:t>
            </a:r>
            <a:endParaRPr lang="es-SV" sz="6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E6BC73-498F-4871-8537-220824EDE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SV" sz="1400" cap="all" spc="-100" dirty="0">
                <a:solidFill>
                  <a:schemeClr val="tx1"/>
                </a:solidFill>
                <a:latin typeface="Times New Roman" panose="02020603050405020304" pitchFamily="18" charset="0"/>
              </a:rPr>
              <a:t>CIUDAD APANECA </a:t>
            </a:r>
          </a:p>
          <a:p>
            <a:r>
              <a:rPr lang="es-SV" sz="1400" spc="-100" dirty="0">
                <a:solidFill>
                  <a:schemeClr val="tx1"/>
                </a:solidFill>
                <a:latin typeface="Times New Roman" panose="02020603050405020304" pitchFamily="18" charset="0"/>
              </a:rPr>
              <a:t>26 DE JULIO DE </a:t>
            </a:r>
            <a:r>
              <a:rPr lang="es-SV" sz="1400" cap="all" spc="-100" dirty="0">
                <a:solidFill>
                  <a:schemeClr val="tx1"/>
                </a:solidFill>
                <a:latin typeface="Times New Roman" panose="02020603050405020304" pitchFamily="18" charset="0"/>
              </a:rPr>
              <a:t>  2019</a:t>
            </a:r>
          </a:p>
        </p:txBody>
      </p:sp>
      <p:pic>
        <p:nvPicPr>
          <p:cNvPr id="3074" name="Imagen 1" descr="image001">
            <a:extLst>
              <a:ext uri="{FF2B5EF4-FFF2-40B4-BE49-F238E27FC236}">
                <a16:creationId xmlns:a16="http://schemas.microsoft.com/office/drawing/2014/main" id="{00A6E539-1B54-49E7-9866-A507EBF23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95" y="0"/>
            <a:ext cx="2438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41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id="{C16F851B-21B8-4332-B9F8-62E3F588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SV" dirty="0"/>
              <a:t>Indicadores de Impacto VIH 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9A85A1A5-D657-47CA-A709-0842E38A1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669033"/>
              </p:ext>
            </p:extLst>
          </p:nvPr>
        </p:nvGraphicFramePr>
        <p:xfrm>
          <a:off x="590550" y="1762125"/>
          <a:ext cx="10983577" cy="470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728">
                  <a:extLst>
                    <a:ext uri="{9D8B030D-6E8A-4147-A177-3AD203B41FA5}">
                      <a16:colId xmlns:a16="http://schemas.microsoft.com/office/drawing/2014/main" val="3846933193"/>
                    </a:ext>
                  </a:extLst>
                </a:gridCol>
                <a:gridCol w="1825744">
                  <a:extLst>
                    <a:ext uri="{9D8B030D-6E8A-4147-A177-3AD203B41FA5}">
                      <a16:colId xmlns:a16="http://schemas.microsoft.com/office/drawing/2014/main" val="3877565805"/>
                    </a:ext>
                  </a:extLst>
                </a:gridCol>
                <a:gridCol w="1410241">
                  <a:extLst>
                    <a:ext uri="{9D8B030D-6E8A-4147-A177-3AD203B41FA5}">
                      <a16:colId xmlns:a16="http://schemas.microsoft.com/office/drawing/2014/main" val="4040439435"/>
                    </a:ext>
                  </a:extLst>
                </a:gridCol>
              </a:tblGrid>
              <a:tr h="115850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Indicador de Impacto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Línea</a:t>
                      </a:r>
                      <a:r>
                        <a:rPr lang="es-ES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base valor</a:t>
                      </a: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Línea de base año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marL="93109" marR="93109"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139">
                <a:tc>
                  <a:txBody>
                    <a:bodyPr/>
                    <a:lstStyle/>
                    <a:p>
                      <a:pPr algn="l"/>
                      <a:r>
                        <a:rPr lang="es-MX" sz="1800" dirty="0"/>
                        <a:t>HIV I-9a(M): Porcentaje de hombres que tienen relaciones sexuales con hombres y viven con el VIH</a:t>
                      </a:r>
                      <a:endParaRPr lang="es-ES" sz="1800" dirty="0"/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7.2%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7.1%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6.9%</a:t>
                      </a:r>
                    </a:p>
                  </a:txBody>
                  <a:tcPr marL="93109" marR="93109"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980">
                <a:tc>
                  <a:txBody>
                    <a:bodyPr/>
                    <a:lstStyle/>
                    <a:p>
                      <a:r>
                        <a:rPr kumimoji="0"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HIV I-9b(M): Porcentaje de personas transgénero que viven con el VIH</a:t>
                      </a:r>
                      <a:endParaRPr kumimoji="0"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6.9%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6.6%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6.3%</a:t>
                      </a:r>
                    </a:p>
                  </a:txBody>
                  <a:tcPr marL="93109" marR="93109"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731">
                <a:tc>
                  <a:txBody>
                    <a:bodyPr/>
                    <a:lstStyle/>
                    <a:p>
                      <a:r>
                        <a:rPr kumimoji="0" lang="es-MX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HIV I-10(M): Porcentaje de trabajadores sexuales que viven con el VIH</a:t>
                      </a:r>
                      <a:endParaRPr kumimoji="0"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3.7%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3.4%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3.1%</a:t>
                      </a:r>
                    </a:p>
                  </a:txBody>
                  <a:tcPr marL="93109" marR="93109" marT="45712" marB="45712" anchor="ctr"/>
                </a:tc>
                <a:extLst>
                  <a:ext uri="{0D108BD9-81ED-4DB2-BD59-A6C34878D82A}">
                    <a16:rowId xmlns:a16="http://schemas.microsoft.com/office/drawing/2014/main" val="1916242358"/>
                  </a:ext>
                </a:extLst>
              </a:tr>
            </a:tbl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FD4A6CFE-07B2-469D-942F-B454521D6D46}"/>
              </a:ext>
            </a:extLst>
          </p:cNvPr>
          <p:cNvSpPr txBox="1">
            <a:spLocks/>
          </p:cNvSpPr>
          <p:nvPr/>
        </p:nvSpPr>
        <p:spPr>
          <a:xfrm>
            <a:off x="1191492" y="6554638"/>
            <a:ext cx="6705600" cy="38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SV" sz="1000" b="1" dirty="0"/>
              <a:t>Fuente de información: Marco desempeño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0F7C47-070C-45C9-8A99-901AEFC75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7" y="0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E1D72815-107E-4EC5-8490-D2C4D52D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15755"/>
          </a:xfrm>
        </p:spPr>
        <p:txBody>
          <a:bodyPr>
            <a:normAutofit/>
          </a:bodyPr>
          <a:lstStyle/>
          <a:p>
            <a:pPr algn="ctr"/>
            <a:r>
              <a:rPr lang="es-ES" altLang="es-SV" sz="3200" dirty="0"/>
              <a:t>Indicadores RESULTADO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EF445553-82CF-4CA3-8650-F2AC5BE55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695536"/>
              </p:ext>
            </p:extLst>
          </p:nvPr>
        </p:nvGraphicFramePr>
        <p:xfrm>
          <a:off x="771525" y="1581149"/>
          <a:ext cx="10925174" cy="480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672">
                  <a:extLst>
                    <a:ext uri="{9D8B030D-6E8A-4147-A177-3AD203B41FA5}">
                      <a16:colId xmlns:a16="http://schemas.microsoft.com/office/drawing/2014/main" val="482547341"/>
                    </a:ext>
                  </a:extLst>
                </a:gridCol>
                <a:gridCol w="1156247">
                  <a:extLst>
                    <a:ext uri="{9D8B030D-6E8A-4147-A177-3AD203B41FA5}">
                      <a16:colId xmlns:a16="http://schemas.microsoft.com/office/drawing/2014/main" val="389873156"/>
                    </a:ext>
                  </a:extLst>
                </a:gridCol>
              </a:tblGrid>
              <a:tr h="129017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2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Indicador de resultado (Outcome)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2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valor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2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año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marL="89685" marR="89685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430">
                <a:tc>
                  <a:txBody>
                    <a:bodyPr/>
                    <a:lstStyle/>
                    <a:p>
                      <a:r>
                        <a:rPr lang="es-MX" sz="2000" dirty="0"/>
                        <a:t>HIV O-1(M): Porcentaje de adultos y niños con VIH que se sabe que continúan con el tratamiento 12 meses después de iniciar la terapia antirretroviral</a:t>
                      </a:r>
                      <a:endParaRPr lang="es-ES" sz="2000" dirty="0"/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87%</a:t>
                      </a:r>
                    </a:p>
                    <a:p>
                      <a:pPr algn="ctr"/>
                      <a:endParaRPr lang="es-ES" sz="2400" baseline="0" dirty="0"/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90%</a:t>
                      </a:r>
                    </a:p>
                    <a:p>
                      <a:pPr algn="ctr"/>
                      <a:endParaRPr lang="es-ES" sz="2400" baseline="0" dirty="0"/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90%</a:t>
                      </a:r>
                    </a:p>
                    <a:p>
                      <a:pPr algn="ctr"/>
                      <a:endParaRPr lang="es-ES" sz="2400" baseline="0" dirty="0"/>
                    </a:p>
                  </a:txBody>
                  <a:tcPr marL="89685" marR="89685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724">
                <a:tc>
                  <a:txBody>
                    <a:bodyPr/>
                    <a:lstStyle/>
                    <a:p>
                      <a:r>
                        <a:rPr lang="es-MX" sz="2000" dirty="0"/>
                        <a:t>HIV O-4a(M): Porcentaje de hombres que afirman haber utilizado preservativo en su última </a:t>
                      </a:r>
                      <a:r>
                        <a:rPr lang="es-MX" sz="2400" dirty="0"/>
                        <a:t>relación</a:t>
                      </a:r>
                      <a:r>
                        <a:rPr lang="es-MX" sz="2000" dirty="0"/>
                        <a:t> de sexo anal con otro hombre</a:t>
                      </a:r>
                      <a:endParaRPr lang="es-ES" sz="2000" dirty="0"/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2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62.6%</a:t>
                      </a:r>
                    </a:p>
                    <a:p>
                      <a:pPr algn="ctr"/>
                      <a:endParaRPr lang="es-ES" sz="2400" baseline="0" dirty="0"/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89685" marR="89685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8C0B25F7-F0AA-43F9-A902-D75B9D1F0AC6}"/>
              </a:ext>
            </a:extLst>
          </p:cNvPr>
          <p:cNvSpPr txBox="1">
            <a:spLocks/>
          </p:cNvSpPr>
          <p:nvPr/>
        </p:nvSpPr>
        <p:spPr>
          <a:xfrm>
            <a:off x="1016002" y="6383481"/>
            <a:ext cx="6705600" cy="38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SV" sz="1000" b="1" dirty="0"/>
              <a:t>Fuente de información: Marco desempeño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7476D9-482C-4E76-9B67-2E9C20815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5" y="-10008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9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A7A0DC35-E6F1-4ABF-8E4E-8C80D2B6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04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ES" altLang="es-SV" sz="2800" dirty="0"/>
              <a:t>Indicadores de Cobertura VIH 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338F7A4F-2827-4049-B7CD-63ED1086C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298645"/>
              </p:ext>
            </p:extLst>
          </p:nvPr>
        </p:nvGraphicFramePr>
        <p:xfrm>
          <a:off x="238125" y="1333500"/>
          <a:ext cx="11620500" cy="517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541">
                  <a:extLst>
                    <a:ext uri="{9D8B030D-6E8A-4147-A177-3AD203B41FA5}">
                      <a16:colId xmlns:a16="http://schemas.microsoft.com/office/drawing/2014/main" val="3924486986"/>
                    </a:ext>
                  </a:extLst>
                </a:gridCol>
                <a:gridCol w="1133431">
                  <a:extLst>
                    <a:ext uri="{9D8B030D-6E8A-4147-A177-3AD203B41FA5}">
                      <a16:colId xmlns:a16="http://schemas.microsoft.com/office/drawing/2014/main" val="960580332"/>
                    </a:ext>
                  </a:extLst>
                </a:gridCol>
              </a:tblGrid>
              <a:tr h="93584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Indicador de Cobertura 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valor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año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641">
                <a:tc>
                  <a:txBody>
                    <a:bodyPr/>
                    <a:lstStyle/>
                    <a:p>
                      <a:r>
                        <a:rPr lang="es-MX" sz="1800" dirty="0"/>
                        <a:t>KP-1c(M): Porcentaje de trabajadores sexuales cubiertos por programas de prevención del VIH (paquete definido de servicios)*</a:t>
                      </a:r>
                      <a:endParaRPr lang="es-ES" sz="18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23.5%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2017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23.7%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25.3%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26%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641">
                <a:tc>
                  <a:txBody>
                    <a:bodyPr/>
                    <a:lstStyle/>
                    <a:p>
                      <a:r>
                        <a:rPr lang="es-MX" sz="1800" dirty="0"/>
                        <a:t>KP-3c(M): Porcentaje de trabajadores sexuales que se han sometido a pruebas de VIH durante el período de informe y conocen los resultados*</a:t>
                      </a:r>
                      <a:endParaRPr lang="es-ES" sz="18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17.2%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2017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18%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21%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21%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641">
                <a:tc>
                  <a:txBody>
                    <a:bodyPr/>
                    <a:lstStyle/>
                    <a:p>
                      <a:r>
                        <a:rPr lang="es-MX" sz="1800" dirty="0"/>
                        <a:t>KP-1b(M): Porcentaje de personas transgénero cubiertas por programas de prevención del VIH; paquete definido de servicios*</a:t>
                      </a:r>
                      <a:endParaRPr lang="es-ES" sz="18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85%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2017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85%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85%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85%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305">
                <a:tc>
                  <a:txBody>
                    <a:bodyPr/>
                    <a:lstStyle/>
                    <a:p>
                      <a:r>
                        <a:rPr lang="es-MX" sz="1800" dirty="0"/>
                        <a:t>KP-3b(M): Porcentaje de personas transgénero que se han sometido a pruebas de VIH durante el período de informe y conocen los resultados*</a:t>
                      </a:r>
                      <a:endParaRPr lang="es-ES" sz="18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42.5%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2017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60%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64%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68%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685707073"/>
                  </a:ext>
                </a:extLst>
              </a:tr>
            </a:tbl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3614B86E-384B-4114-A9DA-E9DABD42657D}"/>
              </a:ext>
            </a:extLst>
          </p:cNvPr>
          <p:cNvSpPr txBox="1">
            <a:spLocks/>
          </p:cNvSpPr>
          <p:nvPr/>
        </p:nvSpPr>
        <p:spPr>
          <a:xfrm>
            <a:off x="1560943" y="6431684"/>
            <a:ext cx="6705600" cy="38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SV" sz="900" b="1" dirty="0"/>
              <a:t>Fuente de información: Marco desempeño</a:t>
            </a:r>
          </a:p>
          <a:p>
            <a:pPr algn="l"/>
            <a:r>
              <a:rPr lang="es-ES" altLang="es-SV" sz="900" b="1" dirty="0"/>
              <a:t>* Indicadores  responsabilidad MINSAL y  ssr plan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340F1C-6690-4290-A840-72E98885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1" y="0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9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A7A0DC35-E6F1-4ABF-8E4E-8C80D2B6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827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ES" altLang="es-SV" sz="2400" dirty="0"/>
              <a:t>Indicadores de Cobertura VIH 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338F7A4F-2827-4049-B7CD-63ED1086C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622196"/>
              </p:ext>
            </p:extLst>
          </p:nvPr>
        </p:nvGraphicFramePr>
        <p:xfrm>
          <a:off x="276225" y="1581151"/>
          <a:ext cx="11563349" cy="4569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459">
                  <a:extLst>
                    <a:ext uri="{9D8B030D-6E8A-4147-A177-3AD203B41FA5}">
                      <a16:colId xmlns:a16="http://schemas.microsoft.com/office/drawing/2014/main" val="3924486986"/>
                    </a:ext>
                  </a:extLst>
                </a:gridCol>
                <a:gridCol w="1125730">
                  <a:extLst>
                    <a:ext uri="{9D8B030D-6E8A-4147-A177-3AD203B41FA5}">
                      <a16:colId xmlns:a16="http://schemas.microsoft.com/office/drawing/2014/main" val="960580332"/>
                    </a:ext>
                  </a:extLst>
                </a:gridCol>
              </a:tblGrid>
              <a:tr h="605761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Indicador de Cobertura 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valor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año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618">
                <a:tc>
                  <a:txBody>
                    <a:bodyPr/>
                    <a:lstStyle/>
                    <a:p>
                      <a:r>
                        <a:rPr lang="es-MX" sz="1600" dirty="0"/>
                        <a:t>KP-1a(M): Porcentaje de hombres que tienen relaciones sexuales con hombres cubiertos por programas de prevención del VIH (paquetes definidos de servicios)*</a:t>
                      </a:r>
                      <a:endParaRPr lang="es-ES" sz="16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40.1%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2017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50%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51%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51%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618">
                <a:tc>
                  <a:txBody>
                    <a:bodyPr/>
                    <a:lstStyle/>
                    <a:p>
                      <a:r>
                        <a:rPr lang="es-MX" sz="1600" dirty="0"/>
                        <a:t>KP-3a(M): Porcentaje de hombres que tienen relaciones sexuales con hombres que se han sometido a pruebas de VIH durante el período de informe y conocen los resultados*</a:t>
                      </a:r>
                      <a:endParaRPr lang="es-ES" sz="16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29.3%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2017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36%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40%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41%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329">
                <a:tc>
                  <a:txBody>
                    <a:bodyPr/>
                    <a:lstStyle/>
                    <a:p>
                      <a:r>
                        <a:rPr lang="es-MX" sz="1600" dirty="0"/>
                        <a:t>KP-3e: Porcentaje de otras poblaciones vulnerables (especificar) que se han sometido a pruebas de VIH y conocen los resultados</a:t>
                      </a:r>
                      <a:endParaRPr lang="es-ES" sz="16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38.8%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2017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71%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71%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71%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958">
                <a:tc>
                  <a:txBody>
                    <a:bodyPr/>
                    <a:lstStyle/>
                    <a:p>
                      <a:r>
                        <a:rPr lang="es-MX" sz="1600" dirty="0"/>
                        <a:t>TCS-1(M): Porcentaje de personas que viven con el VIH  que actualmente reciben tratamiento antirretroviral</a:t>
                      </a:r>
                      <a:endParaRPr lang="es-ES" sz="16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38.7%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2017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57%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65%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72%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685707073"/>
                  </a:ext>
                </a:extLst>
              </a:tr>
              <a:tr h="809829">
                <a:tc>
                  <a:txBody>
                    <a:bodyPr/>
                    <a:lstStyle/>
                    <a:p>
                      <a:r>
                        <a:rPr lang="es-MX" sz="1600" dirty="0"/>
                        <a:t>TCS-3.1: Porcentaje de personas que viven con el VIH que están en TARV, que tienen una carga viral suprimida a los 12 meses (&lt;1000 copias/ml)</a:t>
                      </a:r>
                      <a:endParaRPr lang="es-ES" sz="16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81.6%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2400" dirty="0"/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83%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84%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/>
                        <a:t>85%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763279454"/>
                  </a:ext>
                </a:extLst>
              </a:tr>
            </a:tbl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D4674D97-07C6-497D-8C94-DEF475E952E8}"/>
              </a:ext>
            </a:extLst>
          </p:cNvPr>
          <p:cNvSpPr txBox="1">
            <a:spLocks/>
          </p:cNvSpPr>
          <p:nvPr/>
        </p:nvSpPr>
        <p:spPr>
          <a:xfrm>
            <a:off x="1560943" y="6469784"/>
            <a:ext cx="6705600" cy="38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SV" sz="900" b="1" dirty="0"/>
              <a:t>Fuente de información: Marco desempeño</a:t>
            </a:r>
          </a:p>
          <a:p>
            <a:pPr algn="l"/>
            <a:r>
              <a:rPr lang="es-ES" altLang="es-SV" sz="900" b="1" dirty="0"/>
              <a:t>* Indicadores  responsabilidad MINSAL y  ssr plan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099655-92E0-4CF7-B047-B6713F67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5" y="0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9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A7A0DC35-E6F1-4ABF-8E4E-8C80D2B6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827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ES" altLang="es-SV" sz="2400" dirty="0"/>
              <a:t>Indicadores de TESTEO COMPARTIDO MINSAL/PLAN  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D4674D97-07C6-497D-8C94-DEF475E952E8}"/>
              </a:ext>
            </a:extLst>
          </p:cNvPr>
          <p:cNvSpPr txBox="1">
            <a:spLocks/>
          </p:cNvSpPr>
          <p:nvPr/>
        </p:nvSpPr>
        <p:spPr>
          <a:xfrm>
            <a:off x="1560943" y="5412509"/>
            <a:ext cx="6705600" cy="38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SV" sz="1000" b="1" dirty="0"/>
              <a:t>Fuente de información: Marco desempeño</a:t>
            </a:r>
          </a:p>
          <a:p>
            <a:pPr algn="l"/>
            <a:r>
              <a:rPr lang="es-ES" altLang="es-SV" sz="1000" b="1" dirty="0"/>
              <a:t>* Indicadores  responsabilidad MINSAL y  ssr plan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099655-92E0-4CF7-B047-B6713F67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5" y="0"/>
            <a:ext cx="2450804" cy="12497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E518675-A6A3-414D-A979-051F9E8E6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856" y="1501571"/>
            <a:ext cx="8506437" cy="12497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E814BFB-A688-421E-8C64-BBB0C9B5E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856" y="2852199"/>
            <a:ext cx="8506437" cy="12497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D45F8D-5DBC-4BED-82F3-B04517588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856" y="4258909"/>
            <a:ext cx="8506437" cy="1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2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A7A0DC35-E6F1-4ABF-8E4E-8C80D2B6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827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ES" altLang="es-SV" sz="2400" dirty="0"/>
              <a:t>Indicadores de PREVENCIÓN COMPARTIDO MINSAL/PLAN  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D4674D97-07C6-497D-8C94-DEF475E952E8}"/>
              </a:ext>
            </a:extLst>
          </p:cNvPr>
          <p:cNvSpPr txBox="1">
            <a:spLocks/>
          </p:cNvSpPr>
          <p:nvPr/>
        </p:nvSpPr>
        <p:spPr>
          <a:xfrm>
            <a:off x="1560943" y="5412509"/>
            <a:ext cx="6705600" cy="38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SV" sz="1000" b="1" dirty="0"/>
              <a:t>Fuente de información: Marco desempeño</a:t>
            </a:r>
          </a:p>
          <a:p>
            <a:pPr algn="l"/>
            <a:r>
              <a:rPr lang="es-ES" altLang="es-SV" sz="1000" b="1" dirty="0"/>
              <a:t>* Indicadores  responsabilidad MINSAL y  ssr plan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099655-92E0-4CF7-B047-B6713F67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5" y="0"/>
            <a:ext cx="2450804" cy="12497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B83F7C0-42B0-44B3-9A33-0452370FD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798" y="1526738"/>
            <a:ext cx="8749717" cy="1153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AA93939-A8A0-45C4-AACB-B68FFCD9E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798" y="2852200"/>
            <a:ext cx="8749717" cy="1153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2858E2-AEE6-4280-9CD3-844DF20A9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797" y="4219607"/>
            <a:ext cx="8749717" cy="1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8C9DC11-8A8E-483C-BC05-72BF9FBC7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888" y="2843869"/>
            <a:ext cx="7409736" cy="11276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s-ES" sz="2800" dirty="0"/>
            </a:br>
            <a:r>
              <a:rPr lang="es-ES" sz="2800" dirty="0"/>
              <a:t>Subvención Tuberculosis 2017 -2018</a:t>
            </a:r>
            <a:br>
              <a:rPr lang="es-ES" sz="2800" dirty="0"/>
            </a:br>
            <a:r>
              <a:rPr lang="es-ES" sz="2800" dirty="0"/>
              <a:t>FINANCIAMIENTO BASADO EN DESEMPEÑO 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D84C6B62-7E53-40D6-964F-E3EF32716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Receptor Principal Ministerio de Salud </a:t>
            </a:r>
          </a:p>
        </p:txBody>
      </p:sp>
    </p:spTree>
    <p:extLst>
      <p:ext uri="{BB962C8B-B14F-4D97-AF65-F5344CB8AC3E}">
        <p14:creationId xmlns:p14="http://schemas.microsoft.com/office/powerpoint/2010/main" val="369797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FBA44-9505-4087-853B-8A7DCB8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7741"/>
          </a:xfrm>
        </p:spPr>
        <p:txBody>
          <a:bodyPr>
            <a:normAutofit/>
          </a:bodyPr>
          <a:lstStyle/>
          <a:p>
            <a:pPr algn="ctr"/>
            <a:r>
              <a:rPr lang="es-SV" sz="3600" dirty="0"/>
              <a:t>Resultados</a:t>
            </a:r>
            <a:r>
              <a:rPr lang="es-SV" sz="4400" dirty="0"/>
              <a:t> </a:t>
            </a:r>
            <a:r>
              <a:rPr lang="es-SV" sz="3600" dirty="0"/>
              <a:t>Ejecución Tuberculosis año 2017</a:t>
            </a:r>
            <a:endParaRPr lang="es-SV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84BB938-2E89-44A6-9DB0-68099DC3F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77" t="11673" r="25735" b="12616"/>
          <a:stretch/>
        </p:blipFill>
        <p:spPr>
          <a:xfrm>
            <a:off x="988828" y="1637415"/>
            <a:ext cx="10136372" cy="45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FBA44-9505-4087-853B-8A7DCB8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29156"/>
            <a:ext cx="10058400" cy="707741"/>
          </a:xfrm>
        </p:spPr>
        <p:txBody>
          <a:bodyPr>
            <a:normAutofit/>
          </a:bodyPr>
          <a:lstStyle/>
          <a:p>
            <a:pPr algn="ctr"/>
            <a:r>
              <a:rPr lang="es-SV" sz="2800" dirty="0"/>
              <a:t>Resultados</a:t>
            </a:r>
            <a:r>
              <a:rPr lang="es-SV" dirty="0"/>
              <a:t> </a:t>
            </a:r>
            <a:r>
              <a:rPr lang="es-SV" sz="2800" dirty="0"/>
              <a:t>Ejecución Tuberculosis año 2018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84BB938-2E89-44A6-9DB0-68099DC3F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77" t="57438" r="25735" b="12616"/>
          <a:stretch/>
        </p:blipFill>
        <p:spPr>
          <a:xfrm>
            <a:off x="1454024" y="5126181"/>
            <a:ext cx="9601903" cy="15609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D65EBD6-4E04-49CF-85D7-2D1260C5D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024" y="1816200"/>
            <a:ext cx="9601903" cy="3225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92E2B4-38C9-4495-8330-EC711E647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829" y="6129296"/>
            <a:ext cx="1614600" cy="436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15C77E-9A61-4681-B92D-8CDC934EF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1" y="0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17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8C9DC11-8A8E-483C-BC05-72BF9FBC7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887" y="3657600"/>
            <a:ext cx="8173135" cy="11492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/>
              <a:t>Proyecto Apoyo al Plan Estratégico TB   </a:t>
            </a:r>
            <a:br>
              <a:rPr lang="es-ES" sz="2800" dirty="0"/>
            </a:br>
            <a:r>
              <a:rPr lang="es-ES" sz="2800" dirty="0"/>
              <a:t>2019 – 2021</a:t>
            </a:r>
            <a:br>
              <a:rPr lang="es-ES" sz="2800" dirty="0"/>
            </a:br>
            <a:r>
              <a:rPr lang="es-ES" sz="2800" dirty="0"/>
              <a:t>FINANCIAMIENTO BASADO EN DESEMPEÑO </a:t>
            </a:r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endParaRPr lang="es-ES" sz="2800" dirty="0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D84C6B62-7E53-40D6-964F-E3EF32716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Receptor Principal Ministerio de Salud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ED0A83-9A49-4958-A1CD-F0FE8EF3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4" y="0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0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8C9DC11-8A8E-483C-BC05-72BF9FBC7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888" y="3070993"/>
            <a:ext cx="7409736" cy="90054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s-ES" sz="2800" dirty="0"/>
            </a:br>
            <a:r>
              <a:rPr lang="es-ES" sz="2800" dirty="0"/>
              <a:t>SUBVENCIÓN VIH  2017 -2018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D84C6B62-7E53-40D6-964F-E3EF32716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Receptor Principal Ministerio de Salud </a:t>
            </a:r>
          </a:p>
        </p:txBody>
      </p:sp>
    </p:spTree>
    <p:extLst>
      <p:ext uri="{BB962C8B-B14F-4D97-AF65-F5344CB8AC3E}">
        <p14:creationId xmlns:p14="http://schemas.microsoft.com/office/powerpoint/2010/main" val="8348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FBA44-9505-4087-853B-8A7DCB8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7741"/>
          </a:xfrm>
        </p:spPr>
        <p:txBody>
          <a:bodyPr>
            <a:noAutofit/>
          </a:bodyPr>
          <a:lstStyle/>
          <a:p>
            <a:pPr algn="ctr"/>
            <a:r>
              <a:rPr lang="es-SV" sz="2000" dirty="0"/>
              <a:t>Compromisos Donante: </a:t>
            </a:r>
            <a:br>
              <a:rPr lang="es-SV" sz="2000" dirty="0"/>
            </a:br>
            <a:r>
              <a:rPr lang="es-SV" sz="2000" dirty="0"/>
              <a:t>Convenio Subvención 2019-2021</a:t>
            </a:r>
            <a:endParaRPr lang="es-SV" sz="32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3B663CF-F796-4648-A470-2FF217FAA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524" y="1350336"/>
            <a:ext cx="4723951" cy="48650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7294936-EF3E-4A9A-860A-7E0D4256F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830" y="1350335"/>
            <a:ext cx="5668889" cy="48650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12F7A46-FA00-40F8-BF5D-13841258E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00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4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FBA44-9505-4087-853B-8A7DCB8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7741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800" dirty="0"/>
              <a:t>Compromisos donante: </a:t>
            </a:r>
            <a:br>
              <a:rPr lang="es-SV" sz="2800" dirty="0"/>
            </a:br>
            <a:r>
              <a:rPr lang="es-SV" sz="2800" dirty="0"/>
              <a:t>Presupuesto Subvención  2019- 2021</a:t>
            </a:r>
            <a:endParaRPr lang="es-SV" sz="4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3986A08-281E-46A2-ABAF-E149D49CC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143125"/>
            <a:ext cx="9791699" cy="34480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6B138AB-7AD7-4152-81A6-06791634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8" y="0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8C9DC11-8A8E-483C-BC05-72BF9FBC7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5953" y="428458"/>
            <a:ext cx="7409736" cy="90054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/>
              <a:t>Marco de Desempeño </a:t>
            </a:r>
            <a:br>
              <a:rPr lang="es-ES" sz="2800" dirty="0"/>
            </a:br>
            <a:r>
              <a:rPr lang="es-ES" sz="2800" dirty="0"/>
              <a:t>Subvención Tuberculosis 2019 – 2021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D84C6B62-7E53-40D6-964F-E3EF32716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Receptor Principal Ministerio de Salud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FF2570-6366-410E-926B-2566657D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6" y="0"/>
            <a:ext cx="2450804" cy="124978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6CF7743-38B2-48D6-BBCD-19BF8C050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11953"/>
              </p:ext>
            </p:extLst>
          </p:nvPr>
        </p:nvGraphicFramePr>
        <p:xfrm>
          <a:off x="1181101" y="1733550"/>
          <a:ext cx="9825256" cy="3224343"/>
        </p:xfrm>
        <a:graphic>
          <a:graphicData uri="http://schemas.openxmlformats.org/drawingml/2006/table">
            <a:tbl>
              <a:tblPr/>
              <a:tblGrid>
                <a:gridCol w="2035363">
                  <a:extLst>
                    <a:ext uri="{9D8B030D-6E8A-4147-A177-3AD203B41FA5}">
                      <a16:colId xmlns:a16="http://schemas.microsoft.com/office/drawing/2014/main" val="3047603766"/>
                    </a:ext>
                  </a:extLst>
                </a:gridCol>
                <a:gridCol w="1831828">
                  <a:extLst>
                    <a:ext uri="{9D8B030D-6E8A-4147-A177-3AD203B41FA5}">
                      <a16:colId xmlns:a16="http://schemas.microsoft.com/office/drawing/2014/main" val="4244881104"/>
                    </a:ext>
                  </a:extLst>
                </a:gridCol>
                <a:gridCol w="5958065">
                  <a:extLst>
                    <a:ext uri="{9D8B030D-6E8A-4147-A177-3AD203B41FA5}">
                      <a16:colId xmlns:a16="http://schemas.microsoft.com/office/drawing/2014/main" val="951600009"/>
                    </a:ext>
                  </a:extLst>
                </a:gridCol>
              </a:tblGrid>
              <a:tr h="43968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clave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413520"/>
                  </a:ext>
                </a:extLst>
              </a:tr>
              <a:tr h="879366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Grupos de mayor riesgo o vulnerabilidad a la TB a: personas con vulnerabilidad social (alcohólicos, tabaquistas, usuarios de drogas, indigentes), PPL, personas en sitios de congregación, personal de salud, población en riesgo de desarrollar farmacorresistencia, población distribuida a nivel nacional pero mayormente concentrada en grandes ciudades, personas inmunosuprimidas como VIH, enfermedades crónicas no transmisibles (Diabetes Mellitus (DM), hipertensión, insuficiencia renal), población infantil, entre otras.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24280"/>
                  </a:ext>
                </a:extLst>
              </a:tr>
              <a:tr h="1099207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549821"/>
                  </a:ext>
                </a:extLst>
              </a:tr>
              <a:tr h="806086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01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51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id="{C16F851B-21B8-4332-B9F8-62E3F588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SV"/>
              <a:t>Indicadores de Impacto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9A85A1A5-D657-47CA-A709-0842E38A1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018979"/>
              </p:ext>
            </p:extLst>
          </p:nvPr>
        </p:nvGraphicFramePr>
        <p:xfrm>
          <a:off x="904875" y="1685926"/>
          <a:ext cx="11144249" cy="3858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054">
                  <a:extLst>
                    <a:ext uri="{9D8B030D-6E8A-4147-A177-3AD203B41FA5}">
                      <a16:colId xmlns:a16="http://schemas.microsoft.com/office/drawing/2014/main" val="3846933193"/>
                    </a:ext>
                  </a:extLst>
                </a:gridCol>
                <a:gridCol w="1869273">
                  <a:extLst>
                    <a:ext uri="{9D8B030D-6E8A-4147-A177-3AD203B41FA5}">
                      <a16:colId xmlns:a16="http://schemas.microsoft.com/office/drawing/2014/main" val="3877565805"/>
                    </a:ext>
                  </a:extLst>
                </a:gridCol>
                <a:gridCol w="2422232">
                  <a:extLst>
                    <a:ext uri="{9D8B030D-6E8A-4147-A177-3AD203B41FA5}">
                      <a16:colId xmlns:a16="http://schemas.microsoft.com/office/drawing/2014/main" val="4040439435"/>
                    </a:ext>
                  </a:extLst>
                </a:gridCol>
              </a:tblGrid>
              <a:tr h="95567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Indicador de Impacto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Línea</a:t>
                      </a:r>
                      <a:r>
                        <a:rPr lang="es-ES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base valor</a:t>
                      </a:r>
                      <a:endParaRPr lang="es-E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Línea de base año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marL="95930" marR="95930"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073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TB I-3(M): Tasa de mortalidad de la tuberculosis (por cada 100.000 habitantes)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1.00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0.90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0.84</a:t>
                      </a:r>
                    </a:p>
                  </a:txBody>
                  <a:tcPr marL="95930" marR="95930"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073">
                <a:tc>
                  <a:txBody>
                    <a:bodyPr/>
                    <a:lstStyle/>
                    <a:p>
                      <a:r>
                        <a:rPr kumimoji="0" lang="es-E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TB I-2 Tasa de incidencia de la tuberculosis por 100,000 habitantes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70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70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60</a:t>
                      </a:r>
                    </a:p>
                  </a:txBody>
                  <a:tcPr marL="95930" marR="95930"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2C39EA8D-75BF-41F5-AD7F-29AB57411500}"/>
              </a:ext>
            </a:extLst>
          </p:cNvPr>
          <p:cNvSpPr txBox="1">
            <a:spLocks/>
          </p:cNvSpPr>
          <p:nvPr/>
        </p:nvSpPr>
        <p:spPr>
          <a:xfrm>
            <a:off x="1016002" y="5421741"/>
            <a:ext cx="6705600" cy="38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SV" sz="1000" b="1" dirty="0"/>
              <a:t>Fuente de información: Marco desempeño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F551CD-A9F4-4029-9E98-16D7F3478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804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E1D72815-107E-4EC5-8490-D2C4D52D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15755"/>
          </a:xfrm>
        </p:spPr>
        <p:txBody>
          <a:bodyPr>
            <a:normAutofit/>
          </a:bodyPr>
          <a:lstStyle/>
          <a:p>
            <a:pPr algn="ctr"/>
            <a:r>
              <a:rPr lang="es-ES" altLang="es-SV" sz="3200" dirty="0"/>
              <a:t>Indicadores </a:t>
            </a:r>
            <a:r>
              <a:rPr lang="es-ES" altLang="es-SV" sz="3200" dirty="0" err="1"/>
              <a:t>Outcome</a:t>
            </a:r>
            <a:endParaRPr lang="es-ES" altLang="es-SV" sz="3200" dirty="0"/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EF445553-82CF-4CA3-8650-F2AC5BE55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63056"/>
              </p:ext>
            </p:extLst>
          </p:nvPr>
        </p:nvGraphicFramePr>
        <p:xfrm>
          <a:off x="352425" y="1476375"/>
          <a:ext cx="11610975" cy="4768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1971">
                  <a:extLst>
                    <a:ext uri="{9D8B030D-6E8A-4147-A177-3AD203B41FA5}">
                      <a16:colId xmlns:a16="http://schemas.microsoft.com/office/drawing/2014/main" val="482547341"/>
                    </a:ext>
                  </a:extLst>
                </a:gridCol>
                <a:gridCol w="1228828">
                  <a:extLst>
                    <a:ext uri="{9D8B030D-6E8A-4147-A177-3AD203B41FA5}">
                      <a16:colId xmlns:a16="http://schemas.microsoft.com/office/drawing/2014/main" val="389873156"/>
                    </a:ext>
                  </a:extLst>
                </a:gridCol>
              </a:tblGrid>
              <a:tr h="55409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Indicador de resultado (Outcome)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valor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16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año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marL="89685" marR="89685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560">
                <a:tc>
                  <a:txBody>
                    <a:bodyPr/>
                    <a:lstStyle/>
                    <a:p>
                      <a:r>
                        <a:rPr lang="es-SV" sz="1600" dirty="0"/>
                        <a:t>TB O-2a: Tasa de éxito del tratamiento en todas las formas de tuberculosis- confirmados bacteriológicamente y con diagnóstico clínico, casos nuevos y recaídas</a:t>
                      </a:r>
                      <a:endParaRPr lang="es-ES" sz="1600" dirty="0"/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92%</a:t>
                      </a:r>
                    </a:p>
                    <a:p>
                      <a:pPr algn="ctr"/>
                      <a:endParaRPr lang="es-ES" sz="1600" baseline="0" dirty="0"/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92%</a:t>
                      </a:r>
                    </a:p>
                    <a:p>
                      <a:pPr algn="ctr"/>
                      <a:endParaRPr lang="es-ES" sz="1600" baseline="0" dirty="0"/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92%</a:t>
                      </a:r>
                    </a:p>
                    <a:p>
                      <a:pPr algn="ctr"/>
                      <a:endParaRPr lang="es-ES" sz="1600" baseline="0" dirty="0"/>
                    </a:p>
                  </a:txBody>
                  <a:tcPr marL="89685" marR="89685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134">
                <a:tc>
                  <a:txBody>
                    <a:bodyPr/>
                    <a:lstStyle/>
                    <a:p>
                      <a:r>
                        <a:rPr lang="es-SV" sz="1600" dirty="0"/>
                        <a:t>TB - O5 (M): Cobertura del tratamiento de TB: Porcentaje de casos nuevos y recaídas que fueron notificados y tratados entre el número de casos incidentes estimados para el mismo año (todas las formas de TB: confirmados bacteriológicamente y diagnosticados clínicamente)</a:t>
                      </a:r>
                      <a:endParaRPr lang="es-ES" sz="1600" dirty="0"/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92%</a:t>
                      </a:r>
                    </a:p>
                    <a:p>
                      <a:pPr algn="ctr"/>
                      <a:endParaRPr lang="es-ES" sz="1600" baseline="0" dirty="0"/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89685" marR="89685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986">
                <a:tc>
                  <a:txBody>
                    <a:bodyPr/>
                    <a:lstStyle/>
                    <a:p>
                      <a:r>
                        <a:rPr lang="es-ES" sz="1600" dirty="0"/>
                        <a:t>TB-O-6:  Notificación de casos TB-RR y/o TB-MDR – Porcentaje de casos notificados de RR-TB y/o MDR-TB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93.33%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96.67%</a:t>
                      </a:r>
                    </a:p>
                  </a:txBody>
                  <a:tcPr marL="89685" marR="89685" marT="45721" marB="45721" anchor="ctr"/>
                </a:tc>
                <a:extLst>
                  <a:ext uri="{0D108BD9-81ED-4DB2-BD59-A6C34878D82A}">
                    <a16:rowId xmlns:a16="http://schemas.microsoft.com/office/drawing/2014/main" val="1167308434"/>
                  </a:ext>
                </a:extLst>
              </a:tr>
              <a:tr h="732986">
                <a:tc>
                  <a:txBody>
                    <a:bodyPr/>
                    <a:lstStyle/>
                    <a:p>
                      <a:r>
                        <a:rPr lang="es-ES" sz="1600" dirty="0"/>
                        <a:t>TB O-4(M): Tasa de éxito del tratamiento de TB-RR y/o TB-MDR: Porcentaje de casos TB-RR y/o TB-MR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89685" marR="89685" marT="45721" marB="45721" anchor="ctr"/>
                </a:tc>
                <a:extLst>
                  <a:ext uri="{0D108BD9-81ED-4DB2-BD59-A6C34878D82A}">
                    <a16:rowId xmlns:a16="http://schemas.microsoft.com/office/drawing/2014/main" val="470079540"/>
                  </a:ext>
                </a:extLst>
              </a:tr>
            </a:tbl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F34182B0-2C0F-4F16-9FD2-E7C9B9F0FEE6}"/>
              </a:ext>
            </a:extLst>
          </p:cNvPr>
          <p:cNvSpPr txBox="1">
            <a:spLocks/>
          </p:cNvSpPr>
          <p:nvPr/>
        </p:nvSpPr>
        <p:spPr>
          <a:xfrm>
            <a:off x="1016002" y="6354617"/>
            <a:ext cx="6705600" cy="38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SV" sz="1000" b="1" dirty="0"/>
              <a:t>Fuente de información: Marco desempeño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666FD2A-F474-48B8-806F-90EE5685B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4" y="-12031"/>
            <a:ext cx="2450804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A7A0DC35-E6F1-4ABF-8E4E-8C80D2B6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04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ES" altLang="es-SV" sz="2800" dirty="0"/>
              <a:t>Indicadores de Cobertura 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338F7A4F-2827-4049-B7CD-63ED1086C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530523"/>
              </p:ext>
            </p:extLst>
          </p:nvPr>
        </p:nvGraphicFramePr>
        <p:xfrm>
          <a:off x="676275" y="1285876"/>
          <a:ext cx="11134726" cy="503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91">
                  <a:extLst>
                    <a:ext uri="{9D8B030D-6E8A-4147-A177-3AD203B41FA5}">
                      <a16:colId xmlns:a16="http://schemas.microsoft.com/office/drawing/2014/main" val="3924486986"/>
                    </a:ext>
                  </a:extLst>
                </a:gridCol>
                <a:gridCol w="1064970">
                  <a:extLst>
                    <a:ext uri="{9D8B030D-6E8A-4147-A177-3AD203B41FA5}">
                      <a16:colId xmlns:a16="http://schemas.microsoft.com/office/drawing/2014/main" val="960580332"/>
                    </a:ext>
                  </a:extLst>
                </a:gridCol>
              </a:tblGrid>
              <a:tr h="98596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Indicador de Cobertura 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valor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año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751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MDR TB-6: Porcentaje de casos de TB con resultados de PSD por lo menos para Rifampicina, entre el número </a:t>
                      </a:r>
                      <a:r>
                        <a:rPr lang="es-MX" sz="1800" dirty="0">
                          <a:solidFill>
                            <a:srgbClr val="FF0000"/>
                          </a:solidFill>
                        </a:rPr>
                        <a:t>total de casos notificados (nuevos y previamente tratados) en el mismo año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34%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2017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55%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65%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75%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189"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rgbClr val="FF0000"/>
                          </a:solidFill>
                        </a:rPr>
                        <a:t>MDR TB-3(M): Número de casos TB-RR y/o TB-MDR que iniciaron tratamiento con drogas de segunda línea</a:t>
                      </a:r>
                      <a:endParaRPr lang="es-E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16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2017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27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28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29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494">
                <a:tc>
                  <a:txBody>
                    <a:bodyPr/>
                    <a:lstStyle/>
                    <a:p>
                      <a:r>
                        <a:rPr lang="es-SV" sz="1800" dirty="0">
                          <a:solidFill>
                            <a:srgbClr val="FF0000"/>
                          </a:solidFill>
                        </a:rPr>
                        <a:t>TCP-6a: Número de casos de TB (todas las formas) notificados entre los privados de libertad</a:t>
                      </a:r>
                      <a:endParaRPr lang="es-E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1869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2017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2153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1917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1658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0821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TCP - </a:t>
                      </a:r>
                      <a:r>
                        <a:rPr lang="es-ES" sz="1800" dirty="0" err="1">
                          <a:solidFill>
                            <a:srgbClr val="FF0000"/>
                          </a:solidFill>
                        </a:rPr>
                        <a:t>other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 -1: Porcentaje de casos todas las formas de TB entre PPL tratados exitosamente entre el total de casos todas las formas notificados</a:t>
                      </a:r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96%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2016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95%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95%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/>
                        <a:t>96%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685707073"/>
                  </a:ext>
                </a:extLst>
              </a:tr>
            </a:tbl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D32CFC90-1E14-4262-AA2E-3CB3381F31EA}"/>
              </a:ext>
            </a:extLst>
          </p:cNvPr>
          <p:cNvSpPr txBox="1">
            <a:spLocks/>
          </p:cNvSpPr>
          <p:nvPr/>
        </p:nvSpPr>
        <p:spPr>
          <a:xfrm>
            <a:off x="1450113" y="6326913"/>
            <a:ext cx="6705600" cy="384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SV" sz="1000" b="1" dirty="0"/>
              <a:t>Fuente de información: Marco desempeño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513404-8D33-4A7E-BEF8-6A6F39E70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6" y="52044"/>
            <a:ext cx="2450804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8C9DC11-8A8E-483C-BC05-72BF9FBC7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3884726"/>
            <a:ext cx="9322034" cy="90054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/>
              <a:t>Proyecto Malaria MINSAL   </a:t>
            </a:r>
            <a:br>
              <a:rPr lang="es-ES" sz="2800" dirty="0"/>
            </a:br>
            <a:r>
              <a:rPr lang="es-ES" sz="2800" dirty="0"/>
              <a:t>2017-2019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D84C6B62-7E53-40D6-964F-E3EF32716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Receptor Principal Ministerio de Salud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8314AF-42C1-4D78-B0E8-EC404FE7F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1" y="0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98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C5319-9C82-4BE7-AB76-82D0D270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SV" sz="3200" dirty="0"/>
              <a:t>Subvención Malaria: 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15CD0600-B3FC-43BB-B01E-D8944C5B2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515" y="2014194"/>
            <a:ext cx="8665825" cy="39322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8D53CEC-3B69-450B-816A-90D263854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3" y="0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1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FBA44-9505-4087-853B-8A7DCB8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07741"/>
          </a:xfrm>
        </p:spPr>
        <p:txBody>
          <a:bodyPr>
            <a:normAutofit/>
          </a:bodyPr>
          <a:lstStyle/>
          <a:p>
            <a:pPr algn="ctr"/>
            <a:r>
              <a:rPr lang="es-SV" sz="2400" dirty="0"/>
              <a:t>Resultados</a:t>
            </a:r>
            <a:r>
              <a:rPr lang="es-SV" sz="3200" dirty="0"/>
              <a:t> </a:t>
            </a:r>
            <a:r>
              <a:rPr lang="es-SV" sz="2400" dirty="0"/>
              <a:t>Ejecución Malaria año 2017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BD1C406-D631-4430-9042-72953FDE5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045833-8570-44D7-ADC0-0C5C83F5F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521142"/>
            <a:ext cx="11074691" cy="50958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03CD76-BC7C-45A7-A713-3C7B79311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7" y="69436"/>
            <a:ext cx="2450804" cy="124978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B1F1D75-2CA1-40BB-A8D2-627CBE9B523B}"/>
              </a:ext>
            </a:extLst>
          </p:cNvPr>
          <p:cNvSpPr txBox="1">
            <a:spLocks/>
          </p:cNvSpPr>
          <p:nvPr/>
        </p:nvSpPr>
        <p:spPr>
          <a:xfrm>
            <a:off x="7448550" y="5424144"/>
            <a:ext cx="3829050" cy="707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dirty="0"/>
              <a:t>Resultados</a:t>
            </a:r>
            <a:r>
              <a:rPr lang="es-SV" sz="3200" dirty="0"/>
              <a:t> </a:t>
            </a:r>
            <a:r>
              <a:rPr lang="es-SV" sz="2400" dirty="0"/>
              <a:t>Ejecución Malaria año 2018</a:t>
            </a:r>
          </a:p>
          <a:p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541600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8C9DC11-8A8E-483C-BC05-72BF9FBC7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77" y="1082800"/>
            <a:ext cx="7409736" cy="90054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/>
              <a:t>Marco de Desempeño   </a:t>
            </a:r>
            <a:br>
              <a:rPr lang="es-ES" sz="2800" dirty="0"/>
            </a:br>
            <a:r>
              <a:rPr lang="es-ES" sz="2800" dirty="0"/>
              <a:t>Subvención Malaria 2019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D84C6B62-7E53-40D6-964F-E3EF32716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Receptor Principal Ministerio de Salud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8314AF-42C1-4D78-B0E8-EC404FE7F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1" y="0"/>
            <a:ext cx="2450804" cy="124978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0261D2E-F183-4E4E-8B62-4E159EB30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56267"/>
              </p:ext>
            </p:extLst>
          </p:nvPr>
        </p:nvGraphicFramePr>
        <p:xfrm>
          <a:off x="2724149" y="2857500"/>
          <a:ext cx="8223483" cy="2092006"/>
        </p:xfrm>
        <a:graphic>
          <a:graphicData uri="http://schemas.openxmlformats.org/drawingml/2006/table">
            <a:tbl>
              <a:tblPr/>
              <a:tblGrid>
                <a:gridCol w="1703546">
                  <a:extLst>
                    <a:ext uri="{9D8B030D-6E8A-4147-A177-3AD203B41FA5}">
                      <a16:colId xmlns:a16="http://schemas.microsoft.com/office/drawing/2014/main" val="4223332013"/>
                    </a:ext>
                  </a:extLst>
                </a:gridCol>
                <a:gridCol w="1533192">
                  <a:extLst>
                    <a:ext uri="{9D8B030D-6E8A-4147-A177-3AD203B41FA5}">
                      <a16:colId xmlns:a16="http://schemas.microsoft.com/office/drawing/2014/main" val="3818691320"/>
                    </a:ext>
                  </a:extLst>
                </a:gridCol>
                <a:gridCol w="4986745">
                  <a:extLst>
                    <a:ext uri="{9D8B030D-6E8A-4147-A177-3AD203B41FA5}">
                      <a16:colId xmlns:a16="http://schemas.microsoft.com/office/drawing/2014/main" val="3778582791"/>
                    </a:ext>
                  </a:extLst>
                </a:gridCol>
              </a:tblGrid>
              <a:tr h="79798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clave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29484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poblaciones claves se identifican según su cercanía a zonas de riesgo para la enfermedad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06452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711336"/>
                  </a:ext>
                </a:extLst>
              </a:tr>
              <a:tr h="43134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8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99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FBA44-9505-4087-853B-8A7DCB8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16872"/>
            <a:ext cx="10058400" cy="707741"/>
          </a:xfrm>
        </p:spPr>
        <p:txBody>
          <a:bodyPr>
            <a:normAutofit/>
          </a:bodyPr>
          <a:lstStyle/>
          <a:p>
            <a:pPr algn="ctr"/>
            <a:r>
              <a:rPr lang="es-SV" sz="2800" dirty="0"/>
              <a:t>Resultados</a:t>
            </a:r>
            <a:r>
              <a:rPr lang="es-SV" dirty="0"/>
              <a:t> </a:t>
            </a:r>
            <a:r>
              <a:rPr lang="es-SV" sz="2800" dirty="0"/>
              <a:t>Ejecución VIH año 2017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F259B4-2D1D-4BB4-AFD3-F8765B11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6" y="1458775"/>
            <a:ext cx="11470547" cy="34043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A6637D-1D49-43FD-8A53-0B850564C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81" y="4853630"/>
            <a:ext cx="11719420" cy="18043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2D4776-79C5-4EFD-80EF-A98055C13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226" y="5324021"/>
            <a:ext cx="6812475" cy="9257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C8F64B1-726A-4BE6-B474-A9FD11DD2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11" y="10569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05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id="{C16F851B-21B8-4332-B9F8-62E3F588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SV"/>
              <a:t>Indicadores de Impacto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9A85A1A5-D657-47CA-A709-0842E38A1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853801"/>
              </p:ext>
            </p:extLst>
          </p:nvPr>
        </p:nvGraphicFramePr>
        <p:xfrm>
          <a:off x="247650" y="2390775"/>
          <a:ext cx="11620499" cy="335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7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726">
                  <a:extLst>
                    <a:ext uri="{9D8B030D-6E8A-4147-A177-3AD203B41FA5}">
                      <a16:colId xmlns:a16="http://schemas.microsoft.com/office/drawing/2014/main" val="3846933193"/>
                    </a:ext>
                  </a:extLst>
                </a:gridCol>
                <a:gridCol w="1318115">
                  <a:extLst>
                    <a:ext uri="{9D8B030D-6E8A-4147-A177-3AD203B41FA5}">
                      <a16:colId xmlns:a16="http://schemas.microsoft.com/office/drawing/2014/main" val="3877565805"/>
                    </a:ext>
                  </a:extLst>
                </a:gridCol>
                <a:gridCol w="1552095">
                  <a:extLst>
                    <a:ext uri="{9D8B030D-6E8A-4147-A177-3AD203B41FA5}">
                      <a16:colId xmlns:a16="http://schemas.microsoft.com/office/drawing/2014/main" val="4040439435"/>
                    </a:ext>
                  </a:extLst>
                </a:gridCol>
              </a:tblGrid>
              <a:tr h="83876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Indicador de Impacto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Línea</a:t>
                      </a:r>
                      <a:r>
                        <a:rPr lang="es-ES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base valor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Línea de base año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95930" marR="95930"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481">
                <a:tc>
                  <a:txBody>
                    <a:bodyPr/>
                    <a:lstStyle/>
                    <a:p>
                      <a:pPr algn="l"/>
                      <a:r>
                        <a:rPr lang="es-ES" sz="2000" dirty="0"/>
                        <a:t>Malaria 1-9: Numero de Focos activos. (IMPACTO)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6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4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2</a:t>
                      </a:r>
                    </a:p>
                  </a:txBody>
                  <a:tcPr marL="95930" marR="95930"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253">
                <a:tc>
                  <a:txBody>
                    <a:bodyPr/>
                    <a:lstStyle/>
                    <a:p>
                      <a:r>
                        <a:rPr kumimoji="0" lang="es-E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Malaria 1-10: Incidencia parasitaria anual (número y tasa por mil) (IMPACTO)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0.014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0.014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0.010</a:t>
                      </a:r>
                    </a:p>
                  </a:txBody>
                  <a:tcPr marL="95930" marR="95930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0.004</a:t>
                      </a:r>
                    </a:p>
                  </a:txBody>
                  <a:tcPr marL="95930" marR="95930"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C606E9FC-FEF2-474C-BACE-388DE44B5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6" y="-6377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06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>
            <a:extLst>
              <a:ext uri="{FF2B5EF4-FFF2-40B4-BE49-F238E27FC236}">
                <a16:creationId xmlns:a16="http://schemas.microsoft.com/office/drawing/2014/main" id="{E1D72815-107E-4EC5-8490-D2C4D52D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53655"/>
            <a:ext cx="10058400" cy="615755"/>
          </a:xfrm>
        </p:spPr>
        <p:txBody>
          <a:bodyPr>
            <a:normAutofit/>
          </a:bodyPr>
          <a:lstStyle/>
          <a:p>
            <a:pPr algn="ctr"/>
            <a:r>
              <a:rPr lang="es-ES" altLang="es-SV" sz="3200" dirty="0"/>
              <a:t>Indicadores </a:t>
            </a:r>
            <a:r>
              <a:rPr lang="es-ES" altLang="es-SV" sz="3200" dirty="0" err="1"/>
              <a:t>Outcome</a:t>
            </a:r>
            <a:endParaRPr lang="es-ES" altLang="es-SV" sz="3200" dirty="0"/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EF445553-82CF-4CA3-8650-F2AC5BE55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163549"/>
              </p:ext>
            </p:extLst>
          </p:nvPr>
        </p:nvGraphicFramePr>
        <p:xfrm>
          <a:off x="342901" y="2066925"/>
          <a:ext cx="11668125" cy="399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682">
                  <a:extLst>
                    <a:ext uri="{9D8B030D-6E8A-4147-A177-3AD203B41FA5}">
                      <a16:colId xmlns:a16="http://schemas.microsoft.com/office/drawing/2014/main" val="482547341"/>
                    </a:ext>
                  </a:extLst>
                </a:gridCol>
                <a:gridCol w="1234877">
                  <a:extLst>
                    <a:ext uri="{9D8B030D-6E8A-4147-A177-3AD203B41FA5}">
                      <a16:colId xmlns:a16="http://schemas.microsoft.com/office/drawing/2014/main" val="389873156"/>
                    </a:ext>
                  </a:extLst>
                </a:gridCol>
              </a:tblGrid>
              <a:tr h="49593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2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Indicador de resultado (Outcome)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2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valor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2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año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93109" marR="93109"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270">
                <a:tc>
                  <a:txBody>
                    <a:bodyPr/>
                    <a:lstStyle/>
                    <a:p>
                      <a:r>
                        <a:rPr lang="es-MX" sz="2400" dirty="0"/>
                        <a:t>Malaria O-4: Proporción de viviendas que han sido rociadas en los últimos 12 meses. </a:t>
                      </a:r>
                      <a:endParaRPr lang="es-ES" sz="2400" dirty="0"/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0" algn="ctr" defTabSz="914400" rtl="0" eaLnBrk="1" fontAlgn="ctr" latinLnBrk="0" hangingPunct="1"/>
                      <a:endParaRPr lang="es-ES" sz="2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0" algn="ctr" defTabSz="914400" rtl="0" eaLnBrk="1" fontAlgn="ctr" latinLnBrk="0" hangingPunct="1"/>
                      <a:endParaRPr lang="es-ES" sz="2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685" marR="89685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5528">
                <a:tc>
                  <a:txBody>
                    <a:bodyPr/>
                    <a:lstStyle/>
                    <a:p>
                      <a:r>
                        <a:rPr lang="es-ES" sz="2400" dirty="0"/>
                        <a:t>Malaria O-9: 2. Tasa anual de muestras de sangre (laminas leídas). </a:t>
                      </a: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3.6%</a:t>
                      </a:r>
                    </a:p>
                    <a:p>
                      <a:pPr algn="ctr"/>
                      <a:endParaRPr lang="es-ES" sz="2800" baseline="0" dirty="0"/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3.6%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685" marR="89685" marT="45721" marB="4572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3.6%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685" marR="89685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A1C2766B-68C1-4C95-9683-B0B0217E9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4" y="16993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97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>
            <a:extLst>
              <a:ext uri="{FF2B5EF4-FFF2-40B4-BE49-F238E27FC236}">
                <a16:creationId xmlns:a16="http://schemas.microsoft.com/office/drawing/2014/main" id="{A7A0DC35-E6F1-4ABF-8E4E-8C80D2B6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04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ES" altLang="es-SV" sz="2800" dirty="0"/>
              <a:t>Indicadores de Cobertura 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338F7A4F-2827-4049-B7CD-63ED1086C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741497"/>
              </p:ext>
            </p:extLst>
          </p:nvPr>
        </p:nvGraphicFramePr>
        <p:xfrm>
          <a:off x="657225" y="1295400"/>
          <a:ext cx="11315700" cy="525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857">
                  <a:extLst>
                    <a:ext uri="{9D8B030D-6E8A-4147-A177-3AD203B41FA5}">
                      <a16:colId xmlns:a16="http://schemas.microsoft.com/office/drawing/2014/main" val="3924486986"/>
                    </a:ext>
                  </a:extLst>
                </a:gridCol>
                <a:gridCol w="1082280">
                  <a:extLst>
                    <a:ext uri="{9D8B030D-6E8A-4147-A177-3AD203B41FA5}">
                      <a16:colId xmlns:a16="http://schemas.microsoft.com/office/drawing/2014/main" val="960580332"/>
                    </a:ext>
                  </a:extLst>
                </a:gridCol>
              </a:tblGrid>
              <a:tr h="96713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Indicador de Cobertura 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valor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SV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Línea de base año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</a:t>
                      </a:r>
                    </a:p>
                  </a:txBody>
                  <a:tcPr marL="93109" marR="9310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</a:p>
                  </a:txBody>
                  <a:tcPr marL="93109" marR="93109"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218">
                <a:tc>
                  <a:txBody>
                    <a:bodyPr/>
                    <a:lstStyle/>
                    <a:p>
                      <a:r>
                        <a:rPr lang="es-MX" sz="2000" dirty="0"/>
                        <a:t>VC-5: Proporción de vivienda en las áreas priorizadas que reciben la fumigación intradomiciliaria </a:t>
                      </a:r>
                      <a:endParaRPr lang="es-ES" sz="20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61.7%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2015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100%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100%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100%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115">
                <a:tc>
                  <a:txBody>
                    <a:bodyPr/>
                    <a:lstStyle/>
                    <a:p>
                      <a:r>
                        <a:rPr lang="es-MX" sz="2000" dirty="0"/>
                        <a:t>CM-5: Porcentaje de casos confirmados, de todos los casos investigados. </a:t>
                      </a:r>
                      <a:endParaRPr lang="es-ES" sz="20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100%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2015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100%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100%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100%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115">
                <a:tc>
                  <a:txBody>
                    <a:bodyPr/>
                    <a:lstStyle/>
                    <a:p>
                      <a:r>
                        <a:rPr lang="es-MX" sz="2000" dirty="0"/>
                        <a:t>CM-6: 2. Porcentaje de focos del total investigados </a:t>
                      </a:r>
                      <a:endParaRPr lang="es-ES" sz="20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0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2015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100%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100%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100%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218">
                <a:tc>
                  <a:txBody>
                    <a:bodyPr/>
                    <a:lstStyle/>
                    <a:p>
                      <a:r>
                        <a:rPr lang="es-MX" sz="2000" dirty="0"/>
                        <a:t>M&amp;E-2: Proporción de establecimientos de salud públicos y privados que reportan al sistema de vigilancia.</a:t>
                      </a:r>
                      <a:endParaRPr lang="es-ES" sz="2000" dirty="0"/>
                    </a:p>
                  </a:txBody>
                  <a:tcPr marL="114043" marR="11404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88.5%</a:t>
                      </a:r>
                    </a:p>
                  </a:txBody>
                  <a:tcPr marL="114043" marR="114043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2015</a:t>
                      </a:r>
                    </a:p>
                  </a:txBody>
                  <a:tcPr marL="114043" marR="114043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90%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95%</a:t>
                      </a:r>
                    </a:p>
                  </a:txBody>
                  <a:tcPr marL="114043" marR="1140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/>
                        <a:t>100%</a:t>
                      </a:r>
                    </a:p>
                  </a:txBody>
                  <a:tcPr marL="114043" marR="114043" marT="45711" marB="45711" anchor="ctr"/>
                </a:tc>
                <a:extLst>
                  <a:ext uri="{0D108BD9-81ED-4DB2-BD59-A6C34878D82A}">
                    <a16:rowId xmlns:a16="http://schemas.microsoft.com/office/drawing/2014/main" val="685707073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955D1E1-F505-4C49-94E8-EDD14CF78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41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32465-F507-48C4-B147-0549B8B5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Auditorias </a:t>
            </a:r>
            <a:r>
              <a:rPr lang="es-SV" dirty="0" err="1"/>
              <a:t>rp</a:t>
            </a:r>
            <a:r>
              <a:rPr lang="es-SV" dirty="0"/>
              <a:t> </a:t>
            </a:r>
            <a:r>
              <a:rPr lang="es-SV" dirty="0" err="1"/>
              <a:t>minsal</a:t>
            </a:r>
            <a:r>
              <a:rPr lang="es-SV" dirty="0"/>
              <a:t>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0F6F038-64AF-4FBA-8AB7-9C57D838D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994008"/>
              </p:ext>
            </p:extLst>
          </p:nvPr>
        </p:nvGraphicFramePr>
        <p:xfrm>
          <a:off x="914399" y="1914525"/>
          <a:ext cx="10620376" cy="23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094">
                  <a:extLst>
                    <a:ext uri="{9D8B030D-6E8A-4147-A177-3AD203B41FA5}">
                      <a16:colId xmlns:a16="http://schemas.microsoft.com/office/drawing/2014/main" val="3761892673"/>
                    </a:ext>
                  </a:extLst>
                </a:gridCol>
                <a:gridCol w="2655094">
                  <a:extLst>
                    <a:ext uri="{9D8B030D-6E8A-4147-A177-3AD203B41FA5}">
                      <a16:colId xmlns:a16="http://schemas.microsoft.com/office/drawing/2014/main" val="2952728132"/>
                    </a:ext>
                  </a:extLst>
                </a:gridCol>
                <a:gridCol w="2655094">
                  <a:extLst>
                    <a:ext uri="{9D8B030D-6E8A-4147-A177-3AD203B41FA5}">
                      <a16:colId xmlns:a16="http://schemas.microsoft.com/office/drawing/2014/main" val="2003705968"/>
                    </a:ext>
                  </a:extLst>
                </a:gridCol>
                <a:gridCol w="2655094">
                  <a:extLst>
                    <a:ext uri="{9D8B030D-6E8A-4147-A177-3AD203B41FA5}">
                      <a16:colId xmlns:a16="http://schemas.microsoft.com/office/drawing/2014/main" val="2004638228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r>
                        <a:rPr lang="es-SV" dirty="0"/>
                        <a:t>PROYECTOS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Corte de Cuentas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Auditoria Externa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Auditoria Interna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51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r>
                        <a:rPr lang="es-SV" dirty="0"/>
                        <a:t>VIH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6028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r>
                        <a:rPr lang="es-SV" dirty="0"/>
                        <a:t>TUBERCULOSIS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80993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r>
                        <a:rPr lang="es-SV" dirty="0"/>
                        <a:t>MALARIA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479251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D1C95AA1-1007-4D5B-A8C5-3826EFBFB195}"/>
              </a:ext>
            </a:extLst>
          </p:cNvPr>
          <p:cNvSpPr txBox="1">
            <a:spLocks/>
          </p:cNvSpPr>
          <p:nvPr/>
        </p:nvSpPr>
        <p:spPr>
          <a:xfrm>
            <a:off x="1066175" y="4505456"/>
            <a:ext cx="10364451" cy="206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dirty="0"/>
              <a:t>Alf y </a:t>
            </a:r>
            <a:r>
              <a:rPr lang="es-SV" sz="2400" dirty="0" err="1"/>
              <a:t>mcp</a:t>
            </a:r>
            <a:r>
              <a:rPr lang="es-SV" sz="2400" dirty="0"/>
              <a:t>-es : vigilancia al cumplimiento de la ejecución de proyectos tanto técnica como financiera a quienes presentamos información en el momento requerido. </a:t>
            </a:r>
          </a:p>
          <a:p>
            <a:endParaRPr lang="es-SV" sz="2400" dirty="0"/>
          </a:p>
          <a:p>
            <a:r>
              <a:rPr lang="es-SV" sz="2400" dirty="0" err="1"/>
              <a:t>rp</a:t>
            </a:r>
            <a:r>
              <a:rPr lang="es-SV" sz="2400" dirty="0"/>
              <a:t> </a:t>
            </a:r>
            <a:r>
              <a:rPr lang="es-SV" sz="2400" dirty="0" err="1"/>
              <a:t>minsal</a:t>
            </a:r>
            <a:r>
              <a:rPr lang="es-SV" sz="2400" dirty="0"/>
              <a:t> debe cumplir la ejecución de los proyectos, bajo principios de transparencia, bajo  convenio y marco legal. </a:t>
            </a:r>
          </a:p>
          <a:p>
            <a:r>
              <a:rPr lang="es-SV" sz="2400" dirty="0"/>
              <a:t>Leyes: </a:t>
            </a:r>
            <a:r>
              <a:rPr lang="es-SV" sz="2400" dirty="0" err="1"/>
              <a:t>lacap</a:t>
            </a:r>
            <a:r>
              <a:rPr lang="es-SV" sz="2400" dirty="0"/>
              <a:t>, </a:t>
            </a:r>
            <a:r>
              <a:rPr lang="es-SV" sz="2400" dirty="0" err="1"/>
              <a:t>safi</a:t>
            </a:r>
            <a:r>
              <a:rPr lang="es-SV" sz="2400" dirty="0"/>
              <a:t>, </a:t>
            </a:r>
            <a:r>
              <a:rPr lang="es-SV" sz="2400" dirty="0" err="1"/>
              <a:t>afi</a:t>
            </a:r>
            <a:r>
              <a:rPr lang="es-SV" sz="2400" dirty="0"/>
              <a:t>, corte de cuentas, ley de información pública, etc. </a:t>
            </a:r>
          </a:p>
        </p:txBody>
      </p:sp>
    </p:spTree>
    <p:extLst>
      <p:ext uri="{BB962C8B-B14F-4D97-AF65-F5344CB8AC3E}">
        <p14:creationId xmlns:p14="http://schemas.microsoft.com/office/powerpoint/2010/main" val="4103096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1F5F6-D55B-433F-B7C9-7535C676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5127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SV" sz="3200" dirty="0"/>
              <a:t>Gracias por su atención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0C2270-C3CC-4881-9855-E435D8C13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428582"/>
            <a:ext cx="10058400" cy="3931920"/>
          </a:xfrm>
        </p:spPr>
        <p:txBody>
          <a:bodyPr/>
          <a:lstStyle/>
          <a:p>
            <a:pPr algn="ctr"/>
            <a:r>
              <a:rPr lang="es-SV" dirty="0"/>
              <a:t>Preguntas ?????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0BC8F5-0265-4B41-A7FB-2A13C35C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822" y="4465126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6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80CA0-441D-4B70-A056-BD6C17A4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Pendientes: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5F3AA89-0F0B-4F16-8315-8CA502BDA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70745"/>
            <a:ext cx="10364452" cy="4681057"/>
          </a:xfrm>
        </p:spPr>
        <p:txBody>
          <a:bodyPr/>
          <a:lstStyle/>
          <a:p>
            <a:pPr algn="ctr"/>
            <a:r>
              <a:rPr lang="es-SV" dirty="0"/>
              <a:t>VIH </a:t>
            </a:r>
          </a:p>
          <a:p>
            <a:r>
              <a:rPr lang="es-SV" dirty="0"/>
              <a:t>ET EN ELABORACIÓN POR INFRAESTRUCTURA PARA Readecuación áreas servicios amigables en UCSF $90,000</a:t>
            </a:r>
          </a:p>
          <a:p>
            <a:r>
              <a:rPr lang="es-SV" dirty="0"/>
              <a:t>CANJE DE DEUDA </a:t>
            </a:r>
          </a:p>
          <a:p>
            <a:pPr algn="ctr"/>
            <a:r>
              <a:rPr lang="es-SV" dirty="0"/>
              <a:t>TUBERCULOSIS</a:t>
            </a:r>
          </a:p>
          <a:p>
            <a:r>
              <a:rPr lang="es-SV" dirty="0"/>
              <a:t>DELEGACIÓN DE FIRMA PARA SPD/PNUD</a:t>
            </a:r>
          </a:p>
          <a:p>
            <a:r>
              <a:rPr lang="es-SV" dirty="0"/>
              <a:t>DELEGACIÓN AUTORIZACIÓN SOLICITUDES DE COMPRA MINSAL </a:t>
            </a:r>
          </a:p>
          <a:p>
            <a:r>
              <a:rPr lang="es-SV" dirty="0"/>
              <a:t>MISIÓN FONDO MUNDIAL 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202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FBA44-9505-4087-853B-8A7DCB8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0644"/>
            <a:ext cx="10058400" cy="707741"/>
          </a:xfrm>
        </p:spPr>
        <p:txBody>
          <a:bodyPr>
            <a:normAutofit/>
          </a:bodyPr>
          <a:lstStyle/>
          <a:p>
            <a:pPr algn="ctr"/>
            <a:r>
              <a:rPr lang="es-SV" sz="2400" dirty="0"/>
              <a:t>Resultados</a:t>
            </a:r>
            <a:r>
              <a:rPr lang="es-SV" sz="3200" dirty="0"/>
              <a:t> </a:t>
            </a:r>
            <a:r>
              <a:rPr lang="es-SV" sz="2400" dirty="0"/>
              <a:t>Ejecución VIH año 2018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6A6637D-1D49-43FD-8A53-0B850564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1" y="4853630"/>
            <a:ext cx="11719420" cy="18043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2D4776-79C5-4EFD-80EF-A98055C13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226" y="5324021"/>
            <a:ext cx="4972829" cy="9257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EE1D48D-F632-499D-BC32-2737B4169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345" y="1348510"/>
            <a:ext cx="9958817" cy="32973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0BEFF5-11BF-4EF0-8167-3AFDAB2DA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929" y="5315865"/>
            <a:ext cx="1256144" cy="2721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C6AB582-18C5-49A4-990C-4E3947C2B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" y="-14598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6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8C9DC11-8A8E-483C-BC05-72BF9FBC7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888" y="3834392"/>
            <a:ext cx="7409736" cy="90054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s-ES" sz="2800" dirty="0"/>
            </a:br>
            <a:r>
              <a:rPr lang="es-ES" sz="2800" dirty="0"/>
              <a:t>Subvención VIH 2019 – 2021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D84C6B62-7E53-40D6-964F-E3EF32716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Receptor Principal Ministerio de Salud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4207C1-D18F-4768-83C5-D0628B864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0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3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C5319-9C82-4BE7-AB76-82D0D270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066" y="501071"/>
            <a:ext cx="10364451" cy="1596177"/>
          </a:xfrm>
        </p:spPr>
        <p:txBody>
          <a:bodyPr>
            <a:noAutofit/>
          </a:bodyPr>
          <a:lstStyle/>
          <a:p>
            <a:pPr algn="ctr"/>
            <a:r>
              <a:rPr lang="es-SV" sz="2000" dirty="0"/>
              <a:t>El Fondo Mundial y el beneficiario confirman lo siguiente: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1E19B6-77AB-48B2-8C62-7D171C630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1" y="10569"/>
            <a:ext cx="2450804" cy="12497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519A15-15F4-491F-B41B-4D1613D0D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25515" r="40345"/>
          <a:stretch/>
        </p:blipFill>
        <p:spPr>
          <a:xfrm>
            <a:off x="6096000" y="1894067"/>
            <a:ext cx="4345497" cy="49189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9D96801-4CD8-4C29-8916-2940E850FA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76" t="16241" r="40482" b="33074"/>
          <a:stretch/>
        </p:blipFill>
        <p:spPr>
          <a:xfrm>
            <a:off x="1332139" y="1501630"/>
            <a:ext cx="4345497" cy="53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C5319-9C82-4BE7-AB76-82D0D270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SV" sz="2903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Presupuesto </a:t>
            </a:r>
            <a:r>
              <a:rPr lang="es-SV" sz="2903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rp</a:t>
            </a:r>
            <a:r>
              <a:rPr lang="es-SV" sz="2903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 y </a:t>
            </a:r>
            <a:r>
              <a:rPr lang="es-SV" sz="2903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ssr</a:t>
            </a:r>
            <a:r>
              <a:rPr lang="es-SV" sz="2903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:</a:t>
            </a:r>
            <a:endParaRPr lang="es-SV" sz="32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756AF77-EB31-403B-929B-2049E2407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58" b="13316"/>
          <a:stretch/>
        </p:blipFill>
        <p:spPr>
          <a:xfrm>
            <a:off x="1149292" y="2164359"/>
            <a:ext cx="9764785" cy="33975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F238A-F554-4A9B-AAEC-8664D43D6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12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2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C5319-9C82-4BE7-AB76-82D0D270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36631"/>
            <a:ext cx="10364451" cy="1596177"/>
          </a:xfrm>
        </p:spPr>
        <p:txBody>
          <a:bodyPr>
            <a:noAutofit/>
          </a:bodyPr>
          <a:lstStyle/>
          <a:p>
            <a:pPr algn="ctr"/>
            <a:r>
              <a:rPr lang="es-SV" sz="2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Presupuesto de Productos de salud</a:t>
            </a:r>
            <a:endParaRPr lang="es-SV" sz="1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C0829F8-F4C7-4501-988C-9CAA9AEA9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196" y="1761688"/>
            <a:ext cx="7533314" cy="42739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D745D10-C36D-408B-9D1A-35D831016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6" y="0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8C9DC11-8A8E-483C-BC05-72BF9FBC7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888" y="1636474"/>
            <a:ext cx="7409736" cy="90054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/>
              <a:t>Marco de Desempeño </a:t>
            </a:r>
            <a:br>
              <a:rPr lang="es-ES" sz="2800" dirty="0"/>
            </a:br>
            <a:r>
              <a:rPr lang="es-ES" sz="2800" dirty="0"/>
              <a:t>Subvención VIH 2019 – 2021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D84C6B62-7E53-40D6-964F-E3EF32716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Receptor Principal Ministerio de Salud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DEACE8-C3ED-48C9-9222-1EB751B9B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0" y="0"/>
            <a:ext cx="2450804" cy="12497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F483E3C-86A7-465A-B158-1BC2CA85F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437" y="3674378"/>
            <a:ext cx="7013196" cy="12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3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e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6608</TotalTime>
  <Words>1592</Words>
  <Application>Microsoft Office PowerPoint</Application>
  <PresentationFormat>Panorámica</PresentationFormat>
  <Paragraphs>360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6" baseType="lpstr">
      <vt:lpstr>Arial</vt:lpstr>
      <vt:lpstr>Bookman Old Style</vt:lpstr>
      <vt:lpstr>Calibri</vt:lpstr>
      <vt:lpstr>Gill Sans MT</vt:lpstr>
      <vt:lpstr>Lucida Sans Unicode</vt:lpstr>
      <vt:lpstr>Times New Roman</vt:lpstr>
      <vt:lpstr>Tw Cen MT</vt:lpstr>
      <vt:lpstr>Wingdings</vt:lpstr>
      <vt:lpstr>Wingdings 3</vt:lpstr>
      <vt:lpstr>Origen</vt:lpstr>
      <vt:lpstr>Gota</vt:lpstr>
      <vt:lpstr>Fondo Mundial  VIH, Tuberculosis Y MALARIA  El Salvador</vt:lpstr>
      <vt:lpstr> SUBVENCIÓN VIH  2017 -2018 </vt:lpstr>
      <vt:lpstr>Resultados Ejecución VIH año 2017</vt:lpstr>
      <vt:lpstr>Resultados Ejecución VIH año 2018</vt:lpstr>
      <vt:lpstr> Subvención VIH 2019 – 2021 </vt:lpstr>
      <vt:lpstr>El Fondo Mundial y el beneficiario confirman lo siguiente:</vt:lpstr>
      <vt:lpstr>Presupuesto rp y ssr:</vt:lpstr>
      <vt:lpstr>Presupuesto de Productos de salud</vt:lpstr>
      <vt:lpstr>Marco de Desempeño  Subvención VIH 2019 – 2021 </vt:lpstr>
      <vt:lpstr>Indicadores de Impacto VIH </vt:lpstr>
      <vt:lpstr>Indicadores RESULTADO</vt:lpstr>
      <vt:lpstr>Indicadores de Cobertura VIH </vt:lpstr>
      <vt:lpstr>Indicadores de Cobertura VIH </vt:lpstr>
      <vt:lpstr>Indicadores de TESTEO COMPARTIDO MINSAL/PLAN  </vt:lpstr>
      <vt:lpstr>Indicadores de PREVENCIÓN COMPARTIDO MINSAL/PLAN  </vt:lpstr>
      <vt:lpstr> Subvención Tuberculosis 2017 -2018 FINANCIAMIENTO BASADO EN DESEMPEÑO  </vt:lpstr>
      <vt:lpstr>Resultados Ejecución Tuberculosis año 2017</vt:lpstr>
      <vt:lpstr>Resultados Ejecución Tuberculosis año 2018</vt:lpstr>
      <vt:lpstr>Proyecto Apoyo al Plan Estratégico TB    2019 – 2021 FINANCIAMIENTO BASADO EN DESEMPEÑO    </vt:lpstr>
      <vt:lpstr>Compromisos Donante:  Convenio Subvención 2019-2021</vt:lpstr>
      <vt:lpstr>Compromisos donante:  Presupuesto Subvención  2019- 2021</vt:lpstr>
      <vt:lpstr>Marco de Desempeño  Subvención Tuberculosis 2019 – 2021 </vt:lpstr>
      <vt:lpstr>Indicadores de Impacto</vt:lpstr>
      <vt:lpstr>Indicadores Outcome</vt:lpstr>
      <vt:lpstr>Indicadores de Cobertura </vt:lpstr>
      <vt:lpstr>Proyecto Malaria MINSAL    2017-2019 </vt:lpstr>
      <vt:lpstr>Subvención Malaria: </vt:lpstr>
      <vt:lpstr>Resultados Ejecución Malaria año 2017</vt:lpstr>
      <vt:lpstr>Marco de Desempeño    Subvención Malaria 2019 </vt:lpstr>
      <vt:lpstr>Indicadores de Impacto</vt:lpstr>
      <vt:lpstr>Indicadores Outcome</vt:lpstr>
      <vt:lpstr>Indicadores de Cobertura </vt:lpstr>
      <vt:lpstr>Auditorias rp minsal </vt:lpstr>
      <vt:lpstr>Gracias por su atención</vt:lpstr>
      <vt:lpstr>Pendientes: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Contribución del Fondo Mundial en la Lucha Contra la Tuberculosis en las Américas y FBR en El Salvador</dc:title>
  <dc:creator>gflores</dc:creator>
  <cp:lastModifiedBy>UAFM1</cp:lastModifiedBy>
  <cp:revision>110</cp:revision>
  <cp:lastPrinted>2019-06-25T01:19:10Z</cp:lastPrinted>
  <dcterms:created xsi:type="dcterms:W3CDTF">2019-03-21T20:48:42Z</dcterms:created>
  <dcterms:modified xsi:type="dcterms:W3CDTF">2019-07-26T17:46:50Z</dcterms:modified>
</cp:coreProperties>
</file>