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270" r:id="rId3"/>
    <p:sldId id="256" r:id="rId4"/>
    <p:sldId id="260" r:id="rId5"/>
    <p:sldId id="261" r:id="rId6"/>
    <p:sldId id="264" r:id="rId7"/>
    <p:sldId id="272" r:id="rId8"/>
    <p:sldId id="274" r:id="rId9"/>
    <p:sldId id="273" r:id="rId10"/>
    <p:sldId id="257" r:id="rId11"/>
    <p:sldId id="278" r:id="rId12"/>
    <p:sldId id="275" r:id="rId13"/>
    <p:sldId id="276" r:id="rId14"/>
    <p:sldId id="279"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autoAdjust="0"/>
  </p:normalViewPr>
  <p:slideViewPr>
    <p:cSldViewPr>
      <p:cViewPr varScale="1">
        <p:scale>
          <a:sx n="86" d="100"/>
          <a:sy n="86" d="100"/>
        </p:scale>
        <p:origin x="1059" y="33"/>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73531-13B8-468D-9ED5-FB73895F9867}" type="datetimeFigureOut">
              <a:rPr lang="es-SV" smtClean="0"/>
              <a:pPr/>
              <a:t>19/8/2019</a:t>
            </a:fld>
            <a:endParaRPr lang="es-SV"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34734-0A0F-4FFA-9340-9BBD6C57AF8B}" type="slidenum">
              <a:rPr lang="es-SV" smtClean="0"/>
              <a:pPr/>
              <a:t>‹Nº›</a:t>
            </a:fld>
            <a:endParaRPr lang="es-SV" dirty="0"/>
          </a:p>
        </p:txBody>
      </p:sp>
    </p:spTree>
    <p:extLst>
      <p:ext uri="{BB962C8B-B14F-4D97-AF65-F5344CB8AC3E}">
        <p14:creationId xmlns:p14="http://schemas.microsoft.com/office/powerpoint/2010/main" val="5826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107D5-0921-4E42-A9AD-5C1D0A931F19}" type="slidenum">
              <a:rPr lang="en-US" smtClean="0"/>
              <a:pPr/>
              <a:t>‹Nº›</a:t>
            </a:fld>
            <a:endParaRPr lang="en-US" dirty="0"/>
          </a:p>
        </p:txBody>
      </p:sp>
      <p:pic>
        <p:nvPicPr>
          <p:cNvPr id="7"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228600"/>
            <a:ext cx="1371600" cy="50546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cxnSp>
        <p:nvCxnSpPr>
          <p:cNvPr id="7" name="Straight Connector 14"/>
          <p:cNvCxnSpPr/>
          <p:nvPr userDrawn="1"/>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8"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48000" cy="886460"/>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cxnSp>
        <p:nvCxnSpPr>
          <p:cNvPr id="7" name="Straight Connector 14"/>
          <p:cNvCxnSpPr/>
          <p:nvPr userDrawn="1"/>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8"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381000"/>
            <a:ext cx="1143000" cy="429260"/>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upo Jacob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260BCF4-EA26-434F-8F1A-FE5612FB5314}" type="datetimeFigureOut">
              <a:rPr lang="es-ES" smtClean="0"/>
              <a:pPr/>
              <a:t>19/08/2019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FF180C-B102-4067-BE08-7F1738CCE4FB}" type="slidenum">
              <a:rPr lang="es-ES" smtClean="0"/>
              <a:pPr/>
              <a:t>‹Nº›</a:t>
            </a:fld>
            <a:endParaRPr lang="es-E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0BF9E-B7E5-458B-B8DC-45F667D9FA84}" type="datetimeFigureOut">
              <a:rPr lang="en-US" smtClean="0"/>
              <a:pPr/>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107D5-0921-4E42-A9AD-5C1D0A931F19}" type="slidenum">
              <a:rPr lang="en-US" smtClean="0"/>
              <a:pPr/>
              <a:t>‹Nº›</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0BF9E-B7E5-458B-B8DC-45F667D9FA84}" type="datetimeFigureOut">
              <a:rPr lang="en-US" smtClean="0"/>
              <a:pPr/>
              <a:t>8/19/2019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07D5-0921-4E42-A9AD-5C1D0A931F19}"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0BCF4-EA26-434F-8F1A-FE5612FB5314}" type="datetimeFigureOut">
              <a:rPr lang="es-ES" smtClean="0"/>
              <a:pPr/>
              <a:t>19/08/2019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F180C-B102-4067-BE08-7F1738CCE4FB}"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hyperlink" Target="http://upload.wikimedia.org/wikipedia/commons/f/f3/Flag_of_Switzerland.svg"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upload.wikimedia.org/wikipedia/commons/f/f3/Flag_of_Switzerland.svg"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facoordinationteam@theglobalfund.or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1143000" y="2743200"/>
            <a:ext cx="6623248" cy="1410072"/>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3"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4"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5"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6"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7"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8"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9"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0"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1"/>
            </p:cNvPr>
            <p:cNvPicPr>
              <a:picLocks noChangeAspect="1" noChangeArrowheads="1"/>
            </p:cNvPicPr>
            <p:nvPr/>
          </p:nvPicPr>
          <p:blipFill>
            <a:blip r:embed="rId12"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cxnSp>
        <p:nvCxnSpPr>
          <p:cNvPr id="14"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2818528"/>
            <a:ext cx="1643074" cy="3754874"/>
          </a:xfrm>
          <a:prstGeom prst="rect">
            <a:avLst/>
          </a:prstGeom>
          <a:ln>
            <a:solidFill>
              <a:srgbClr val="002060"/>
            </a:solidFill>
          </a:ln>
        </p:spPr>
        <p:txBody>
          <a:bodyPr wrap="square">
            <a:spAutoFit/>
          </a:bodyPr>
          <a:lstStyle/>
          <a:p>
            <a:pPr marL="95250" indent="-95250">
              <a:buFont typeface="Arial" pitchFamily="34" charset="0"/>
              <a:buChar char="•"/>
            </a:pPr>
            <a:r>
              <a:rPr lang="es-SV" sz="1400" dirty="0"/>
              <a:t>Exactitud y oportunidad de los registros.</a:t>
            </a:r>
          </a:p>
          <a:p>
            <a:pPr marL="95250" indent="-95250">
              <a:buFont typeface="Arial" pitchFamily="34" charset="0"/>
              <a:buChar char="•"/>
            </a:pPr>
            <a:r>
              <a:rPr lang="es-SV" sz="1400" dirty="0"/>
              <a:t>Desembolso de fondos oportuno, transparente y responsable</a:t>
            </a:r>
          </a:p>
          <a:p>
            <a:pPr marL="95250" indent="-95250">
              <a:buFont typeface="Arial" pitchFamily="34" charset="0"/>
              <a:buChar char="•"/>
            </a:pPr>
            <a:r>
              <a:rPr lang="es-SV" sz="1400" dirty="0"/>
              <a:t>Control interno eficaz</a:t>
            </a:r>
          </a:p>
          <a:p>
            <a:pPr marL="95250" indent="-95250">
              <a:buFont typeface="Arial" pitchFamily="34" charset="0"/>
              <a:buChar char="•"/>
            </a:pPr>
            <a:r>
              <a:rPr lang="es-SV" sz="1400" dirty="0"/>
              <a:t>Emisión de EF oportuno y confiable</a:t>
            </a:r>
          </a:p>
          <a:p>
            <a:pPr marL="95250" indent="-95250">
              <a:buFont typeface="Arial" pitchFamily="34" charset="0"/>
              <a:buChar char="•"/>
            </a:pPr>
            <a:r>
              <a:rPr lang="es-SV" sz="1400" dirty="0"/>
              <a:t>Salvaguarda de activos</a:t>
            </a:r>
          </a:p>
          <a:p>
            <a:pPr marL="95250" indent="-95250">
              <a:buFont typeface="Arial" pitchFamily="34" charset="0"/>
              <a:buChar char="•"/>
            </a:pPr>
            <a:r>
              <a:rPr lang="es-SV" sz="1400" dirty="0"/>
              <a:t>Cumplimiento con Normas Contables.</a:t>
            </a:r>
          </a:p>
        </p:txBody>
      </p:sp>
      <p:sp>
        <p:nvSpPr>
          <p:cNvPr id="9" name="8 Rectángulo"/>
          <p:cNvSpPr/>
          <p:nvPr/>
        </p:nvSpPr>
        <p:spPr>
          <a:xfrm>
            <a:off x="1928794" y="2818528"/>
            <a:ext cx="1643074" cy="3970318"/>
          </a:xfrm>
          <a:prstGeom prst="rect">
            <a:avLst/>
          </a:prstGeom>
          <a:ln>
            <a:solidFill>
              <a:srgbClr val="002060"/>
            </a:solidFill>
          </a:ln>
        </p:spPr>
        <p:txBody>
          <a:bodyPr wrap="square">
            <a:spAutoFit/>
          </a:bodyPr>
          <a:lstStyle/>
          <a:p>
            <a:pPr marL="95250" indent="-95250">
              <a:buFont typeface="Arial" pitchFamily="34" charset="0"/>
              <a:buChar char="•"/>
            </a:pPr>
            <a:r>
              <a:rPr lang="es-SV" sz="1400" dirty="0"/>
              <a:t>Personería jurídica y estatus legal</a:t>
            </a:r>
          </a:p>
          <a:p>
            <a:pPr marL="95250" indent="-95250">
              <a:buFont typeface="Arial" pitchFamily="34" charset="0"/>
              <a:buChar char="•"/>
            </a:pPr>
            <a:r>
              <a:rPr lang="es-SV" sz="1400" dirty="0"/>
              <a:t>Eficacia organizacional, liderazgo, toma de decisiones transparente y sistemas de responsabilidad</a:t>
            </a:r>
          </a:p>
          <a:p>
            <a:pPr marL="95250" indent="-95250">
              <a:buFont typeface="Arial" pitchFamily="34" charset="0"/>
              <a:buChar char="•"/>
            </a:pPr>
            <a:r>
              <a:rPr lang="es-SV" sz="1400" dirty="0"/>
              <a:t>Adecuada infraestructura y sistemas de información</a:t>
            </a:r>
          </a:p>
          <a:p>
            <a:pPr marL="95250" indent="-95250">
              <a:buFont typeface="Arial" pitchFamily="34" charset="0"/>
              <a:buChar char="•"/>
            </a:pPr>
            <a:r>
              <a:rPr lang="es-SV" sz="1400" dirty="0"/>
              <a:t>Experiencia en salud y adecuado trabajo en equipo</a:t>
            </a:r>
          </a:p>
        </p:txBody>
      </p:sp>
      <p:sp>
        <p:nvSpPr>
          <p:cNvPr id="10" name="9 Rectángulo"/>
          <p:cNvSpPr/>
          <p:nvPr/>
        </p:nvSpPr>
        <p:spPr>
          <a:xfrm>
            <a:off x="3643306" y="2818528"/>
            <a:ext cx="1785950" cy="2031325"/>
          </a:xfrm>
          <a:prstGeom prst="rect">
            <a:avLst/>
          </a:prstGeom>
          <a:ln>
            <a:solidFill>
              <a:srgbClr val="002060"/>
            </a:solidFill>
          </a:ln>
        </p:spPr>
        <p:txBody>
          <a:bodyPr wrap="square">
            <a:spAutoFit/>
          </a:bodyPr>
          <a:lstStyle/>
          <a:p>
            <a:pPr marL="85725" indent="-85725">
              <a:buFont typeface="Arial" pitchFamily="34" charset="0"/>
              <a:buChar char="•"/>
            </a:pPr>
            <a:r>
              <a:rPr lang="es-SV" sz="1400" dirty="0"/>
              <a:t>Sistema eficaz para evaluar la capacidad de Sub-receptores y proporcionar soporte técnico</a:t>
            </a:r>
          </a:p>
          <a:p>
            <a:pPr marL="85725" indent="-85725">
              <a:buFont typeface="Arial" pitchFamily="34" charset="0"/>
              <a:buChar char="•"/>
            </a:pPr>
            <a:r>
              <a:rPr lang="es-SV" sz="1400" dirty="0"/>
              <a:t>Adecuado manejo de acuerdos en sub-receptores</a:t>
            </a:r>
          </a:p>
        </p:txBody>
      </p:sp>
      <p:sp>
        <p:nvSpPr>
          <p:cNvPr id="11" name="10 Rectángulo"/>
          <p:cNvSpPr/>
          <p:nvPr/>
        </p:nvSpPr>
        <p:spPr>
          <a:xfrm>
            <a:off x="5500694" y="2818528"/>
            <a:ext cx="1643074" cy="2462213"/>
          </a:xfrm>
          <a:prstGeom prst="rect">
            <a:avLst/>
          </a:prstGeom>
          <a:ln>
            <a:solidFill>
              <a:srgbClr val="002060"/>
            </a:solidFill>
          </a:ln>
        </p:spPr>
        <p:txBody>
          <a:bodyPr wrap="square">
            <a:spAutoFit/>
          </a:bodyPr>
          <a:lstStyle/>
          <a:p>
            <a:pPr marL="85725" indent="-85725">
              <a:buFont typeface="Arial" pitchFamily="34" charset="0"/>
              <a:buChar char="•"/>
            </a:pPr>
            <a:r>
              <a:rPr lang="es-SV" sz="1400" dirty="0"/>
              <a:t>Adecuado abastecimiento, almacenaje y distribución  de productos de salud conforme a la Política de Abastecimiento y Manejo de Suplencia del Fondo Global</a:t>
            </a:r>
          </a:p>
        </p:txBody>
      </p:sp>
      <p:sp>
        <p:nvSpPr>
          <p:cNvPr id="12" name="11 Rectángulo"/>
          <p:cNvSpPr/>
          <p:nvPr/>
        </p:nvSpPr>
        <p:spPr>
          <a:xfrm>
            <a:off x="7215206" y="2818528"/>
            <a:ext cx="1714512" cy="3754874"/>
          </a:xfrm>
          <a:prstGeom prst="rect">
            <a:avLst/>
          </a:prstGeom>
          <a:ln>
            <a:solidFill>
              <a:srgbClr val="002060"/>
            </a:solidFill>
          </a:ln>
        </p:spPr>
        <p:txBody>
          <a:bodyPr wrap="square">
            <a:spAutoFit/>
          </a:bodyPr>
          <a:lstStyle/>
          <a:p>
            <a:pPr marL="85725" indent="-85725">
              <a:buFont typeface="Arial" pitchFamily="34" charset="0"/>
              <a:buChar char="•"/>
            </a:pPr>
            <a:r>
              <a:rPr lang="es-SV" sz="1400" dirty="0"/>
              <a:t>Recolectar y registrar información programática con medidas de control de calidad</a:t>
            </a:r>
          </a:p>
          <a:p>
            <a:pPr marL="85725" indent="-85725">
              <a:buFont typeface="Arial" pitchFamily="34" charset="0"/>
              <a:buChar char="•"/>
            </a:pPr>
            <a:r>
              <a:rPr lang="es-SV" sz="1400" dirty="0"/>
              <a:t>Apoyar la elaboración periódica de informes programáticos confiables</a:t>
            </a:r>
          </a:p>
          <a:p>
            <a:pPr marL="85725" indent="-85725">
              <a:buFont typeface="Arial" pitchFamily="34" charset="0"/>
              <a:buChar char="•"/>
            </a:pPr>
            <a:r>
              <a:rPr lang="es-SV" sz="1400" dirty="0"/>
              <a:t>Mantener la información disponible para evaluación y otros estudios</a:t>
            </a:r>
          </a:p>
        </p:txBody>
      </p:sp>
      <p:sp>
        <p:nvSpPr>
          <p:cNvPr id="13" name="12 Llamada de flecha hacia abajo"/>
          <p:cNvSpPr/>
          <p:nvPr/>
        </p:nvSpPr>
        <p:spPr>
          <a:xfrm>
            <a:off x="285720" y="1643050"/>
            <a:ext cx="1571636"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t>Capacidad en la Gestión Financiera y Sistemas</a:t>
            </a:r>
          </a:p>
        </p:txBody>
      </p:sp>
      <p:sp>
        <p:nvSpPr>
          <p:cNvPr id="14" name="13 Llamada de flecha hacia abajo"/>
          <p:cNvSpPr/>
          <p:nvPr/>
        </p:nvSpPr>
        <p:spPr>
          <a:xfrm>
            <a:off x="2000232" y="1643050"/>
            <a:ext cx="1571636"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t>Capacidad en la Dirección del programa </a:t>
            </a:r>
          </a:p>
        </p:txBody>
      </p:sp>
      <p:sp>
        <p:nvSpPr>
          <p:cNvPr id="15" name="14 Llamada de flecha hacia abajo"/>
          <p:cNvSpPr/>
          <p:nvPr/>
        </p:nvSpPr>
        <p:spPr>
          <a:xfrm>
            <a:off x="3786182" y="1643050"/>
            <a:ext cx="1571636"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t>Capacidad en la Dirección de Sub-receptores</a:t>
            </a:r>
          </a:p>
        </p:txBody>
      </p:sp>
      <p:sp>
        <p:nvSpPr>
          <p:cNvPr id="16" name="15 Llamada de flecha hacia abajo"/>
          <p:cNvSpPr/>
          <p:nvPr/>
        </p:nvSpPr>
        <p:spPr>
          <a:xfrm>
            <a:off x="5572132" y="1643050"/>
            <a:ext cx="1500198"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t>Capacidad en el Manejo de Medicamentos y Productos de Salud</a:t>
            </a:r>
          </a:p>
        </p:txBody>
      </p:sp>
      <p:sp>
        <p:nvSpPr>
          <p:cNvPr id="19" name="18 Llamada de flecha hacia abajo"/>
          <p:cNvSpPr/>
          <p:nvPr/>
        </p:nvSpPr>
        <p:spPr>
          <a:xfrm>
            <a:off x="7286644" y="1643050"/>
            <a:ext cx="1500198"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200" dirty="0"/>
              <a:t>Capacidad en el en el Sistema de M&amp;E</a:t>
            </a:r>
          </a:p>
        </p:txBody>
      </p:sp>
      <p:cxnSp>
        <p:nvCxnSpPr>
          <p:cNvPr id="17" name="Straight Connector 14">
            <a:extLst>
              <a:ext uri="{FF2B5EF4-FFF2-40B4-BE49-F238E27FC236}">
                <a16:creationId xmlns:a16="http://schemas.microsoft.com/office/drawing/2014/main" id="{1F38ABB4-257A-491F-A24B-5E4E7C7766D0}"/>
              </a:ext>
            </a:extLst>
          </p:cNvPr>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8" name="Picture 11">
            <a:extLst>
              <a:ext uri="{FF2B5EF4-FFF2-40B4-BE49-F238E27FC236}">
                <a16:creationId xmlns:a16="http://schemas.microsoft.com/office/drawing/2014/main" id="{EC2F4A7C-D395-4446-9042-56E9A18C196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20" name="55 Rectángulo">
            <a:extLst>
              <a:ext uri="{FF2B5EF4-FFF2-40B4-BE49-F238E27FC236}">
                <a16:creationId xmlns:a16="http://schemas.microsoft.com/office/drawing/2014/main" id="{99B4B37D-0E8B-4497-A23B-DE8AE159C370}"/>
              </a:ext>
            </a:extLst>
          </p:cNvPr>
          <p:cNvSpPr/>
          <p:nvPr/>
        </p:nvSpPr>
        <p:spPr>
          <a:xfrm>
            <a:off x="152400" y="0"/>
            <a:ext cx="8229600" cy="954107"/>
          </a:xfrm>
          <a:prstGeom prst="rect">
            <a:avLst/>
          </a:prstGeom>
          <a:noFill/>
        </p:spPr>
        <p:txBody>
          <a:bodyPr wrap="square" lIns="91440" tIns="45720" rIns="91440" bIns="45720">
            <a:spAutoFit/>
          </a:bodyPr>
          <a:lstStyle/>
          <a:p>
            <a:pPr algn="ctr"/>
            <a:r>
              <a:rPr lang="en-US" sz="2800" b="1" dirty="0" err="1">
                <a:ln w="10541" cmpd="sng">
                  <a:solidFill>
                    <a:srgbClr val="7D7D7D">
                      <a:tint val="100000"/>
                      <a:shade val="100000"/>
                      <a:satMod val="110000"/>
                    </a:srgbClr>
                  </a:solidFill>
                  <a:prstDash val="solid"/>
                </a:ln>
                <a:solidFill>
                  <a:schemeClr val="accent1">
                    <a:lumMod val="75000"/>
                  </a:schemeClr>
                </a:solidFill>
              </a:rPr>
              <a:t>Capacidades</a:t>
            </a:r>
            <a:r>
              <a:rPr lang="en-US" sz="2800" b="1" dirty="0">
                <a:ln w="10541" cmpd="sng">
                  <a:solidFill>
                    <a:srgbClr val="7D7D7D">
                      <a:tint val="100000"/>
                      <a:shade val="100000"/>
                      <a:satMod val="110000"/>
                    </a:srgbClr>
                  </a:solidFill>
                  <a:prstDash val="solid"/>
                </a:ln>
                <a:solidFill>
                  <a:schemeClr val="accent1">
                    <a:lumMod val="75000"/>
                  </a:schemeClr>
                </a:solidFill>
              </a:rPr>
              <a:t> </a:t>
            </a:r>
            <a:r>
              <a:rPr lang="en-US" sz="2800" b="1" dirty="0" err="1">
                <a:ln w="10541" cmpd="sng">
                  <a:solidFill>
                    <a:srgbClr val="7D7D7D">
                      <a:tint val="100000"/>
                      <a:shade val="100000"/>
                      <a:satMod val="110000"/>
                    </a:srgbClr>
                  </a:solidFill>
                  <a:prstDash val="solid"/>
                </a:ln>
                <a:solidFill>
                  <a:schemeClr val="accent1">
                    <a:lumMod val="75000"/>
                  </a:schemeClr>
                </a:solidFill>
              </a:rPr>
              <a:t>Mínimas</a:t>
            </a:r>
            <a:r>
              <a:rPr lang="en-US" sz="2800" b="1" dirty="0">
                <a:ln w="10541" cmpd="sng">
                  <a:solidFill>
                    <a:srgbClr val="7D7D7D">
                      <a:tint val="100000"/>
                      <a:shade val="100000"/>
                      <a:satMod val="110000"/>
                    </a:srgbClr>
                  </a:solidFill>
                  <a:prstDash val="solid"/>
                </a:ln>
                <a:solidFill>
                  <a:schemeClr val="accent1">
                    <a:lumMod val="75000"/>
                  </a:schemeClr>
                </a:solidFill>
              </a:rPr>
              <a:t> </a:t>
            </a:r>
            <a:r>
              <a:rPr lang="en-US" sz="2800" b="1" dirty="0" err="1">
                <a:ln w="10541" cmpd="sng">
                  <a:solidFill>
                    <a:srgbClr val="7D7D7D">
                      <a:tint val="100000"/>
                      <a:shade val="100000"/>
                      <a:satMod val="110000"/>
                    </a:srgbClr>
                  </a:solidFill>
                  <a:prstDash val="solid"/>
                </a:ln>
                <a:solidFill>
                  <a:schemeClr val="accent1">
                    <a:lumMod val="75000"/>
                  </a:schemeClr>
                </a:solidFill>
              </a:rPr>
              <a:t>Requeridas</a:t>
            </a:r>
            <a:r>
              <a:rPr lang="en-US" sz="2800" b="1" dirty="0">
                <a:ln w="10541" cmpd="sng">
                  <a:solidFill>
                    <a:srgbClr val="7D7D7D">
                      <a:tint val="100000"/>
                      <a:shade val="100000"/>
                      <a:satMod val="110000"/>
                    </a:srgbClr>
                  </a:solidFill>
                  <a:prstDash val="solid"/>
                </a:ln>
                <a:solidFill>
                  <a:schemeClr val="accent1">
                    <a:lumMod val="75000"/>
                  </a:schemeClr>
                </a:solidFill>
              </a:rPr>
              <a:t> </a:t>
            </a:r>
          </a:p>
          <a:p>
            <a:pPr algn="ctr"/>
            <a:r>
              <a:rPr lang="en-US" sz="2800" b="1" dirty="0" err="1">
                <a:ln w="10541" cmpd="sng">
                  <a:solidFill>
                    <a:srgbClr val="7D7D7D">
                      <a:tint val="100000"/>
                      <a:shade val="100000"/>
                      <a:satMod val="110000"/>
                    </a:srgbClr>
                  </a:solidFill>
                  <a:prstDash val="solid"/>
                </a:ln>
                <a:solidFill>
                  <a:schemeClr val="accent1">
                    <a:lumMod val="75000"/>
                  </a:schemeClr>
                </a:solidFill>
              </a:rPr>
              <a:t>En</a:t>
            </a:r>
            <a:r>
              <a:rPr lang="en-US" sz="2800" b="1" dirty="0">
                <a:ln w="10541" cmpd="sng">
                  <a:solidFill>
                    <a:srgbClr val="7D7D7D">
                      <a:tint val="100000"/>
                      <a:shade val="100000"/>
                      <a:satMod val="110000"/>
                    </a:srgbClr>
                  </a:solidFill>
                  <a:prstDash val="solid"/>
                </a:ln>
                <a:solidFill>
                  <a:schemeClr val="accent1">
                    <a:lumMod val="75000"/>
                  </a:schemeClr>
                </a:solidFill>
              </a:rPr>
              <a:t> </a:t>
            </a:r>
            <a:r>
              <a:rPr lang="en-US" sz="2800" b="1" dirty="0" err="1">
                <a:ln w="10541" cmpd="sng">
                  <a:solidFill>
                    <a:srgbClr val="7D7D7D">
                      <a:tint val="100000"/>
                      <a:shade val="100000"/>
                      <a:satMod val="110000"/>
                    </a:srgbClr>
                  </a:solidFill>
                  <a:prstDash val="solid"/>
                </a:ln>
                <a:solidFill>
                  <a:schemeClr val="accent1">
                    <a:lumMod val="75000"/>
                  </a:schemeClr>
                </a:solidFill>
              </a:rPr>
              <a:t>cada</a:t>
            </a:r>
            <a:r>
              <a:rPr lang="en-US" sz="2800" b="1" dirty="0">
                <a:ln w="10541" cmpd="sng">
                  <a:solidFill>
                    <a:srgbClr val="7D7D7D">
                      <a:tint val="100000"/>
                      <a:shade val="100000"/>
                      <a:satMod val="110000"/>
                    </a:srgbClr>
                  </a:solidFill>
                  <a:prstDash val="solid"/>
                </a:ln>
                <a:solidFill>
                  <a:schemeClr val="accent1">
                    <a:lumMod val="75000"/>
                  </a:schemeClr>
                </a:solidFill>
              </a:rPr>
              <a:t> Area </a:t>
            </a:r>
            <a:r>
              <a:rPr lang="en-US" sz="2800" b="1" dirty="0" err="1">
                <a:ln w="10541" cmpd="sng">
                  <a:solidFill>
                    <a:srgbClr val="7D7D7D">
                      <a:tint val="100000"/>
                      <a:shade val="100000"/>
                      <a:satMod val="110000"/>
                    </a:srgbClr>
                  </a:solidFill>
                  <a:prstDash val="solid"/>
                </a:ln>
                <a:solidFill>
                  <a:schemeClr val="accent1">
                    <a:lumMod val="75000"/>
                  </a:schemeClr>
                </a:solidFill>
              </a:rPr>
              <a:t>Funcional</a:t>
            </a:r>
            <a:endParaRPr lang="es-ES" sz="28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sp>
        <p:nvSpPr>
          <p:cNvPr id="9" name="8 CuadroTexto"/>
          <p:cNvSpPr txBox="1"/>
          <p:nvPr/>
        </p:nvSpPr>
        <p:spPr>
          <a:xfrm>
            <a:off x="5004048" y="2113111"/>
            <a:ext cx="859531" cy="307777"/>
          </a:xfrm>
          <a:prstGeom prst="rect">
            <a:avLst/>
          </a:prstGeom>
          <a:noFill/>
        </p:spPr>
        <p:txBody>
          <a:bodyPr wrap="none" rtlCol="0">
            <a:spAutoFit/>
          </a:bodyPr>
          <a:lstStyle/>
          <a:p>
            <a:r>
              <a:rPr lang="es-ES" sz="1400" dirty="0">
                <a:solidFill>
                  <a:schemeClr val="bg1"/>
                </a:solidFill>
              </a:rPr>
              <a:t>FPM - OP</a:t>
            </a:r>
          </a:p>
        </p:txBody>
      </p:sp>
      <p:cxnSp>
        <p:nvCxnSpPr>
          <p:cNvPr id="41"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47"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56" name="55 Rectángulo"/>
          <p:cNvSpPr/>
          <p:nvPr/>
        </p:nvSpPr>
        <p:spPr>
          <a:xfrm>
            <a:off x="0" y="115669"/>
            <a:ext cx="8229600" cy="523220"/>
          </a:xfrm>
          <a:prstGeom prst="rect">
            <a:avLst/>
          </a:prstGeom>
          <a:noFill/>
        </p:spPr>
        <p:txBody>
          <a:bodyPr wrap="square" lIns="91440" tIns="45720" rIns="91440" bIns="45720">
            <a:spAutoFit/>
          </a:bodyPr>
          <a:lstStyle/>
          <a:p>
            <a:pPr algn="ctr"/>
            <a:r>
              <a:rPr lang="en-US" sz="2800" b="1" dirty="0" err="1">
                <a:ln w="10541" cmpd="sng">
                  <a:solidFill>
                    <a:srgbClr val="7D7D7D">
                      <a:tint val="100000"/>
                      <a:shade val="100000"/>
                      <a:satMod val="110000"/>
                    </a:srgbClr>
                  </a:solidFill>
                  <a:prstDash val="solid"/>
                </a:ln>
                <a:solidFill>
                  <a:schemeClr val="accent1">
                    <a:lumMod val="75000"/>
                  </a:schemeClr>
                </a:solidFill>
              </a:rPr>
              <a:t>Reporte</a:t>
            </a:r>
            <a:r>
              <a:rPr lang="en-US" sz="2800" b="1" dirty="0">
                <a:ln w="10541" cmpd="sng">
                  <a:solidFill>
                    <a:srgbClr val="7D7D7D">
                      <a:tint val="100000"/>
                      <a:shade val="100000"/>
                      <a:satMod val="110000"/>
                    </a:srgbClr>
                  </a:solidFill>
                  <a:prstDash val="solid"/>
                </a:ln>
                <a:solidFill>
                  <a:schemeClr val="accent1">
                    <a:lumMod val="75000"/>
                  </a:schemeClr>
                </a:solidFill>
              </a:rPr>
              <a:t> </a:t>
            </a:r>
            <a:r>
              <a:rPr lang="en-US" sz="2800" b="1" dirty="0" err="1">
                <a:ln w="10541" cmpd="sng">
                  <a:solidFill>
                    <a:srgbClr val="7D7D7D">
                      <a:tint val="100000"/>
                      <a:shade val="100000"/>
                      <a:satMod val="110000"/>
                    </a:srgbClr>
                  </a:solidFill>
                  <a:prstDash val="solid"/>
                </a:ln>
                <a:solidFill>
                  <a:schemeClr val="accent1">
                    <a:lumMod val="75000"/>
                  </a:schemeClr>
                </a:solidFill>
              </a:rPr>
              <a:t>Financiero</a:t>
            </a:r>
            <a:r>
              <a:rPr lang="en-US" sz="2800" b="1" dirty="0">
                <a:ln w="10541" cmpd="sng">
                  <a:solidFill>
                    <a:srgbClr val="7D7D7D">
                      <a:tint val="100000"/>
                      <a:shade val="100000"/>
                      <a:satMod val="110000"/>
                    </a:srgbClr>
                  </a:solidFill>
                  <a:prstDash val="solid"/>
                </a:ln>
                <a:solidFill>
                  <a:schemeClr val="accent1">
                    <a:lumMod val="75000"/>
                  </a:schemeClr>
                </a:solidFill>
              </a:rPr>
              <a:t>: PUDR (</a:t>
            </a:r>
            <a:r>
              <a:rPr lang="en-US" sz="2800" b="1" dirty="0" err="1">
                <a:ln w="10541" cmpd="sng">
                  <a:solidFill>
                    <a:srgbClr val="7D7D7D">
                      <a:tint val="100000"/>
                      <a:shade val="100000"/>
                      <a:satMod val="110000"/>
                    </a:srgbClr>
                  </a:solidFill>
                  <a:prstDash val="solid"/>
                </a:ln>
                <a:solidFill>
                  <a:schemeClr val="accent1">
                    <a:lumMod val="75000"/>
                  </a:schemeClr>
                </a:solidFill>
              </a:rPr>
              <a:t>incluyendo</a:t>
            </a:r>
            <a:r>
              <a:rPr lang="en-US" sz="2800" b="1" dirty="0">
                <a:ln w="10541" cmpd="sng">
                  <a:solidFill>
                    <a:srgbClr val="7D7D7D">
                      <a:tint val="100000"/>
                      <a:shade val="100000"/>
                      <a:satMod val="110000"/>
                    </a:srgbClr>
                  </a:solidFill>
                  <a:prstDash val="solid"/>
                </a:ln>
                <a:solidFill>
                  <a:schemeClr val="accent1">
                    <a:lumMod val="75000"/>
                  </a:schemeClr>
                </a:solidFill>
              </a:rPr>
              <a:t> AFR/EFR) </a:t>
            </a:r>
            <a:endParaRPr lang="es-ES" sz="28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
        <p:nvSpPr>
          <p:cNvPr id="3" name="2 Rectángulo"/>
          <p:cNvSpPr/>
          <p:nvPr/>
        </p:nvSpPr>
        <p:spPr>
          <a:xfrm>
            <a:off x="304800" y="1453277"/>
            <a:ext cx="3657600" cy="2308324"/>
          </a:xfrm>
          <a:prstGeom prst="rect">
            <a:avLst/>
          </a:prstGeom>
        </p:spPr>
        <p:txBody>
          <a:bodyPr wrap="square">
            <a:spAutoFit/>
          </a:bodyPr>
          <a:lstStyle/>
          <a:p>
            <a:pPr algn="just"/>
            <a:r>
              <a:rPr lang="en-US" dirty="0"/>
              <a:t>El PU/DR</a:t>
            </a:r>
            <a:r>
              <a:rPr lang="es-ES" dirty="0"/>
              <a:t> constituye la base para el monitoreo y administración continua del Fondo Mundial, así como la decisión anual de financiamiento al vincular el desempeño histórico y esperado del programa con el nivel del financiamiento a ser proporcionado al Receptor Principal.</a:t>
            </a:r>
            <a:endParaRPr lang="en-US" dirty="0"/>
          </a:p>
        </p:txBody>
      </p:sp>
      <p:sp>
        <p:nvSpPr>
          <p:cNvPr id="13" name="12 Rectángulo"/>
          <p:cNvSpPr/>
          <p:nvPr/>
        </p:nvSpPr>
        <p:spPr>
          <a:xfrm>
            <a:off x="304800" y="4369475"/>
            <a:ext cx="8534400" cy="1754326"/>
          </a:xfrm>
          <a:prstGeom prst="rect">
            <a:avLst/>
          </a:prstGeom>
        </p:spPr>
        <p:txBody>
          <a:bodyPr wrap="square">
            <a:spAutoFit/>
          </a:bodyPr>
          <a:lstStyle/>
          <a:p>
            <a:pPr algn="just"/>
            <a:r>
              <a:rPr lang="es-ES" dirty="0"/>
              <a:t>En general el alcance de trabajo del ALF para los portafolios focalizados se aplicará para determinar el nivel de esfuerzo requerido y la metodología de verificación al revisar la información proporcionada por el Receptor Principal en el PUDR, incluyendo AFR/EFR. Por lo tanto, las nuevas directrices establecen que el ALF no estará obligado a realizar la verificación de los gastos. No obstante, recomendará un monto anual de la decisión de financiación incluido el calendario de pagos.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668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846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sp>
        <p:nvSpPr>
          <p:cNvPr id="9" name="8 CuadroTexto"/>
          <p:cNvSpPr txBox="1"/>
          <p:nvPr/>
        </p:nvSpPr>
        <p:spPr>
          <a:xfrm>
            <a:off x="5004048" y="2113111"/>
            <a:ext cx="859531" cy="307777"/>
          </a:xfrm>
          <a:prstGeom prst="rect">
            <a:avLst/>
          </a:prstGeom>
          <a:noFill/>
        </p:spPr>
        <p:txBody>
          <a:bodyPr wrap="none" rtlCol="0">
            <a:spAutoFit/>
          </a:bodyPr>
          <a:lstStyle/>
          <a:p>
            <a:r>
              <a:rPr lang="es-ES" sz="1400" dirty="0">
                <a:solidFill>
                  <a:schemeClr val="bg1"/>
                </a:solidFill>
              </a:rPr>
              <a:t>FPM - OP</a:t>
            </a:r>
          </a:p>
        </p:txBody>
      </p:sp>
      <p:cxnSp>
        <p:nvCxnSpPr>
          <p:cNvPr id="41"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47"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56" name="55 Rectángulo"/>
          <p:cNvSpPr/>
          <p:nvPr/>
        </p:nvSpPr>
        <p:spPr>
          <a:xfrm>
            <a:off x="0" y="115669"/>
            <a:ext cx="8229600" cy="523220"/>
          </a:xfrm>
          <a:prstGeom prst="rect">
            <a:avLst/>
          </a:prstGeom>
          <a:noFill/>
        </p:spPr>
        <p:txBody>
          <a:bodyPr wrap="square" lIns="91440" tIns="45720" rIns="91440" bIns="45720">
            <a:spAutoFit/>
          </a:bodyPr>
          <a:lstStyle/>
          <a:p>
            <a:pPr algn="ctr"/>
            <a:r>
              <a:rPr lang="en-US" sz="2800" b="1" dirty="0" err="1">
                <a:ln w="10541" cmpd="sng">
                  <a:solidFill>
                    <a:srgbClr val="7D7D7D">
                      <a:tint val="100000"/>
                      <a:shade val="100000"/>
                      <a:satMod val="110000"/>
                    </a:srgbClr>
                  </a:solidFill>
                  <a:prstDash val="solid"/>
                </a:ln>
                <a:solidFill>
                  <a:schemeClr val="accent1">
                    <a:lumMod val="75000"/>
                  </a:schemeClr>
                </a:solidFill>
              </a:rPr>
              <a:t>Disparadores</a:t>
            </a:r>
            <a:r>
              <a:rPr lang="en-US" sz="2800" b="1" dirty="0">
                <a:ln w="10541" cmpd="sng">
                  <a:solidFill>
                    <a:srgbClr val="7D7D7D">
                      <a:tint val="100000"/>
                      <a:shade val="100000"/>
                      <a:satMod val="110000"/>
                    </a:srgbClr>
                  </a:solidFill>
                  <a:prstDash val="solid"/>
                </a:ln>
                <a:solidFill>
                  <a:schemeClr val="accent1">
                    <a:lumMod val="75000"/>
                  </a:schemeClr>
                </a:solidFill>
              </a:rPr>
              <a:t> PUDR para </a:t>
            </a:r>
            <a:r>
              <a:rPr lang="en-US" sz="2800" b="1" dirty="0" err="1">
                <a:ln w="10541" cmpd="sng">
                  <a:solidFill>
                    <a:srgbClr val="7D7D7D">
                      <a:tint val="100000"/>
                      <a:shade val="100000"/>
                      <a:satMod val="110000"/>
                    </a:srgbClr>
                  </a:solidFill>
                  <a:prstDash val="solid"/>
                </a:ln>
                <a:solidFill>
                  <a:schemeClr val="accent1">
                    <a:lumMod val="75000"/>
                  </a:schemeClr>
                </a:solidFill>
              </a:rPr>
              <a:t>Portafolio</a:t>
            </a:r>
            <a:r>
              <a:rPr lang="en-US" sz="2800" b="1" dirty="0">
                <a:ln w="10541" cmpd="sng">
                  <a:solidFill>
                    <a:srgbClr val="7D7D7D">
                      <a:tint val="100000"/>
                      <a:shade val="100000"/>
                      <a:satMod val="110000"/>
                    </a:srgbClr>
                  </a:solidFill>
                  <a:prstDash val="solid"/>
                </a:ln>
                <a:solidFill>
                  <a:schemeClr val="accent1">
                    <a:lumMod val="75000"/>
                  </a:schemeClr>
                </a:solidFill>
              </a:rPr>
              <a:t> </a:t>
            </a:r>
            <a:r>
              <a:rPr lang="en-US" sz="2800" b="1" dirty="0" err="1">
                <a:ln w="10541" cmpd="sng">
                  <a:solidFill>
                    <a:srgbClr val="7D7D7D">
                      <a:tint val="100000"/>
                      <a:shade val="100000"/>
                      <a:satMod val="110000"/>
                    </a:srgbClr>
                  </a:solidFill>
                  <a:prstDash val="solid"/>
                </a:ln>
                <a:solidFill>
                  <a:schemeClr val="accent1">
                    <a:lumMod val="75000"/>
                  </a:schemeClr>
                </a:solidFill>
              </a:rPr>
              <a:t>Focalizado</a:t>
            </a:r>
            <a:r>
              <a:rPr lang="en-US" sz="2800" b="1" dirty="0">
                <a:ln w="10541" cmpd="sng">
                  <a:solidFill>
                    <a:srgbClr val="7D7D7D">
                      <a:tint val="100000"/>
                      <a:shade val="100000"/>
                      <a:satMod val="110000"/>
                    </a:srgbClr>
                  </a:solidFill>
                  <a:prstDash val="solid"/>
                </a:ln>
                <a:solidFill>
                  <a:schemeClr val="accent1">
                    <a:lumMod val="75000"/>
                  </a:schemeClr>
                </a:solidFill>
              </a:rPr>
              <a:t> </a:t>
            </a:r>
            <a:endParaRPr lang="es-ES" sz="28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
        <p:nvSpPr>
          <p:cNvPr id="2" name="1 Rectángulo"/>
          <p:cNvSpPr/>
          <p:nvPr/>
        </p:nvSpPr>
        <p:spPr>
          <a:xfrm>
            <a:off x="137072" y="1066800"/>
            <a:ext cx="3977728" cy="5324535"/>
          </a:xfrm>
          <a:prstGeom prst="rect">
            <a:avLst/>
          </a:prstGeom>
        </p:spPr>
        <p:txBody>
          <a:bodyPr wrap="square">
            <a:spAutoFit/>
          </a:bodyPr>
          <a:lstStyle/>
          <a:p>
            <a:pPr algn="ctr"/>
            <a:r>
              <a:rPr lang="en-US" sz="2000" b="1" dirty="0"/>
              <a:t>¿</a:t>
            </a:r>
            <a:r>
              <a:rPr lang="en-US" sz="2000" b="1" dirty="0" err="1"/>
              <a:t>Qué</a:t>
            </a:r>
            <a:r>
              <a:rPr lang="en-US" sz="2000" b="1" dirty="0"/>
              <a:t> son </a:t>
            </a:r>
            <a:r>
              <a:rPr lang="en-US" sz="2000" b="1" dirty="0" err="1"/>
              <a:t>los</a:t>
            </a:r>
            <a:r>
              <a:rPr lang="en-US" sz="2000" b="1" dirty="0"/>
              <a:t> </a:t>
            </a:r>
            <a:r>
              <a:rPr lang="en-US" sz="2000" b="1" dirty="0" err="1"/>
              <a:t>Disparadores</a:t>
            </a:r>
            <a:r>
              <a:rPr lang="en-US" sz="2000" b="1" dirty="0"/>
              <a:t>?  </a:t>
            </a:r>
          </a:p>
          <a:p>
            <a:pPr algn="just"/>
            <a:endParaRPr lang="en-US" sz="2000" dirty="0"/>
          </a:p>
          <a:p>
            <a:pPr algn="just"/>
            <a:r>
              <a:rPr lang="es-ES" sz="2000" dirty="0"/>
              <a:t>Los disparadores son situaciones que representan un mayor riesgo y por lo tanto, requieren un seguimiento y revisión más detallados. Si basados en la revisión del ALF, se identifican los siguientes disparadores, el ALF debe notificar por escrito al Equipo del Fondo Mundial sobre la existencia de dichos disparadores y proporcionar la justificación y / o el plan de acción para cada disparador identificado.</a:t>
            </a:r>
            <a:br>
              <a:rPr lang="es-ES" sz="2000" dirty="0"/>
            </a:br>
            <a:endParaRPr lang="es-ES" sz="2000" dirty="0"/>
          </a:p>
          <a:p>
            <a:pPr algn="just"/>
            <a:r>
              <a:rPr lang="es-ES" sz="2000" dirty="0"/>
              <a:t>Los disparadores se pueden identificar principalmente en:</a:t>
            </a:r>
            <a:endParaRPr lang="en-US" sz="2000" dirty="0"/>
          </a:p>
        </p:txBody>
      </p:sp>
      <p:sp>
        <p:nvSpPr>
          <p:cNvPr id="11" name="10 Rectángulo"/>
          <p:cNvSpPr/>
          <p:nvPr/>
        </p:nvSpPr>
        <p:spPr>
          <a:xfrm>
            <a:off x="4419600" y="1076265"/>
            <a:ext cx="4419600" cy="5324535"/>
          </a:xfrm>
          <a:prstGeom prst="rect">
            <a:avLst/>
          </a:prstGeom>
        </p:spPr>
        <p:txBody>
          <a:bodyPr wrap="square">
            <a:spAutoFit/>
          </a:bodyPr>
          <a:lstStyle/>
          <a:p>
            <a:pPr marL="173038" indent="-173038" algn="just">
              <a:buFont typeface="+mj-lt"/>
              <a:buAutoNum type="arabicPeriod"/>
            </a:pPr>
            <a:r>
              <a:rPr lang="en-US" sz="1700" dirty="0"/>
              <a:t> </a:t>
            </a:r>
            <a:r>
              <a:rPr lang="en-US" sz="1700" dirty="0" err="1"/>
              <a:t>Actividades</a:t>
            </a:r>
            <a:r>
              <a:rPr lang="en-US" sz="1700" dirty="0"/>
              <a:t> </a:t>
            </a:r>
            <a:r>
              <a:rPr lang="en-US" sz="1700" dirty="0" err="1"/>
              <a:t>fuera</a:t>
            </a:r>
            <a:r>
              <a:rPr lang="en-US" sz="1700" dirty="0"/>
              <a:t> del </a:t>
            </a:r>
            <a:r>
              <a:rPr lang="en-US" sz="1700" dirty="0" err="1"/>
              <a:t>presupuesto</a:t>
            </a:r>
            <a:r>
              <a:rPr lang="en-US" sz="1700" dirty="0"/>
              <a:t> </a:t>
            </a:r>
            <a:r>
              <a:rPr lang="en-US" sz="1700" dirty="0" err="1"/>
              <a:t>aprobado</a:t>
            </a:r>
            <a:r>
              <a:rPr lang="en-US" sz="1700" dirty="0"/>
              <a:t>.</a:t>
            </a:r>
          </a:p>
          <a:p>
            <a:pPr marL="173038" indent="-173038" algn="just">
              <a:buFont typeface="+mj-lt"/>
              <a:buAutoNum type="arabicPeriod"/>
            </a:pPr>
            <a:r>
              <a:rPr lang="en-US" sz="1700" dirty="0"/>
              <a:t> </a:t>
            </a:r>
            <a:r>
              <a:rPr lang="en-US" sz="1700" dirty="0" err="1"/>
              <a:t>Gastos</a:t>
            </a:r>
            <a:r>
              <a:rPr lang="en-US" sz="1700" dirty="0"/>
              <a:t> </a:t>
            </a:r>
            <a:r>
              <a:rPr lang="en-US" sz="1700" dirty="0" err="1"/>
              <a:t>inelegibles</a:t>
            </a:r>
            <a:r>
              <a:rPr lang="en-US" sz="1700" dirty="0"/>
              <a:t>.</a:t>
            </a:r>
          </a:p>
          <a:p>
            <a:pPr marL="173038" indent="-173038" algn="just">
              <a:buFont typeface="+mj-lt"/>
              <a:buAutoNum type="arabicPeriod"/>
            </a:pPr>
            <a:r>
              <a:rPr lang="en-US" sz="1700" dirty="0"/>
              <a:t> Balances de </a:t>
            </a:r>
            <a:r>
              <a:rPr lang="en-US" sz="1700" dirty="0" err="1"/>
              <a:t>caja</a:t>
            </a:r>
            <a:r>
              <a:rPr lang="en-US" sz="1700" dirty="0"/>
              <a:t> no </a:t>
            </a:r>
            <a:r>
              <a:rPr lang="en-US" sz="1700" dirty="0" err="1"/>
              <a:t>conciliados</a:t>
            </a:r>
            <a:r>
              <a:rPr lang="en-US" sz="1700" dirty="0"/>
              <a:t>.</a:t>
            </a:r>
          </a:p>
          <a:p>
            <a:pPr marL="173038" indent="-173038" algn="just">
              <a:buFont typeface="+mj-lt"/>
              <a:buAutoNum type="arabicPeriod"/>
            </a:pPr>
            <a:r>
              <a:rPr lang="en-US" sz="1700" dirty="0"/>
              <a:t> </a:t>
            </a:r>
            <a:r>
              <a:rPr lang="en-US" sz="1700" dirty="0" err="1"/>
              <a:t>Informe</a:t>
            </a:r>
            <a:r>
              <a:rPr lang="en-US" sz="1700" dirty="0"/>
              <a:t> de </a:t>
            </a:r>
            <a:r>
              <a:rPr lang="en-US" sz="1700" dirty="0" err="1"/>
              <a:t>auditoría</a:t>
            </a:r>
            <a:r>
              <a:rPr lang="en-US" sz="1700" dirty="0"/>
              <a:t> </a:t>
            </a:r>
            <a:r>
              <a:rPr lang="en-US" sz="1700" dirty="0" err="1"/>
              <a:t>pendiente</a:t>
            </a:r>
            <a:r>
              <a:rPr lang="en-US" sz="1700" dirty="0"/>
              <a:t>.</a:t>
            </a:r>
          </a:p>
          <a:p>
            <a:pPr marL="173038" indent="-173038" algn="just">
              <a:buFont typeface="+mj-lt"/>
              <a:buAutoNum type="arabicPeriod"/>
            </a:pPr>
            <a:r>
              <a:rPr lang="en-US" sz="1700" dirty="0"/>
              <a:t> </a:t>
            </a:r>
            <a:r>
              <a:rPr lang="es-ES" sz="1700" dirty="0"/>
              <a:t>Opinión calificada o adversa recibida por la última auditoría.</a:t>
            </a:r>
            <a:endParaRPr lang="en-US" sz="1700" dirty="0"/>
          </a:p>
          <a:p>
            <a:pPr marL="173038" indent="-173038" algn="just">
              <a:buFont typeface="+mj-lt"/>
              <a:buAutoNum type="arabicPeriod"/>
            </a:pPr>
            <a:r>
              <a:rPr lang="en-US" sz="1700" dirty="0"/>
              <a:t> Si el </a:t>
            </a:r>
            <a:r>
              <a:rPr lang="en-US" sz="1700" dirty="0" err="1"/>
              <a:t>Informe</a:t>
            </a:r>
            <a:r>
              <a:rPr lang="en-US" sz="1700" dirty="0"/>
              <a:t> </a:t>
            </a:r>
            <a:r>
              <a:rPr lang="en-US" sz="1700" dirty="0" err="1"/>
              <a:t>Financiero</a:t>
            </a:r>
            <a:r>
              <a:rPr lang="en-US" sz="1700" dirty="0"/>
              <a:t> </a:t>
            </a:r>
            <a:r>
              <a:rPr lang="en-US" sz="1700" dirty="0" err="1"/>
              <a:t>Mejorado</a:t>
            </a:r>
            <a:r>
              <a:rPr lang="en-US" sz="1700" dirty="0"/>
              <a:t> / </a:t>
            </a:r>
            <a:r>
              <a:rPr lang="en-US" sz="1700" dirty="0" err="1"/>
              <a:t>Informe</a:t>
            </a:r>
            <a:r>
              <a:rPr lang="en-US" sz="1700" dirty="0"/>
              <a:t> </a:t>
            </a:r>
            <a:r>
              <a:rPr lang="en-US" sz="1700" dirty="0" err="1"/>
              <a:t>Financiero</a:t>
            </a:r>
            <a:r>
              <a:rPr lang="en-US" sz="1700" dirty="0"/>
              <a:t> </a:t>
            </a:r>
            <a:r>
              <a:rPr lang="en-US" sz="1700" dirty="0" err="1"/>
              <a:t>Anual</a:t>
            </a:r>
            <a:r>
              <a:rPr lang="en-US" sz="1700" dirty="0"/>
              <a:t> </a:t>
            </a:r>
            <a:r>
              <a:rPr lang="en-US" sz="1700" dirty="0" err="1"/>
              <a:t>tiene</a:t>
            </a:r>
            <a:r>
              <a:rPr lang="en-US" sz="1700" dirty="0"/>
              <a:t> </a:t>
            </a:r>
            <a:r>
              <a:rPr lang="en-US" sz="1700" dirty="0" err="1"/>
              <a:t>deficiencias</a:t>
            </a:r>
            <a:r>
              <a:rPr lang="en-US" sz="1700" dirty="0"/>
              <a:t> </a:t>
            </a:r>
            <a:r>
              <a:rPr lang="en-US" sz="1700" dirty="0" err="1"/>
              <a:t>mayores</a:t>
            </a:r>
            <a:r>
              <a:rPr lang="en-US" sz="1700" dirty="0"/>
              <a:t>.</a:t>
            </a:r>
          </a:p>
          <a:p>
            <a:pPr marL="173038" indent="-173038" algn="just">
              <a:buFont typeface="+mj-lt"/>
              <a:buAutoNum type="arabicPeriod"/>
            </a:pPr>
            <a:r>
              <a:rPr lang="en-US" sz="1700" dirty="0"/>
              <a:t> </a:t>
            </a:r>
            <a:r>
              <a:rPr lang="en-US" sz="1700" dirty="0" err="1"/>
              <a:t>Explicación</a:t>
            </a:r>
            <a:r>
              <a:rPr lang="en-US" sz="1700" dirty="0"/>
              <a:t> </a:t>
            </a:r>
            <a:r>
              <a:rPr lang="en-US" sz="1700" dirty="0" err="1"/>
              <a:t>inadecuada</a:t>
            </a:r>
            <a:r>
              <a:rPr lang="en-US" sz="1700" dirty="0"/>
              <a:t> de </a:t>
            </a:r>
            <a:r>
              <a:rPr lang="en-US" sz="1700" dirty="0" err="1"/>
              <a:t>una</a:t>
            </a:r>
            <a:r>
              <a:rPr lang="en-US" sz="1700" dirty="0"/>
              <a:t> </a:t>
            </a:r>
            <a:r>
              <a:rPr lang="en-US" sz="1700" dirty="0" err="1"/>
              <a:t>variación</a:t>
            </a:r>
            <a:r>
              <a:rPr lang="en-US" sz="1700" dirty="0"/>
              <a:t> </a:t>
            </a:r>
            <a:r>
              <a:rPr lang="en-US" sz="1700" dirty="0" err="1"/>
              <a:t>significativa</a:t>
            </a:r>
            <a:r>
              <a:rPr lang="en-US" sz="1700" dirty="0"/>
              <a:t>.</a:t>
            </a:r>
          </a:p>
          <a:p>
            <a:pPr marL="173038" indent="-173038" algn="just">
              <a:buFont typeface="+mj-lt"/>
              <a:buAutoNum type="arabicPeriod"/>
            </a:pPr>
            <a:r>
              <a:rPr lang="en-US" sz="1700" dirty="0"/>
              <a:t> Si las </a:t>
            </a:r>
            <a:r>
              <a:rPr lang="en-US" sz="1700" dirty="0" err="1"/>
              <a:t>recomendaciones</a:t>
            </a:r>
            <a:r>
              <a:rPr lang="en-US" sz="1700" dirty="0"/>
              <a:t> </a:t>
            </a:r>
            <a:r>
              <a:rPr lang="en-US" sz="1700" dirty="0" err="1"/>
              <a:t>críticas</a:t>
            </a:r>
            <a:r>
              <a:rPr lang="en-US" sz="1700" dirty="0"/>
              <a:t> </a:t>
            </a:r>
            <a:r>
              <a:rPr lang="en-US" sz="1700" dirty="0" err="1"/>
              <a:t>por</a:t>
            </a:r>
            <a:r>
              <a:rPr lang="en-US" sz="1700" dirty="0"/>
              <a:t> </a:t>
            </a:r>
            <a:r>
              <a:rPr lang="en-US" sz="1700" dirty="0" err="1"/>
              <a:t>auditores</a:t>
            </a:r>
            <a:r>
              <a:rPr lang="en-US" sz="1700" dirty="0"/>
              <a:t>, OIG o El </a:t>
            </a:r>
            <a:r>
              <a:rPr lang="en-US" sz="1700" dirty="0" err="1"/>
              <a:t>Fondo</a:t>
            </a:r>
            <a:r>
              <a:rPr lang="en-US" sz="1700" dirty="0"/>
              <a:t> Mundial </a:t>
            </a:r>
            <a:r>
              <a:rPr lang="en-US" sz="1700" dirty="0" err="1"/>
              <a:t>en</a:t>
            </a:r>
            <a:r>
              <a:rPr lang="en-US" sz="1700" dirty="0"/>
              <a:t> </a:t>
            </a:r>
            <a:r>
              <a:rPr lang="en-US" sz="1700" dirty="0" err="1"/>
              <a:t>procesos</a:t>
            </a:r>
            <a:r>
              <a:rPr lang="en-US" sz="1700" dirty="0"/>
              <a:t> </a:t>
            </a:r>
            <a:r>
              <a:rPr lang="en-US" sz="1700" dirty="0" err="1"/>
              <a:t>internos</a:t>
            </a:r>
            <a:r>
              <a:rPr lang="en-US" sz="1700" dirty="0"/>
              <a:t> no se </a:t>
            </a:r>
            <a:r>
              <a:rPr lang="en-US" sz="1700" dirty="0" err="1"/>
              <a:t>están</a:t>
            </a:r>
            <a:r>
              <a:rPr lang="en-US" sz="1700" dirty="0"/>
              <a:t> </a:t>
            </a:r>
            <a:r>
              <a:rPr lang="en-US" sz="1700" dirty="0" err="1"/>
              <a:t>implementando</a:t>
            </a:r>
            <a:r>
              <a:rPr lang="en-US" sz="1700" dirty="0"/>
              <a:t> o </a:t>
            </a:r>
            <a:r>
              <a:rPr lang="en-US" sz="1700" dirty="0" err="1"/>
              <a:t>resolviendo</a:t>
            </a:r>
            <a:r>
              <a:rPr lang="en-US" sz="1700" dirty="0"/>
              <a:t> </a:t>
            </a:r>
            <a:r>
              <a:rPr lang="en-US" sz="1700" dirty="0" err="1"/>
              <a:t>por</a:t>
            </a:r>
            <a:r>
              <a:rPr lang="en-US" sz="1700" dirty="0"/>
              <a:t> el RP y </a:t>
            </a:r>
            <a:r>
              <a:rPr lang="en-US" sz="1700" dirty="0" err="1"/>
              <a:t>sus</a:t>
            </a:r>
            <a:r>
              <a:rPr lang="en-US" sz="1700" dirty="0"/>
              <a:t> SR’s</a:t>
            </a:r>
          </a:p>
          <a:p>
            <a:pPr marL="173038" indent="-173038" algn="just">
              <a:buFont typeface="+mj-lt"/>
              <a:buAutoNum type="arabicPeriod"/>
            </a:pPr>
            <a:r>
              <a:rPr lang="en-US" sz="1700" dirty="0"/>
              <a:t> Si las </a:t>
            </a:r>
            <a:r>
              <a:rPr lang="en-US" sz="1700" dirty="0" err="1"/>
              <a:t>Condiciones</a:t>
            </a:r>
            <a:r>
              <a:rPr lang="en-US" sz="1700" dirty="0"/>
              <a:t> </a:t>
            </a:r>
            <a:r>
              <a:rPr lang="en-US" sz="1700" dirty="0" err="1"/>
              <a:t>Financieras</a:t>
            </a:r>
            <a:r>
              <a:rPr lang="en-US" sz="1700" dirty="0"/>
              <a:t> </a:t>
            </a:r>
            <a:r>
              <a:rPr lang="en-US" sz="1700" dirty="0" err="1"/>
              <a:t>Precedentes</a:t>
            </a:r>
            <a:r>
              <a:rPr lang="en-US" sz="1700" dirty="0"/>
              <a:t>  no se </a:t>
            </a:r>
            <a:r>
              <a:rPr lang="en-US" sz="1700" dirty="0" err="1"/>
              <a:t>están</a:t>
            </a:r>
            <a:r>
              <a:rPr lang="en-US" sz="1700" dirty="0"/>
              <a:t> </a:t>
            </a:r>
            <a:r>
              <a:rPr lang="en-US" sz="1700" dirty="0" err="1"/>
              <a:t>cumpliendo</a:t>
            </a:r>
            <a:r>
              <a:rPr lang="en-US" sz="1700" dirty="0"/>
              <a:t> </a:t>
            </a:r>
            <a:r>
              <a:rPr lang="en-US" sz="1700" dirty="0" err="1"/>
              <a:t>en</a:t>
            </a:r>
            <a:r>
              <a:rPr lang="en-US" sz="1700" dirty="0"/>
              <a:t> </a:t>
            </a:r>
            <a:r>
              <a:rPr lang="en-US" sz="1700" dirty="0" err="1"/>
              <a:t>su</a:t>
            </a:r>
            <a:r>
              <a:rPr lang="en-US" sz="1700" dirty="0"/>
              <a:t> </a:t>
            </a:r>
            <a:r>
              <a:rPr lang="en-US" sz="1700" dirty="0" err="1"/>
              <a:t>totalidad</a:t>
            </a:r>
            <a:r>
              <a:rPr lang="en-US" sz="1700" dirty="0"/>
              <a:t> o </a:t>
            </a:r>
            <a:r>
              <a:rPr lang="en-US" sz="1700" dirty="0" err="1"/>
              <a:t>parcialmente</a:t>
            </a:r>
            <a:r>
              <a:rPr lang="en-US" sz="1700" dirty="0"/>
              <a:t>.</a:t>
            </a:r>
          </a:p>
          <a:p>
            <a:pPr marL="173038" indent="-173038" algn="just">
              <a:buFont typeface="+mj-lt"/>
              <a:buAutoNum type="arabicPeriod"/>
            </a:pPr>
            <a:r>
              <a:rPr lang="en-US" sz="1700" dirty="0"/>
              <a:t> La </a:t>
            </a:r>
            <a:r>
              <a:rPr lang="en-US" sz="1700" dirty="0" err="1"/>
              <a:t>presencia</a:t>
            </a:r>
            <a:r>
              <a:rPr lang="en-US" sz="1700" dirty="0"/>
              <a:t> de </a:t>
            </a:r>
            <a:r>
              <a:rPr lang="en-US" sz="1700" dirty="0" err="1"/>
              <a:t>inconvenientes</a:t>
            </a:r>
            <a:r>
              <a:rPr lang="en-US" sz="1700" dirty="0"/>
              <a:t> </a:t>
            </a:r>
            <a:r>
              <a:rPr lang="en-US" sz="1700" dirty="0" err="1"/>
              <a:t>mayores</a:t>
            </a:r>
            <a:r>
              <a:rPr lang="en-US" sz="1700" dirty="0"/>
              <a:t> </a:t>
            </a:r>
            <a:r>
              <a:rPr lang="en-US" sz="1700" dirty="0" err="1"/>
              <a:t>identificados</a:t>
            </a:r>
            <a:r>
              <a:rPr lang="en-US" sz="1700" dirty="0"/>
              <a:t> con </a:t>
            </a:r>
            <a:r>
              <a:rPr lang="en-US" sz="1700" dirty="0" err="1"/>
              <a:t>respecto</a:t>
            </a:r>
            <a:r>
              <a:rPr lang="en-US" sz="1700" dirty="0"/>
              <a:t> al </a:t>
            </a:r>
            <a:r>
              <a:rPr lang="en-US" sz="1700" dirty="0" err="1"/>
              <a:t>Área</a:t>
            </a:r>
            <a:r>
              <a:rPr lang="en-US" sz="1700" dirty="0"/>
              <a:t> de </a:t>
            </a:r>
            <a:r>
              <a:rPr lang="en-US" sz="1700" dirty="0" err="1"/>
              <a:t>Administración</a:t>
            </a:r>
            <a:r>
              <a:rPr lang="en-US" sz="1700" dirty="0"/>
              <a:t> </a:t>
            </a:r>
            <a:r>
              <a:rPr lang="en-US" sz="1700" dirty="0" err="1"/>
              <a:t>Financiera</a:t>
            </a:r>
            <a:r>
              <a:rPr lang="en-US" sz="1700" dirty="0"/>
              <a:t>.</a:t>
            </a:r>
            <a:endParaRPr lang="es-ES" sz="1700" dirty="0"/>
          </a:p>
        </p:txBody>
      </p:sp>
      <p:sp>
        <p:nvSpPr>
          <p:cNvPr id="4" name="3 Cerrar llave"/>
          <p:cNvSpPr/>
          <p:nvPr/>
        </p:nvSpPr>
        <p:spPr>
          <a:xfrm flipH="1">
            <a:off x="4114800" y="1076265"/>
            <a:ext cx="381000" cy="5324535"/>
          </a:xfrm>
          <a:prstGeom prst="rightBrac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838650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SV"/>
          </a:p>
        </p:txBody>
      </p:sp>
      <p:sp>
        <p:nvSpPr>
          <p:cNvPr id="26" name="25 Rectángulo"/>
          <p:cNvSpPr/>
          <p:nvPr/>
        </p:nvSpPr>
        <p:spPr>
          <a:xfrm>
            <a:off x="357158" y="1143000"/>
            <a:ext cx="8501122" cy="1107996"/>
          </a:xfrm>
          <a:prstGeom prst="rect">
            <a:avLst/>
          </a:prstGeom>
        </p:spPr>
        <p:txBody>
          <a:bodyPr wrap="square">
            <a:spAutoFit/>
          </a:bodyPr>
          <a:lstStyle/>
          <a:p>
            <a:r>
              <a:rPr lang="es-SV" dirty="0"/>
              <a:t>El informe de Evaluación del ALF debe incluir  una calificación total y una por cada el área funcional. La escala de posición es la siguiente:</a:t>
            </a:r>
          </a:p>
          <a:p>
            <a:pPr marL="177800" indent="-177800"/>
            <a:endParaRPr lang="es-SV" sz="1200" dirty="0"/>
          </a:p>
          <a:p>
            <a:pPr marL="177800" indent="-177800"/>
            <a:endParaRPr lang="es-SV" dirty="0"/>
          </a:p>
        </p:txBody>
      </p:sp>
      <p:pic>
        <p:nvPicPr>
          <p:cNvPr id="1026" name="Picture 2"/>
          <p:cNvPicPr>
            <a:picLocks noChangeAspect="1" noChangeArrowheads="1"/>
          </p:cNvPicPr>
          <p:nvPr/>
        </p:nvPicPr>
        <p:blipFill>
          <a:blip r:embed="rId2" cstate="print"/>
          <a:srcRect/>
          <a:stretch>
            <a:fillRect/>
          </a:stretch>
        </p:blipFill>
        <p:spPr bwMode="auto">
          <a:xfrm>
            <a:off x="500034" y="2133600"/>
            <a:ext cx="8099509" cy="3205176"/>
          </a:xfrm>
          <a:prstGeom prst="rect">
            <a:avLst/>
          </a:prstGeom>
          <a:noFill/>
          <a:ln w="9525">
            <a:noFill/>
            <a:miter lim="800000"/>
            <a:headEnd/>
            <a:tailEnd/>
          </a:ln>
          <a:effectLst/>
        </p:spPr>
      </p:pic>
      <p:cxnSp>
        <p:nvCxnSpPr>
          <p:cNvPr id="8" name="Straight Connector 14">
            <a:extLst>
              <a:ext uri="{FF2B5EF4-FFF2-40B4-BE49-F238E27FC236}">
                <a16:creationId xmlns:a16="http://schemas.microsoft.com/office/drawing/2014/main" id="{160ACD06-B53F-4902-B066-96DFA6C1ECA3}"/>
              </a:ext>
            </a:extLst>
          </p:cNvPr>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9" name="Picture 11">
            <a:extLst>
              <a:ext uri="{FF2B5EF4-FFF2-40B4-BE49-F238E27FC236}">
                <a16:creationId xmlns:a16="http://schemas.microsoft.com/office/drawing/2014/main" id="{44C118CD-6CEB-4C4A-B088-F1EBCB1276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0" name="55 Rectángulo">
            <a:extLst>
              <a:ext uri="{FF2B5EF4-FFF2-40B4-BE49-F238E27FC236}">
                <a16:creationId xmlns:a16="http://schemas.microsoft.com/office/drawing/2014/main" id="{17A232CD-4421-4717-B7BC-4BCAE79EFD29}"/>
              </a:ext>
            </a:extLst>
          </p:cNvPr>
          <p:cNvSpPr/>
          <p:nvPr/>
        </p:nvSpPr>
        <p:spPr>
          <a:xfrm>
            <a:off x="152400" y="162580"/>
            <a:ext cx="8229600" cy="523220"/>
          </a:xfrm>
          <a:prstGeom prst="rect">
            <a:avLst/>
          </a:prstGeom>
          <a:noFill/>
        </p:spPr>
        <p:txBody>
          <a:bodyPr wrap="square" lIns="91440" tIns="45720" rIns="91440" bIns="45720">
            <a:spAutoFit/>
          </a:bodyPr>
          <a:lstStyle/>
          <a:p>
            <a:pPr algn="ctr"/>
            <a:r>
              <a:rPr lang="en-US" sz="2800" b="1" dirty="0" err="1">
                <a:ln w="10541" cmpd="sng">
                  <a:solidFill>
                    <a:srgbClr val="7D7D7D">
                      <a:tint val="100000"/>
                      <a:shade val="100000"/>
                      <a:satMod val="110000"/>
                    </a:srgbClr>
                  </a:solidFill>
                  <a:prstDash val="solid"/>
                </a:ln>
                <a:solidFill>
                  <a:schemeClr val="accent1">
                    <a:lumMod val="75000"/>
                  </a:schemeClr>
                </a:solidFill>
              </a:rPr>
              <a:t>Calificaciones</a:t>
            </a:r>
            <a:r>
              <a:rPr lang="en-US" sz="2800" b="1" dirty="0">
                <a:ln w="10541" cmpd="sng">
                  <a:solidFill>
                    <a:srgbClr val="7D7D7D">
                      <a:tint val="100000"/>
                      <a:shade val="100000"/>
                      <a:satMod val="110000"/>
                    </a:srgbClr>
                  </a:solidFill>
                  <a:prstDash val="solid"/>
                </a:ln>
                <a:solidFill>
                  <a:schemeClr val="accent1">
                    <a:lumMod val="75000"/>
                  </a:schemeClr>
                </a:solidFill>
              </a:rPr>
              <a:t> de las </a:t>
            </a:r>
            <a:r>
              <a:rPr lang="en-US" sz="2800" b="1" dirty="0" err="1">
                <a:ln w="10541" cmpd="sng">
                  <a:solidFill>
                    <a:srgbClr val="7D7D7D">
                      <a:tint val="100000"/>
                      <a:shade val="100000"/>
                      <a:satMod val="110000"/>
                    </a:srgbClr>
                  </a:solidFill>
                  <a:prstDash val="solid"/>
                </a:ln>
                <a:solidFill>
                  <a:schemeClr val="accent1">
                    <a:lumMod val="75000"/>
                  </a:schemeClr>
                </a:solidFill>
              </a:rPr>
              <a:t>Evaluaciones</a:t>
            </a:r>
            <a:r>
              <a:rPr lang="en-US" sz="2800" b="1" dirty="0">
                <a:ln w="10541" cmpd="sng">
                  <a:solidFill>
                    <a:srgbClr val="7D7D7D">
                      <a:tint val="100000"/>
                      <a:shade val="100000"/>
                      <a:satMod val="110000"/>
                    </a:srgbClr>
                  </a:solidFill>
                  <a:prstDash val="solid"/>
                </a:ln>
                <a:solidFill>
                  <a:schemeClr val="accent1">
                    <a:lumMod val="75000"/>
                  </a:schemeClr>
                </a:solidFill>
              </a:rPr>
              <a:t> </a:t>
            </a:r>
            <a:endParaRPr lang="es-ES" sz="28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179512" y="476672"/>
            <a:ext cx="6623248" cy="1410072"/>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3"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4"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5"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6"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7"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8"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9"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0"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1"/>
            </p:cNvPr>
            <p:cNvPicPr>
              <a:picLocks noChangeAspect="1" noChangeArrowheads="1"/>
            </p:cNvPicPr>
            <p:nvPr/>
          </p:nvPicPr>
          <p:blipFill>
            <a:blip r:embed="rId12"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sp>
        <p:nvSpPr>
          <p:cNvPr id="17" name="2 Rectángulo"/>
          <p:cNvSpPr/>
          <p:nvPr/>
        </p:nvSpPr>
        <p:spPr>
          <a:xfrm>
            <a:off x="3419872" y="2147207"/>
            <a:ext cx="459222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 name="5 Imagen" descr="thMKXFY1KR.jpg"/>
          <p:cNvPicPr>
            <a:picLocks noChangeAspect="1"/>
          </p:cNvPicPr>
          <p:nvPr/>
        </p:nvPicPr>
        <p:blipFill>
          <a:blip r:embed="rId13" cstate="print"/>
          <a:stretch>
            <a:fillRect/>
          </a:stretch>
        </p:blipFill>
        <p:spPr>
          <a:xfrm>
            <a:off x="305714" y="2149457"/>
            <a:ext cx="2745380" cy="2726479"/>
          </a:xfrm>
          <a:prstGeom prst="ellipse">
            <a:avLst/>
          </a:prstGeom>
          <a:ln>
            <a:noFill/>
          </a:ln>
          <a:effectLst>
            <a:softEdge rad="112500"/>
          </a:effectLst>
        </p:spPr>
      </p:pic>
      <p:sp>
        <p:nvSpPr>
          <p:cNvPr id="19" name="6 Rectángulo"/>
          <p:cNvSpPr/>
          <p:nvPr/>
        </p:nvSpPr>
        <p:spPr>
          <a:xfrm>
            <a:off x="2771800" y="3429000"/>
            <a:ext cx="5756407" cy="1754326"/>
          </a:xfrm>
          <a:prstGeom prst="rect">
            <a:avLst/>
          </a:prstGeom>
          <a:solidFill>
            <a:schemeClr val="bg1"/>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 por su</a:t>
            </a:r>
          </a:p>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amable atención</a:t>
            </a:r>
          </a:p>
        </p:txBody>
      </p:sp>
    </p:spTree>
    <p:extLst>
      <p:ext uri="{BB962C8B-B14F-4D97-AF65-F5344CB8AC3E}">
        <p14:creationId xmlns:p14="http://schemas.microsoft.com/office/powerpoint/2010/main" val="39473706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BDAAkGBwgHBgkIBwgKCgkLDRYPDQwMDRsUFRAWIB0iIiAdHx8kKDQsJCYxJx8fLT0tMTU3Ojo6Iys/RD84QzQ5Ojf/2wBDAQoKCg0MDRoPDxo3JR8lNzc3Nzc3Nzc3Nzc3Nzc3Nzc3Nzc3Nzc3Nzc3Nzc3Nzc3Nzc3Nzc3Nzc3Nzc3Nzc3Nzf/wAARCACeAHsDASIAAhEBAxEB/8QAHAAAAQQDAQAAAAAAAAAAAAAAAAMEBQcBBggC/8QAQRAAAgECBQIDBQUFBgUFAAAAAQIDBBEABRIhMQZBE1FhBxQicYEjMpGhsRVCksHRJFJicuHwFjNTgtJDg6LC8f/EABoBAAIDAQEAAAAAAAAAAAAAAAADAQIEBQb/xAAmEQACAgEEAgEEAwAAAAAAAAABAgADEQQSITEFQRMUUWFxIkLw/9oADAMBAAIRAxEAPwC8cGDBghDBgwYIQxi4wHjFe+1XrOt6bipaHK0RaurR38dxcRKpAuB3N2/I4sqljgSCQBkx71z7QaPpiojo6WBK/MG3eATaBEvmzWNr9hb9MVXn/tDz/NKh6yOsmy+AKAlNTyfCg7ktYEnvxt5eer11XLUVU9RVzyy1kmp2kYXL+pAAGEAshCxGTZyVYaNxtewN+P646dWmRRyMmIawmWj0T7U6iiiNJ1TrqE/9KqiXU/8AlcC177bjjv543jpL2hZN1NUtSQiakqwTphqQoMg/wlSQT6XvjnpYp5KV5x9pEqoGZRY7m1reu/4HHuneRJ4KujdIngkWWJgL/ErBlPyuBiraRHzs7gLCO51iMZxqXs86uHVWWStPEsNbTOFlRDdWB+66+h3FuxB+eNtHGOaylSQY8HPIhgwYMRJhgwYMEIYMGDBCGDBgwQmG44vilfa/lWe1XUiVS01RNQiAJTyKLxRf39ZvZLmxLGwNhvti6m4xQ1Z1LmGd+8VU0kbK8iCmWQsyL4kxSI6L6dlAN7X+WD5zSdwGTIK7uJHjpCjrKOmfKapppnP9oq20inci/wDy1HxbXAuSAQON74ZVPReYUkLTGtpGSKMkkgoO5B78XOJqHqemkaeeoAhifxnjmg3ZYkYIurszFtZA8sT0WYxljGkizSxsUdYyFcNYE2F97BgTYnGF/IaxGyIz4qzKsqoKqkkMEiW1DVHv8JQC2oHg+hHGrCUaErbWBCu5LLYedh/hxv8An70tfVtlc8qJ4saiMy/D4cjEhWCtyQ2ngjYm/AxuvQ3QnTi5dQZs1PNWTzxrMrVpDaCQDsgAXY8G18dfS+RDpl15md6eeIx9jHT1ZQRVmc1cZgirURIImFmKgk6z5XvsPT1xaA4xhQALeWPWE2OXYsYwDAxDBgwYpJhgwYMEIYMGMXwQmb4hc16t6eyeo93zPOaKmn7xySjUPmO2I32j9Uv0t0/7zSxrJW1Eghpke4Gogkk/IAn6WxzbPLqqGmUrNK9i8ko1NITuWYnj1PrhtdRcZlS2J1rR11JmNIlVQ1EVRTyC6SROGVh8xik8+6arumc1rhDAJ6C6TUMMY+0dUcuEBsb6dTKF502tja/YrlJy7pg5i+YSNHXHUaQrpjp2UkNa+9zbc8bcYnc86o6LqRJlubZzlz7i6Gb7jcghh90jzvcYTYhYFRLAyn4cq8XXQUUCyBI3SNiDp06zLExsNhyp8mHG+HlVl1HAameeY+E0tR4kNOmsgzoisGPAYEGxO1tsSmYZrQU3UU2WRZi2ZULU4mpmp7Ts+onWreGCdtgLgE974XqonzDLmpKehaGFxZXltGF8iFFzzY2IHzxyrGdHw0eoBkRN0f8A8cyZbHDrpjDCl3tq0wE8u3AYgHSBvzfjF7UVNHSUsVPALRRIEQegFhik+nczzrpytqaYTPUVfhKVEUQaKRFvpDDkHkX1Dnjbeyck6xp6n3eDNqdsurJiqhWcPEXNrKHG1yTYA2JONtDqAFzzKWKQczabgcnCK1tI0xgWphMw5jEg1fhzir/bb1XPl4pcio53gNXC0lSyH4njJKhB33Oq5G4t64pKjMQrHkTXTSI+qNovgMenuCNwfwxvSksM5iSwE7DvjOKg9mHtCqpq85P1NVLKZW/sdbKyoWJAtGeASe3rt3GLeDAnbC2RkOGkggjImcGDBismaj151FmmWfs/KunKRKjOMzd1gMuyRIgBeRvlcbev0NK1PX3WcOZz0ldn09PNHKY2jjijABHkCLgG3JHl54f59m3UHTPVFXW165jFUmqqY6WqqZW8EwOQQsYZSgNlBurehU2xpuZ108sKzSVIr2mvHMxYsz2AAOo3PO2/+HzxZCA3IzIIyJs/U/XNf1Zk2X0dVRws9FLreoSU6p/hZCdNgBcG/J/PGoQe6tG7TMEdUEbBmH3fPbY3wrTU1V4bSVNQEUpdFIvp9Oww1zSkSGhTQZG8NityB8INtiQP1/njZXYADtXgRbD7mTGf9W/tTIsp6fR54Mvy6IrMEa4qHv8ACfkANr+ZxBpmX2LU0SARqNmLaWI7jYWvibaKMneNP4RjzJTQyrpeNbc7C3y3w/6OxQdpHMp8q55Ed5RXyZI/vxio4pJo/DTxQxCAkk8b79997YkF67oftFzY1VTJchDS2WIqeNtQNxuOTiCnpUqUAqZJpbEkgtYE+ew9ceoqeKKIRpGoUb/d74wjxLWEl+Jos1Sf1EdVfXxhj8LJKIU6yb1E0zFpZW7/ABX+lySePLEFm8uV1uYRzx+9Ra7Go11Hjk776WYA3C/3u/cDEr4Uf/TX+EYDFGeY1/hGNNfiwnRiDqMx51j1RRZ4mWe6RyIcrpzAlTVziWepUgffAFgb3/ePJxASTUrUoAkDVBU6SpsQTc/rtiT8KO//AC18/ujEZPHqzYpEEVzGCCzaQBbf57YY1RoX8GQGDmK5iGjy0RjYjTck2046G6P61OfZz+ysuoXloaSkQz5iz7GSwsoW2999yb7Ha1iaIWkhv4RQyNGTfb4WN77+e9+/+r/pnrHOOh5Ks0hppYKiVHdZo2bxLDhW1XBsTzjLqGNj9dCMQYE6gBuMZxo3T3tQ6fzdoop3ky6aUgKtWAqsTwA4JX88bwNxcYykFexGSiva5RM+fSVtfnME1RDKi0mWXuY6d03cKOW1g35+EXOKyr5oKjMYnUSIadS0x8Ox0i1gAbb887b42jqjqOXqTqOqzFQiRF/AjQqbrHGWAPPJvc7eQ7Y1yGGGrzDxAhaFkbU5v8TX8+SO2HjTNgOeJX5B1GRkSVbzveUKAhAJN7dr+ZP5Yd5v7uuXyIAol1AkMTrFyNjffjz9PW5NRU8dQaiCaOOWNgxSe+jy27ne2Es0SpamqJKmaIWdbRxA2Jvbvvx5+QxdwwBBkDB5kucGDGDxtju5wJi7Mzgw/TK2JOuojWwuPhY3HnhI0Mi1cVPIyBZDZXB/PGEeS0rEgN1NB0lwGSI1wHYXN7edsS1TRUNKTA0szSPYALoZ/oDuL/LDWKjjcsDUBDe1iupVN+GfYX9BhFfl6HBYggfruNfQWqcDkxnhgWhOayw1CKVkiWzn923ke18StbTtTTiJmLHQG1djfyxC1Mng18st4y0caSKrsBcqbgDz37De1+MNvuW2gWL1EojI5Vu4vPRShmkhqWRtVwDYlV4I1dx6fLDSKCWSTRUlXkS5UuSbMLfCfQi2JBK20z+82K+DaO/dhz69x89/LDWpCRsppnQq0ikBGJYHg2B9MKArZt6jqX5AwYuPD0BwllFo5Y2PHz+V+fLG8ZH7X6jJcrgy2ZPeWptSCWS5YrqOkG3kLD6Y0IoI5WkqZrGp1JouBYW2v6jFxezjobLa3orK6vM6UPUzo0rNq5DOxX/4kYpq3GACIIPcqCqrDPSPUVLgT1euVm4BYnU23qWx5gMpT3HREp3QqTfSNrn8Sf6YedTZPP011BUZTUQ6xTSFoQ66xLCT8LfMC1/UYRlipZXaaV1EkYAJD8W8jfa+/wCHzxcMbFBHWMQxgxOKmiraIGUMgBJFiLxgEE23+lj2F+4OI6tQz0jzwRokcVtZtYvc2DWttf59sLzCnWEMwm1yEK0TRm8m3w82Oxt3798YnqFgyFaWRLSyHTcG+6sL38ubfQ4w2sS35jlAxJg87C+MXDKQrb2tx/XGbXdQ1gNW45FsTQoYswSMwPGvh6heMhhYng27i3646Ws140zqrjg+/tE6fTG4EjuOVSWliWMFFjUd1J07fdvffe/5Yb11DUVMK1K7VCjZOL73AF+CL/ph3CZKONIpAZBp2IHJJO3zPP0x5kqqfxmeplRUVSQQxF/i2779+PPHjarbEs3V8n9dzvvWrJteQlXU1RkZaj7OXTpLBArW/DCcNRMrLHDYmwVFCXKjyUcD6C/rjZ9NNXxKzIkq9iRuPriPkpKmEPoRIY12Huqfatf1N8deryWnNexqgGH36mB9HaG3ByRIzMLrNEjvrkjiVX3vY7m354hJqf3vNXhIZgY1uFIFgO588SksbxSukiMjA8MN/rYkfhiMbw1zotKmoCNdPnqvtbyN++OtaoTRrtOZz8lriTHdWgaTwaXwEkQfCFazKCOduRffjt9cIT00ks9MJQrNGxZ2RrW225+hwnAKeaVpXg1sSZCzhWuPI9r2tZfPm+2PT06yxvDEZllHwKjuR8TWsOed7YTp+CV9Yl39R/0x0/J1X1fR5ZGG90Ylp5k+IiIbubng8KPU46mpaSCmpooII1SKNAiKBwALDGv9CdHUPSeVpFAGlrJEHvFRIBqY+Xoo7D+ZJxs44xntfexMsowMTT/aP05lWb5FPWZk4pZqGJ5IqxdjHtex81NhcfhvvjntKiWCmaarVUWwJUbXuBf58gf736rzOgpszy+ooa6MS01QhjlQkjUp53GOXfaDk6dO55Nk8VUa6OmhNmFwYFO6I9jYkD/8wym1k4BlWUGIOpq0hmgkUxEBviG4IN7G+1vXn8seIKekzSqgyxS0aVdbFFE4QgqzPpZjfvY38t+NsMIaytihR5KVzCoawj2FxYb9xbfnz+WH3TUUo6xyKRTJJTNX0jkk3AJkXny3v5Yta4dRBRgxaJzJEkh2LoG/EX/nhVJJIx9nK0f+VtsSPU2Vvkuf1+XtGUWOZjENOkeGTddPa1iBt5YjMdnYlyDcMgzJlq24OJKZOk8leks4mdCrEGXi4/TCOayGozFgGuoIjAtcDi/64xDmDxUhgQFWC2jZT3/0t+GGiSukvjKV8S+q5XYm/wDv88cOjS3fUPcUAIGB6nRtur+Ja92c8mTOUU09Kk7VF4kCqVswFz6X28hv3x5hzl5a4BLvSudNzGbr2vcdvniOqK6Wa/hkqrLpcMD8R7n9N/TBQVbUcpZASCACtvXc/hjOfHWuj32qCxHA/wB7jhq0VlrRsAe4tnETR5g7FUCtwVU7n1/xf6YgJI1fNZdcBkIgFgdjf0vwfXEnO4kmkmtYMxO54F74aZ3QTZVnNMswYVM9PBKIpDoID/u+m3nxjpbPj0lddkxMwa5mURtUURkVZUkIZ1+FFgKLzy3pvh1k+YvlOc0+bQJT5g1HKJCKg/A9hb033JB7WHyxjMXAiPjrJDMy6jqDaTbYrcWv5beeI6X7CppliPiqzC0LgAqTx8sLIXPEOcczq/pLqCl6myClzaj2SZfiQ8xuPvKfkcTOKs9gDoenM0SIEJ7/AOIP+6JP6YtPGVl2nEuORPEwkMLiEqJdJ0Fxdb9r27Y5r69yusyvqivhzuSKWWuQVHi06kJIxFiLEkrxtc+dvIdLHjENnfTGS57PBPm+XQVckAIjaUXsCb29RtwdsVBI5Emcw1NWKdJHlVfEZ2VVINkk/eBN97XAPz+uPFPXyUVelXSxWFJKtUWdGBaVWDWNzwSMWH7Y85ppsyXIYKakWhyvROZIkOuOSxuluLW09j+YxXxszpE7M1OsJlm8SwZgPum9+T/TGgOD2O5TbLv6+yCLrDIKXqDIV8aoSEOiId54jvb/ADDe31GKb/kbH0PljcPZZ1xLktLD06CKqSfMY1heVhHHDE5UvyRvu1h3PHYGwOs/ZvRZ9M9fl0goswbeTa8c582HY+o+t7Cz9JqxX/F+ouyrdyO5R2M4m846Sz/J5WWsyyoKAi00KeIjX4sVvb62/niFCkjZW/hOOqtqNyCJnKsPUx+eC1z2w6osur6+Qx0FBV1L2JtDCzceoFvpjfOl/ZXXVh8fqJnoIr2FPG6tKw9WF1X6XPywuzUV1jkyVrJ6Eh/Zx0nJ1Jmi1NTGRldM4aRyLLK4NxGPMf3vw748e2SahrOsmSgCrVUdMgmkjN9bXvpI8lAX+I4sjq7qODoAZLT0tPActfXA9JEQJVAA0utzwLEG/wDfHfnnyuMlTXzLNI8VS1RI6ysQS/xm/wD3Fhe3f8Mcp7/lcsw/QmpU2jiK1jhKjxNXjklfsYyEUE/jfbf6DHqQGUU8cETS1VUAsIQamLHsNuf6YUy/IxLNDlkMwjavmWKKSV9IDNsNQAO17D5nHRXR/RGT9MU8fu9Ms1aF+OsmAeUkgXAa2y3HAsPzxRbtgwBJK59xD2WdLt0t0pFS1ClKuof3ioQm/hsQAEvvwFA+d8bhjA2xnGfuXhjB44vjOMN2wQlJdM9NZfN171BW58wkraPMmkMEx1RmBwWSQ8D4QOTsPK9sSmceyWjzHJMtbp402W1K0oSdWQus2oA3JvfUDfc32NsbPnkGSZhncTS5eslT7uS07N4QlivYANcarMLgEHa5GIb2h9WDpvp9qvK8rlkqWkEfvDsSsLG9mLA3I227Hb5YgNg5EJp+b+yWryzKszWKR6j3eKIUDRRXed2YmRWUX+QJsBf0vi8crSaPL6VKq/jrAgkBN/isL7998OT/ADxkbYmEDhMU8P8A0Y/4RhS+C+CE8pGseyIFF+FFsejgvgwQlT9cdGVfUXW1Y83iokmWqMul0sYvHXV8LsAdIBN9/PbEZmvsjq6jpmjr6BpI+pVVZaqKonDI7lfiUEfCDfg8evfF1fLGkdddTy5F1J05QmgatgzJ5Y2jUnUrAxgMANjbUb3/AJYAcQlZ9IdMZxQdaZTBnFEYZY6hamVVPiJCgUaSxF13bSAATY3PbHQg88ajmNZSU1PJVe7zxR041ujzEyBVN2Cx3JJ2sB8sbPR1KVcQlRXW/IcWI2B/QjEly3cgDEcYMGDESYYweMZwYITUvdM6pc6nENTK+XBFSmo/BTTDa3xCQgnt908fliXoqCKWnrYaz+1xzSsJBOqtqFgLEAAHjyxK2GI+s8WiaWppwjK1jJExIBI2uDvY2t+HbEYhFWyykYDTG0Z84ZGjP4qRjC5ZAvElX9ayY/8A2wxps8kndkNKqkeUx/8AHCr5vIjW92U/+6f/ABxMIlXeFBUe7wJUzTLF4zK1dIgCXtyWte/+pGEzXZOtStNJV1Uc7BToaefYtawve19+L4QrpTWyrIqPBIV8N2ilX40v906kO1+4sR2OGIoKZWUmFzEq7wtKrK1k8M3vHfddrXt6YjMJMTz5dT1EsMtRU3iUFgtTOzXPYKDc/T18jhsM0yhKY1FRVVEcZfSNNTO5O17/AAk9t78W74bRU0SPGIlnSZUCrN7wGb7xOo6kIJux5GEqiigSmtEs4IfdzOrsbrpN9aMDcDm1/XfAOYTY48tpZFWRZap1YAj+2yspH8ViMLR5dRxzrOlNEJVBVX0C4B5APbEJTZ49NTxwLS3WNAqlp97AbfuYc0+b1FdMKeKJIGcE+IX16R8rDfEwjTNVzaajk/Z88yvMjhJ/DjlNO1yBZNPxAf7OJTp2GugyqBM0qHqay32szqF1ni+kbLsBsOMP4oxHGqXvbueThTEYhDBgwYmE/9k="/>
          <p:cNvSpPr>
            <a:spLocks noChangeAspect="1" noChangeArrowheads="1"/>
          </p:cNvSpPr>
          <p:nvPr/>
        </p:nvSpPr>
        <p:spPr bwMode="auto">
          <a:xfrm>
            <a:off x="63500" y="-719138"/>
            <a:ext cx="1152525" cy="1485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data:image/jpeg;base64,/9j/4AAQSkZJRgABAQAAAQABAAD/2wBDAAkGBwgHBgkIBwgKCgkLDRYPDQwMDRsUFRAWIB0iIiAdHx8kKDQsJCYxJx8fLT0tMTU3Ojo6Iys/RD84QzQ5Ojf/2wBDAQoKCg0MDRoPDxo3JR8lNzc3Nzc3Nzc3Nzc3Nzc3Nzc3Nzc3Nzc3Nzc3Nzc3Nzc3Nzc3Nzc3Nzc3Nzc3Nzc3Nzf/wAARCACeAHsDASIAAhEBAxEB/8QAHAAAAQQDAQAAAAAAAAAAAAAAAAMEBQcBBggC/8QAQRAAAgECBQIDBQUFBgUFAAAAAQIDBBEABRIhMQZBE1FhBxQicYEjMpGhsRVCksHRJFJicuHwFjNTgtJDg6LC8f/EABoBAAIDAQEAAAAAAAAAAAAAAAADAQIEBQb/xAAmEQACAgEEAgEEAwAAAAAAAAABAgADEQQSITEFQRMUUWFxIkLw/9oADAMBAAIRAxEAPwC8cGDBghDBgwYIQxi4wHjFe+1XrOt6bipaHK0RaurR38dxcRKpAuB3N2/I4sqljgSCQBkx71z7QaPpiojo6WBK/MG3eATaBEvmzWNr9hb9MVXn/tDz/NKh6yOsmy+AKAlNTyfCg7ktYEnvxt5eer11XLUVU9RVzyy1kmp2kYXL+pAAGEAshCxGTZyVYaNxtewN+P646dWmRRyMmIawmWj0T7U6iiiNJ1TrqE/9KqiXU/8AlcC177bjjv543jpL2hZN1NUtSQiakqwTphqQoMg/wlSQT6XvjnpYp5KV5x9pEqoGZRY7m1reu/4HHuneRJ4KujdIngkWWJgL/ErBlPyuBiraRHzs7gLCO51iMZxqXs86uHVWWStPEsNbTOFlRDdWB+66+h3FuxB+eNtHGOaylSQY8HPIhgwYMRJhgwYMEIYMGDBCGDBgwQmG44vilfa/lWe1XUiVS01RNQiAJTyKLxRf39ZvZLmxLGwNhvti6m4xQ1Z1LmGd+8VU0kbK8iCmWQsyL4kxSI6L6dlAN7X+WD5zSdwGTIK7uJHjpCjrKOmfKapppnP9oq20inci/wDy1HxbXAuSAQON74ZVPReYUkLTGtpGSKMkkgoO5B78XOJqHqemkaeeoAhifxnjmg3ZYkYIurszFtZA8sT0WYxljGkizSxsUdYyFcNYE2F97BgTYnGF/IaxGyIz4qzKsqoKqkkMEiW1DVHv8JQC2oHg+hHGrCUaErbWBCu5LLYedh/hxv8An70tfVtlc8qJ4saiMy/D4cjEhWCtyQ2ngjYm/AxuvQ3QnTi5dQZs1PNWTzxrMrVpDaCQDsgAXY8G18dfS+RDpl15md6eeIx9jHT1ZQRVmc1cZgirURIImFmKgk6z5XvsPT1xaA4xhQALeWPWE2OXYsYwDAxDBgwYpJhgwYMEIYMGMXwQmb4hc16t6eyeo93zPOaKmn7xySjUPmO2I32j9Uv0t0/7zSxrJW1Eghpke4Gogkk/IAn6WxzbPLqqGmUrNK9i8ko1NITuWYnj1PrhtdRcZlS2J1rR11JmNIlVQ1EVRTyC6SROGVh8xik8+6arumc1rhDAJ6C6TUMMY+0dUcuEBsb6dTKF502tja/YrlJy7pg5i+YSNHXHUaQrpjp2UkNa+9zbc8bcYnc86o6LqRJlubZzlz7i6Gb7jcghh90jzvcYTYhYFRLAyn4cq8XXQUUCyBI3SNiDp06zLExsNhyp8mHG+HlVl1HAameeY+E0tR4kNOmsgzoisGPAYEGxO1tsSmYZrQU3UU2WRZi2ZULU4mpmp7Ts+onWreGCdtgLgE974XqonzDLmpKehaGFxZXltGF8iFFzzY2IHzxyrGdHw0eoBkRN0f8A8cyZbHDrpjDCl3tq0wE8u3AYgHSBvzfjF7UVNHSUsVPALRRIEQegFhik+nczzrpytqaYTPUVfhKVEUQaKRFvpDDkHkX1Dnjbeyck6xp6n3eDNqdsurJiqhWcPEXNrKHG1yTYA2JONtDqAFzzKWKQczabgcnCK1tI0xgWphMw5jEg1fhzir/bb1XPl4pcio53gNXC0lSyH4njJKhB33Oq5G4t64pKjMQrHkTXTSI+qNovgMenuCNwfwxvSksM5iSwE7DvjOKg9mHtCqpq85P1NVLKZW/sdbKyoWJAtGeASe3rt3GLeDAnbC2RkOGkggjImcGDBismaj151FmmWfs/KunKRKjOMzd1gMuyRIgBeRvlcbev0NK1PX3WcOZz0ldn09PNHKY2jjijABHkCLgG3JHl54f59m3UHTPVFXW165jFUmqqY6WqqZW8EwOQQsYZSgNlBurehU2xpuZ108sKzSVIr2mvHMxYsz2AAOo3PO2/+HzxZCA3IzIIyJs/U/XNf1Zk2X0dVRws9FLreoSU6p/hZCdNgBcG/J/PGoQe6tG7TMEdUEbBmH3fPbY3wrTU1V4bSVNQEUpdFIvp9Oww1zSkSGhTQZG8NityB8INtiQP1/njZXYADtXgRbD7mTGf9W/tTIsp6fR54Mvy6IrMEa4qHv8ACfkANr+ZxBpmX2LU0SARqNmLaWI7jYWvibaKMneNP4RjzJTQyrpeNbc7C3y3w/6OxQdpHMp8q55Ed5RXyZI/vxio4pJo/DTxQxCAkk8b79997YkF67oftFzY1VTJchDS2WIqeNtQNxuOTiCnpUqUAqZJpbEkgtYE+ew9ceoqeKKIRpGoUb/d74wjxLWEl+Jos1Sf1EdVfXxhj8LJKIU6yb1E0zFpZW7/ABX+lySePLEFm8uV1uYRzx+9Ra7Go11Hjk776WYA3C/3u/cDEr4Uf/TX+EYDFGeY1/hGNNfiwnRiDqMx51j1RRZ4mWe6RyIcrpzAlTVziWepUgffAFgb3/ePJxASTUrUoAkDVBU6SpsQTc/rtiT8KO//AC18/ujEZPHqzYpEEVzGCCzaQBbf57YY1RoX8GQGDmK5iGjy0RjYjTck2046G6P61OfZz+ysuoXloaSkQz5iz7GSwsoW2999yb7Ha1iaIWkhv4RQyNGTfb4WN77+e9+/+r/pnrHOOh5Ks0hppYKiVHdZo2bxLDhW1XBsTzjLqGNj9dCMQYE6gBuMZxo3T3tQ6fzdoop3ky6aUgKtWAqsTwA4JX88bwNxcYykFexGSiva5RM+fSVtfnME1RDKi0mWXuY6d03cKOW1g35+EXOKyr5oKjMYnUSIadS0x8Ox0i1gAbb887b42jqjqOXqTqOqzFQiRF/AjQqbrHGWAPPJvc7eQ7Y1yGGGrzDxAhaFkbU5v8TX8+SO2HjTNgOeJX5B1GRkSVbzveUKAhAJN7dr+ZP5Yd5v7uuXyIAol1AkMTrFyNjffjz9PW5NRU8dQaiCaOOWNgxSe+jy27ne2Es0SpamqJKmaIWdbRxA2Jvbvvx5+QxdwwBBkDB5kucGDGDxtju5wJi7Mzgw/TK2JOuojWwuPhY3HnhI0Mi1cVPIyBZDZXB/PGEeS0rEgN1NB0lwGSI1wHYXN7edsS1TRUNKTA0szSPYALoZ/oDuL/LDWKjjcsDUBDe1iupVN+GfYX9BhFfl6HBYggfruNfQWqcDkxnhgWhOayw1CKVkiWzn923ke18StbTtTTiJmLHQG1djfyxC1Mng18st4y0caSKrsBcqbgDz37De1+MNvuW2gWL1EojI5Vu4vPRShmkhqWRtVwDYlV4I1dx6fLDSKCWSTRUlXkS5UuSbMLfCfQi2JBK20z+82K+DaO/dhz69x89/LDWpCRsppnQq0ikBGJYHg2B9MKArZt6jqX5AwYuPD0BwllFo5Y2PHz+V+fLG8ZH7X6jJcrgy2ZPeWptSCWS5YrqOkG3kLD6Y0IoI5WkqZrGp1JouBYW2v6jFxezjobLa3orK6vM6UPUzo0rNq5DOxX/4kYpq3GACIIPcqCqrDPSPUVLgT1euVm4BYnU23qWx5gMpT3HREp3QqTfSNrn8Sf6YedTZPP011BUZTUQ6xTSFoQ66xLCT8LfMC1/UYRlipZXaaV1EkYAJD8W8jfa+/wCHzxcMbFBHWMQxgxOKmiraIGUMgBJFiLxgEE23+lj2F+4OI6tQz0jzwRokcVtZtYvc2DWttf59sLzCnWEMwm1yEK0TRm8m3w82Oxt3798YnqFgyFaWRLSyHTcG+6sL38ubfQ4w2sS35jlAxJg87C+MXDKQrb2tx/XGbXdQ1gNW45FsTQoYswSMwPGvh6heMhhYng27i3646Ws140zqrjg+/tE6fTG4EjuOVSWliWMFFjUd1J07fdvffe/5Yb11DUVMK1K7VCjZOL73AF+CL/ph3CZKONIpAZBp2IHJJO3zPP0x5kqqfxmeplRUVSQQxF/i2779+PPHjarbEs3V8n9dzvvWrJteQlXU1RkZaj7OXTpLBArW/DCcNRMrLHDYmwVFCXKjyUcD6C/rjZ9NNXxKzIkq9iRuPriPkpKmEPoRIY12Huqfatf1N8deryWnNexqgGH36mB9HaG3ByRIzMLrNEjvrkjiVX3vY7m354hJqf3vNXhIZgY1uFIFgO588SksbxSukiMjA8MN/rYkfhiMbw1zotKmoCNdPnqvtbyN++OtaoTRrtOZz8lriTHdWgaTwaXwEkQfCFazKCOduRffjt9cIT00ks9MJQrNGxZ2RrW225+hwnAKeaVpXg1sSZCzhWuPI9r2tZfPm+2PT06yxvDEZllHwKjuR8TWsOed7YTp+CV9Yl39R/0x0/J1X1fR5ZGG90Ylp5k+IiIbubng8KPU46mpaSCmpooII1SKNAiKBwALDGv9CdHUPSeVpFAGlrJEHvFRIBqY+Xoo7D+ZJxs44xntfexMsowMTT/aP05lWb5FPWZk4pZqGJ5IqxdjHtex81NhcfhvvjntKiWCmaarVUWwJUbXuBf58gf736rzOgpszy+ooa6MS01QhjlQkjUp53GOXfaDk6dO55Nk8VUa6OmhNmFwYFO6I9jYkD/8wym1k4BlWUGIOpq0hmgkUxEBviG4IN7G+1vXn8seIKekzSqgyxS0aVdbFFE4QgqzPpZjfvY38t+NsMIaytihR5KVzCoawj2FxYb9xbfnz+WH3TUUo6xyKRTJJTNX0jkk3AJkXny3v5Yta4dRBRgxaJzJEkh2LoG/EX/nhVJJIx9nK0f+VtsSPU2Vvkuf1+XtGUWOZjENOkeGTddPa1iBt5YjMdnYlyDcMgzJlq24OJKZOk8leks4mdCrEGXi4/TCOayGozFgGuoIjAtcDi/64xDmDxUhgQFWC2jZT3/0t+GGiSukvjKV8S+q5XYm/wDv88cOjS3fUPcUAIGB6nRtur+Ja92c8mTOUU09Kk7VF4kCqVswFz6X28hv3x5hzl5a4BLvSudNzGbr2vcdvniOqK6Wa/hkqrLpcMD8R7n9N/TBQVbUcpZASCACtvXc/hjOfHWuj32qCxHA/wB7jhq0VlrRsAe4tnETR5g7FUCtwVU7n1/xf6YgJI1fNZdcBkIgFgdjf0vwfXEnO4kmkmtYMxO54F74aZ3QTZVnNMswYVM9PBKIpDoID/u+m3nxjpbPj0lddkxMwa5mURtUURkVZUkIZ1+FFgKLzy3pvh1k+YvlOc0+bQJT5g1HKJCKg/A9hb033JB7WHyxjMXAiPjrJDMy6jqDaTbYrcWv5beeI6X7CppliPiqzC0LgAqTx8sLIXPEOcczq/pLqCl6myClzaj2SZfiQ8xuPvKfkcTOKs9gDoenM0SIEJ7/AOIP+6JP6YtPGVl2nEuORPEwkMLiEqJdJ0Fxdb9r27Y5r69yusyvqivhzuSKWWuQVHi06kJIxFiLEkrxtc+dvIdLHjENnfTGS57PBPm+XQVckAIjaUXsCb29RtwdsVBI5Emcw1NWKdJHlVfEZ2VVINkk/eBN97XAPz+uPFPXyUVelXSxWFJKtUWdGBaVWDWNzwSMWH7Y85ppsyXIYKakWhyvROZIkOuOSxuluLW09j+YxXxszpE7M1OsJlm8SwZgPum9+T/TGgOD2O5TbLv6+yCLrDIKXqDIV8aoSEOiId54jvb/ADDe31GKb/kbH0PljcPZZ1xLktLD06CKqSfMY1heVhHHDE5UvyRvu1h3PHYGwOs/ZvRZ9M9fl0goswbeTa8c582HY+o+t7Cz9JqxX/F+ouyrdyO5R2M4m846Sz/J5WWsyyoKAi00KeIjX4sVvb62/niFCkjZW/hOOqtqNyCJnKsPUx+eC1z2w6osur6+Qx0FBV1L2JtDCzceoFvpjfOl/ZXXVh8fqJnoIr2FPG6tKw9WF1X6XPywuzUV1jkyVrJ6Eh/Zx0nJ1Jmi1NTGRldM4aRyLLK4NxGPMf3vw748e2SahrOsmSgCrVUdMgmkjN9bXvpI8lAX+I4sjq7qODoAZLT0tPActfXA9JEQJVAA0utzwLEG/wDfHfnnyuMlTXzLNI8VS1RI6ysQS/xm/wD3Fhe3f8Mcp7/lcsw/QmpU2jiK1jhKjxNXjklfsYyEUE/jfbf6DHqQGUU8cETS1VUAsIQamLHsNuf6YUy/IxLNDlkMwjavmWKKSV9IDNsNQAO17D5nHRXR/RGT9MU8fu9Ms1aF+OsmAeUkgXAa2y3HAsPzxRbtgwBJK59xD2WdLt0t0pFS1ClKuof3ioQm/hsQAEvvwFA+d8bhjA2xnGfuXhjB44vjOMN2wQlJdM9NZfN171BW58wkraPMmkMEx1RmBwWSQ8D4QOTsPK9sSmceyWjzHJMtbp402W1K0oSdWQus2oA3JvfUDfc32NsbPnkGSZhncTS5eslT7uS07N4QlivYANcarMLgEHa5GIb2h9WDpvp9qvK8rlkqWkEfvDsSsLG9mLA3I227Hb5YgNg5EJp+b+yWryzKszWKR6j3eKIUDRRXed2YmRWUX+QJsBf0vi8crSaPL6VKq/jrAgkBN/isL7998OT/ADxkbYmEDhMU8P8A0Y/4RhS+C+CE8pGseyIFF+FFsejgvgwQlT9cdGVfUXW1Y83iokmWqMul0sYvHXV8LsAdIBN9/PbEZmvsjq6jpmjr6BpI+pVVZaqKonDI7lfiUEfCDfg8evfF1fLGkdddTy5F1J05QmgatgzJ5Y2jUnUrAxgMANjbUb3/AJYAcQlZ9IdMZxQdaZTBnFEYZY6hamVVPiJCgUaSxF13bSAATY3PbHQg88ajmNZSU1PJVe7zxR041ujzEyBVN2Cx3JJ2sB8sbPR1KVcQlRXW/IcWI2B/QjEly3cgDEcYMGDESYYweMZwYITUvdM6pc6nENTK+XBFSmo/BTTDa3xCQgnt908fliXoqCKWnrYaz+1xzSsJBOqtqFgLEAAHjyxK2GI+s8WiaWppwjK1jJExIBI2uDvY2t+HbEYhFWyykYDTG0Z84ZGjP4qRjC5ZAvElX9ayY/8A2wxps8kndkNKqkeUx/8AHCr5vIjW92U/+6f/ABxMIlXeFBUe7wJUzTLF4zK1dIgCXtyWte/+pGEzXZOtStNJV1Uc7BToaefYtawve19+L4QrpTWyrIqPBIV8N2ilX40v906kO1+4sR2OGIoKZWUmFzEq7wtKrK1k8M3vHfddrXt6YjMJMTz5dT1EsMtRU3iUFgtTOzXPYKDc/T18jhsM0yhKY1FRVVEcZfSNNTO5O17/AAk9t78W74bRU0SPGIlnSZUCrN7wGb7xOo6kIJux5GEqiigSmtEs4IfdzOrsbrpN9aMDcDm1/XfAOYTY48tpZFWRZap1YAj+2yspH8ViMLR5dRxzrOlNEJVBVX0C4B5APbEJTZ49NTxwLS3WNAqlp97AbfuYc0+b1FdMKeKJIGcE+IX16R8rDfEwjTNVzaajk/Z88yvMjhJ/DjlNO1yBZNPxAf7OJTp2GugyqBM0qHqay32szqF1ni+kbLsBsOMP4oxHGqXvbueThTEYhDBgwYmE/9k="/>
          <p:cNvSpPr>
            <a:spLocks noChangeAspect="1" noChangeArrowheads="1"/>
          </p:cNvSpPr>
          <p:nvPr/>
        </p:nvSpPr>
        <p:spPr bwMode="auto">
          <a:xfrm>
            <a:off x="63500" y="-719138"/>
            <a:ext cx="1152525" cy="1485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990600" y="3581400"/>
            <a:ext cx="7315200" cy="1569660"/>
          </a:xfrm>
          <a:prstGeom prst="rect">
            <a:avLst/>
          </a:prstGeom>
          <a:noFill/>
        </p:spPr>
        <p:txBody>
          <a:bodyPr wrap="square" lIns="91440" tIns="45720" rIns="91440" bIns="45720">
            <a:spAutoFit/>
          </a:bodyPr>
          <a:lstStyle/>
          <a:p>
            <a:pPr algn="ctr"/>
            <a:r>
              <a:rPr lang="es-ES" sz="4800" b="1" cap="none" spc="0"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A</a:t>
            </a:r>
            <a:r>
              <a:rPr lang="es-ES" sz="48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GENTE </a:t>
            </a:r>
            <a:r>
              <a:rPr lang="es-ES" sz="4800" b="1" cap="none" spc="0"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L</a:t>
            </a:r>
            <a:r>
              <a:rPr lang="es-ES" sz="48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OCAL DEL </a:t>
            </a:r>
            <a:r>
              <a:rPr lang="es-ES" sz="4800" b="1" cap="none" spc="0"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F</a:t>
            </a:r>
            <a:r>
              <a:rPr lang="es-ES" sz="48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ONDO (</a:t>
            </a:r>
            <a:r>
              <a:rPr lang="es-ES" sz="4800" b="1"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ALF</a:t>
            </a:r>
            <a:r>
              <a:rPr lang="es-ES" sz="48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a:t>
            </a:r>
          </a:p>
        </p:txBody>
      </p:sp>
      <p:sp>
        <p:nvSpPr>
          <p:cNvPr id="9" name="8 Subtítulo"/>
          <p:cNvSpPr>
            <a:spLocks noGrp="1"/>
          </p:cNvSpPr>
          <p:nvPr>
            <p:ph type="subTitle" idx="1"/>
          </p:nvPr>
        </p:nvSpPr>
        <p:spPr>
          <a:xfrm>
            <a:off x="2819400" y="2728748"/>
            <a:ext cx="3200400" cy="928852"/>
          </a:xfrm>
        </p:spPr>
        <p:txBody>
          <a:bodyPr>
            <a:normAutofit/>
          </a:bodyPr>
          <a:lstStyle/>
          <a:p>
            <a:r>
              <a:rPr lang="es-SV" sz="4800" b="1" dirty="0"/>
              <a:t>EL ROL DEL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 y="1097658"/>
            <a:ext cx="2179638" cy="242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4 Marcador de número de diapositiva"/>
          <p:cNvSpPr>
            <a:spLocks noGrp="1"/>
          </p:cNvSpPr>
          <p:nvPr>
            <p:ph type="sldNum" sz="quarter" idx="12"/>
          </p:nvPr>
        </p:nvSpPr>
        <p:spPr>
          <a:noFill/>
        </p:spPr>
        <p:txBody>
          <a:bodyPr/>
          <a:lstStyle/>
          <a:p>
            <a:fld id="{D66B04B2-02C1-4D3A-B86D-50B291930E7F}" type="slidenum">
              <a:rPr lang="en-US" smtClean="0"/>
              <a:pPr/>
              <a:t>3</a:t>
            </a:fld>
            <a:endParaRPr lang="en-US" dirty="0"/>
          </a:p>
        </p:txBody>
      </p:sp>
      <p:cxnSp>
        <p:nvCxnSpPr>
          <p:cNvPr id="8" name="Straight Connector 14"/>
          <p:cNvCxnSpPr/>
          <p:nvPr/>
        </p:nvCxnSpPr>
        <p:spPr>
          <a:xfrm>
            <a:off x="152400" y="12954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9" name="Picture 11"/>
          <p:cNvPicPr/>
          <p:nvPr/>
        </p:nvPicPr>
        <p:blipFill>
          <a:blip r:embed="rId2" cstate="print">
            <a:extLst>
              <a:ext uri="{28A0092B-C50C-407E-A947-70E740481C1C}">
                <a14:useLocalDpi xmlns:a14="http://schemas.microsoft.com/office/drawing/2010/main" val="0"/>
              </a:ext>
            </a:extLst>
          </a:blip>
          <a:stretch>
            <a:fillRect/>
          </a:stretch>
        </p:blipFill>
        <p:spPr>
          <a:xfrm>
            <a:off x="7772400" y="194912"/>
            <a:ext cx="1219200" cy="505460"/>
          </a:xfrm>
          <a:prstGeom prst="rect">
            <a:avLst/>
          </a:prstGeom>
        </p:spPr>
      </p:pic>
      <p:sp>
        <p:nvSpPr>
          <p:cNvPr id="10" name="9 Rectángulo"/>
          <p:cNvSpPr/>
          <p:nvPr/>
        </p:nvSpPr>
        <p:spPr>
          <a:xfrm>
            <a:off x="0" y="1"/>
            <a:ext cx="8077200" cy="1323439"/>
          </a:xfrm>
          <a:prstGeom prst="rect">
            <a:avLst/>
          </a:prstGeom>
          <a:noFill/>
        </p:spPr>
        <p:txBody>
          <a:bodyPr wrap="square" lIns="91440" tIns="45720" rIns="91440" bIns="45720">
            <a:spAutoFit/>
          </a:bodyPr>
          <a:lstStyle/>
          <a:p>
            <a:pPr algn="ctr"/>
            <a:r>
              <a:rPr lang="es-ES" sz="4000" b="1" dirty="0">
                <a:ln w="10541" cmpd="sng">
                  <a:solidFill>
                    <a:srgbClr val="7D7D7D">
                      <a:tint val="100000"/>
                      <a:shade val="100000"/>
                      <a:satMod val="110000"/>
                    </a:srgbClr>
                  </a:solidFill>
                  <a:prstDash val="solid"/>
                </a:ln>
                <a:solidFill>
                  <a:schemeClr val="accent1"/>
                </a:solidFill>
              </a:rPr>
              <a:t>¿Cuál es el propósito del Agente Local del Fondo?</a:t>
            </a:r>
            <a:endParaRPr lang="es-ES" sz="4000" b="1" cap="none" spc="0" dirty="0">
              <a:ln w="10541" cmpd="sng">
                <a:solidFill>
                  <a:srgbClr val="7D7D7D">
                    <a:tint val="100000"/>
                    <a:shade val="100000"/>
                    <a:satMod val="110000"/>
                  </a:srgbClr>
                </a:solidFill>
                <a:prstDash val="solid"/>
              </a:ln>
              <a:solidFill>
                <a:schemeClr val="accent1"/>
              </a:solidFill>
              <a:effectLst/>
            </a:endParaRPr>
          </a:p>
        </p:txBody>
      </p:sp>
      <p:pic>
        <p:nvPicPr>
          <p:cNvPr id="11" name="10 Imagen" descr="why-us1.jpg"/>
          <p:cNvPicPr>
            <a:picLocks noChangeAspect="1"/>
          </p:cNvPicPr>
          <p:nvPr/>
        </p:nvPicPr>
        <p:blipFill>
          <a:blip r:embed="rId3" cstate="print"/>
          <a:stretch>
            <a:fillRect/>
          </a:stretch>
        </p:blipFill>
        <p:spPr>
          <a:xfrm>
            <a:off x="152400" y="1828800"/>
            <a:ext cx="3886200" cy="2819400"/>
          </a:xfrm>
          <a:prstGeom prst="ellipse">
            <a:avLst/>
          </a:prstGeom>
          <a:ln>
            <a:noFill/>
          </a:ln>
          <a:effectLst>
            <a:softEdge rad="112500"/>
          </a:effectLst>
        </p:spPr>
      </p:pic>
      <p:sp>
        <p:nvSpPr>
          <p:cNvPr id="8195" name="2 Marcador de contenido"/>
          <p:cNvSpPr>
            <a:spLocks noGrp="1"/>
          </p:cNvSpPr>
          <p:nvPr>
            <p:ph idx="1"/>
          </p:nvPr>
        </p:nvSpPr>
        <p:spPr>
          <a:xfrm>
            <a:off x="3962400" y="1676400"/>
            <a:ext cx="4876800" cy="4326731"/>
          </a:xfrm>
        </p:spPr>
        <p:txBody>
          <a:bodyPr>
            <a:noAutofit/>
          </a:bodyPr>
          <a:lstStyle/>
          <a:p>
            <a:pPr marL="0" indent="0" algn="just">
              <a:buNone/>
            </a:pPr>
            <a:r>
              <a:rPr lang="es-ES" sz="2800" dirty="0"/>
              <a:t>El Fondo Mundial no tiene presencia en los países; todo el personal tiene su sede en la Secretaría en Ginebra, Suiza. Por lo tanto, dependemos de organizaciones independientes en cada país conocidas como "Agente Local del Fondo" para servir como nuestros ojos y oídos en el terreno</a:t>
            </a:r>
          </a:p>
          <a:p>
            <a:pPr marL="0" indent="0" algn="just">
              <a:buNone/>
            </a:pPr>
            <a:r>
              <a:rPr lang="es-ES" sz="2800" dirty="0"/>
              <a:t>.</a:t>
            </a:r>
            <a:br>
              <a:rPr lang="es-SV" sz="2800" dirty="0"/>
            </a:br>
            <a:endParaRPr lang="es-SV" sz="28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524000"/>
            <a:ext cx="4114800" cy="3962400"/>
          </a:xfrm>
        </p:spPr>
        <p:txBody>
          <a:bodyPr>
            <a:normAutofit fontScale="92500" lnSpcReduction="10000"/>
          </a:bodyPr>
          <a:lstStyle/>
          <a:p>
            <a:pPr marL="0" indent="0">
              <a:buNone/>
            </a:pPr>
            <a:r>
              <a:rPr lang="es-ES" sz="2800" dirty="0"/>
              <a:t>El Agente Local del Fondo (generalmente es uno por país) trabaja estrechamente con el Equipo del País del Secretariado para evaluar y monitorear las actividades antes, durante y después de la implementación de una subvención. Normalmente, estos incluirían:</a:t>
            </a:r>
            <a:endParaRPr lang="es-SV" sz="2800" dirty="0"/>
          </a:p>
        </p:txBody>
      </p:sp>
      <p:cxnSp>
        <p:nvCxnSpPr>
          <p:cNvPr id="8"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9" name="Picture 11"/>
          <p:cNvPicPr/>
          <p:nvPr/>
        </p:nvPicPr>
        <p:blipFill>
          <a:blip r:embed="rId2" cstate="print">
            <a:extLst>
              <a:ext uri="{28A0092B-C50C-407E-A947-70E740481C1C}">
                <a14:useLocalDpi xmlns:a14="http://schemas.microsoft.com/office/drawing/2010/main" val="0"/>
              </a:ext>
            </a:extLst>
          </a:blip>
          <a:stretch>
            <a:fillRect/>
          </a:stretch>
        </p:blipFill>
        <p:spPr>
          <a:xfrm>
            <a:off x="7467600" y="228600"/>
            <a:ext cx="1524000" cy="505460"/>
          </a:xfrm>
          <a:prstGeom prst="rect">
            <a:avLst/>
          </a:prstGeom>
        </p:spPr>
      </p:pic>
      <p:sp>
        <p:nvSpPr>
          <p:cNvPr id="10" name="9 Rectángulo"/>
          <p:cNvSpPr/>
          <p:nvPr/>
        </p:nvSpPr>
        <p:spPr>
          <a:xfrm>
            <a:off x="228600" y="76200"/>
            <a:ext cx="7620000" cy="707886"/>
          </a:xfrm>
          <a:prstGeom prst="rect">
            <a:avLst/>
          </a:prstGeom>
          <a:noFill/>
        </p:spPr>
        <p:txBody>
          <a:bodyPr wrap="square" lIns="91440" tIns="45720" rIns="91440" bIns="45720">
            <a:spAutoFit/>
          </a:bodyPr>
          <a:lstStyle/>
          <a:p>
            <a:pPr algn="ctr"/>
            <a:r>
              <a:rPr lang="es-ES" sz="4000" b="1" dirty="0">
                <a:ln w="10541" cmpd="sng">
                  <a:solidFill>
                    <a:srgbClr val="7D7D7D">
                      <a:tint val="100000"/>
                      <a:shade val="100000"/>
                      <a:satMod val="110000"/>
                    </a:srgbClr>
                  </a:solidFill>
                  <a:prstDash val="solid"/>
                </a:ln>
                <a:solidFill>
                  <a:schemeClr val="tx2"/>
                </a:solidFill>
              </a:rPr>
              <a:t>Rol del Agente Local del Fondo</a:t>
            </a:r>
            <a:endParaRPr lang="es-ES" sz="4000" b="1" cap="none" spc="0" dirty="0">
              <a:ln w="10541" cmpd="sng">
                <a:solidFill>
                  <a:srgbClr val="7D7D7D">
                    <a:tint val="100000"/>
                    <a:shade val="100000"/>
                    <a:satMod val="110000"/>
                  </a:srgbClr>
                </a:solidFill>
                <a:prstDash val="solid"/>
              </a:ln>
              <a:solidFill>
                <a:schemeClr val="tx2"/>
              </a:solidFill>
              <a:effectLst/>
            </a:endParaRPr>
          </a:p>
        </p:txBody>
      </p:sp>
      <p:sp>
        <p:nvSpPr>
          <p:cNvPr id="11" name="Rectangle 3"/>
          <p:cNvSpPr txBox="1">
            <a:spLocks noChangeArrowheads="1"/>
          </p:cNvSpPr>
          <p:nvPr/>
        </p:nvSpPr>
        <p:spPr>
          <a:xfrm>
            <a:off x="4572000" y="990600"/>
            <a:ext cx="42672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r>
              <a:rPr lang="es-ES" sz="1700" dirty="0"/>
              <a:t>Evaluar la capacidad del Receptor Principal designado, incluyendo:</a:t>
            </a:r>
            <a:endParaRPr lang="en-US" sz="1700" dirty="0"/>
          </a:p>
          <a:p>
            <a:pPr marL="577850" lvl="2" indent="-177800"/>
            <a:r>
              <a:rPr lang="en-US" sz="1700" dirty="0" err="1"/>
              <a:t>Historial</a:t>
            </a:r>
            <a:r>
              <a:rPr lang="en-US" sz="1700" dirty="0"/>
              <a:t> anterior</a:t>
            </a:r>
          </a:p>
          <a:p>
            <a:pPr marL="577850" lvl="2" indent="-177800"/>
            <a:r>
              <a:rPr lang="en-US" sz="1700" dirty="0"/>
              <a:t>Eficacia de </a:t>
            </a:r>
            <a:r>
              <a:rPr lang="en-US" sz="1700" dirty="0" err="1"/>
              <a:t>los</a:t>
            </a:r>
            <a:r>
              <a:rPr lang="en-US" sz="1700" dirty="0"/>
              <a:t> </a:t>
            </a:r>
            <a:r>
              <a:rPr lang="en-US" sz="1700" dirty="0" err="1"/>
              <a:t>controles</a:t>
            </a:r>
            <a:r>
              <a:rPr lang="en-US" sz="1700" dirty="0"/>
              <a:t> y </a:t>
            </a:r>
            <a:r>
              <a:rPr lang="en-US" sz="1700" dirty="0" err="1"/>
              <a:t>sistemas</a:t>
            </a:r>
            <a:r>
              <a:rPr lang="en-US" sz="1700" dirty="0"/>
              <a:t> </a:t>
            </a:r>
            <a:r>
              <a:rPr lang="en-US" sz="1700" dirty="0" err="1"/>
              <a:t>internos</a:t>
            </a:r>
            <a:endParaRPr lang="en-US" sz="1700" dirty="0"/>
          </a:p>
          <a:p>
            <a:pPr marL="577850" lvl="2" indent="-177800"/>
            <a:r>
              <a:rPr lang="en-US" sz="1700" dirty="0" err="1"/>
              <a:t>Revisión</a:t>
            </a:r>
            <a:r>
              <a:rPr lang="en-US" sz="1700" dirty="0"/>
              <a:t> del </a:t>
            </a:r>
            <a:r>
              <a:rPr lang="en-US" sz="1700" dirty="0" err="1"/>
              <a:t>presupuesto</a:t>
            </a:r>
            <a:r>
              <a:rPr lang="en-US" sz="1700" dirty="0"/>
              <a:t> </a:t>
            </a:r>
            <a:r>
              <a:rPr lang="en-US" sz="1700" dirty="0" err="1"/>
              <a:t>propuesto</a:t>
            </a:r>
            <a:r>
              <a:rPr lang="en-US" sz="1700" dirty="0"/>
              <a:t> </a:t>
            </a:r>
            <a:r>
              <a:rPr lang="en-US" sz="1700" dirty="0" err="1"/>
              <a:t>por</a:t>
            </a:r>
            <a:r>
              <a:rPr lang="en-US" sz="1700" dirty="0"/>
              <a:t> la </a:t>
            </a:r>
            <a:r>
              <a:rPr lang="en-US" sz="1700" dirty="0" err="1"/>
              <a:t>subvención</a:t>
            </a:r>
            <a:r>
              <a:rPr lang="en-US" sz="1700" dirty="0"/>
              <a:t>, plan de </a:t>
            </a:r>
            <a:r>
              <a:rPr lang="en-US" sz="1700" dirty="0" err="1"/>
              <a:t>trabajo</a:t>
            </a:r>
            <a:r>
              <a:rPr lang="en-US" sz="1700" dirty="0"/>
              <a:t> y </a:t>
            </a:r>
            <a:r>
              <a:rPr lang="en-US" sz="1700" dirty="0" err="1"/>
              <a:t>documentos</a:t>
            </a:r>
            <a:r>
              <a:rPr lang="en-US" sz="1700" dirty="0"/>
              <a:t> </a:t>
            </a:r>
            <a:r>
              <a:rPr lang="en-US" sz="1700" dirty="0" err="1"/>
              <a:t>relacionados</a:t>
            </a:r>
            <a:endParaRPr lang="en-US" sz="1700" dirty="0"/>
          </a:p>
          <a:p>
            <a:pPr marL="177800" indent="-177800"/>
            <a:r>
              <a:rPr lang="en-US" sz="1700" dirty="0" err="1"/>
              <a:t>Revisión</a:t>
            </a:r>
            <a:r>
              <a:rPr lang="en-US" sz="1700" dirty="0"/>
              <a:t> del </a:t>
            </a:r>
            <a:r>
              <a:rPr lang="en-US" sz="1700" dirty="0" err="1"/>
              <a:t>progreso</a:t>
            </a:r>
            <a:r>
              <a:rPr lang="en-US" sz="1700" dirty="0"/>
              <a:t> de la </a:t>
            </a:r>
            <a:r>
              <a:rPr lang="en-US" sz="1700" dirty="0" err="1"/>
              <a:t>subvención</a:t>
            </a:r>
            <a:r>
              <a:rPr lang="en-US" sz="1700" dirty="0"/>
              <a:t> y el </a:t>
            </a:r>
            <a:r>
              <a:rPr lang="en-US" sz="1700" dirty="0" err="1"/>
              <a:t>correcto</a:t>
            </a:r>
            <a:r>
              <a:rPr lang="en-US" sz="1700" dirty="0"/>
              <a:t> </a:t>
            </a:r>
            <a:r>
              <a:rPr lang="en-US" sz="1700" dirty="0" err="1"/>
              <a:t>uso</a:t>
            </a:r>
            <a:r>
              <a:rPr lang="en-US" sz="1700" dirty="0"/>
              <a:t> de </a:t>
            </a:r>
            <a:r>
              <a:rPr lang="en-US" sz="1700" dirty="0" err="1"/>
              <a:t>los</a:t>
            </a:r>
            <a:r>
              <a:rPr lang="en-US" sz="1700" dirty="0"/>
              <a:t> </a:t>
            </a:r>
            <a:r>
              <a:rPr lang="en-US" sz="1700" dirty="0" err="1"/>
              <a:t>fondos</a:t>
            </a:r>
            <a:r>
              <a:rPr lang="en-US" sz="1700" dirty="0"/>
              <a:t>, </a:t>
            </a:r>
            <a:r>
              <a:rPr lang="en-US" sz="1700" dirty="0" err="1"/>
              <a:t>incluyendo</a:t>
            </a:r>
            <a:r>
              <a:rPr lang="en-US" sz="1700" dirty="0"/>
              <a:t>:</a:t>
            </a:r>
          </a:p>
          <a:p>
            <a:pPr marL="577850" lvl="2" indent="-177800"/>
            <a:r>
              <a:rPr lang="en-US" sz="1700" dirty="0" err="1"/>
              <a:t>Solicitud</a:t>
            </a:r>
            <a:r>
              <a:rPr lang="en-US" sz="1700" dirty="0"/>
              <a:t> de </a:t>
            </a:r>
            <a:r>
              <a:rPr lang="en-US" sz="1700" dirty="0" err="1"/>
              <a:t>renovación</a:t>
            </a:r>
            <a:r>
              <a:rPr lang="en-US" sz="1700" dirty="0"/>
              <a:t> del </a:t>
            </a:r>
            <a:r>
              <a:rPr lang="en-US" sz="1700" dirty="0" err="1"/>
              <a:t>financiamiento</a:t>
            </a:r>
            <a:endParaRPr lang="en-US" sz="1700" dirty="0"/>
          </a:p>
          <a:p>
            <a:pPr marL="577850" lvl="2" indent="-177800"/>
            <a:r>
              <a:rPr lang="en-US" sz="1700" dirty="0" err="1"/>
              <a:t>Visitas</a:t>
            </a:r>
            <a:r>
              <a:rPr lang="en-US" sz="1700" dirty="0"/>
              <a:t> a </a:t>
            </a:r>
            <a:r>
              <a:rPr lang="en-US" sz="1700" dirty="0" err="1"/>
              <a:t>sitios</a:t>
            </a:r>
            <a:r>
              <a:rPr lang="en-US" sz="1700" dirty="0"/>
              <a:t> para </a:t>
            </a:r>
            <a:r>
              <a:rPr lang="en-US" sz="1700" dirty="0" err="1"/>
              <a:t>verificar</a:t>
            </a:r>
            <a:r>
              <a:rPr lang="en-US" sz="1700" dirty="0"/>
              <a:t> </a:t>
            </a:r>
            <a:r>
              <a:rPr lang="en-US" sz="1700" dirty="0" err="1"/>
              <a:t>los</a:t>
            </a:r>
            <a:r>
              <a:rPr lang="en-US" sz="1700" dirty="0"/>
              <a:t> </a:t>
            </a:r>
            <a:r>
              <a:rPr lang="en-US" sz="1700" dirty="0" err="1"/>
              <a:t>resultados</a:t>
            </a:r>
            <a:r>
              <a:rPr lang="en-US" sz="1700" dirty="0"/>
              <a:t> y la </a:t>
            </a:r>
            <a:r>
              <a:rPr lang="en-US" sz="1700" dirty="0" err="1"/>
              <a:t>calidad</a:t>
            </a:r>
            <a:r>
              <a:rPr lang="en-US" sz="1700" dirty="0"/>
              <a:t> de </a:t>
            </a:r>
            <a:r>
              <a:rPr lang="en-US" sz="1700" dirty="0" err="1"/>
              <a:t>los</a:t>
            </a:r>
            <a:r>
              <a:rPr lang="en-US" sz="1700" dirty="0"/>
              <a:t> </a:t>
            </a:r>
            <a:r>
              <a:rPr lang="en-US" sz="1700" dirty="0" err="1"/>
              <a:t>datos</a:t>
            </a:r>
            <a:endParaRPr lang="en-US" sz="1700" dirty="0"/>
          </a:p>
          <a:p>
            <a:pPr marL="177800" indent="-177800"/>
            <a:r>
              <a:rPr lang="en-US" sz="1700" dirty="0" err="1"/>
              <a:t>Asesorar</a:t>
            </a:r>
            <a:r>
              <a:rPr lang="en-US" sz="1700" dirty="0"/>
              <a:t> al </a:t>
            </a:r>
            <a:r>
              <a:rPr lang="en-US" sz="1700" dirty="0" err="1"/>
              <a:t>Fondo</a:t>
            </a:r>
            <a:r>
              <a:rPr lang="en-US" sz="1700" dirty="0"/>
              <a:t> Mundial </a:t>
            </a:r>
            <a:r>
              <a:rPr lang="en-US" sz="1700" dirty="0" err="1"/>
              <a:t>en</a:t>
            </a:r>
            <a:r>
              <a:rPr lang="en-US" sz="1700" dirty="0"/>
              <a:t> las </a:t>
            </a:r>
            <a:r>
              <a:rPr lang="en-US" sz="1700" dirty="0" err="1"/>
              <a:t>actividades</a:t>
            </a:r>
            <a:r>
              <a:rPr lang="en-US" sz="1700" dirty="0"/>
              <a:t> </a:t>
            </a:r>
            <a:r>
              <a:rPr lang="en-US" sz="1700" dirty="0" err="1"/>
              <a:t>relacionadas</a:t>
            </a:r>
            <a:r>
              <a:rPr lang="en-US" sz="1700" dirty="0"/>
              <a:t> al </a:t>
            </a:r>
            <a:r>
              <a:rPr lang="en-US" sz="1700" dirty="0" err="1"/>
              <a:t>cierre</a:t>
            </a:r>
            <a:r>
              <a:rPr lang="en-US" sz="1700" dirty="0"/>
              <a:t> de </a:t>
            </a:r>
            <a:r>
              <a:rPr lang="en-US" sz="1700" dirty="0" err="1"/>
              <a:t>una</a:t>
            </a:r>
            <a:r>
              <a:rPr lang="en-US" sz="1700" dirty="0"/>
              <a:t> </a:t>
            </a:r>
            <a:r>
              <a:rPr lang="en-US" sz="1700" dirty="0" err="1"/>
              <a:t>subvención</a:t>
            </a:r>
            <a:r>
              <a:rPr lang="en-US" sz="1700" dirty="0"/>
              <a:t> y </a:t>
            </a:r>
            <a:r>
              <a:rPr lang="en-US" sz="1700" dirty="0" err="1"/>
              <a:t>cualquier</a:t>
            </a:r>
            <a:r>
              <a:rPr lang="en-US" sz="1700" dirty="0"/>
              <a:t> </a:t>
            </a:r>
            <a:r>
              <a:rPr lang="en-US" sz="1700" dirty="0" err="1"/>
              <a:t>posible</a:t>
            </a:r>
            <a:r>
              <a:rPr lang="en-US" sz="1700" dirty="0"/>
              <a:t> </a:t>
            </a:r>
            <a:r>
              <a:rPr lang="en-US" sz="1700" dirty="0" err="1"/>
              <a:t>riesgo</a:t>
            </a:r>
            <a:endParaRPr lang="es-SV" sz="1700" dirty="0"/>
          </a:p>
        </p:txBody>
      </p:sp>
      <p:sp>
        <p:nvSpPr>
          <p:cNvPr id="12" name="Rectangle 3"/>
          <p:cNvSpPr txBox="1">
            <a:spLocks noChangeArrowheads="1"/>
          </p:cNvSpPr>
          <p:nvPr/>
        </p:nvSpPr>
        <p:spPr>
          <a:xfrm>
            <a:off x="304800" y="5943600"/>
            <a:ext cx="86106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t>El trabajo exacto que se llevará a cabo en cada país se establece en un plan de trabajo anual que se decide entre el equipo del país y el Agente Local del Fondo.</a:t>
            </a:r>
            <a:endParaRPr lang="es-SV" sz="2000" dirty="0"/>
          </a:p>
        </p:txBody>
      </p:sp>
      <p:sp>
        <p:nvSpPr>
          <p:cNvPr id="2" name="1 Cerrar llave"/>
          <p:cNvSpPr/>
          <p:nvPr/>
        </p:nvSpPr>
        <p:spPr>
          <a:xfrm flipH="1">
            <a:off x="4038600" y="1066800"/>
            <a:ext cx="457200" cy="4724400"/>
          </a:xfrm>
          <a:prstGeom prst="rightBrac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amond(in)">
                                      <p:cBhvr>
                                        <p:cTn id="10" dur="2000"/>
                                        <p:tgtEl>
                                          <p:spTgt spid="11">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diamond(in)">
                                      <p:cBhvr>
                                        <p:cTn id="13" dur="2000"/>
                                        <p:tgtEl>
                                          <p:spTgt spid="11">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diamond(in)">
                                      <p:cBhvr>
                                        <p:cTn id="16" dur="20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diamond(in)">
                                      <p:cBhvr>
                                        <p:cTn id="21" dur="2000"/>
                                        <p:tgtEl>
                                          <p:spTgt spid="11">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diamond(in)">
                                      <p:cBhvr>
                                        <p:cTn id="24" dur="2000"/>
                                        <p:tgtEl>
                                          <p:spTgt spid="11">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diamond(in)">
                                      <p:cBhvr>
                                        <p:cTn id="27" dur="20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diamond(in)">
                                      <p:cBhvr>
                                        <p:cTn id="32" dur="20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diamond(in)">
                                      <p:cBhvr>
                                        <p:cTn id="3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4600" y="1428928"/>
            <a:ext cx="6183312" cy="4514672"/>
          </a:xfrm>
        </p:spPr>
        <p:txBody>
          <a:bodyPr>
            <a:noAutofit/>
          </a:bodyPr>
          <a:lstStyle/>
          <a:p>
            <a:pPr marL="0" indent="0" algn="just">
              <a:buNone/>
            </a:pPr>
            <a:r>
              <a:rPr lang="es-ES" sz="1900" dirty="0"/>
              <a:t>Aunque los Agentes Locales del Fondos son una parte importante de los arreglos fiduciarios del Fondo Mundial, es importante entender que no actúan en nombre del Fondo Mundial. No representan las opiniones del Fondo Mundial y no toman decisiones con respecto a las subvenciones. También hay una serie de actividades que los Agentes Locales del Fondo no pueden llevar a cabo con respecto a las subvenciones que supervisan, tales como:</a:t>
            </a:r>
          </a:p>
          <a:p>
            <a:pPr algn="just"/>
            <a:r>
              <a:rPr lang="en-US" sz="1900" dirty="0" err="1"/>
              <a:t>Diseñar</a:t>
            </a:r>
            <a:r>
              <a:rPr lang="en-US" sz="1900" dirty="0"/>
              <a:t> e </a:t>
            </a:r>
            <a:r>
              <a:rPr lang="en-US" sz="1900" dirty="0" err="1"/>
              <a:t>implementar</a:t>
            </a:r>
            <a:r>
              <a:rPr lang="en-US" sz="1900" dirty="0"/>
              <a:t> el </a:t>
            </a:r>
            <a:r>
              <a:rPr lang="en-US" sz="1900" dirty="0" err="1"/>
              <a:t>programa</a:t>
            </a:r>
            <a:r>
              <a:rPr lang="en-US" sz="1900" dirty="0"/>
              <a:t> que se </a:t>
            </a:r>
            <a:r>
              <a:rPr lang="en-US" sz="1900" dirty="0" err="1"/>
              <a:t>financiará</a:t>
            </a:r>
            <a:endParaRPr lang="en-US" sz="1900" dirty="0"/>
          </a:p>
          <a:p>
            <a:pPr algn="just"/>
            <a:r>
              <a:rPr lang="en-US" sz="1900" dirty="0" err="1"/>
              <a:t>Proveer</a:t>
            </a:r>
            <a:r>
              <a:rPr lang="en-US" sz="1900" dirty="0"/>
              <a:t> </a:t>
            </a:r>
            <a:r>
              <a:rPr lang="en-US" sz="1900" dirty="0" err="1"/>
              <a:t>cooperación</a:t>
            </a:r>
            <a:r>
              <a:rPr lang="en-US" sz="1900" dirty="0"/>
              <a:t> </a:t>
            </a:r>
            <a:r>
              <a:rPr lang="en-US" sz="1900" dirty="0" err="1"/>
              <a:t>técnica</a:t>
            </a:r>
            <a:r>
              <a:rPr lang="en-US" sz="1900" dirty="0"/>
              <a:t> a </a:t>
            </a:r>
            <a:r>
              <a:rPr lang="en-US" sz="1900" dirty="0" err="1"/>
              <a:t>cualquier</a:t>
            </a:r>
            <a:r>
              <a:rPr lang="en-US" sz="1900" dirty="0"/>
              <a:t> </a:t>
            </a:r>
            <a:r>
              <a:rPr lang="en-US" sz="1900" dirty="0" err="1"/>
              <a:t>implementador</a:t>
            </a:r>
            <a:endParaRPr lang="en-US" sz="1900" dirty="0"/>
          </a:p>
          <a:p>
            <a:pPr algn="just"/>
            <a:r>
              <a:rPr lang="en-US" sz="1900" dirty="0" err="1"/>
              <a:t>Auditar</a:t>
            </a:r>
            <a:r>
              <a:rPr lang="en-US" sz="1900" dirty="0"/>
              <a:t> </a:t>
            </a:r>
            <a:r>
              <a:rPr lang="en-US" sz="1900" dirty="0" err="1"/>
              <a:t>los</a:t>
            </a:r>
            <a:r>
              <a:rPr lang="en-US" sz="1900" dirty="0"/>
              <a:t> </a:t>
            </a:r>
            <a:r>
              <a:rPr lang="en-US" sz="1900" dirty="0" err="1"/>
              <a:t>Estados</a:t>
            </a:r>
            <a:r>
              <a:rPr lang="en-US" sz="1900" dirty="0"/>
              <a:t> </a:t>
            </a:r>
            <a:r>
              <a:rPr lang="en-US" sz="1900" dirty="0" err="1"/>
              <a:t>Financieros</a:t>
            </a:r>
            <a:r>
              <a:rPr lang="en-US" sz="1900" dirty="0"/>
              <a:t> de </a:t>
            </a:r>
            <a:r>
              <a:rPr lang="en-US" sz="1900" dirty="0" err="1"/>
              <a:t>cualquier</a:t>
            </a:r>
            <a:r>
              <a:rPr lang="en-US" sz="1900" dirty="0"/>
              <a:t> </a:t>
            </a:r>
            <a:r>
              <a:rPr lang="en-US" sz="1900" dirty="0" err="1"/>
              <a:t>organización</a:t>
            </a:r>
            <a:r>
              <a:rPr lang="en-US" sz="1900" dirty="0"/>
              <a:t> </a:t>
            </a:r>
            <a:r>
              <a:rPr lang="en-US" sz="1900" dirty="0" err="1"/>
              <a:t>implementadora</a:t>
            </a:r>
            <a:endParaRPr lang="en-US" sz="1900" dirty="0"/>
          </a:p>
        </p:txBody>
      </p:sp>
      <p:cxnSp>
        <p:nvCxnSpPr>
          <p:cNvPr id="6" name="Straight Connector 14"/>
          <p:cNvCxnSpPr/>
          <p:nvPr/>
        </p:nvCxnSpPr>
        <p:spPr>
          <a:xfrm>
            <a:off x="152400" y="1219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7" name="Picture 11"/>
          <p:cNvPicPr/>
          <p:nvPr/>
        </p:nvPicPr>
        <p:blipFill>
          <a:blip r:embed="rId2" cstate="print">
            <a:extLst>
              <a:ext uri="{28A0092B-C50C-407E-A947-70E740481C1C}">
                <a14:useLocalDpi xmlns:a14="http://schemas.microsoft.com/office/drawing/2010/main" val="0"/>
              </a:ext>
            </a:extLst>
          </a:blip>
          <a:stretch>
            <a:fillRect/>
          </a:stretch>
        </p:blipFill>
        <p:spPr>
          <a:xfrm>
            <a:off x="7315200" y="228600"/>
            <a:ext cx="1295400" cy="505460"/>
          </a:xfrm>
          <a:prstGeom prst="rect">
            <a:avLst/>
          </a:prstGeom>
        </p:spPr>
      </p:pic>
      <p:sp>
        <p:nvSpPr>
          <p:cNvPr id="8" name="7 Rectángulo"/>
          <p:cNvSpPr/>
          <p:nvPr/>
        </p:nvSpPr>
        <p:spPr>
          <a:xfrm>
            <a:off x="0" y="115669"/>
            <a:ext cx="7315200" cy="1200329"/>
          </a:xfrm>
          <a:prstGeom prst="rect">
            <a:avLst/>
          </a:prstGeom>
          <a:noFill/>
        </p:spPr>
        <p:txBody>
          <a:bodyPr wrap="square" lIns="91440" tIns="45720" rIns="91440" bIns="45720">
            <a:spAutoFit/>
          </a:bodyPr>
          <a:lstStyle/>
          <a:p>
            <a:pPr algn="ctr"/>
            <a:r>
              <a:rPr lang="es-ES" sz="3600" b="1" cap="none" spc="0" dirty="0">
                <a:ln w="10541" cmpd="sng">
                  <a:solidFill>
                    <a:srgbClr val="7D7D7D">
                      <a:tint val="100000"/>
                      <a:shade val="100000"/>
                      <a:satMod val="110000"/>
                    </a:srgbClr>
                  </a:solidFill>
                  <a:prstDash val="solid"/>
                </a:ln>
                <a:solidFill>
                  <a:schemeClr val="accent1">
                    <a:lumMod val="75000"/>
                  </a:schemeClr>
                </a:solidFill>
                <a:effectLst/>
              </a:rPr>
              <a:t>Limitaciones del Agente Local del Fondo</a:t>
            </a:r>
          </a:p>
        </p:txBody>
      </p:sp>
      <p:sp>
        <p:nvSpPr>
          <p:cNvPr id="9" name="Rectangle 3"/>
          <p:cNvSpPr txBox="1">
            <a:spLocks noChangeArrowheads="1"/>
          </p:cNvSpPr>
          <p:nvPr/>
        </p:nvSpPr>
        <p:spPr>
          <a:xfrm>
            <a:off x="266700" y="5562600"/>
            <a:ext cx="8610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900" dirty="0" err="1"/>
              <a:t>En</a:t>
            </a:r>
            <a:r>
              <a:rPr lang="en-US" sz="1900" dirty="0"/>
              <a:t> </a:t>
            </a:r>
            <a:r>
              <a:rPr lang="en-US" sz="1900" dirty="0" err="1"/>
              <a:t>caso</a:t>
            </a:r>
            <a:r>
              <a:rPr lang="en-US" sz="1900" dirty="0"/>
              <a:t> de </a:t>
            </a:r>
            <a:r>
              <a:rPr lang="en-US" sz="1900" dirty="0" err="1"/>
              <a:t>cualquier</a:t>
            </a:r>
            <a:r>
              <a:rPr lang="en-US" sz="1900" dirty="0"/>
              <a:t> </a:t>
            </a:r>
            <a:r>
              <a:rPr lang="en-US" sz="1900" dirty="0" err="1"/>
              <a:t>duda</a:t>
            </a:r>
            <a:r>
              <a:rPr lang="en-US" sz="1900" dirty="0"/>
              <a:t> con </a:t>
            </a:r>
            <a:r>
              <a:rPr lang="en-US" sz="1900" dirty="0" err="1"/>
              <a:t>respecto</a:t>
            </a:r>
            <a:r>
              <a:rPr lang="en-US" sz="1900" dirty="0"/>
              <a:t> a </a:t>
            </a:r>
            <a:r>
              <a:rPr lang="en-US" sz="1900" dirty="0" err="1"/>
              <a:t>los</a:t>
            </a:r>
            <a:r>
              <a:rPr lang="en-US" sz="1900" dirty="0"/>
              <a:t> </a:t>
            </a:r>
            <a:r>
              <a:rPr lang="en-US" sz="1900" dirty="0" err="1"/>
              <a:t>Agentes</a:t>
            </a:r>
            <a:r>
              <a:rPr lang="en-US" sz="1900" dirty="0"/>
              <a:t> Locales del </a:t>
            </a:r>
            <a:r>
              <a:rPr lang="en-US" sz="1900" dirty="0" err="1"/>
              <a:t>Fondo</a:t>
            </a:r>
            <a:r>
              <a:rPr lang="en-US" sz="1900" dirty="0"/>
              <a:t> </a:t>
            </a:r>
            <a:r>
              <a:rPr lang="en-US" sz="1900" dirty="0" err="1"/>
              <a:t>por</a:t>
            </a:r>
            <a:r>
              <a:rPr lang="en-US" sz="1900" dirty="0"/>
              <a:t> favor </a:t>
            </a:r>
            <a:r>
              <a:rPr lang="en-US" sz="1900" dirty="0" err="1"/>
              <a:t>contactar</a:t>
            </a:r>
            <a:r>
              <a:rPr lang="en-US" sz="1900" dirty="0"/>
              <a:t> al </a:t>
            </a:r>
            <a:r>
              <a:rPr lang="en-US" sz="1900" dirty="0" err="1"/>
              <a:t>Equipo</a:t>
            </a:r>
            <a:r>
              <a:rPr lang="en-US" sz="1900" dirty="0"/>
              <a:t> </a:t>
            </a:r>
            <a:r>
              <a:rPr lang="en-US" sz="1900" dirty="0" err="1"/>
              <a:t>Coordinador</a:t>
            </a:r>
            <a:r>
              <a:rPr lang="en-US" sz="1900" dirty="0"/>
              <a:t>: </a:t>
            </a:r>
            <a:r>
              <a:rPr lang="en-US" sz="1900" dirty="0">
                <a:hlinkClick r:id="rId3"/>
              </a:rPr>
              <a:t>lfacoordinationteam@theglobalfund.org</a:t>
            </a:r>
            <a:r>
              <a:rPr lang="en-US" sz="2000" dirty="0"/>
              <a:t>.</a:t>
            </a:r>
            <a:endParaRPr lang="es-SV"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2209800" cy="224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sp>
        <p:nvSpPr>
          <p:cNvPr id="9" name="8 CuadroTexto"/>
          <p:cNvSpPr txBox="1"/>
          <p:nvPr/>
        </p:nvSpPr>
        <p:spPr>
          <a:xfrm>
            <a:off x="5004048" y="2113111"/>
            <a:ext cx="859531" cy="307777"/>
          </a:xfrm>
          <a:prstGeom prst="rect">
            <a:avLst/>
          </a:prstGeom>
          <a:noFill/>
        </p:spPr>
        <p:txBody>
          <a:bodyPr wrap="none" rtlCol="0">
            <a:spAutoFit/>
          </a:bodyPr>
          <a:lstStyle/>
          <a:p>
            <a:r>
              <a:rPr lang="es-ES" sz="1400" dirty="0">
                <a:solidFill>
                  <a:schemeClr val="bg1"/>
                </a:solidFill>
              </a:rPr>
              <a:t>FPM - OP</a:t>
            </a:r>
          </a:p>
        </p:txBody>
      </p:sp>
      <p:cxnSp>
        <p:nvCxnSpPr>
          <p:cNvPr id="41"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47"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56" name="55 Rectángulo"/>
          <p:cNvSpPr/>
          <p:nvPr/>
        </p:nvSpPr>
        <p:spPr>
          <a:xfrm>
            <a:off x="0" y="115669"/>
            <a:ext cx="8229600" cy="646331"/>
          </a:xfrm>
          <a:prstGeom prst="rect">
            <a:avLst/>
          </a:prstGeom>
          <a:noFill/>
        </p:spPr>
        <p:txBody>
          <a:bodyPr wrap="square" lIns="91440" tIns="45720" rIns="91440" bIns="45720">
            <a:spAutoFit/>
          </a:bodyPr>
          <a:lstStyle/>
          <a:p>
            <a:pPr algn="ctr"/>
            <a:r>
              <a:rPr lang="en-US" sz="3600" b="1" dirty="0" err="1">
                <a:ln w="10541" cmpd="sng">
                  <a:solidFill>
                    <a:srgbClr val="7D7D7D">
                      <a:tint val="100000"/>
                      <a:shade val="100000"/>
                      <a:satMod val="110000"/>
                    </a:srgbClr>
                  </a:solidFill>
                  <a:prstDash val="solid"/>
                </a:ln>
                <a:solidFill>
                  <a:schemeClr val="accent1">
                    <a:lumMod val="75000"/>
                  </a:schemeClr>
                </a:solidFill>
              </a:rPr>
              <a:t>Protocolo</a:t>
            </a:r>
            <a:r>
              <a:rPr lang="en-US" sz="3600" b="1" dirty="0">
                <a:ln w="10541" cmpd="sng">
                  <a:solidFill>
                    <a:srgbClr val="7D7D7D">
                      <a:tint val="100000"/>
                      <a:shade val="100000"/>
                      <a:satMod val="110000"/>
                    </a:srgbClr>
                  </a:solidFill>
                  <a:prstDash val="solid"/>
                </a:ln>
                <a:solidFill>
                  <a:schemeClr val="accent1">
                    <a:lumMod val="75000"/>
                  </a:schemeClr>
                </a:solidFill>
              </a:rPr>
              <a:t> de </a:t>
            </a:r>
            <a:r>
              <a:rPr lang="en-US" sz="3600" b="1" dirty="0" err="1">
                <a:ln w="10541" cmpd="sng">
                  <a:solidFill>
                    <a:srgbClr val="7D7D7D">
                      <a:tint val="100000"/>
                      <a:shade val="100000"/>
                      <a:satMod val="110000"/>
                    </a:srgbClr>
                  </a:solidFill>
                  <a:prstDash val="solid"/>
                </a:ln>
                <a:solidFill>
                  <a:schemeClr val="accent1">
                    <a:lumMod val="75000"/>
                  </a:schemeClr>
                </a:solidFill>
              </a:rPr>
              <a:t>Comunicación</a:t>
            </a:r>
            <a:r>
              <a:rPr lang="en-US" sz="3600" b="1" dirty="0">
                <a:ln w="10541" cmpd="sng">
                  <a:solidFill>
                    <a:srgbClr val="7D7D7D">
                      <a:tint val="100000"/>
                      <a:shade val="100000"/>
                      <a:satMod val="110000"/>
                    </a:srgbClr>
                  </a:solidFill>
                  <a:prstDash val="solid"/>
                </a:ln>
                <a:solidFill>
                  <a:schemeClr val="accent1">
                    <a:lumMod val="75000"/>
                  </a:schemeClr>
                </a:solidFill>
              </a:rPr>
              <a:t> - ALF</a:t>
            </a:r>
            <a:endParaRPr lang="es-ES" sz="36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
        <p:nvSpPr>
          <p:cNvPr id="4" name="3 Rectángulo"/>
          <p:cNvSpPr/>
          <p:nvPr/>
        </p:nvSpPr>
        <p:spPr>
          <a:xfrm>
            <a:off x="533400" y="5410200"/>
            <a:ext cx="7926181" cy="907941"/>
          </a:xfrm>
          <a:prstGeom prst="rect">
            <a:avLst/>
          </a:prstGeom>
        </p:spPr>
        <p:txBody>
          <a:bodyPr wrap="square">
            <a:spAutoFit/>
          </a:bodyPr>
          <a:lstStyle/>
          <a:p>
            <a:pPr algn="just"/>
            <a:r>
              <a:rPr lang="es-ES" dirty="0"/>
              <a:t>La comunicación es una responsabilidad colectiva del Fondo Mundial, de cada ALF y de otras partes interesadas pertinentes. Sin embargo, el ALF sólo reporta </a:t>
            </a:r>
            <a:r>
              <a:rPr lang="es-ES" sz="1700" dirty="0"/>
              <a:t>al Fondo Mundial.</a:t>
            </a:r>
          </a:p>
        </p:txBody>
      </p:sp>
      <p:pic>
        <p:nvPicPr>
          <p:cNvPr id="12" name="Picture 5"/>
          <p:cNvPicPr>
            <a:picLocks noChangeAspect="1" noChangeArrowheads="1"/>
          </p:cNvPicPr>
          <p:nvPr/>
        </p:nvPicPr>
        <p:blipFill>
          <a:blip r:embed="rId4" cstate="print"/>
          <a:srcRect/>
          <a:stretch>
            <a:fillRect/>
          </a:stretch>
        </p:blipFill>
        <p:spPr bwMode="auto">
          <a:xfrm>
            <a:off x="6172200" y="1394814"/>
            <a:ext cx="2577528" cy="1436594"/>
          </a:xfrm>
          <a:prstGeom prst="rect">
            <a:avLst/>
          </a:prstGeom>
          <a:noFill/>
          <a:ln w="9525">
            <a:noFill/>
            <a:miter lim="800000"/>
            <a:headEnd/>
            <a:tailEnd/>
          </a:ln>
          <a:effectLst/>
        </p:spPr>
      </p:pic>
      <p:sp>
        <p:nvSpPr>
          <p:cNvPr id="13" name="12 Rectángulo"/>
          <p:cNvSpPr/>
          <p:nvPr/>
        </p:nvSpPr>
        <p:spPr>
          <a:xfrm>
            <a:off x="152400" y="1092875"/>
            <a:ext cx="5791200" cy="1754326"/>
          </a:xfrm>
          <a:prstGeom prst="rect">
            <a:avLst/>
          </a:prstGeom>
        </p:spPr>
        <p:txBody>
          <a:bodyPr wrap="square">
            <a:spAutoFit/>
          </a:bodyPr>
          <a:lstStyle/>
          <a:p>
            <a:pPr algn="just"/>
            <a:r>
              <a:rPr lang="es-ES" b="1" dirty="0"/>
              <a:t>INDEPENDENCIA</a:t>
            </a:r>
          </a:p>
          <a:p>
            <a:pPr algn="just"/>
            <a:r>
              <a:rPr lang="es-ES" dirty="0"/>
              <a:t>EL ALF interactúa con Receptores Principales, otros implementadores de programas, Mecanismos de Coordinación de País y varios interesados; sin embargo, se espera que se preserve la independencia del ALF, lo cual es crítico para su función de supervisión.</a:t>
            </a:r>
            <a:endParaRPr lang="en-US" dirty="0"/>
          </a:p>
        </p:txBody>
      </p:sp>
      <p:sp>
        <p:nvSpPr>
          <p:cNvPr id="14" name="13 Rectángulo"/>
          <p:cNvSpPr/>
          <p:nvPr/>
        </p:nvSpPr>
        <p:spPr>
          <a:xfrm>
            <a:off x="2514601" y="3276600"/>
            <a:ext cx="6324600" cy="1754326"/>
          </a:xfrm>
          <a:prstGeom prst="rect">
            <a:avLst/>
          </a:prstGeom>
        </p:spPr>
        <p:txBody>
          <a:bodyPr wrap="square">
            <a:spAutoFit/>
          </a:bodyPr>
          <a:lstStyle/>
          <a:p>
            <a:pPr algn="just"/>
            <a:r>
              <a:rPr lang="es-ES" b="1" dirty="0"/>
              <a:t>ALCANCE DE TRABAJO</a:t>
            </a:r>
          </a:p>
          <a:p>
            <a:pPr algn="just"/>
            <a:r>
              <a:rPr lang="es-ES" dirty="0"/>
              <a:t>Asimismo, para que el ALF pueda realizar su trabajo de manera efectiva, es esencial una comprensión clara y realista de su papel por parte de las partes externas, incluidos los Receptores Principales, otros ejecutores del programa y los Mecanismos de Coordinación del País. </a:t>
            </a:r>
            <a:endParaRPr lang="en-US"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311682"/>
            <a:ext cx="1828800" cy="152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sp>
        <p:nvSpPr>
          <p:cNvPr id="9" name="8 CuadroTexto"/>
          <p:cNvSpPr txBox="1"/>
          <p:nvPr/>
        </p:nvSpPr>
        <p:spPr>
          <a:xfrm>
            <a:off x="5004048" y="2113111"/>
            <a:ext cx="859531" cy="307777"/>
          </a:xfrm>
          <a:prstGeom prst="rect">
            <a:avLst/>
          </a:prstGeom>
          <a:noFill/>
        </p:spPr>
        <p:txBody>
          <a:bodyPr wrap="none" rtlCol="0">
            <a:spAutoFit/>
          </a:bodyPr>
          <a:lstStyle/>
          <a:p>
            <a:r>
              <a:rPr lang="es-ES" sz="1400" dirty="0">
                <a:solidFill>
                  <a:schemeClr val="bg1"/>
                </a:solidFill>
              </a:rPr>
              <a:t>FPM - OP</a:t>
            </a:r>
          </a:p>
        </p:txBody>
      </p:sp>
      <p:cxnSp>
        <p:nvCxnSpPr>
          <p:cNvPr id="41"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47"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56" name="55 Rectángulo"/>
          <p:cNvSpPr/>
          <p:nvPr/>
        </p:nvSpPr>
        <p:spPr>
          <a:xfrm>
            <a:off x="0" y="115669"/>
            <a:ext cx="8229600" cy="646331"/>
          </a:xfrm>
          <a:prstGeom prst="rect">
            <a:avLst/>
          </a:prstGeom>
          <a:noFill/>
        </p:spPr>
        <p:txBody>
          <a:bodyPr wrap="square" lIns="91440" tIns="45720" rIns="91440" bIns="45720">
            <a:spAutoFit/>
          </a:bodyPr>
          <a:lstStyle/>
          <a:p>
            <a:pPr algn="ctr"/>
            <a:r>
              <a:rPr lang="en-US" sz="3600" b="1" dirty="0" err="1">
                <a:ln w="10541" cmpd="sng">
                  <a:solidFill>
                    <a:srgbClr val="7D7D7D">
                      <a:tint val="100000"/>
                      <a:shade val="100000"/>
                      <a:satMod val="110000"/>
                    </a:srgbClr>
                  </a:solidFill>
                  <a:prstDash val="solid"/>
                </a:ln>
                <a:solidFill>
                  <a:schemeClr val="accent1">
                    <a:lumMod val="75000"/>
                  </a:schemeClr>
                </a:solidFill>
              </a:rPr>
              <a:t>Portafolio</a:t>
            </a:r>
            <a:r>
              <a:rPr lang="en-US" sz="3600" b="1" dirty="0">
                <a:ln w="10541" cmpd="sng">
                  <a:solidFill>
                    <a:srgbClr val="7D7D7D">
                      <a:tint val="100000"/>
                      <a:shade val="100000"/>
                      <a:satMod val="110000"/>
                    </a:srgbClr>
                  </a:solidFill>
                  <a:prstDash val="solid"/>
                </a:ln>
                <a:solidFill>
                  <a:schemeClr val="accent1">
                    <a:lumMod val="75000"/>
                  </a:schemeClr>
                </a:solidFill>
              </a:rPr>
              <a:t> </a:t>
            </a:r>
            <a:r>
              <a:rPr lang="en-US" sz="3600" b="1" dirty="0" err="1">
                <a:ln w="10541" cmpd="sng">
                  <a:solidFill>
                    <a:srgbClr val="7D7D7D">
                      <a:tint val="100000"/>
                      <a:shade val="100000"/>
                      <a:satMod val="110000"/>
                    </a:srgbClr>
                  </a:solidFill>
                  <a:prstDash val="solid"/>
                </a:ln>
                <a:solidFill>
                  <a:schemeClr val="accent1">
                    <a:lumMod val="75000"/>
                  </a:schemeClr>
                </a:solidFill>
              </a:rPr>
              <a:t>Focalizado</a:t>
            </a:r>
            <a:endParaRPr lang="es-ES" sz="36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
        <p:nvSpPr>
          <p:cNvPr id="3" name="2 Rectángulo"/>
          <p:cNvSpPr/>
          <p:nvPr/>
        </p:nvSpPr>
        <p:spPr>
          <a:xfrm>
            <a:off x="152400" y="1031081"/>
            <a:ext cx="4572000" cy="4247317"/>
          </a:xfrm>
          <a:prstGeom prst="rect">
            <a:avLst/>
          </a:prstGeom>
        </p:spPr>
        <p:txBody>
          <a:bodyPr>
            <a:spAutoFit/>
          </a:bodyPr>
          <a:lstStyle/>
          <a:p>
            <a:pPr algn="just"/>
            <a:r>
              <a:rPr lang="es-ES" dirty="0"/>
              <a:t>Se identificó el Portafolio Focalizado como parte de la iniciativa para adaptar y simplificar el enfoque para los portafolios que operan en condiciones de baja carga de morbilidad y con un entorno de bajo riesgo. La iniciativa tiene por objeto simplificar y racionalizar los procesos desde la fase de aplicación hasta el cierre de la subvención, de manera que la presentación de informes y, en consecuencia, el procesamiento y la verificación de diversos datos financieros se reduzcan a un nivel que permita a los equipos de países del Fondo Mundial tomar decisiones fundamentadas y  enfocar el tiempo del personal donde se puede lograr el mayor impacto.</a:t>
            </a:r>
            <a:endParaRPr lang="en-US" dirty="0"/>
          </a:p>
        </p:txBody>
      </p:sp>
      <p:sp>
        <p:nvSpPr>
          <p:cNvPr id="13" name="12 Rectángulo"/>
          <p:cNvSpPr/>
          <p:nvPr/>
        </p:nvSpPr>
        <p:spPr>
          <a:xfrm>
            <a:off x="152400" y="5278398"/>
            <a:ext cx="8534400" cy="1200329"/>
          </a:xfrm>
          <a:prstGeom prst="rect">
            <a:avLst/>
          </a:prstGeom>
        </p:spPr>
        <p:txBody>
          <a:bodyPr wrap="square">
            <a:spAutoFit/>
          </a:bodyPr>
          <a:lstStyle/>
          <a:p>
            <a:pPr algn="ctr"/>
            <a:r>
              <a:rPr lang="es-ES" sz="2400" b="1" dirty="0"/>
              <a:t>¡¡¡Excepto Guatemala, todas las subvenciones bajo la responsabilidad de Grupo Jacobs han sido clasificadas como Portafolios Focalizados!!!</a:t>
            </a:r>
            <a:r>
              <a:rPr lang="en-US" sz="2400" b="1" dirty="0"/>
              <a:t>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420" y="1143000"/>
            <a:ext cx="3192780" cy="354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914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BDAAkGBwgHBgkIBwgKCgkLDRYPDQwMDRsUFRAWIB0iIiAdHx8kKDQsJCYxJx8fLT0tMTU3Ojo6Iys/RD84QzQ5Ojf/2wBDAQoKCg0MDRoPDxo3JR8lNzc3Nzc3Nzc3Nzc3Nzc3Nzc3Nzc3Nzc3Nzc3Nzc3Nzc3Nzc3Nzc3Nzc3Nzc3Nzc3Nzf/wAARCACeAHsDASIAAhEBAxEB/8QAHAAAAQQDAQAAAAAAAAAAAAAAAAMEBQcBBggC/8QAQRAAAgECBQIDBQUFBgUFAAAAAQIDBBEABRIhMQZBE1FhBxQicYEjMpGhsRVCksHRJFJicuHwFjNTgtJDg6LC8f/EABoBAAIDAQEAAAAAAAAAAAAAAAADAQIEBQb/xAAmEQACAgEEAgEEAwAAAAAAAAABAgADEQQSITEFQRMUUWFxIkLw/9oADAMBAAIRAxEAPwC8cGDBghDBgwYIQxi4wHjFe+1XrOt6bipaHK0RaurR38dxcRKpAuB3N2/I4sqljgSCQBkx71z7QaPpiojo6WBK/MG3eATaBEvmzWNr9hb9MVXn/tDz/NKh6yOsmy+AKAlNTyfCg7ktYEnvxt5eer11XLUVU9RVzyy1kmp2kYXL+pAAGEAshCxGTZyVYaNxtewN+P646dWmRRyMmIawmWj0T7U6iiiNJ1TrqE/9KqiXU/8AlcC177bjjv543jpL2hZN1NUtSQiakqwTphqQoMg/wlSQT6XvjnpYp5KV5x9pEqoGZRY7m1reu/4HHuneRJ4KujdIngkWWJgL/ErBlPyuBiraRHzs7gLCO51iMZxqXs86uHVWWStPEsNbTOFlRDdWB+66+h3FuxB+eNtHGOaylSQY8HPIhgwYMRJhgwYMEIYMGDBCGDBgwQmG44vilfa/lWe1XUiVS01RNQiAJTyKLxRf39ZvZLmxLGwNhvti6m4xQ1Z1LmGd+8VU0kbK8iCmWQsyL4kxSI6L6dlAN7X+WD5zSdwGTIK7uJHjpCjrKOmfKapppnP9oq20inci/wDy1HxbXAuSAQON74ZVPReYUkLTGtpGSKMkkgoO5B78XOJqHqemkaeeoAhifxnjmg3ZYkYIurszFtZA8sT0WYxljGkizSxsUdYyFcNYE2F97BgTYnGF/IaxGyIz4qzKsqoKqkkMEiW1DVHv8JQC2oHg+hHGrCUaErbWBCu5LLYedh/hxv8An70tfVtlc8qJ4saiMy/D4cjEhWCtyQ2ngjYm/AxuvQ3QnTi5dQZs1PNWTzxrMrVpDaCQDsgAXY8G18dfS+RDpl15md6eeIx9jHT1ZQRVmc1cZgirURIImFmKgk6z5XvsPT1xaA4xhQALeWPWE2OXYsYwDAxDBgwYpJhgwYMEIYMGMXwQmb4hc16t6eyeo93zPOaKmn7xySjUPmO2I32j9Uv0t0/7zSxrJW1Eghpke4Gogkk/IAn6WxzbPLqqGmUrNK9i8ko1NITuWYnj1PrhtdRcZlS2J1rR11JmNIlVQ1EVRTyC6SROGVh8xik8+6arumc1rhDAJ6C6TUMMY+0dUcuEBsb6dTKF502tja/YrlJy7pg5i+YSNHXHUaQrpjp2UkNa+9zbc8bcYnc86o6LqRJlubZzlz7i6Gb7jcghh90jzvcYTYhYFRLAyn4cq8XXQUUCyBI3SNiDp06zLExsNhyp8mHG+HlVl1HAameeY+E0tR4kNOmsgzoisGPAYEGxO1tsSmYZrQU3UU2WRZi2ZULU4mpmp7Ts+onWreGCdtgLgE974XqonzDLmpKehaGFxZXltGF8iFFzzY2IHzxyrGdHw0eoBkRN0f8A8cyZbHDrpjDCl3tq0wE8u3AYgHSBvzfjF7UVNHSUsVPALRRIEQegFhik+nczzrpytqaYTPUVfhKVEUQaKRFvpDDkHkX1Dnjbeyck6xp6n3eDNqdsurJiqhWcPEXNrKHG1yTYA2JONtDqAFzzKWKQczabgcnCK1tI0xgWphMw5jEg1fhzir/bb1XPl4pcio53gNXC0lSyH4njJKhB33Oq5G4t64pKjMQrHkTXTSI+qNovgMenuCNwfwxvSksM5iSwE7DvjOKg9mHtCqpq85P1NVLKZW/sdbKyoWJAtGeASe3rt3GLeDAnbC2RkOGkggjImcGDBismaj151FmmWfs/KunKRKjOMzd1gMuyRIgBeRvlcbev0NK1PX3WcOZz0ldn09PNHKY2jjijABHkCLgG3JHl54f59m3UHTPVFXW165jFUmqqY6WqqZW8EwOQQsYZSgNlBurehU2xpuZ108sKzSVIr2mvHMxYsz2AAOo3PO2/+HzxZCA3IzIIyJs/U/XNf1Zk2X0dVRws9FLreoSU6p/hZCdNgBcG/J/PGoQe6tG7TMEdUEbBmH3fPbY3wrTU1V4bSVNQEUpdFIvp9Oww1zSkSGhTQZG8NityB8INtiQP1/njZXYADtXgRbD7mTGf9W/tTIsp6fR54Mvy6IrMEa4qHv8ACfkANr+ZxBpmX2LU0SARqNmLaWI7jYWvibaKMneNP4RjzJTQyrpeNbc7C3y3w/6OxQdpHMp8q55Ed5RXyZI/vxio4pJo/DTxQxCAkk8b79997YkF67oftFzY1VTJchDS2WIqeNtQNxuOTiCnpUqUAqZJpbEkgtYE+ew9ceoqeKKIRpGoUb/d74wjxLWEl+Jos1Sf1EdVfXxhj8LJKIU6yb1E0zFpZW7/ABX+lySePLEFm8uV1uYRzx+9Ra7Go11Hjk776WYA3C/3u/cDEr4Uf/TX+EYDFGeY1/hGNNfiwnRiDqMx51j1RRZ4mWe6RyIcrpzAlTVziWepUgffAFgb3/ePJxASTUrUoAkDVBU6SpsQTc/rtiT8KO//AC18/ujEZPHqzYpEEVzGCCzaQBbf57YY1RoX8GQGDmK5iGjy0RjYjTck2046G6P61OfZz+ysuoXloaSkQz5iz7GSwsoW2999yb7Ha1iaIWkhv4RQyNGTfb4WN77+e9+/+r/pnrHOOh5Ks0hppYKiVHdZo2bxLDhW1XBsTzjLqGNj9dCMQYE6gBuMZxo3T3tQ6fzdoop3ky6aUgKtWAqsTwA4JX88bwNxcYykFexGSiva5RM+fSVtfnME1RDKi0mWXuY6d03cKOW1g35+EXOKyr5oKjMYnUSIadS0x8Ox0i1gAbb887b42jqjqOXqTqOqzFQiRF/AjQqbrHGWAPPJvc7eQ7Y1yGGGrzDxAhaFkbU5v8TX8+SO2HjTNgOeJX5B1GRkSVbzveUKAhAJN7dr+ZP5Yd5v7uuXyIAol1AkMTrFyNjffjz9PW5NRU8dQaiCaOOWNgxSe+jy27ne2Es0SpamqJKmaIWdbRxA2Jvbvvx5+QxdwwBBkDB5kucGDGDxtju5wJi7Mzgw/TK2JOuojWwuPhY3HnhI0Mi1cVPIyBZDZXB/PGEeS0rEgN1NB0lwGSI1wHYXN7edsS1TRUNKTA0szSPYALoZ/oDuL/LDWKjjcsDUBDe1iupVN+GfYX9BhFfl6HBYggfruNfQWqcDkxnhgWhOayw1CKVkiWzn923ke18StbTtTTiJmLHQG1djfyxC1Mng18st4y0caSKrsBcqbgDz37De1+MNvuW2gWL1EojI5Vu4vPRShmkhqWRtVwDYlV4I1dx6fLDSKCWSTRUlXkS5UuSbMLfCfQi2JBK20z+82K+DaO/dhz69x89/LDWpCRsppnQq0ikBGJYHg2B9MKArZt6jqX5AwYuPD0BwllFo5Y2PHz+V+fLG8ZH7X6jJcrgy2ZPeWptSCWS5YrqOkG3kLD6Y0IoI5WkqZrGp1JouBYW2v6jFxezjobLa3orK6vM6UPUzo0rNq5DOxX/4kYpq3GACIIPcqCqrDPSPUVLgT1euVm4BYnU23qWx5gMpT3HREp3QqTfSNrn8Sf6YedTZPP011BUZTUQ6xTSFoQ66xLCT8LfMC1/UYRlipZXaaV1EkYAJD8W8jfa+/wCHzxcMbFBHWMQxgxOKmiraIGUMgBJFiLxgEE23+lj2F+4OI6tQz0jzwRokcVtZtYvc2DWttf59sLzCnWEMwm1yEK0TRm8m3w82Oxt3798YnqFgyFaWRLSyHTcG+6sL38ubfQ4w2sS35jlAxJg87C+MXDKQrb2tx/XGbXdQ1gNW45FsTQoYswSMwPGvh6heMhhYng27i3646Ws140zqrjg+/tE6fTG4EjuOVSWliWMFFjUd1J07fdvffe/5Yb11DUVMK1K7VCjZOL73AF+CL/ph3CZKONIpAZBp2IHJJO3zPP0x5kqqfxmeplRUVSQQxF/i2779+PPHjarbEs3V8n9dzvvWrJteQlXU1RkZaj7OXTpLBArW/DCcNRMrLHDYmwVFCXKjyUcD6C/rjZ9NNXxKzIkq9iRuPriPkpKmEPoRIY12Huqfatf1N8deryWnNexqgGH36mB9HaG3ByRIzMLrNEjvrkjiVX3vY7m354hJqf3vNXhIZgY1uFIFgO588SksbxSukiMjA8MN/rYkfhiMbw1zotKmoCNdPnqvtbyN++OtaoTRrtOZz8lriTHdWgaTwaXwEkQfCFazKCOduRffjt9cIT00ks9MJQrNGxZ2RrW225+hwnAKeaVpXg1sSZCzhWuPI9r2tZfPm+2PT06yxvDEZllHwKjuR8TWsOed7YTp+CV9Yl39R/0x0/J1X1fR5ZGG90Ylp5k+IiIbubng8KPU46mpaSCmpooII1SKNAiKBwALDGv9CdHUPSeVpFAGlrJEHvFRIBqY+Xoo7D+ZJxs44xntfexMsowMTT/aP05lWb5FPWZk4pZqGJ5IqxdjHtex81NhcfhvvjntKiWCmaarVUWwJUbXuBf58gf736rzOgpszy+ooa6MS01QhjlQkjUp53GOXfaDk6dO55Nk8VUa6OmhNmFwYFO6I9jYkD/8wym1k4BlWUGIOpq0hmgkUxEBviG4IN7G+1vXn8seIKekzSqgyxS0aVdbFFE4QgqzPpZjfvY38t+NsMIaytihR5KVzCoawj2FxYb9xbfnz+WH3TUUo6xyKRTJJTNX0jkk3AJkXny3v5Yta4dRBRgxaJzJEkh2LoG/EX/nhVJJIx9nK0f+VtsSPU2Vvkuf1+XtGUWOZjENOkeGTddPa1iBt5YjMdnYlyDcMgzJlq24OJKZOk8leks4mdCrEGXi4/TCOayGozFgGuoIjAtcDi/64xDmDxUhgQFWC2jZT3/0t+GGiSukvjKV8S+q5XYm/wDv88cOjS3fUPcUAIGB6nRtur+Ja92c8mTOUU09Kk7VF4kCqVswFz6X28hv3x5hzl5a4BLvSudNzGbr2vcdvniOqK6Wa/hkqrLpcMD8R7n9N/TBQVbUcpZASCACtvXc/hjOfHWuj32qCxHA/wB7jhq0VlrRsAe4tnETR5g7FUCtwVU7n1/xf6YgJI1fNZdcBkIgFgdjf0vwfXEnO4kmkmtYMxO54F74aZ3QTZVnNMswYVM9PBKIpDoID/u+m3nxjpbPj0lddkxMwa5mURtUURkVZUkIZ1+FFgKLzy3pvh1k+YvlOc0+bQJT5g1HKJCKg/A9hb033JB7WHyxjMXAiPjrJDMy6jqDaTbYrcWv5beeI6X7CppliPiqzC0LgAqTx8sLIXPEOcczq/pLqCl6myClzaj2SZfiQ8xuPvKfkcTOKs9gDoenM0SIEJ7/AOIP+6JP6YtPGVl2nEuORPEwkMLiEqJdJ0Fxdb9r27Y5r69yusyvqivhzuSKWWuQVHi06kJIxFiLEkrxtc+dvIdLHjENnfTGS57PBPm+XQVckAIjaUXsCb29RtwdsVBI5Emcw1NWKdJHlVfEZ2VVINkk/eBN97XAPz+uPFPXyUVelXSxWFJKtUWdGBaVWDWNzwSMWH7Y85ppsyXIYKakWhyvROZIkOuOSxuluLW09j+YxXxszpE7M1OsJlm8SwZgPum9+T/TGgOD2O5TbLv6+yCLrDIKXqDIV8aoSEOiId54jvb/ADDe31GKb/kbH0PljcPZZ1xLktLD06CKqSfMY1heVhHHDE5UvyRvu1h3PHYGwOs/ZvRZ9M9fl0goswbeTa8c582HY+o+t7Cz9JqxX/F+ouyrdyO5R2M4m846Sz/J5WWsyyoKAi00KeIjX4sVvb62/niFCkjZW/hOOqtqNyCJnKsPUx+eC1z2w6osur6+Qx0FBV1L2JtDCzceoFvpjfOl/ZXXVh8fqJnoIr2FPG6tKw9WF1X6XPywuzUV1jkyVrJ6Eh/Zx0nJ1Jmi1NTGRldM4aRyLLK4NxGPMf3vw748e2SahrOsmSgCrVUdMgmkjN9bXvpI8lAX+I4sjq7qODoAZLT0tPActfXA9JEQJVAA0utzwLEG/wDfHfnnyuMlTXzLNI8VS1RI6ysQS/xm/wD3Fhe3f8Mcp7/lcsw/QmpU2jiK1jhKjxNXjklfsYyEUE/jfbf6DHqQGUU8cETS1VUAsIQamLHsNuf6YUy/IxLNDlkMwjavmWKKSV9IDNsNQAO17D5nHRXR/RGT9MU8fu9Ms1aF+OsmAeUkgXAa2y3HAsPzxRbtgwBJK59xD2WdLt0t0pFS1ClKuof3ioQm/hsQAEvvwFA+d8bhjA2xnGfuXhjB44vjOMN2wQlJdM9NZfN171BW58wkraPMmkMEx1RmBwWSQ8D4QOTsPK9sSmceyWjzHJMtbp402W1K0oSdWQus2oA3JvfUDfc32NsbPnkGSZhncTS5eslT7uS07N4QlivYANcarMLgEHa5GIb2h9WDpvp9qvK8rlkqWkEfvDsSsLG9mLA3I227Hb5YgNg5EJp+b+yWryzKszWKR6j3eKIUDRRXed2YmRWUX+QJsBf0vi8crSaPL6VKq/jrAgkBN/isL7998OT/ADxkbYmEDhMU8P8A0Y/4RhS+C+CE8pGseyIFF+FFsejgvgwQlT9cdGVfUXW1Y83iokmWqMul0sYvHXV8LsAdIBN9/PbEZmvsjq6jpmjr6BpI+pVVZaqKonDI7lfiUEfCDfg8evfF1fLGkdddTy5F1J05QmgatgzJ5Y2jUnUrAxgMANjbUb3/AJYAcQlZ9IdMZxQdaZTBnFEYZY6hamVVPiJCgUaSxF13bSAATY3PbHQg88ajmNZSU1PJVe7zxR041ujzEyBVN2Cx3JJ2sB8sbPR1KVcQlRXW/IcWI2B/QjEly3cgDEcYMGDESYYweMZwYITUvdM6pc6nENTK+XBFSmo/BTTDa3xCQgnt908fliXoqCKWnrYaz+1xzSsJBOqtqFgLEAAHjyxK2GI+s8WiaWppwjK1jJExIBI2uDvY2t+HbEYhFWyykYDTG0Z84ZGjP4qRjC5ZAvElX9ayY/8A2wxps8kndkNKqkeUx/8AHCr5vIjW92U/+6f/ABxMIlXeFBUe7wJUzTLF4zK1dIgCXtyWte/+pGEzXZOtStNJV1Uc7BToaefYtawve19+L4QrpTWyrIqPBIV8N2ilX40v906kO1+4sR2OGIoKZWUmFzEq7wtKrK1k8M3vHfddrXt6YjMJMTz5dT1EsMtRU3iUFgtTOzXPYKDc/T18jhsM0yhKY1FRVVEcZfSNNTO5O17/AAk9t78W74bRU0SPGIlnSZUCrN7wGb7xOo6kIJux5GEqiigSmtEs4IfdzOrsbrpN9aMDcDm1/XfAOYTY48tpZFWRZap1YAj+2yspH8ViMLR5dRxzrOlNEJVBVX0C4B5APbEJTZ49NTxwLS3WNAqlp97AbfuYc0+b1FdMKeKJIGcE+IX16R8rDfEwjTNVzaajk/Z88yvMjhJ/DjlNO1yBZNPxAf7OJTp2GugyqBM0qHqay32szqF1ni+kbLsBsOMP4oxHGqXvbueThTEYhDBgwYmE/9k="/>
          <p:cNvSpPr>
            <a:spLocks noChangeAspect="1" noChangeArrowheads="1"/>
          </p:cNvSpPr>
          <p:nvPr/>
        </p:nvSpPr>
        <p:spPr bwMode="auto">
          <a:xfrm>
            <a:off x="63500" y="-719138"/>
            <a:ext cx="1152525" cy="1485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data:image/jpeg;base64,/9j/4AAQSkZJRgABAQAAAQABAAD/2wBDAAkGBwgHBgkIBwgKCgkLDRYPDQwMDRsUFRAWIB0iIiAdHx8kKDQsJCYxJx8fLT0tMTU3Ojo6Iys/RD84QzQ5Ojf/2wBDAQoKCg0MDRoPDxo3JR8lNzc3Nzc3Nzc3Nzc3Nzc3Nzc3Nzc3Nzc3Nzc3Nzc3Nzc3Nzc3Nzc3Nzc3Nzc3Nzc3Nzf/wAARCACeAHsDASIAAhEBAxEB/8QAHAAAAQQDAQAAAAAAAAAAAAAAAAMEBQcBBggC/8QAQRAAAgECBQIDBQUFBgUFAAAAAQIDBBEABRIhMQZBE1FhBxQicYEjMpGhsRVCksHRJFJicuHwFjNTgtJDg6LC8f/EABoBAAIDAQEAAAAAAAAAAAAAAAADAQIEBQb/xAAmEQACAgEEAgEEAwAAAAAAAAABAgADEQQSITEFQRMUUWFxIkLw/9oADAMBAAIRAxEAPwC8cGDBghDBgwYIQxi4wHjFe+1XrOt6bipaHK0RaurR38dxcRKpAuB3N2/I4sqljgSCQBkx71z7QaPpiojo6WBK/MG3eATaBEvmzWNr9hb9MVXn/tDz/NKh6yOsmy+AKAlNTyfCg7ktYEnvxt5eer11XLUVU9RVzyy1kmp2kYXL+pAAGEAshCxGTZyVYaNxtewN+P646dWmRRyMmIawmWj0T7U6iiiNJ1TrqE/9KqiXU/8AlcC177bjjv543jpL2hZN1NUtSQiakqwTphqQoMg/wlSQT6XvjnpYp5KV5x9pEqoGZRY7m1reu/4HHuneRJ4KujdIngkWWJgL/ErBlPyuBiraRHzs7gLCO51iMZxqXs86uHVWWStPEsNbTOFlRDdWB+66+h3FuxB+eNtHGOaylSQY8HPIhgwYMRJhgwYMEIYMGDBCGDBgwQmG44vilfa/lWe1XUiVS01RNQiAJTyKLxRf39ZvZLmxLGwNhvti6m4xQ1Z1LmGd+8VU0kbK8iCmWQsyL4kxSI6L6dlAN7X+WD5zSdwGTIK7uJHjpCjrKOmfKapppnP9oq20inci/wDy1HxbXAuSAQON74ZVPReYUkLTGtpGSKMkkgoO5B78XOJqHqemkaeeoAhifxnjmg3ZYkYIurszFtZA8sT0WYxljGkizSxsUdYyFcNYE2F97BgTYnGF/IaxGyIz4qzKsqoKqkkMEiW1DVHv8JQC2oHg+hHGrCUaErbWBCu5LLYedh/hxv8An70tfVtlc8qJ4saiMy/D4cjEhWCtyQ2ngjYm/AxuvQ3QnTi5dQZs1PNWTzxrMrVpDaCQDsgAXY8G18dfS+RDpl15md6eeIx9jHT1ZQRVmc1cZgirURIImFmKgk6z5XvsPT1xaA4xhQALeWPWE2OXYsYwDAxDBgwYpJhgwYMEIYMGMXwQmb4hc16t6eyeo93zPOaKmn7xySjUPmO2I32j9Uv0t0/7zSxrJW1Eghpke4Gogkk/IAn6WxzbPLqqGmUrNK9i8ko1NITuWYnj1PrhtdRcZlS2J1rR11JmNIlVQ1EVRTyC6SROGVh8xik8+6arumc1rhDAJ6C6TUMMY+0dUcuEBsb6dTKF502tja/YrlJy7pg5i+YSNHXHUaQrpjp2UkNa+9zbc8bcYnc86o6LqRJlubZzlz7i6Gb7jcghh90jzvcYTYhYFRLAyn4cq8XXQUUCyBI3SNiDp06zLExsNhyp8mHG+HlVl1HAameeY+E0tR4kNOmsgzoisGPAYEGxO1tsSmYZrQU3UU2WRZi2ZULU4mpmp7Ts+onWreGCdtgLgE974XqonzDLmpKehaGFxZXltGF8iFFzzY2IHzxyrGdHw0eoBkRN0f8A8cyZbHDrpjDCl3tq0wE8u3AYgHSBvzfjF7UVNHSUsVPALRRIEQegFhik+nczzrpytqaYTPUVfhKVEUQaKRFvpDDkHkX1Dnjbeyck6xp6n3eDNqdsurJiqhWcPEXNrKHG1yTYA2JONtDqAFzzKWKQczabgcnCK1tI0xgWphMw5jEg1fhzir/bb1XPl4pcio53gNXC0lSyH4njJKhB33Oq5G4t64pKjMQrHkTXTSI+qNovgMenuCNwfwxvSksM5iSwE7DvjOKg9mHtCqpq85P1NVLKZW/sdbKyoWJAtGeASe3rt3GLeDAnbC2RkOGkggjImcGDBismaj151FmmWfs/KunKRKjOMzd1gMuyRIgBeRvlcbev0NK1PX3WcOZz0ldn09PNHKY2jjijABHkCLgG3JHl54f59m3UHTPVFXW165jFUmqqY6WqqZW8EwOQQsYZSgNlBurehU2xpuZ108sKzSVIr2mvHMxYsz2AAOo3PO2/+HzxZCA3IzIIyJs/U/XNf1Zk2X0dVRws9FLreoSU6p/hZCdNgBcG/J/PGoQe6tG7TMEdUEbBmH3fPbY3wrTU1V4bSVNQEUpdFIvp9Oww1zSkSGhTQZG8NityB8INtiQP1/njZXYADtXgRbD7mTGf9W/tTIsp6fR54Mvy6IrMEa4qHv8ACfkANr+ZxBpmX2LU0SARqNmLaWI7jYWvibaKMneNP4RjzJTQyrpeNbc7C3y3w/6OxQdpHMp8q55Ed5RXyZI/vxio4pJo/DTxQxCAkk8b79997YkF67oftFzY1VTJchDS2WIqeNtQNxuOTiCnpUqUAqZJpbEkgtYE+ew9ceoqeKKIRpGoUb/d74wjxLWEl+Jos1Sf1EdVfXxhj8LJKIU6yb1E0zFpZW7/ABX+lySePLEFm8uV1uYRzx+9Ra7Go11Hjk776WYA3C/3u/cDEr4Uf/TX+EYDFGeY1/hGNNfiwnRiDqMx51j1RRZ4mWe6RyIcrpzAlTVziWepUgffAFgb3/ePJxASTUrUoAkDVBU6SpsQTc/rtiT8KO//AC18/ujEZPHqzYpEEVzGCCzaQBbf57YY1RoX8GQGDmK5iGjy0RjYjTck2046G6P61OfZz+ysuoXloaSkQz5iz7GSwsoW2999yb7Ha1iaIWkhv4RQyNGTfb4WN77+e9+/+r/pnrHOOh5Ks0hppYKiVHdZo2bxLDhW1XBsTzjLqGNj9dCMQYE6gBuMZxo3T3tQ6fzdoop3ky6aUgKtWAqsTwA4JX88bwNxcYykFexGSiva5RM+fSVtfnME1RDKi0mWXuY6d03cKOW1g35+EXOKyr5oKjMYnUSIadS0x8Ox0i1gAbb887b42jqjqOXqTqOqzFQiRF/AjQqbrHGWAPPJvc7eQ7Y1yGGGrzDxAhaFkbU5v8TX8+SO2HjTNgOeJX5B1GRkSVbzveUKAhAJN7dr+ZP5Yd5v7uuXyIAol1AkMTrFyNjffjz9PW5NRU8dQaiCaOOWNgxSe+jy27ne2Es0SpamqJKmaIWdbRxA2Jvbvvx5+QxdwwBBkDB5kucGDGDxtju5wJi7Mzgw/TK2JOuojWwuPhY3HnhI0Mi1cVPIyBZDZXB/PGEeS0rEgN1NB0lwGSI1wHYXN7edsS1TRUNKTA0szSPYALoZ/oDuL/LDWKjjcsDUBDe1iupVN+GfYX9BhFfl6HBYggfruNfQWqcDkxnhgWhOayw1CKVkiWzn923ke18StbTtTTiJmLHQG1djfyxC1Mng18st4y0caSKrsBcqbgDz37De1+MNvuW2gWL1EojI5Vu4vPRShmkhqWRtVwDYlV4I1dx6fLDSKCWSTRUlXkS5UuSbMLfCfQi2JBK20z+82K+DaO/dhz69x89/LDWpCRsppnQq0ikBGJYHg2B9MKArZt6jqX5AwYuPD0BwllFo5Y2PHz+V+fLG8ZH7X6jJcrgy2ZPeWptSCWS5YrqOkG3kLD6Y0IoI5WkqZrGp1JouBYW2v6jFxezjobLa3orK6vM6UPUzo0rNq5DOxX/4kYpq3GACIIPcqCqrDPSPUVLgT1euVm4BYnU23qWx5gMpT3HREp3QqTfSNrn8Sf6YedTZPP011BUZTUQ6xTSFoQ66xLCT8LfMC1/UYRlipZXaaV1EkYAJD8W8jfa+/wCHzxcMbFBHWMQxgxOKmiraIGUMgBJFiLxgEE23+lj2F+4OI6tQz0jzwRokcVtZtYvc2DWttf59sLzCnWEMwm1yEK0TRm8m3w82Oxt3798YnqFgyFaWRLSyHTcG+6sL38ubfQ4w2sS35jlAxJg87C+MXDKQrb2tx/XGbXdQ1gNW45FsTQoYswSMwPGvh6heMhhYng27i3646Ws140zqrjg+/tE6fTG4EjuOVSWliWMFFjUd1J07fdvffe/5Yb11DUVMK1K7VCjZOL73AF+CL/ph3CZKONIpAZBp2IHJJO3zPP0x5kqqfxmeplRUVSQQxF/i2779+PPHjarbEs3V8n9dzvvWrJteQlXU1RkZaj7OXTpLBArW/DCcNRMrLHDYmwVFCXKjyUcD6C/rjZ9NNXxKzIkq9iRuPriPkpKmEPoRIY12Huqfatf1N8deryWnNexqgGH36mB9HaG3ByRIzMLrNEjvrkjiVX3vY7m354hJqf3vNXhIZgY1uFIFgO588SksbxSukiMjA8MN/rYkfhiMbw1zotKmoCNdPnqvtbyN++OtaoTRrtOZz8lriTHdWgaTwaXwEkQfCFazKCOduRffjt9cIT00ks9MJQrNGxZ2RrW225+hwnAKeaVpXg1sSZCzhWuPI9r2tZfPm+2PT06yxvDEZllHwKjuR8TWsOed7YTp+CV9Yl39R/0x0/J1X1fR5ZGG90Ylp5k+IiIbubng8KPU46mpaSCmpooII1SKNAiKBwALDGv9CdHUPSeVpFAGlrJEHvFRIBqY+Xoo7D+ZJxs44xntfexMsowMTT/aP05lWb5FPWZk4pZqGJ5IqxdjHtex81NhcfhvvjntKiWCmaarVUWwJUbXuBf58gf736rzOgpszy+ooa6MS01QhjlQkjUp53GOXfaDk6dO55Nk8VUa6OmhNmFwYFO6I9jYkD/8wym1k4BlWUGIOpq0hmgkUxEBviG4IN7G+1vXn8seIKekzSqgyxS0aVdbFFE4QgqzPpZjfvY38t+NsMIaytihR5KVzCoawj2FxYb9xbfnz+WH3TUUo6xyKRTJJTNX0jkk3AJkXny3v5Yta4dRBRgxaJzJEkh2LoG/EX/nhVJJIx9nK0f+VtsSPU2Vvkuf1+XtGUWOZjENOkeGTddPa1iBt5YjMdnYlyDcMgzJlq24OJKZOk8leks4mdCrEGXi4/TCOayGozFgGuoIjAtcDi/64xDmDxUhgQFWC2jZT3/0t+GGiSukvjKV8S+q5XYm/wDv88cOjS3fUPcUAIGB6nRtur+Ja92c8mTOUU09Kk7VF4kCqVswFz6X28hv3x5hzl5a4BLvSudNzGbr2vcdvniOqK6Wa/hkqrLpcMD8R7n9N/TBQVbUcpZASCACtvXc/hjOfHWuj32qCxHA/wB7jhq0VlrRsAe4tnETR5g7FUCtwVU7n1/xf6YgJI1fNZdcBkIgFgdjf0vwfXEnO4kmkmtYMxO54F74aZ3QTZVnNMswYVM9PBKIpDoID/u+m3nxjpbPj0lddkxMwa5mURtUURkVZUkIZ1+FFgKLzy3pvh1k+YvlOc0+bQJT5g1HKJCKg/A9hb033JB7WHyxjMXAiPjrJDMy6jqDaTbYrcWv5beeI6X7CppliPiqzC0LgAqTx8sLIXPEOcczq/pLqCl6myClzaj2SZfiQ8xuPvKfkcTOKs9gDoenM0SIEJ7/AOIP+6JP6YtPGVl2nEuORPEwkMLiEqJdJ0Fxdb9r27Y5r69yusyvqivhzuSKWWuQVHi06kJIxFiLEkrxtc+dvIdLHjENnfTGS57PBPm+XQVckAIjaUXsCb29RtwdsVBI5Emcw1NWKdJHlVfEZ2VVINkk/eBN97XAPz+uPFPXyUVelXSxWFJKtUWdGBaVWDWNzwSMWH7Y85ppsyXIYKakWhyvROZIkOuOSxuluLW09j+YxXxszpE7M1OsJlm8SwZgPum9+T/TGgOD2O5TbLv6+yCLrDIKXqDIV8aoSEOiId54jvb/ADDe31GKb/kbH0PljcPZZ1xLktLD06CKqSfMY1heVhHHDE5UvyRvu1h3PHYGwOs/ZvRZ9M9fl0goswbeTa8c582HY+o+t7Cz9JqxX/F+ouyrdyO5R2M4m846Sz/J5WWsyyoKAi00KeIjX4sVvb62/niFCkjZW/hOOqtqNyCJnKsPUx+eC1z2w6osur6+Qx0FBV1L2JtDCzceoFvpjfOl/ZXXVh8fqJnoIr2FPG6tKw9WF1X6XPywuzUV1jkyVrJ6Eh/Zx0nJ1Jmi1NTGRldM4aRyLLK4NxGPMf3vw748e2SahrOsmSgCrVUdMgmkjN9bXvpI8lAX+I4sjq7qODoAZLT0tPActfXA9JEQJVAA0utzwLEG/wDfHfnnyuMlTXzLNI8VS1RI6ysQS/xm/wD3Fhe3f8Mcp7/lcsw/QmpU2jiK1jhKjxNXjklfsYyEUE/jfbf6DHqQGUU8cETS1VUAsIQamLHsNuf6YUy/IxLNDlkMwjavmWKKSV9IDNsNQAO17D5nHRXR/RGT9MU8fu9Ms1aF+OsmAeUkgXAa2y3HAsPzxRbtgwBJK59xD2WdLt0t0pFS1ClKuof3ioQm/hsQAEvvwFA+d8bhjA2xnGfuXhjB44vjOMN2wQlJdM9NZfN171BW58wkraPMmkMEx1RmBwWSQ8D4QOTsPK9sSmceyWjzHJMtbp402W1K0oSdWQus2oA3JvfUDfc32NsbPnkGSZhncTS5eslT7uS07N4QlivYANcarMLgEHa5GIb2h9WDpvp9qvK8rlkqWkEfvDsSsLG9mLA3I227Hb5YgNg5EJp+b+yWryzKszWKR6j3eKIUDRRXed2YmRWUX+QJsBf0vi8crSaPL6VKq/jrAgkBN/isL7998OT/ADxkbYmEDhMU8P8A0Y/4RhS+C+CE8pGseyIFF+FFsejgvgwQlT9cdGVfUXW1Y83iokmWqMul0sYvHXV8LsAdIBN9/PbEZmvsjq6jpmjr6BpI+pVVZaqKonDI7lfiUEfCDfg8evfF1fLGkdddTy5F1J05QmgatgzJ5Y2jUnUrAxgMANjbUb3/AJYAcQlZ9IdMZxQdaZTBnFEYZY6hamVVPiJCgUaSxF13bSAATY3PbHQg88ajmNZSU1PJVe7zxR041ujzEyBVN2Cx3JJ2sB8sbPR1KVcQlRXW/IcWI2B/QjEly3cgDEcYMGDESYYweMZwYITUvdM6pc6nENTK+XBFSmo/BTTDa3xCQgnt908fliXoqCKWnrYaz+1xzSsJBOqtqFgLEAAHjyxK2GI+s8WiaWppwjK1jJExIBI2uDvY2t+HbEYhFWyykYDTG0Z84ZGjP4qRjC5ZAvElX9ayY/8A2wxps8kndkNKqkeUx/8AHCr5vIjW92U/+6f/ABxMIlXeFBUe7wJUzTLF4zK1dIgCXtyWte/+pGEzXZOtStNJV1Uc7BToaefYtawve19+L4QrpTWyrIqPBIV8N2ilX40v906kO1+4sR2OGIoKZWUmFzEq7wtKrK1k8M3vHfddrXt6YjMJMTz5dT1EsMtRU3iUFgtTOzXPYKDc/T18jhsM0yhKY1FRVVEcZfSNNTO5O17/AAk9t78W74bRU0SPGIlnSZUCrN7wGb7xOo6kIJux5GEqiigSmtEs4IfdzOrsbrpN9aMDcDm1/XfAOYTY48tpZFWRZap1YAj+2yspH8ViMLR5dRxzrOlNEJVBVX0C4B5APbEJTZ49NTxwLS3WNAqlp97AbfuYc0+b1FdMKeKJIGcE+IX16R8rDfEwjTNVzaajk/Z88yvMjhJ/DjlNO1yBZNPxAf7OJTp2GugyqBM0qHqay32szqF1ni+kbLsBsOMP4oxHGqXvbueThTEYhDBgwYmE/9k="/>
          <p:cNvSpPr>
            <a:spLocks noChangeAspect="1" noChangeArrowheads="1"/>
          </p:cNvSpPr>
          <p:nvPr/>
        </p:nvSpPr>
        <p:spPr bwMode="auto">
          <a:xfrm>
            <a:off x="63500" y="-719138"/>
            <a:ext cx="1152525" cy="1485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4343400" y="2142699"/>
            <a:ext cx="4525370" cy="2308324"/>
          </a:xfrm>
          <a:prstGeom prst="rect">
            <a:avLst/>
          </a:prstGeom>
          <a:noFill/>
        </p:spPr>
        <p:txBody>
          <a:bodyPr wrap="square" lIns="91440" tIns="45720" rIns="91440" bIns="45720">
            <a:spAutoFit/>
          </a:bodyPr>
          <a:lstStyle/>
          <a:p>
            <a:pPr algn="ctr"/>
            <a:r>
              <a:rPr lang="en-US" sz="4800" b="1" dirty="0" err="1">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Evaluaciones</a:t>
            </a:r>
            <a:r>
              <a:rPr lang="en-US" sz="4800" b="1"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 (</a:t>
            </a:r>
            <a:r>
              <a:rPr lang="en-US" sz="4400" b="1" dirty="0" err="1">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incluyendo</a:t>
            </a:r>
            <a:r>
              <a:rPr lang="en-US" sz="4400" b="1"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 PUDR y/o PU</a:t>
            </a:r>
            <a:r>
              <a:rPr lang="en-US" sz="4800" b="1"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 </a:t>
            </a:r>
            <a:endParaRPr lang="es-ES" sz="48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33514"/>
            <a:ext cx="4191000" cy="441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1440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1219200"/>
            <a:ext cx="8215370" cy="5355312"/>
          </a:xfrm>
          <a:prstGeom prst="rect">
            <a:avLst/>
          </a:prstGeom>
        </p:spPr>
        <p:txBody>
          <a:bodyPr wrap="square">
            <a:spAutoFit/>
          </a:bodyPr>
          <a:lstStyle/>
          <a:p>
            <a:r>
              <a:rPr lang="es-SV" sz="1600" dirty="0"/>
              <a:t>Es un requerimiento del Fondo Global (FG) donde se utilizan, entre otros, procesos de indagación y observación para evaluar la capacidad de un Receptor Principal para asumir la responsabilidad  financiera y programática de una subvención.  Por lo general, las áreas de evaluación son:</a:t>
            </a:r>
          </a:p>
          <a:p>
            <a:endParaRPr lang="es-SV" dirty="0"/>
          </a:p>
          <a:p>
            <a:endParaRPr lang="es-SV" dirty="0"/>
          </a:p>
          <a:p>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pPr marL="1255713" indent="-355600"/>
            <a:endParaRPr lang="es-SV" dirty="0"/>
          </a:p>
          <a:p>
            <a:endParaRPr lang="es-SV" sz="1600" dirty="0"/>
          </a:p>
          <a:p>
            <a:r>
              <a:rPr lang="es-SV" sz="1600" dirty="0"/>
              <a:t>El FG ha elaborado guías  para realizar las evaluaciones; sin embargo, no deben de verse como limitantes para que el ALF  no aplique su juicio profesional</a:t>
            </a:r>
          </a:p>
        </p:txBody>
      </p:sp>
      <p:sp>
        <p:nvSpPr>
          <p:cNvPr id="13" name="12 Llamada de flecha hacia arriba"/>
          <p:cNvSpPr/>
          <p:nvPr/>
        </p:nvSpPr>
        <p:spPr>
          <a:xfrm>
            <a:off x="3786182" y="4567222"/>
            <a:ext cx="1643074" cy="107157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M&amp;E</a:t>
            </a:r>
            <a:endParaRPr lang="es-SV" sz="1000" dirty="0"/>
          </a:p>
        </p:txBody>
      </p:sp>
      <p:sp>
        <p:nvSpPr>
          <p:cNvPr id="15" name="14 Llamada de flecha a la derecha"/>
          <p:cNvSpPr/>
          <p:nvPr/>
        </p:nvSpPr>
        <p:spPr>
          <a:xfrm>
            <a:off x="2071670" y="3067024"/>
            <a:ext cx="1571636" cy="157163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t>Manejo de Medicamentos y productos de salud</a:t>
            </a:r>
          </a:p>
        </p:txBody>
      </p:sp>
      <p:sp>
        <p:nvSpPr>
          <p:cNvPr id="16" name="15 Proceso alternativo"/>
          <p:cNvSpPr/>
          <p:nvPr/>
        </p:nvSpPr>
        <p:spPr>
          <a:xfrm>
            <a:off x="3857620" y="3495652"/>
            <a:ext cx="1500198" cy="9286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t>Gestión Financiera y Sistemas</a:t>
            </a:r>
          </a:p>
        </p:txBody>
      </p:sp>
      <p:sp>
        <p:nvSpPr>
          <p:cNvPr id="11" name="8 Llamada de flecha hacia abajo">
            <a:extLst>
              <a:ext uri="{FF2B5EF4-FFF2-40B4-BE49-F238E27FC236}">
                <a16:creationId xmlns:a16="http://schemas.microsoft.com/office/drawing/2014/main" id="{08E9A25D-2998-4AF2-A294-BD4BE0EB5DA0}"/>
              </a:ext>
            </a:extLst>
          </p:cNvPr>
          <p:cNvSpPr/>
          <p:nvPr/>
        </p:nvSpPr>
        <p:spPr>
          <a:xfrm>
            <a:off x="3786182" y="2362176"/>
            <a:ext cx="1643074" cy="10715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t>Manéjo</a:t>
            </a:r>
            <a:r>
              <a:rPr lang="en-US" sz="1000" dirty="0"/>
              <a:t> del  </a:t>
            </a:r>
            <a:r>
              <a:rPr lang="en-US" sz="1000" dirty="0" err="1"/>
              <a:t>Programa</a:t>
            </a:r>
            <a:endParaRPr lang="es-SV" sz="1000" dirty="0"/>
          </a:p>
        </p:txBody>
      </p:sp>
      <p:sp>
        <p:nvSpPr>
          <p:cNvPr id="12" name="13 Llamada de flecha a la izquierda">
            <a:extLst>
              <a:ext uri="{FF2B5EF4-FFF2-40B4-BE49-F238E27FC236}">
                <a16:creationId xmlns:a16="http://schemas.microsoft.com/office/drawing/2014/main" id="{DFB8297D-BB41-4240-86A4-A5BB9E550230}"/>
              </a:ext>
            </a:extLst>
          </p:cNvPr>
          <p:cNvSpPr/>
          <p:nvPr/>
        </p:nvSpPr>
        <p:spPr>
          <a:xfrm>
            <a:off x="5500694" y="3076556"/>
            <a:ext cx="1714512" cy="1571636"/>
          </a:xfrm>
          <a:prstGeom prst="leftArrowCallout">
            <a:avLst>
              <a:gd name="adj1" fmla="val 20871"/>
              <a:gd name="adj2" fmla="val 20382"/>
              <a:gd name="adj3" fmla="val 25000"/>
              <a:gd name="adj4" fmla="val 61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t>Coordinación Sub-Receptores</a:t>
            </a:r>
          </a:p>
        </p:txBody>
      </p:sp>
      <p:sp>
        <p:nvSpPr>
          <p:cNvPr id="17" name="9 Elipse">
            <a:extLst>
              <a:ext uri="{FF2B5EF4-FFF2-40B4-BE49-F238E27FC236}">
                <a16:creationId xmlns:a16="http://schemas.microsoft.com/office/drawing/2014/main" id="{668AE6E7-BAF9-4020-819B-3A4774276019}"/>
              </a:ext>
            </a:extLst>
          </p:cNvPr>
          <p:cNvSpPr/>
          <p:nvPr/>
        </p:nvSpPr>
        <p:spPr>
          <a:xfrm>
            <a:off x="1500166" y="2143108"/>
            <a:ext cx="6272234" cy="3648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cxnSp>
        <p:nvCxnSpPr>
          <p:cNvPr id="18" name="Straight Connector 14">
            <a:extLst>
              <a:ext uri="{FF2B5EF4-FFF2-40B4-BE49-F238E27FC236}">
                <a16:creationId xmlns:a16="http://schemas.microsoft.com/office/drawing/2014/main" id="{55CE1B5A-ABBA-4741-A45F-300469E438D2}"/>
              </a:ext>
            </a:extLst>
          </p:cNvPr>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9" name="Picture 11">
            <a:extLst>
              <a:ext uri="{FF2B5EF4-FFF2-40B4-BE49-F238E27FC236}">
                <a16:creationId xmlns:a16="http://schemas.microsoft.com/office/drawing/2014/main" id="{4F6CB4CA-BC54-4688-BB80-1BB20F8728F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20" name="55 Rectángulo">
            <a:extLst>
              <a:ext uri="{FF2B5EF4-FFF2-40B4-BE49-F238E27FC236}">
                <a16:creationId xmlns:a16="http://schemas.microsoft.com/office/drawing/2014/main" id="{32CAB03F-0E5C-45AD-A5DE-8C6438252352}"/>
              </a:ext>
            </a:extLst>
          </p:cNvPr>
          <p:cNvSpPr/>
          <p:nvPr/>
        </p:nvSpPr>
        <p:spPr>
          <a:xfrm>
            <a:off x="0" y="115669"/>
            <a:ext cx="8229600" cy="523220"/>
          </a:xfrm>
          <a:prstGeom prst="rect">
            <a:avLst/>
          </a:prstGeom>
          <a:noFill/>
        </p:spPr>
        <p:txBody>
          <a:bodyPr wrap="square" lIns="91440" tIns="45720" rIns="91440" bIns="45720">
            <a:spAutoFit/>
          </a:bodyPr>
          <a:lstStyle/>
          <a:p>
            <a:pPr algn="ctr"/>
            <a:r>
              <a:rPr lang="en-US" sz="2800" b="1" dirty="0" err="1">
                <a:ln w="10541" cmpd="sng">
                  <a:solidFill>
                    <a:srgbClr val="7D7D7D">
                      <a:tint val="100000"/>
                      <a:shade val="100000"/>
                      <a:satMod val="110000"/>
                    </a:srgbClr>
                  </a:solidFill>
                  <a:prstDash val="solid"/>
                </a:ln>
                <a:solidFill>
                  <a:schemeClr val="accent1">
                    <a:lumMod val="75000"/>
                  </a:schemeClr>
                </a:solidFill>
              </a:rPr>
              <a:t>Ciclo</a:t>
            </a:r>
            <a:r>
              <a:rPr lang="en-US" sz="2800" b="1" dirty="0">
                <a:ln w="10541" cmpd="sng">
                  <a:solidFill>
                    <a:srgbClr val="7D7D7D">
                      <a:tint val="100000"/>
                      <a:shade val="100000"/>
                      <a:satMod val="110000"/>
                    </a:srgbClr>
                  </a:solidFill>
                  <a:prstDash val="solid"/>
                </a:ln>
                <a:solidFill>
                  <a:schemeClr val="accent1">
                    <a:lumMod val="75000"/>
                  </a:schemeClr>
                </a:solidFill>
              </a:rPr>
              <a:t> de una </a:t>
            </a:r>
            <a:r>
              <a:rPr lang="en-US" sz="2800" b="1" dirty="0" err="1">
                <a:ln w="10541" cmpd="sng">
                  <a:solidFill>
                    <a:srgbClr val="7D7D7D">
                      <a:tint val="100000"/>
                      <a:shade val="100000"/>
                      <a:satMod val="110000"/>
                    </a:srgbClr>
                  </a:solidFill>
                  <a:prstDash val="solid"/>
                </a:ln>
                <a:solidFill>
                  <a:schemeClr val="accent1">
                    <a:lumMod val="75000"/>
                  </a:schemeClr>
                </a:solidFill>
              </a:rPr>
              <a:t>Evacluación</a:t>
            </a:r>
            <a:endParaRPr lang="es-ES" sz="2800" b="1" cap="none" spc="0" dirty="0">
              <a:ln w="10541" cmpd="sng">
                <a:solidFill>
                  <a:srgbClr val="7D7D7D">
                    <a:tint val="100000"/>
                    <a:shade val="100000"/>
                    <a:satMod val="110000"/>
                  </a:srgbClr>
                </a:solidFill>
                <a:prstDash val="solid"/>
              </a:ln>
              <a:solidFill>
                <a:schemeClr val="accent1">
                  <a:lumMod val="75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1" grpId="0" animBg="1"/>
      <p:bldP spid="12"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accent6">
              <a:lumMod val="75000"/>
            </a:schemeClr>
          </a:solidFill>
        </a:ln>
        <a:effectLst>
          <a:outerShdw blurRad="50800" dist="50800" dir="5400000" algn="ctr" rotWithShape="0">
            <a:srgbClr val="002060"/>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1314</Words>
  <Application>Microsoft Office PowerPoint</Application>
  <PresentationFormat>Presentación en pantalla (4:3)</PresentationFormat>
  <Paragraphs>105</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14</vt:i4>
      </vt:variant>
    </vt:vector>
  </HeadingPairs>
  <TitlesOfParts>
    <vt:vector size="18" baseType="lpstr">
      <vt:lpstr>Arial</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Swiss Tropical and Public Health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Ricardo Gavidia, S.A de C.V Asesoria Financiera y Administrativa</dc:title>
  <dc:creator>Ricardo Gavidia</dc:creator>
  <cp:lastModifiedBy>Ricardo Gavidia</cp:lastModifiedBy>
  <cp:revision>107</cp:revision>
  <dcterms:created xsi:type="dcterms:W3CDTF">2012-04-04T16:26:26Z</dcterms:created>
  <dcterms:modified xsi:type="dcterms:W3CDTF">2019-08-19T23:56:32Z</dcterms:modified>
</cp:coreProperties>
</file>