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sldIdLst>
    <p:sldId id="266" r:id="rId2"/>
    <p:sldId id="274" r:id="rId3"/>
    <p:sldId id="268" r:id="rId4"/>
    <p:sldId id="273" r:id="rId5"/>
    <p:sldId id="261" r:id="rId6"/>
    <p:sldId id="264" r:id="rId7"/>
    <p:sldId id="269" r:id="rId8"/>
    <p:sldId id="275" r:id="rId9"/>
    <p:sldId id="272" r:id="rId10"/>
    <p:sldId id="270" r:id="rId11"/>
    <p:sldId id="267" r:id="rId1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3A2743-F492-4730-AAF9-BC68F386DA8D}" type="datetimeFigureOut">
              <a:rPr lang="es-ES" smtClean="0"/>
              <a:pPr/>
              <a:t>02/07/2019</a:t>
            </a:fld>
            <a:endParaRPr lang="es-E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0D08A6-6F18-4462-A41F-E3A60AC59816}" type="slidenum">
              <a:rPr lang="es-ES" smtClean="0"/>
              <a:pPr/>
              <a:t>‹Nº›</a:t>
            </a:fld>
            <a:endParaRPr lang="es-ES" dirty="0"/>
          </a:p>
        </p:txBody>
      </p:sp>
    </p:spTree>
    <p:extLst>
      <p:ext uri="{BB962C8B-B14F-4D97-AF65-F5344CB8AC3E}">
        <p14:creationId xmlns:p14="http://schemas.microsoft.com/office/powerpoint/2010/main" val="3306857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20D08A6-6F18-4462-A41F-E3A60AC59816}" type="slidenum">
              <a:rPr lang="es-ES" smtClean="0"/>
              <a:pPr/>
              <a:t>3</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0AF63F4C-7C0A-41C7-91AF-3DC505986762}" type="datetimeFigureOut">
              <a:rPr lang="es-ES" smtClean="0"/>
              <a:pPr/>
              <a:t>02/07/2019</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EFB6D905-5C0F-41D9-B5CE-9BFE3E225D91}" type="slidenum">
              <a:rPr lang="es-ES" smtClean="0"/>
              <a:pPr/>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0AF63F4C-7C0A-41C7-91AF-3DC505986762}" type="datetimeFigureOut">
              <a:rPr lang="es-ES" smtClean="0"/>
              <a:pPr/>
              <a:t>02/07/2019</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EFB6D905-5C0F-41D9-B5CE-9BFE3E225D91}" type="slidenum">
              <a:rPr lang="es-ES" smtClean="0"/>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0AF63F4C-7C0A-41C7-91AF-3DC505986762}" type="datetimeFigureOut">
              <a:rPr lang="es-ES" smtClean="0"/>
              <a:pPr/>
              <a:t>02/07/2019</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EFB6D905-5C0F-41D9-B5CE-9BFE3E225D91}" type="slidenum">
              <a:rPr lang="es-ES" smtClean="0"/>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0AF63F4C-7C0A-41C7-91AF-3DC505986762}" type="datetimeFigureOut">
              <a:rPr lang="es-ES" smtClean="0"/>
              <a:pPr/>
              <a:t>02/07/2019</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EFB6D905-5C0F-41D9-B5CE-9BFE3E225D91}" type="slidenum">
              <a:rPr lang="es-ES" smtClean="0"/>
              <a:pPr/>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0AF63F4C-7C0A-41C7-91AF-3DC505986762}" type="datetimeFigureOut">
              <a:rPr lang="es-ES" smtClean="0"/>
              <a:pPr/>
              <a:t>02/07/2019</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EFB6D905-5C0F-41D9-B5CE-9BFE3E225D91}" type="slidenum">
              <a:rPr lang="es-ES" smtClean="0"/>
              <a:pPr/>
              <a:t>‹Nº›</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0AF63F4C-7C0A-41C7-91AF-3DC505986762}" type="datetimeFigureOut">
              <a:rPr lang="es-ES" smtClean="0"/>
              <a:pPr/>
              <a:t>02/07/2019</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EFB6D905-5C0F-41D9-B5CE-9BFE3E225D91}" type="slidenum">
              <a:rPr lang="es-ES" smtClean="0"/>
              <a:pPr/>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0AF63F4C-7C0A-41C7-91AF-3DC505986762}" type="datetimeFigureOut">
              <a:rPr lang="es-ES" smtClean="0"/>
              <a:pPr/>
              <a:t>02/07/2019</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EFB6D905-5C0F-41D9-B5CE-9BFE3E225D91}" type="slidenum">
              <a:rPr lang="es-ES" smtClean="0"/>
              <a:pPr/>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0AF63F4C-7C0A-41C7-91AF-3DC505986762}" type="datetimeFigureOut">
              <a:rPr lang="es-ES" smtClean="0"/>
              <a:pPr/>
              <a:t>02/07/2019</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EFB6D905-5C0F-41D9-B5CE-9BFE3E225D91}" type="slidenum">
              <a:rPr lang="es-ES" smtClean="0"/>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AF63F4C-7C0A-41C7-91AF-3DC505986762}" type="datetimeFigureOut">
              <a:rPr lang="es-ES" smtClean="0"/>
              <a:pPr/>
              <a:t>02/07/2019</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EFB6D905-5C0F-41D9-B5CE-9BFE3E225D91}" type="slidenum">
              <a:rPr lang="es-ES" smtClean="0"/>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AF63F4C-7C0A-41C7-91AF-3DC505986762}" type="datetimeFigureOut">
              <a:rPr lang="es-ES" smtClean="0"/>
              <a:pPr/>
              <a:t>02/07/2019</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EFB6D905-5C0F-41D9-B5CE-9BFE3E225D91}" type="slidenum">
              <a:rPr lang="es-ES" smtClean="0"/>
              <a:pPr/>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AF63F4C-7C0A-41C7-91AF-3DC505986762}" type="datetimeFigureOut">
              <a:rPr lang="es-ES" smtClean="0"/>
              <a:pPr/>
              <a:t>02/07/2019</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EFB6D905-5C0F-41D9-B5CE-9BFE3E225D91}" type="slidenum">
              <a:rPr lang="es-ES" smtClean="0"/>
              <a:pPr/>
              <a:t>‹Nº›</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F63F4C-7C0A-41C7-91AF-3DC505986762}" type="datetimeFigureOut">
              <a:rPr lang="es-ES" smtClean="0"/>
              <a:pPr/>
              <a:t>02/07/2019</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B6D905-5C0F-41D9-B5CE-9BFE3E225D91}" type="slidenum">
              <a:rPr lang="es-ES" smtClean="0"/>
              <a:pPr/>
              <a:t>‹Nº›</a:t>
            </a:fld>
            <a:endParaRPr lang="es-E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hyperlink" Target="http://upload.wikimedia.org/wikipedia/commons/f/f3/Flag_of_Switzerland.svg" TargetMode="External"/><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7.gif"/><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hyperlink" Target="http://upload.wikimedia.org/wikipedia/commons/f/f3/Flag_of_Switzerland.svg" TargetMode="Externa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27.wmf"/><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6.gif"/><Relationship Id="rId5" Type="http://schemas.openxmlformats.org/officeDocument/2006/relationships/image" Target="../media/image15.gif"/><Relationship Id="rId4" Type="http://schemas.openxmlformats.org/officeDocument/2006/relationships/image" Target="../media/image14.gif"/></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gif"/><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7.gif"/><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17.gif"/><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7.gif"/><Relationship Id="rId7"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3.png"/><Relationship Id="rId5" Type="http://schemas.openxmlformats.org/officeDocument/2006/relationships/image" Target="../media/image22.w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17.gif"/><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17.gif"/><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p:nvPr/>
        </p:nvPicPr>
        <p:blipFill>
          <a:blip r:embed="rId2" cstate="print"/>
          <a:srcRect/>
          <a:stretch>
            <a:fillRect/>
          </a:stretch>
        </p:blipFill>
        <p:spPr bwMode="auto">
          <a:xfrm>
            <a:off x="1143000" y="2743200"/>
            <a:ext cx="6623248" cy="1410072"/>
          </a:xfrm>
          <a:prstGeom prst="rect">
            <a:avLst/>
          </a:prstGeom>
          <a:noFill/>
          <a:ln w="9525">
            <a:noFill/>
            <a:miter lim="800000"/>
            <a:headEnd/>
            <a:tailEnd/>
          </a:ln>
        </p:spPr>
      </p:pic>
      <p:cxnSp>
        <p:nvCxnSpPr>
          <p:cNvPr id="15" name="14 Conector recto"/>
          <p:cNvCxnSpPr/>
          <p:nvPr/>
        </p:nvCxnSpPr>
        <p:spPr>
          <a:xfrm>
            <a:off x="467544" y="6858000"/>
            <a:ext cx="14369283"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22 Grupo"/>
          <p:cNvGrpSpPr/>
          <p:nvPr/>
        </p:nvGrpSpPr>
        <p:grpSpPr>
          <a:xfrm>
            <a:off x="179512" y="5877272"/>
            <a:ext cx="8638903" cy="648072"/>
            <a:chOff x="179512" y="5229200"/>
            <a:chExt cx="8638903" cy="648072"/>
          </a:xfrm>
        </p:grpSpPr>
        <p:pic>
          <p:nvPicPr>
            <p:cNvPr id="5" name="4 Imagen" descr="800px-Flag_of_El_Salvador_svg.png"/>
            <p:cNvPicPr>
              <a:picLocks noChangeAspect="1"/>
            </p:cNvPicPr>
            <p:nvPr/>
          </p:nvPicPr>
          <p:blipFill>
            <a:blip r:embed="rId3" cstate="print"/>
            <a:stretch>
              <a:fillRect/>
            </a:stretch>
          </p:blipFill>
          <p:spPr>
            <a:xfrm>
              <a:off x="2219601" y="5229200"/>
              <a:ext cx="1004821" cy="648072"/>
            </a:xfrm>
            <a:prstGeom prst="rect">
              <a:avLst/>
            </a:prstGeom>
            <a:ln>
              <a:noFill/>
            </a:ln>
            <a:effectLst>
              <a:outerShdw blurRad="292100" dist="139700" dir="2700000" algn="tl" rotWithShape="0">
                <a:srgbClr val="333333">
                  <a:alpha val="65000"/>
                </a:srgbClr>
              </a:outerShdw>
            </a:effectLst>
          </p:spPr>
        </p:pic>
        <p:pic>
          <p:nvPicPr>
            <p:cNvPr id="6" name="5 Imagen" descr="800px-Flag_of_Nicaragua_svg.png"/>
            <p:cNvPicPr>
              <a:picLocks noChangeAspect="1"/>
            </p:cNvPicPr>
            <p:nvPr/>
          </p:nvPicPr>
          <p:blipFill>
            <a:blip r:embed="rId4" cstate="print"/>
            <a:stretch>
              <a:fillRect/>
            </a:stretch>
          </p:blipFill>
          <p:spPr>
            <a:xfrm>
              <a:off x="4932040" y="5229200"/>
              <a:ext cx="980553" cy="648072"/>
            </a:xfrm>
            <a:prstGeom prst="rect">
              <a:avLst/>
            </a:prstGeom>
            <a:ln>
              <a:noFill/>
            </a:ln>
            <a:effectLst>
              <a:outerShdw blurRad="292100" dist="139700" dir="2700000" algn="tl" rotWithShape="0">
                <a:srgbClr val="333333">
                  <a:alpha val="65000"/>
                </a:srgbClr>
              </a:outerShdw>
            </a:effectLst>
          </p:spPr>
        </p:pic>
        <p:pic>
          <p:nvPicPr>
            <p:cNvPr id="7" name="6 Imagen" descr="Flag_of_Belize_svg.png"/>
            <p:cNvPicPr>
              <a:picLocks noChangeAspect="1"/>
            </p:cNvPicPr>
            <p:nvPr/>
          </p:nvPicPr>
          <p:blipFill>
            <a:blip r:embed="rId5" cstate="print"/>
            <a:stretch>
              <a:fillRect/>
            </a:stretch>
          </p:blipFill>
          <p:spPr>
            <a:xfrm>
              <a:off x="1169108" y="5229200"/>
              <a:ext cx="1050493" cy="648072"/>
            </a:xfrm>
            <a:prstGeom prst="rect">
              <a:avLst/>
            </a:prstGeom>
            <a:ln>
              <a:noFill/>
            </a:ln>
            <a:effectLst>
              <a:outerShdw blurRad="292100" dist="139700" dir="2700000" algn="tl" rotWithShape="0">
                <a:srgbClr val="333333">
                  <a:alpha val="65000"/>
                </a:srgbClr>
              </a:outerShdw>
            </a:effectLst>
          </p:spPr>
        </p:pic>
        <p:pic>
          <p:nvPicPr>
            <p:cNvPr id="8" name="7 Imagen" descr="800px-Flag_of_Bolivia_svg.png"/>
            <p:cNvPicPr>
              <a:picLocks noChangeAspect="1"/>
            </p:cNvPicPr>
            <p:nvPr/>
          </p:nvPicPr>
          <p:blipFill>
            <a:blip r:embed="rId6" cstate="print"/>
            <a:stretch>
              <a:fillRect/>
            </a:stretch>
          </p:blipFill>
          <p:spPr>
            <a:xfrm>
              <a:off x="7882311" y="5229200"/>
              <a:ext cx="936104" cy="648072"/>
            </a:xfrm>
            <a:prstGeom prst="rect">
              <a:avLst/>
            </a:prstGeom>
            <a:ln>
              <a:noFill/>
            </a:ln>
            <a:effectLst>
              <a:outerShdw blurRad="292100" dist="139700" dir="2700000" algn="tl" rotWithShape="0">
                <a:srgbClr val="333333">
                  <a:alpha val="65000"/>
                </a:srgbClr>
              </a:outerShdw>
            </a:effectLst>
          </p:spPr>
        </p:pic>
        <p:pic>
          <p:nvPicPr>
            <p:cNvPr id="9" name="8 Imagen" descr="800px-Civil_Ensign_of_Guatemala_svg.png"/>
            <p:cNvPicPr>
              <a:picLocks noChangeAspect="1"/>
            </p:cNvPicPr>
            <p:nvPr/>
          </p:nvPicPr>
          <p:blipFill>
            <a:blip r:embed="rId7" cstate="print"/>
            <a:stretch>
              <a:fillRect/>
            </a:stretch>
          </p:blipFill>
          <p:spPr>
            <a:xfrm>
              <a:off x="179512" y="5229200"/>
              <a:ext cx="986542" cy="648072"/>
            </a:xfrm>
            <a:prstGeom prst="rect">
              <a:avLst/>
            </a:prstGeom>
            <a:ln>
              <a:noFill/>
            </a:ln>
            <a:effectLst>
              <a:outerShdw blurRad="292100" dist="139700" dir="2700000" algn="tl" rotWithShape="0">
                <a:srgbClr val="333333">
                  <a:alpha val="65000"/>
                </a:srgbClr>
              </a:outerShdw>
            </a:effectLst>
          </p:spPr>
        </p:pic>
        <p:pic>
          <p:nvPicPr>
            <p:cNvPr id="10" name="9 Imagen" descr="800px-Flag_of_Costa_Rica_svg.png"/>
            <p:cNvPicPr>
              <a:picLocks noChangeAspect="1"/>
            </p:cNvPicPr>
            <p:nvPr/>
          </p:nvPicPr>
          <p:blipFill>
            <a:blip r:embed="rId8" cstate="print"/>
            <a:stretch>
              <a:fillRect/>
            </a:stretch>
          </p:blipFill>
          <p:spPr>
            <a:xfrm>
              <a:off x="5921636" y="5229200"/>
              <a:ext cx="1004821" cy="648072"/>
            </a:xfrm>
            <a:prstGeom prst="rect">
              <a:avLst/>
            </a:prstGeom>
            <a:ln>
              <a:noFill/>
            </a:ln>
            <a:effectLst>
              <a:outerShdw blurRad="292100" dist="139700" dir="2700000" algn="tl" rotWithShape="0">
                <a:srgbClr val="333333">
                  <a:alpha val="65000"/>
                </a:srgbClr>
              </a:outerShdw>
            </a:effectLst>
          </p:spPr>
        </p:pic>
        <p:pic>
          <p:nvPicPr>
            <p:cNvPr id="11" name="10 Imagen" descr="800px-Flag_of_Honduras_svg.png"/>
            <p:cNvPicPr>
              <a:picLocks noChangeAspect="1"/>
            </p:cNvPicPr>
            <p:nvPr/>
          </p:nvPicPr>
          <p:blipFill>
            <a:blip r:embed="rId9" cstate="print"/>
            <a:stretch>
              <a:fillRect/>
            </a:stretch>
          </p:blipFill>
          <p:spPr>
            <a:xfrm>
              <a:off x="3224422" y="5229200"/>
              <a:ext cx="989596" cy="648072"/>
            </a:xfrm>
            <a:prstGeom prst="rect">
              <a:avLst/>
            </a:prstGeom>
            <a:ln>
              <a:noFill/>
            </a:ln>
            <a:effectLst>
              <a:outerShdw blurRad="292100" dist="139700" dir="2700000" algn="tl" rotWithShape="0">
                <a:srgbClr val="333333">
                  <a:alpha val="65000"/>
                </a:srgbClr>
              </a:outerShdw>
            </a:effectLst>
          </p:spPr>
        </p:pic>
        <p:pic>
          <p:nvPicPr>
            <p:cNvPr id="12" name="11 Imagen" descr="Flag_of_Panama_svg.png"/>
            <p:cNvPicPr>
              <a:picLocks noChangeAspect="1"/>
            </p:cNvPicPr>
            <p:nvPr/>
          </p:nvPicPr>
          <p:blipFill>
            <a:blip r:embed="rId10" cstate="print"/>
            <a:stretch>
              <a:fillRect/>
            </a:stretch>
          </p:blipFill>
          <p:spPr>
            <a:xfrm>
              <a:off x="6946207" y="5229200"/>
              <a:ext cx="971079" cy="648072"/>
            </a:xfrm>
            <a:prstGeom prst="rect">
              <a:avLst/>
            </a:prstGeom>
            <a:ln>
              <a:noFill/>
            </a:ln>
            <a:effectLst>
              <a:outerShdw blurRad="292100" dist="139700" dir="2700000" algn="tl" rotWithShape="0">
                <a:srgbClr val="333333">
                  <a:alpha val="65000"/>
                </a:srgbClr>
              </a:outerShdw>
            </a:effectLst>
          </p:spPr>
        </p:pic>
        <p:pic>
          <p:nvPicPr>
            <p:cNvPr id="12290" name="Picture 2" descr="File:Flag of Switzerland.svg">
              <a:hlinkClick r:id="rId11"/>
            </p:cNvPr>
            <p:cNvPicPr>
              <a:picLocks noChangeAspect="1" noChangeArrowheads="1"/>
            </p:cNvPicPr>
            <p:nvPr/>
          </p:nvPicPr>
          <p:blipFill>
            <a:blip r:embed="rId12" cstate="print"/>
            <a:srcRect/>
            <a:stretch>
              <a:fillRect/>
            </a:stretch>
          </p:blipFill>
          <p:spPr bwMode="auto">
            <a:xfrm>
              <a:off x="4211960" y="5229200"/>
              <a:ext cx="751520" cy="648072"/>
            </a:xfrm>
            <a:prstGeom prst="rect">
              <a:avLst/>
            </a:prstGeom>
            <a:ln>
              <a:noFill/>
            </a:ln>
            <a:effectLst>
              <a:outerShdw blurRad="292100" dist="139700" dir="2700000" algn="tl" rotWithShape="0">
                <a:srgbClr val="333333">
                  <a:alpha val="65000"/>
                </a:srgbClr>
              </a:outerShdw>
            </a:effectLst>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bf2_lfa"/>
          <p:cNvPicPr>
            <a:picLocks noChangeAspect="1" noChangeArrowheads="1"/>
          </p:cNvPicPr>
          <p:nvPr/>
        </p:nvPicPr>
        <p:blipFill>
          <a:blip r:embed="rId2" cstate="print"/>
          <a:srcRect/>
          <a:stretch>
            <a:fillRect/>
          </a:stretch>
        </p:blipFill>
        <p:spPr bwMode="auto">
          <a:xfrm>
            <a:off x="63500" y="-1743673488"/>
            <a:ext cx="5238750" cy="676275"/>
          </a:xfrm>
          <a:prstGeom prst="rect">
            <a:avLst/>
          </a:prstGeom>
          <a:noFill/>
        </p:spPr>
      </p:pic>
      <p:cxnSp>
        <p:nvCxnSpPr>
          <p:cNvPr id="13" name="Straight Connector 14"/>
          <p:cNvCxnSpPr/>
          <p:nvPr/>
        </p:nvCxnSpPr>
        <p:spPr>
          <a:xfrm>
            <a:off x="152400" y="838200"/>
            <a:ext cx="8686800" cy="0"/>
          </a:xfrm>
          <a:prstGeom prst="line">
            <a:avLst/>
          </a:prstGeom>
          <a:ln w="25400">
            <a:solidFill>
              <a:schemeClr val="accent6">
                <a:lumMod val="75000"/>
              </a:schemeClr>
            </a:solidFill>
          </a:ln>
          <a:effectLst>
            <a:outerShdw blurRad="50800" dist="50800" dir="5400000" algn="ctr" rotWithShape="0">
              <a:srgbClr val="002060"/>
            </a:outerShdw>
          </a:effectLst>
        </p:spPr>
        <p:style>
          <a:lnRef idx="1">
            <a:schemeClr val="accent1"/>
          </a:lnRef>
          <a:fillRef idx="0">
            <a:schemeClr val="accent1"/>
          </a:fillRef>
          <a:effectRef idx="0">
            <a:schemeClr val="accent1"/>
          </a:effectRef>
          <a:fontRef idx="minor">
            <a:schemeClr val="tx1"/>
          </a:fontRef>
        </p:style>
      </p:cxnSp>
      <p:pic>
        <p:nvPicPr>
          <p:cNvPr id="14" name="Picture 11"/>
          <p:cNvPicPr/>
          <p:nvPr/>
        </p:nvPicPr>
        <p:blipFill>
          <a:blip r:embed="rId3" cstate="print">
            <a:extLst>
              <a:ext uri="{28A0092B-C50C-407E-A947-70E740481C1C}">
                <a14:useLocalDpi xmlns:a14="http://schemas.microsoft.com/office/drawing/2010/main" val="0"/>
              </a:ext>
            </a:extLst>
          </a:blip>
          <a:stretch>
            <a:fillRect/>
          </a:stretch>
        </p:blipFill>
        <p:spPr>
          <a:xfrm>
            <a:off x="7740352" y="228600"/>
            <a:ext cx="1295400" cy="505460"/>
          </a:xfrm>
          <a:prstGeom prst="rect">
            <a:avLst/>
          </a:prstGeom>
        </p:spPr>
      </p:pic>
      <p:sp>
        <p:nvSpPr>
          <p:cNvPr id="7" name="6 Rectángulo"/>
          <p:cNvSpPr/>
          <p:nvPr/>
        </p:nvSpPr>
        <p:spPr>
          <a:xfrm>
            <a:off x="572616" y="182994"/>
            <a:ext cx="7167736" cy="461665"/>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2400" b="1" dirty="0">
                <a:ln w="10541" cmpd="sng">
                  <a:solidFill>
                    <a:srgbClr val="7D7D7D">
                      <a:tint val="100000"/>
                      <a:shade val="100000"/>
                      <a:satMod val="110000"/>
                    </a:srgbClr>
                  </a:solidFill>
                  <a:prstDash val="solid"/>
                </a:ln>
                <a:solidFill>
                  <a:schemeClr val="accent1"/>
                </a:solidFill>
              </a:rPr>
              <a:t>Denunciar el Fraude y el Abuso</a:t>
            </a:r>
            <a:endParaRPr lang="es-ES" sz="2400" b="1" cap="none" spc="0" dirty="0">
              <a:ln w="10541" cmpd="sng">
                <a:solidFill>
                  <a:srgbClr val="7D7D7D">
                    <a:tint val="100000"/>
                    <a:shade val="100000"/>
                    <a:satMod val="110000"/>
                  </a:srgbClr>
                </a:solidFill>
                <a:prstDash val="solid"/>
              </a:ln>
              <a:solidFill>
                <a:schemeClr val="accent1"/>
              </a:solidFill>
              <a:effectLst/>
            </a:endParaRPr>
          </a:p>
        </p:txBody>
      </p:sp>
      <p:pic>
        <p:nvPicPr>
          <p:cNvPr id="481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0728"/>
            <a:ext cx="9144000" cy="5877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p:nvPr/>
        </p:nvPicPr>
        <p:blipFill>
          <a:blip r:embed="rId3" cstate="print"/>
          <a:srcRect/>
          <a:stretch>
            <a:fillRect/>
          </a:stretch>
        </p:blipFill>
        <p:spPr bwMode="auto">
          <a:xfrm>
            <a:off x="179512" y="476672"/>
            <a:ext cx="6623248" cy="1410072"/>
          </a:xfrm>
          <a:prstGeom prst="rect">
            <a:avLst/>
          </a:prstGeom>
          <a:noFill/>
          <a:ln w="9525">
            <a:noFill/>
            <a:miter lim="800000"/>
            <a:headEnd/>
            <a:tailEnd/>
          </a:ln>
        </p:spPr>
      </p:pic>
      <p:cxnSp>
        <p:nvCxnSpPr>
          <p:cNvPr id="15" name="14 Conector recto"/>
          <p:cNvCxnSpPr/>
          <p:nvPr/>
        </p:nvCxnSpPr>
        <p:spPr>
          <a:xfrm>
            <a:off x="467544" y="6858000"/>
            <a:ext cx="14369283"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22 Grupo"/>
          <p:cNvGrpSpPr/>
          <p:nvPr/>
        </p:nvGrpSpPr>
        <p:grpSpPr>
          <a:xfrm>
            <a:off x="179512" y="5877272"/>
            <a:ext cx="8638903" cy="648072"/>
            <a:chOff x="179512" y="5229200"/>
            <a:chExt cx="8638903" cy="648072"/>
          </a:xfrm>
        </p:grpSpPr>
        <p:pic>
          <p:nvPicPr>
            <p:cNvPr id="5" name="4 Imagen" descr="800px-Flag_of_El_Salvador_svg.png"/>
            <p:cNvPicPr>
              <a:picLocks noChangeAspect="1"/>
            </p:cNvPicPr>
            <p:nvPr/>
          </p:nvPicPr>
          <p:blipFill>
            <a:blip r:embed="rId4" cstate="print"/>
            <a:stretch>
              <a:fillRect/>
            </a:stretch>
          </p:blipFill>
          <p:spPr>
            <a:xfrm>
              <a:off x="2219601" y="5229200"/>
              <a:ext cx="1004821" cy="648072"/>
            </a:xfrm>
            <a:prstGeom prst="rect">
              <a:avLst/>
            </a:prstGeom>
            <a:ln>
              <a:noFill/>
            </a:ln>
            <a:effectLst>
              <a:outerShdw blurRad="292100" dist="139700" dir="2700000" algn="tl" rotWithShape="0">
                <a:srgbClr val="333333">
                  <a:alpha val="65000"/>
                </a:srgbClr>
              </a:outerShdw>
            </a:effectLst>
          </p:spPr>
        </p:pic>
        <p:pic>
          <p:nvPicPr>
            <p:cNvPr id="6" name="5 Imagen" descr="800px-Flag_of_Nicaragua_svg.png"/>
            <p:cNvPicPr>
              <a:picLocks noChangeAspect="1"/>
            </p:cNvPicPr>
            <p:nvPr/>
          </p:nvPicPr>
          <p:blipFill>
            <a:blip r:embed="rId5" cstate="print"/>
            <a:stretch>
              <a:fillRect/>
            </a:stretch>
          </p:blipFill>
          <p:spPr>
            <a:xfrm>
              <a:off x="4932040" y="5229200"/>
              <a:ext cx="980553" cy="648072"/>
            </a:xfrm>
            <a:prstGeom prst="rect">
              <a:avLst/>
            </a:prstGeom>
            <a:ln>
              <a:noFill/>
            </a:ln>
            <a:effectLst>
              <a:outerShdw blurRad="292100" dist="139700" dir="2700000" algn="tl" rotWithShape="0">
                <a:srgbClr val="333333">
                  <a:alpha val="65000"/>
                </a:srgbClr>
              </a:outerShdw>
            </a:effectLst>
          </p:spPr>
        </p:pic>
        <p:pic>
          <p:nvPicPr>
            <p:cNvPr id="7" name="6 Imagen" descr="Flag_of_Belize_svg.png"/>
            <p:cNvPicPr>
              <a:picLocks noChangeAspect="1"/>
            </p:cNvPicPr>
            <p:nvPr/>
          </p:nvPicPr>
          <p:blipFill>
            <a:blip r:embed="rId6" cstate="print"/>
            <a:stretch>
              <a:fillRect/>
            </a:stretch>
          </p:blipFill>
          <p:spPr>
            <a:xfrm>
              <a:off x="1169108" y="5229200"/>
              <a:ext cx="1050493" cy="648072"/>
            </a:xfrm>
            <a:prstGeom prst="rect">
              <a:avLst/>
            </a:prstGeom>
            <a:ln>
              <a:noFill/>
            </a:ln>
            <a:effectLst>
              <a:outerShdw blurRad="292100" dist="139700" dir="2700000" algn="tl" rotWithShape="0">
                <a:srgbClr val="333333">
                  <a:alpha val="65000"/>
                </a:srgbClr>
              </a:outerShdw>
            </a:effectLst>
          </p:spPr>
        </p:pic>
        <p:pic>
          <p:nvPicPr>
            <p:cNvPr id="8" name="7 Imagen" descr="800px-Flag_of_Bolivia_svg.png"/>
            <p:cNvPicPr>
              <a:picLocks noChangeAspect="1"/>
            </p:cNvPicPr>
            <p:nvPr/>
          </p:nvPicPr>
          <p:blipFill>
            <a:blip r:embed="rId7" cstate="print"/>
            <a:stretch>
              <a:fillRect/>
            </a:stretch>
          </p:blipFill>
          <p:spPr>
            <a:xfrm>
              <a:off x="7882311" y="5229200"/>
              <a:ext cx="936104" cy="648072"/>
            </a:xfrm>
            <a:prstGeom prst="rect">
              <a:avLst/>
            </a:prstGeom>
            <a:ln>
              <a:noFill/>
            </a:ln>
            <a:effectLst>
              <a:outerShdw blurRad="292100" dist="139700" dir="2700000" algn="tl" rotWithShape="0">
                <a:srgbClr val="333333">
                  <a:alpha val="65000"/>
                </a:srgbClr>
              </a:outerShdw>
            </a:effectLst>
          </p:spPr>
        </p:pic>
        <p:pic>
          <p:nvPicPr>
            <p:cNvPr id="9" name="8 Imagen" descr="800px-Civil_Ensign_of_Guatemala_svg.png"/>
            <p:cNvPicPr>
              <a:picLocks noChangeAspect="1"/>
            </p:cNvPicPr>
            <p:nvPr/>
          </p:nvPicPr>
          <p:blipFill>
            <a:blip r:embed="rId8" cstate="print"/>
            <a:stretch>
              <a:fillRect/>
            </a:stretch>
          </p:blipFill>
          <p:spPr>
            <a:xfrm>
              <a:off x="179512" y="5229200"/>
              <a:ext cx="986542" cy="648072"/>
            </a:xfrm>
            <a:prstGeom prst="rect">
              <a:avLst/>
            </a:prstGeom>
            <a:ln>
              <a:noFill/>
            </a:ln>
            <a:effectLst>
              <a:outerShdw blurRad="292100" dist="139700" dir="2700000" algn="tl" rotWithShape="0">
                <a:srgbClr val="333333">
                  <a:alpha val="65000"/>
                </a:srgbClr>
              </a:outerShdw>
            </a:effectLst>
          </p:spPr>
        </p:pic>
        <p:pic>
          <p:nvPicPr>
            <p:cNvPr id="10" name="9 Imagen" descr="800px-Flag_of_Costa_Rica_svg.png"/>
            <p:cNvPicPr>
              <a:picLocks noChangeAspect="1"/>
            </p:cNvPicPr>
            <p:nvPr/>
          </p:nvPicPr>
          <p:blipFill>
            <a:blip r:embed="rId9" cstate="print"/>
            <a:stretch>
              <a:fillRect/>
            </a:stretch>
          </p:blipFill>
          <p:spPr>
            <a:xfrm>
              <a:off x="5921636" y="5229200"/>
              <a:ext cx="1004821" cy="648072"/>
            </a:xfrm>
            <a:prstGeom prst="rect">
              <a:avLst/>
            </a:prstGeom>
            <a:ln>
              <a:noFill/>
            </a:ln>
            <a:effectLst>
              <a:outerShdw blurRad="292100" dist="139700" dir="2700000" algn="tl" rotWithShape="0">
                <a:srgbClr val="333333">
                  <a:alpha val="65000"/>
                </a:srgbClr>
              </a:outerShdw>
            </a:effectLst>
          </p:spPr>
        </p:pic>
        <p:pic>
          <p:nvPicPr>
            <p:cNvPr id="11" name="10 Imagen" descr="800px-Flag_of_Honduras_svg.png"/>
            <p:cNvPicPr>
              <a:picLocks noChangeAspect="1"/>
            </p:cNvPicPr>
            <p:nvPr/>
          </p:nvPicPr>
          <p:blipFill>
            <a:blip r:embed="rId10" cstate="print"/>
            <a:stretch>
              <a:fillRect/>
            </a:stretch>
          </p:blipFill>
          <p:spPr>
            <a:xfrm>
              <a:off x="3224422" y="5229200"/>
              <a:ext cx="989596" cy="648072"/>
            </a:xfrm>
            <a:prstGeom prst="rect">
              <a:avLst/>
            </a:prstGeom>
            <a:ln>
              <a:noFill/>
            </a:ln>
            <a:effectLst>
              <a:outerShdw blurRad="292100" dist="139700" dir="2700000" algn="tl" rotWithShape="0">
                <a:srgbClr val="333333">
                  <a:alpha val="65000"/>
                </a:srgbClr>
              </a:outerShdw>
            </a:effectLst>
          </p:spPr>
        </p:pic>
        <p:pic>
          <p:nvPicPr>
            <p:cNvPr id="12" name="11 Imagen" descr="Flag_of_Panama_svg.png"/>
            <p:cNvPicPr>
              <a:picLocks noChangeAspect="1"/>
            </p:cNvPicPr>
            <p:nvPr/>
          </p:nvPicPr>
          <p:blipFill>
            <a:blip r:embed="rId11" cstate="print"/>
            <a:stretch>
              <a:fillRect/>
            </a:stretch>
          </p:blipFill>
          <p:spPr>
            <a:xfrm>
              <a:off x="6946207" y="5229200"/>
              <a:ext cx="971079" cy="648072"/>
            </a:xfrm>
            <a:prstGeom prst="rect">
              <a:avLst/>
            </a:prstGeom>
            <a:ln>
              <a:noFill/>
            </a:ln>
            <a:effectLst>
              <a:outerShdw blurRad="292100" dist="139700" dir="2700000" algn="tl" rotWithShape="0">
                <a:srgbClr val="333333">
                  <a:alpha val="65000"/>
                </a:srgbClr>
              </a:outerShdw>
            </a:effectLst>
          </p:spPr>
        </p:pic>
        <p:pic>
          <p:nvPicPr>
            <p:cNvPr id="12290" name="Picture 2" descr="File:Flag of Switzerland.svg">
              <a:hlinkClick r:id="rId12"/>
            </p:cNvPr>
            <p:cNvPicPr>
              <a:picLocks noChangeAspect="1" noChangeArrowheads="1"/>
            </p:cNvPicPr>
            <p:nvPr/>
          </p:nvPicPr>
          <p:blipFill>
            <a:blip r:embed="rId13" cstate="print"/>
            <a:srcRect/>
            <a:stretch>
              <a:fillRect/>
            </a:stretch>
          </p:blipFill>
          <p:spPr bwMode="auto">
            <a:xfrm>
              <a:off x="4211960" y="5229200"/>
              <a:ext cx="751520" cy="648072"/>
            </a:xfrm>
            <a:prstGeom prst="rect">
              <a:avLst/>
            </a:prstGeom>
            <a:ln>
              <a:noFill/>
            </a:ln>
            <a:effectLst>
              <a:outerShdw blurRad="292100" dist="139700" dir="2700000" algn="tl" rotWithShape="0">
                <a:srgbClr val="333333">
                  <a:alpha val="65000"/>
                </a:srgbClr>
              </a:outerShdw>
            </a:effectLst>
          </p:spPr>
        </p:pic>
      </p:grpSp>
      <p:sp>
        <p:nvSpPr>
          <p:cNvPr id="17" name="2 Rectángulo"/>
          <p:cNvSpPr/>
          <p:nvPr/>
        </p:nvSpPr>
        <p:spPr>
          <a:xfrm>
            <a:off x="2475624" y="4737093"/>
            <a:ext cx="4592225"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Preguntas?</a:t>
            </a:r>
            <a:endParaRPr lang="es-E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9" name="6 Rectángulo"/>
          <p:cNvSpPr/>
          <p:nvPr/>
        </p:nvSpPr>
        <p:spPr>
          <a:xfrm>
            <a:off x="3136073" y="1988840"/>
            <a:ext cx="5756407" cy="2585323"/>
          </a:xfrm>
          <a:prstGeom prst="rect">
            <a:avLst/>
          </a:prstGeom>
          <a:solidFill>
            <a:schemeClr val="bg1"/>
          </a:solid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ANTE CUALQUIER DUDA DE RIESGO MEJOR PREGUNTE</a:t>
            </a:r>
          </a:p>
        </p:txBody>
      </p:sp>
      <p:graphicFrame>
        <p:nvGraphicFramePr>
          <p:cNvPr id="3" name="2 Objeto"/>
          <p:cNvGraphicFramePr>
            <a:graphicFrameLocks noChangeAspect="1"/>
          </p:cNvGraphicFramePr>
          <p:nvPr>
            <p:extLst>
              <p:ext uri="{D42A27DB-BD31-4B8C-83A1-F6EECF244321}">
                <p14:modId xmlns:p14="http://schemas.microsoft.com/office/powerpoint/2010/main" val="1323503357"/>
              </p:ext>
            </p:extLst>
          </p:nvPr>
        </p:nvGraphicFramePr>
        <p:xfrm>
          <a:off x="498484" y="2211523"/>
          <a:ext cx="2417332" cy="2247784"/>
        </p:xfrm>
        <a:graphic>
          <a:graphicData uri="http://schemas.openxmlformats.org/presentationml/2006/ole">
            <mc:AlternateContent xmlns:mc="http://schemas.openxmlformats.org/markup-compatibility/2006">
              <mc:Choice xmlns:v="urn:schemas-microsoft-com:vml" Requires="v">
                <p:oleObj spid="_x0000_s47121" name="Clip" r:id="rId14" imgW="4054475" imgH="3771900" progId="">
                  <p:embed/>
                </p:oleObj>
              </mc:Choice>
              <mc:Fallback>
                <p:oleObj name="Clip" r:id="rId14" imgW="4054475" imgH="3771900" progId="">
                  <p:embed/>
                  <p:pic>
                    <p:nvPicPr>
                      <p:cNvPr id="0" name="Object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98484" y="2211523"/>
                        <a:ext cx="2417332" cy="2247784"/>
                      </a:xfrm>
                      <a:prstGeom prst="rect">
                        <a:avLst/>
                      </a:prstGeom>
                      <a:noFill/>
                      <a:ln>
                        <a:noFill/>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Imagen"/>
          <p:cNvPicPr/>
          <p:nvPr/>
        </p:nvPicPr>
        <p:blipFill rotWithShape="1">
          <a:blip r:embed="rId2" cstate="print">
            <a:extLst>
              <a:ext uri="{28A0092B-C50C-407E-A947-70E740481C1C}">
                <a14:useLocalDpi xmlns:a14="http://schemas.microsoft.com/office/drawing/2010/main" val="0"/>
              </a:ext>
            </a:extLst>
          </a:blip>
          <a:srcRect t="9216" r="4555" b="11950"/>
          <a:stretch/>
        </p:blipFill>
        <p:spPr bwMode="auto">
          <a:xfrm>
            <a:off x="-36512" y="-27384"/>
            <a:ext cx="9180512" cy="6885384"/>
          </a:xfrm>
          <a:prstGeom prst="rect">
            <a:avLst/>
          </a:prstGeom>
          <a:ln>
            <a:noFill/>
          </a:ln>
          <a:extLst>
            <a:ext uri="{53640926-AAD7-44D8-BBD7-CCE9431645EC}">
              <a14:shadowObscured xmlns:a14="http://schemas.microsoft.com/office/drawing/2010/main"/>
            </a:ext>
          </a:extLst>
        </p:spPr>
      </p:pic>
      <p:sp>
        <p:nvSpPr>
          <p:cNvPr id="8" name="1 Título"/>
          <p:cNvSpPr>
            <a:spLocks noGrp="1"/>
          </p:cNvSpPr>
          <p:nvPr>
            <p:ph type="ctrTitle"/>
          </p:nvPr>
        </p:nvSpPr>
        <p:spPr>
          <a:xfrm>
            <a:off x="-36512" y="5013176"/>
            <a:ext cx="4824536" cy="1656184"/>
          </a:xfrm>
        </p:spPr>
        <p:txBody>
          <a:bodyPr>
            <a:noAutofit/>
          </a:bodyPr>
          <a:lstStyle/>
          <a:p>
            <a:r>
              <a:rPr lang="es-ES" sz="3600" b="1" dirty="0">
                <a:ln w="18000">
                  <a:solidFill>
                    <a:schemeClr val="accent2">
                      <a:satMod val="140000"/>
                    </a:schemeClr>
                  </a:solidFill>
                  <a:prstDash val="solid"/>
                  <a:miter lim="800000"/>
                </a:ln>
                <a:solidFill>
                  <a:srgbClr val="0070C0"/>
                </a:solidFill>
                <a:effectLst>
                  <a:outerShdw blurRad="25500" dist="23000" dir="7020000" algn="tl">
                    <a:srgbClr val="000000">
                      <a:alpha val="50000"/>
                    </a:srgbClr>
                  </a:outerShdw>
                </a:effectLst>
              </a:rPr>
              <a:t>Riesgos de Fraudes en los </a:t>
            </a:r>
            <a:br>
              <a:rPr lang="es-ES" sz="3600" b="1" dirty="0">
                <a:ln w="18000">
                  <a:solidFill>
                    <a:schemeClr val="accent2">
                      <a:satMod val="140000"/>
                    </a:schemeClr>
                  </a:solidFill>
                  <a:prstDash val="solid"/>
                  <a:miter lim="800000"/>
                </a:ln>
                <a:solidFill>
                  <a:srgbClr val="0070C0"/>
                </a:solidFill>
                <a:effectLst>
                  <a:outerShdw blurRad="25500" dist="23000" dir="7020000" algn="tl">
                    <a:srgbClr val="000000">
                      <a:alpha val="50000"/>
                    </a:srgbClr>
                  </a:outerShdw>
                </a:effectLst>
              </a:rPr>
            </a:br>
            <a:r>
              <a:rPr lang="es-ES" sz="3600" b="1" dirty="0">
                <a:ln w="18000">
                  <a:solidFill>
                    <a:schemeClr val="accent2">
                      <a:satMod val="140000"/>
                    </a:schemeClr>
                  </a:solidFill>
                  <a:prstDash val="solid"/>
                  <a:miter lim="800000"/>
                </a:ln>
                <a:solidFill>
                  <a:srgbClr val="0070C0"/>
                </a:solidFill>
                <a:effectLst>
                  <a:outerShdw blurRad="25500" dist="23000" dir="7020000" algn="tl">
                    <a:srgbClr val="000000">
                      <a:alpha val="50000"/>
                    </a:srgbClr>
                  </a:outerShdw>
                </a:effectLst>
              </a:rPr>
              <a:t>Portafolios FOCUSED</a:t>
            </a:r>
          </a:p>
        </p:txBody>
      </p:sp>
      <p:sp>
        <p:nvSpPr>
          <p:cNvPr id="12" name="11 Rectángulo"/>
          <p:cNvSpPr/>
          <p:nvPr/>
        </p:nvSpPr>
        <p:spPr>
          <a:xfrm>
            <a:off x="7164288" y="729272"/>
            <a:ext cx="1962944" cy="5016758"/>
          </a:xfrm>
          <a:prstGeom prst="rect">
            <a:avLst/>
          </a:prstGeom>
        </p:spPr>
        <p:txBody>
          <a:bodyPr wrap="square">
            <a:spAutoFit/>
          </a:bodyPr>
          <a:lstStyle/>
          <a:p>
            <a:r>
              <a:rPr lang="es-ES" sz="2000" b="1" dirty="0">
                <a:solidFill>
                  <a:srgbClr val="0070C0"/>
                </a:solidFill>
              </a:rPr>
              <a:t>Todo acto de conducta indebida debilita nuestra capacidad de salvar vidas, nuestra capacidad de impedir una infección o de conseguir que alguien tenga una salud mejor y pueda contribuir a su comunidad</a:t>
            </a:r>
            <a:r>
              <a:rPr lang="es-ES" dirty="0"/>
              <a:t>.</a:t>
            </a:r>
          </a:p>
        </p:txBody>
      </p:sp>
      <p:pic>
        <p:nvPicPr>
          <p:cNvPr id="13" name="Picture 11"/>
          <p:cNvPicPr/>
          <p:nvPr/>
        </p:nvPicPr>
        <p:blipFill>
          <a:blip r:embed="rId3" cstate="print">
            <a:extLst>
              <a:ext uri="{28A0092B-C50C-407E-A947-70E740481C1C}">
                <a14:useLocalDpi xmlns:a14="http://schemas.microsoft.com/office/drawing/2010/main" val="0"/>
              </a:ext>
            </a:extLst>
          </a:blip>
          <a:stretch>
            <a:fillRect/>
          </a:stretch>
        </p:blipFill>
        <p:spPr>
          <a:xfrm>
            <a:off x="-36512" y="260648"/>
            <a:ext cx="3048000" cy="886460"/>
          </a:xfrm>
          <a:prstGeom prst="rect">
            <a:avLst/>
          </a:prstGeom>
        </p:spPr>
      </p:pic>
    </p:spTree>
    <p:extLst>
      <p:ext uri="{BB962C8B-B14F-4D97-AF65-F5344CB8AC3E}">
        <p14:creationId xmlns:p14="http://schemas.microsoft.com/office/powerpoint/2010/main" val="2814448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4"/>
          <p:cNvCxnSpPr/>
          <p:nvPr/>
        </p:nvCxnSpPr>
        <p:spPr>
          <a:xfrm>
            <a:off x="152400" y="838200"/>
            <a:ext cx="8686800" cy="0"/>
          </a:xfrm>
          <a:prstGeom prst="line">
            <a:avLst/>
          </a:prstGeom>
          <a:ln w="25400">
            <a:solidFill>
              <a:schemeClr val="accent6">
                <a:lumMod val="75000"/>
              </a:schemeClr>
            </a:solidFill>
          </a:ln>
          <a:effectLst>
            <a:outerShdw blurRad="50800" dist="50800" dir="5400000" algn="ctr" rotWithShape="0">
              <a:srgbClr val="002060"/>
            </a:outerShdw>
          </a:effectLst>
        </p:spPr>
        <p:style>
          <a:lnRef idx="1">
            <a:schemeClr val="accent1"/>
          </a:lnRef>
          <a:fillRef idx="0">
            <a:schemeClr val="accent1"/>
          </a:fillRef>
          <a:effectRef idx="0">
            <a:schemeClr val="accent1"/>
          </a:effectRef>
          <a:fontRef idx="minor">
            <a:schemeClr val="tx1"/>
          </a:fontRef>
        </p:style>
      </p:cxnSp>
      <p:pic>
        <p:nvPicPr>
          <p:cNvPr id="13" name="Picture 11"/>
          <p:cNvPicPr/>
          <p:nvPr/>
        </p:nvPicPr>
        <p:blipFill>
          <a:blip r:embed="rId3" cstate="print">
            <a:extLst>
              <a:ext uri="{28A0092B-C50C-407E-A947-70E740481C1C}">
                <a14:useLocalDpi xmlns:a14="http://schemas.microsoft.com/office/drawing/2010/main" val="0"/>
              </a:ext>
            </a:extLst>
          </a:blip>
          <a:stretch>
            <a:fillRect/>
          </a:stretch>
        </p:blipFill>
        <p:spPr>
          <a:xfrm>
            <a:off x="7848600" y="228600"/>
            <a:ext cx="1143000" cy="505460"/>
          </a:xfrm>
          <a:prstGeom prst="rect">
            <a:avLst/>
          </a:prstGeom>
        </p:spPr>
      </p:pic>
      <p:sp>
        <p:nvSpPr>
          <p:cNvPr id="6" name="Rectangle 1"/>
          <p:cNvSpPr>
            <a:spLocks noChangeArrowheads="1"/>
          </p:cNvSpPr>
          <p:nvPr/>
        </p:nvSpPr>
        <p:spPr bwMode="auto">
          <a:xfrm>
            <a:off x="611560" y="2775119"/>
            <a:ext cx="6165576" cy="1661993"/>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algn="just" eaLnBrk="0" fontAlgn="base" hangingPunct="0">
              <a:spcBef>
                <a:spcPct val="0"/>
              </a:spcBef>
              <a:spcAft>
                <a:spcPct val="0"/>
              </a:spcAft>
            </a:pPr>
            <a:r>
              <a:rPr lang="es-ES" dirty="0"/>
              <a:t>El término "fraude" significa cualquier acto intencional de engaño cometido por RP, </a:t>
            </a:r>
            <a:r>
              <a:rPr lang="es-ES" dirty="0" err="1"/>
              <a:t>SR’s</a:t>
            </a:r>
            <a:r>
              <a:rPr lang="es-ES" dirty="0"/>
              <a:t>, proveedores y otras terceras partes relacionadas que conlleve a la malversación financiera, corrupción, conflicto de intereses y cualquier otra irregularidad en los programas y proyectos financiados por el Fondo Mundial.</a:t>
            </a:r>
          </a:p>
          <a:p>
            <a:pPr eaLnBrk="0" fontAlgn="base" hangingPunct="0">
              <a:spcBef>
                <a:spcPct val="0"/>
              </a:spcBef>
              <a:spcAft>
                <a:spcPct val="0"/>
              </a:spcAft>
            </a:pPr>
            <a:endParaRPr kumimoji="0" lang="es-ES" b="1" i="0" u="none" strike="noStrike" cap="none" normalizeH="0" baseline="0" dirty="0">
              <a:ln>
                <a:noFill/>
              </a:ln>
              <a:solidFill>
                <a:srgbClr val="666666"/>
              </a:solidFill>
              <a:effectLst/>
              <a:latin typeface="Arial" pitchFamily="34" charset="0"/>
              <a:cs typeface="Arial" pitchFamily="34" charset="0"/>
            </a:endParaRPr>
          </a:p>
        </p:txBody>
      </p:sp>
      <p:pic>
        <p:nvPicPr>
          <p:cNvPr id="7" name="Picture 5"/>
          <p:cNvPicPr>
            <a:picLocks noChangeAspect="1" noChangeArrowheads="1"/>
          </p:cNvPicPr>
          <p:nvPr/>
        </p:nvPicPr>
        <p:blipFill>
          <a:blip r:embed="rId4" cstate="print"/>
          <a:srcRect/>
          <a:stretch>
            <a:fillRect/>
          </a:stretch>
        </p:blipFill>
        <p:spPr bwMode="auto">
          <a:xfrm>
            <a:off x="7128520" y="2703111"/>
            <a:ext cx="1440160" cy="1440160"/>
          </a:xfrm>
          <a:prstGeom prst="rect">
            <a:avLst/>
          </a:prstGeom>
          <a:noFill/>
          <a:ln w="9525">
            <a:noFill/>
            <a:miter lim="800000"/>
            <a:headEnd/>
            <a:tailEnd/>
          </a:ln>
          <a:effectLst/>
        </p:spPr>
      </p:pic>
      <p:sp>
        <p:nvSpPr>
          <p:cNvPr id="8" name="7 Rectángulo"/>
          <p:cNvSpPr/>
          <p:nvPr/>
        </p:nvSpPr>
        <p:spPr>
          <a:xfrm>
            <a:off x="2555776" y="1052735"/>
            <a:ext cx="6257675" cy="1477328"/>
          </a:xfrm>
          <a:prstGeom prst="rect">
            <a:avLst/>
          </a:prstGeom>
        </p:spPr>
        <p:txBody>
          <a:bodyPr wrap="square">
            <a:spAutoFit/>
          </a:bodyPr>
          <a:lstStyle/>
          <a:p>
            <a:r>
              <a:rPr lang="es-ES" dirty="0"/>
              <a:t>El Fondo Mundial fue creado para salvar vidas y devolver la esperanza a millones de personas, por lo que la corrupción es inaceptable en cualquiera de sus formas y mantiene una política de tolerancia cero frente a la corrupción o el uso indebido de fondos.</a:t>
            </a:r>
          </a:p>
        </p:txBody>
      </p:sp>
      <p:pic>
        <p:nvPicPr>
          <p:cNvPr id="10" name="Picture 2"/>
          <p:cNvPicPr>
            <a:picLocks noChangeAspect="1" noChangeArrowheads="1"/>
          </p:cNvPicPr>
          <p:nvPr/>
        </p:nvPicPr>
        <p:blipFill>
          <a:blip r:embed="rId5" cstate="print"/>
          <a:srcRect/>
          <a:stretch>
            <a:fillRect/>
          </a:stretch>
        </p:blipFill>
        <p:spPr bwMode="auto">
          <a:xfrm>
            <a:off x="402010" y="4509120"/>
            <a:ext cx="1577702" cy="1285268"/>
          </a:xfrm>
          <a:prstGeom prst="rect">
            <a:avLst/>
          </a:prstGeom>
          <a:noFill/>
          <a:ln w="9525">
            <a:noFill/>
            <a:miter lim="800000"/>
            <a:headEnd/>
            <a:tailEnd/>
          </a:ln>
          <a:effectLst/>
        </p:spPr>
      </p:pic>
      <p:sp>
        <p:nvSpPr>
          <p:cNvPr id="11" name="Rectangle 1"/>
          <p:cNvSpPr>
            <a:spLocks noChangeArrowheads="1"/>
          </p:cNvSpPr>
          <p:nvPr/>
        </p:nvSpPr>
        <p:spPr bwMode="auto">
          <a:xfrm>
            <a:off x="1979712" y="4636293"/>
            <a:ext cx="6840760" cy="1384995"/>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eaLnBrk="0" fontAlgn="base" hangingPunct="0">
              <a:spcBef>
                <a:spcPct val="0"/>
              </a:spcBef>
              <a:spcAft>
                <a:spcPct val="0"/>
              </a:spcAft>
            </a:pPr>
            <a:r>
              <a:rPr lang="es-ES" dirty="0"/>
              <a:t>La identificación de las irregularidades financieras ya forman parte normal de las funciones del ALF, sobre todo en el proceso de revisión de las solicitudes de desembolsos. Sin embargo, el enfoque relacionado con el fraude es ad-hoc y son descritos en los términos de referencia.</a:t>
            </a:r>
          </a:p>
          <a:p>
            <a:pPr eaLnBrk="0" fontAlgn="base" hangingPunct="0">
              <a:spcBef>
                <a:spcPct val="0"/>
              </a:spcBef>
              <a:spcAft>
                <a:spcPct val="0"/>
              </a:spcAft>
            </a:pPr>
            <a:endParaRPr kumimoji="0" lang="es-ES" b="1" i="0" u="none" strike="noStrike" cap="none" normalizeH="0" baseline="0" dirty="0">
              <a:ln>
                <a:noFill/>
              </a:ln>
              <a:solidFill>
                <a:srgbClr val="666666"/>
              </a:solidFill>
              <a:effectLst/>
              <a:latin typeface="Arial" pitchFamily="34" charset="0"/>
              <a:cs typeface="Arial" pitchFamily="34" charset="0"/>
            </a:endParaRPr>
          </a:p>
        </p:txBody>
      </p:sp>
      <p:pic>
        <p:nvPicPr>
          <p:cNvPr id="14" name="Picture 2"/>
          <p:cNvPicPr>
            <a:picLocks noChangeAspect="1" noChangeArrowheads="1"/>
          </p:cNvPicPr>
          <p:nvPr/>
        </p:nvPicPr>
        <p:blipFill>
          <a:blip r:embed="rId6" cstate="print"/>
          <a:srcRect/>
          <a:stretch>
            <a:fillRect/>
          </a:stretch>
        </p:blipFill>
        <p:spPr bwMode="auto">
          <a:xfrm>
            <a:off x="775215" y="1144350"/>
            <a:ext cx="1204497" cy="1558761"/>
          </a:xfrm>
          <a:prstGeom prst="rect">
            <a:avLst/>
          </a:prstGeom>
          <a:noFill/>
          <a:ln w="9525">
            <a:noFill/>
            <a:miter lim="800000"/>
            <a:headEnd/>
            <a:tailEnd/>
          </a:ln>
          <a:effectLst/>
        </p:spPr>
      </p:pic>
      <p:sp>
        <p:nvSpPr>
          <p:cNvPr id="15" name="9 Rectángulo"/>
          <p:cNvSpPr/>
          <p:nvPr/>
        </p:nvSpPr>
        <p:spPr>
          <a:xfrm>
            <a:off x="1190861" y="223026"/>
            <a:ext cx="6486872" cy="461665"/>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2400" b="1" dirty="0">
                <a:ln w="10541" cmpd="sng">
                  <a:solidFill>
                    <a:srgbClr val="7D7D7D">
                      <a:tint val="100000"/>
                      <a:shade val="100000"/>
                      <a:satMod val="110000"/>
                    </a:srgbClr>
                  </a:solidFill>
                  <a:prstDash val="solid"/>
                </a:ln>
                <a:solidFill>
                  <a:schemeClr val="accent1"/>
                </a:solidFill>
              </a:rPr>
              <a:t>Corrupción. Fraudes y Riesgo de Fraudes</a:t>
            </a:r>
            <a:endParaRPr lang="es-ES" sz="2400" b="1" cap="none" spc="0" dirty="0">
              <a:ln w="10541" cmpd="sng">
                <a:solidFill>
                  <a:srgbClr val="7D7D7D">
                    <a:tint val="100000"/>
                    <a:shade val="100000"/>
                    <a:satMod val="110000"/>
                  </a:srgbClr>
                </a:solidFill>
                <a:prstDash val="solid"/>
              </a:ln>
              <a:solidFill>
                <a:schemeClr val="accent1"/>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450627" y="1407259"/>
            <a:ext cx="4464496" cy="4431983"/>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algn="just" eaLnBrk="0" fontAlgn="base" hangingPunct="0">
              <a:spcBef>
                <a:spcPct val="0"/>
              </a:spcBef>
              <a:spcAft>
                <a:spcPct val="0"/>
              </a:spcAft>
            </a:pPr>
            <a:r>
              <a:rPr lang="es-ES" dirty="0"/>
              <a:t>Se han dado casos donde el PR o sus </a:t>
            </a:r>
            <a:r>
              <a:rPr lang="es-ES" dirty="0" err="1"/>
              <a:t>SR’s</a:t>
            </a:r>
            <a:r>
              <a:rPr lang="es-ES" dirty="0"/>
              <a:t>  han gastado cantidades de subvención que no son elegibles (es decir, en actividades que no son de donación o que de otra manera violan los términos y condiciones del Convenio de Donación) o no están debidamente justificadas. Se entiende que LFA, dado el nuevo enfoque de Portafolios FOCUSED, puede no ser capaz de identificar tales gastos de su propia revisión debido al hecho de que se limita a los procedimientos analíticos solamente. Sin embargo, si tal gasto se menciona en otros informes (OIG o auditor externo) y LFA es consciente de ello, debe incluirse en el informe de LFA con las referencias pertinentes a otro informe.</a:t>
            </a:r>
          </a:p>
        </p:txBody>
      </p:sp>
      <p:pic>
        <p:nvPicPr>
          <p:cNvPr id="4098" name="Picture 2" descr="pbf2_lfa"/>
          <p:cNvPicPr>
            <a:picLocks noChangeAspect="1" noChangeArrowheads="1"/>
          </p:cNvPicPr>
          <p:nvPr/>
        </p:nvPicPr>
        <p:blipFill>
          <a:blip r:embed="rId2" cstate="print"/>
          <a:srcRect/>
          <a:stretch>
            <a:fillRect/>
          </a:stretch>
        </p:blipFill>
        <p:spPr bwMode="auto">
          <a:xfrm>
            <a:off x="63500" y="-1743673488"/>
            <a:ext cx="5238750" cy="676275"/>
          </a:xfrm>
          <a:prstGeom prst="rect">
            <a:avLst/>
          </a:prstGeom>
          <a:noFill/>
        </p:spPr>
      </p:pic>
      <p:cxnSp>
        <p:nvCxnSpPr>
          <p:cNvPr id="13" name="Straight Connector 14"/>
          <p:cNvCxnSpPr/>
          <p:nvPr/>
        </p:nvCxnSpPr>
        <p:spPr>
          <a:xfrm>
            <a:off x="152400" y="838200"/>
            <a:ext cx="8686800" cy="0"/>
          </a:xfrm>
          <a:prstGeom prst="line">
            <a:avLst/>
          </a:prstGeom>
          <a:ln w="25400">
            <a:solidFill>
              <a:schemeClr val="accent6">
                <a:lumMod val="75000"/>
              </a:schemeClr>
            </a:solidFill>
          </a:ln>
          <a:effectLst>
            <a:outerShdw blurRad="50800" dist="50800" dir="5400000" algn="ctr" rotWithShape="0">
              <a:srgbClr val="002060"/>
            </a:outerShdw>
          </a:effectLst>
        </p:spPr>
        <p:style>
          <a:lnRef idx="1">
            <a:schemeClr val="accent1"/>
          </a:lnRef>
          <a:fillRef idx="0">
            <a:schemeClr val="accent1"/>
          </a:fillRef>
          <a:effectRef idx="0">
            <a:schemeClr val="accent1"/>
          </a:effectRef>
          <a:fontRef idx="minor">
            <a:schemeClr val="tx1"/>
          </a:fontRef>
        </p:style>
      </p:cxnSp>
      <p:pic>
        <p:nvPicPr>
          <p:cNvPr id="14" name="Picture 11"/>
          <p:cNvPicPr/>
          <p:nvPr/>
        </p:nvPicPr>
        <p:blipFill>
          <a:blip r:embed="rId3" cstate="print">
            <a:extLst>
              <a:ext uri="{28A0092B-C50C-407E-A947-70E740481C1C}">
                <a14:useLocalDpi xmlns:a14="http://schemas.microsoft.com/office/drawing/2010/main" val="0"/>
              </a:ext>
            </a:extLst>
          </a:blip>
          <a:stretch>
            <a:fillRect/>
          </a:stretch>
        </p:blipFill>
        <p:spPr>
          <a:xfrm>
            <a:off x="7848600" y="228600"/>
            <a:ext cx="1143000" cy="505460"/>
          </a:xfrm>
          <a:prstGeom prst="rect">
            <a:avLst/>
          </a:prstGeom>
        </p:spPr>
      </p:pic>
      <p:pic>
        <p:nvPicPr>
          <p:cNvPr id="48130" name="Picture 2" descr="C:\Users\hp\AppData\Local\Microsoft\Windows\INetCache\IE\XAVXIGH0\corrigiendo_conseptos[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1700808"/>
            <a:ext cx="3888432" cy="3888432"/>
          </a:xfrm>
          <a:prstGeom prst="rect">
            <a:avLst/>
          </a:prstGeom>
          <a:noFill/>
          <a:extLst>
            <a:ext uri="{909E8E84-426E-40DD-AFC4-6F175D3DCCD1}">
              <a14:hiddenFill xmlns:a14="http://schemas.microsoft.com/office/drawing/2010/main">
                <a:solidFill>
                  <a:srgbClr val="FFFFFF"/>
                </a:solidFill>
              </a14:hiddenFill>
            </a:ext>
          </a:extLst>
        </p:spPr>
      </p:pic>
      <p:sp>
        <p:nvSpPr>
          <p:cNvPr id="12" name="9 Rectángulo"/>
          <p:cNvSpPr/>
          <p:nvPr/>
        </p:nvSpPr>
        <p:spPr>
          <a:xfrm>
            <a:off x="1043608" y="231031"/>
            <a:ext cx="6486872" cy="461665"/>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2400" b="1" dirty="0">
                <a:ln w="10541" cmpd="sng">
                  <a:solidFill>
                    <a:srgbClr val="7D7D7D">
                      <a:tint val="100000"/>
                      <a:shade val="100000"/>
                      <a:satMod val="110000"/>
                    </a:srgbClr>
                  </a:solidFill>
                  <a:prstDash val="solid"/>
                </a:ln>
                <a:solidFill>
                  <a:schemeClr val="accent1"/>
                </a:solidFill>
              </a:rPr>
              <a:t>Rol del ALF en Fraudes y/o Riesgo de Fraudes</a:t>
            </a:r>
            <a:endParaRPr lang="es-ES" sz="2400" b="1" cap="none" spc="0" dirty="0">
              <a:ln w="10541" cmpd="sng">
                <a:solidFill>
                  <a:srgbClr val="7D7D7D">
                    <a:tint val="100000"/>
                    <a:shade val="100000"/>
                    <a:satMod val="110000"/>
                  </a:srgbClr>
                </a:solidFill>
                <a:prstDash val="solid"/>
              </a:ln>
              <a:solidFill>
                <a:schemeClr val="accent1"/>
              </a:solidFill>
              <a:effectLst/>
            </a:endParaRPr>
          </a:p>
        </p:txBody>
      </p:sp>
    </p:spTree>
    <p:extLst>
      <p:ext uri="{BB962C8B-B14F-4D97-AF65-F5344CB8AC3E}">
        <p14:creationId xmlns:p14="http://schemas.microsoft.com/office/powerpoint/2010/main" val="2673711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bf2_lfa"/>
          <p:cNvPicPr>
            <a:picLocks noChangeAspect="1" noChangeArrowheads="1"/>
          </p:cNvPicPr>
          <p:nvPr/>
        </p:nvPicPr>
        <p:blipFill>
          <a:blip r:embed="rId2" cstate="print"/>
          <a:srcRect/>
          <a:stretch>
            <a:fillRect/>
          </a:stretch>
        </p:blipFill>
        <p:spPr bwMode="auto">
          <a:xfrm>
            <a:off x="63500" y="-1743673488"/>
            <a:ext cx="5238750" cy="676275"/>
          </a:xfrm>
          <a:prstGeom prst="rect">
            <a:avLst/>
          </a:prstGeom>
          <a:noFill/>
        </p:spPr>
      </p:pic>
      <p:pic>
        <p:nvPicPr>
          <p:cNvPr id="5122" name="Picture 2"/>
          <p:cNvPicPr>
            <a:picLocks noChangeAspect="1" noChangeArrowheads="1"/>
          </p:cNvPicPr>
          <p:nvPr/>
        </p:nvPicPr>
        <p:blipFill>
          <a:blip r:embed="rId3" cstate="print"/>
          <a:srcRect/>
          <a:stretch>
            <a:fillRect/>
          </a:stretch>
        </p:blipFill>
        <p:spPr bwMode="auto">
          <a:xfrm>
            <a:off x="829744" y="1052736"/>
            <a:ext cx="2806152" cy="2197440"/>
          </a:xfrm>
          <a:prstGeom prst="rect">
            <a:avLst/>
          </a:prstGeom>
          <a:noFill/>
          <a:ln w="9525">
            <a:noFill/>
            <a:miter lim="800000"/>
            <a:headEnd/>
            <a:tailEnd/>
          </a:ln>
          <a:effectLst/>
        </p:spPr>
      </p:pic>
      <p:sp>
        <p:nvSpPr>
          <p:cNvPr id="8" name="Rectangle 1"/>
          <p:cNvSpPr>
            <a:spLocks noChangeArrowheads="1"/>
          </p:cNvSpPr>
          <p:nvPr/>
        </p:nvSpPr>
        <p:spPr bwMode="auto">
          <a:xfrm>
            <a:off x="4067944" y="1233952"/>
            <a:ext cx="4643184" cy="1661993"/>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eaLnBrk="0" fontAlgn="base" hangingPunct="0">
              <a:spcBef>
                <a:spcPct val="0"/>
              </a:spcBef>
              <a:spcAft>
                <a:spcPct val="0"/>
              </a:spcAft>
            </a:pPr>
            <a:endParaRPr lang="es-ES" dirty="0"/>
          </a:p>
          <a:p>
            <a:pPr marL="177800" algn="just" eaLnBrk="0" fontAlgn="base" hangingPunct="0">
              <a:spcBef>
                <a:spcPct val="0"/>
              </a:spcBef>
              <a:spcAft>
                <a:spcPct val="0"/>
              </a:spcAft>
            </a:pPr>
            <a:r>
              <a:rPr lang="es-ES" dirty="0"/>
              <a:t>Identifiquen las "banderas rojas" en todas las etapas de la concesión del ciclo de vida relacionados con el fraude, la falta de controles, y los riesgos de uso indebido de fondos del Fondo Mundial, y</a:t>
            </a:r>
            <a:endParaRPr kumimoji="0" lang="es-ES" b="1" i="0" u="none" strike="noStrike" cap="none" normalizeH="0" baseline="0" dirty="0">
              <a:ln>
                <a:noFill/>
              </a:ln>
              <a:solidFill>
                <a:srgbClr val="666666"/>
              </a:solidFill>
              <a:effectLst/>
              <a:latin typeface="Arial" pitchFamily="34" charset="0"/>
              <a:cs typeface="Arial" pitchFamily="34" charset="0"/>
            </a:endParaRPr>
          </a:p>
        </p:txBody>
      </p:sp>
      <p:sp>
        <p:nvSpPr>
          <p:cNvPr id="9" name="Rectangle 1"/>
          <p:cNvSpPr>
            <a:spLocks noChangeArrowheads="1"/>
          </p:cNvSpPr>
          <p:nvPr/>
        </p:nvSpPr>
        <p:spPr bwMode="auto">
          <a:xfrm>
            <a:off x="648072" y="3573016"/>
            <a:ext cx="5004048" cy="830997"/>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177800" algn="just" eaLnBrk="0" fontAlgn="base" hangingPunct="0">
              <a:spcBef>
                <a:spcPct val="0"/>
              </a:spcBef>
              <a:spcAft>
                <a:spcPct val="0"/>
              </a:spcAft>
            </a:pPr>
            <a:r>
              <a:rPr lang="es-ES" dirty="0"/>
              <a:t>Comunicar al Gerente de Portafolio (FPM) cualquier caso que pueden ser indicativo de fraude, según lo dispuesto en los protocolos de Secretaría-OIG </a:t>
            </a:r>
            <a:r>
              <a:rPr lang="es-ES" b="1" dirty="0">
                <a:solidFill>
                  <a:srgbClr val="FF0000"/>
                </a:solidFill>
              </a:rPr>
              <a:t>. </a:t>
            </a:r>
            <a:endParaRPr kumimoji="0" lang="es-ES" b="1" i="0" u="none" strike="noStrike" cap="none" normalizeH="0" baseline="0" dirty="0">
              <a:ln>
                <a:noFill/>
              </a:ln>
              <a:solidFill>
                <a:srgbClr val="666666"/>
              </a:solidFill>
              <a:effectLst/>
              <a:latin typeface="Arial" pitchFamily="34" charset="0"/>
              <a:cs typeface="Arial" pitchFamily="34" charset="0"/>
            </a:endParaRPr>
          </a:p>
        </p:txBody>
      </p:sp>
      <p:cxnSp>
        <p:nvCxnSpPr>
          <p:cNvPr id="13" name="Straight Connector 14"/>
          <p:cNvCxnSpPr/>
          <p:nvPr/>
        </p:nvCxnSpPr>
        <p:spPr>
          <a:xfrm>
            <a:off x="152400" y="838200"/>
            <a:ext cx="8686800" cy="0"/>
          </a:xfrm>
          <a:prstGeom prst="line">
            <a:avLst/>
          </a:prstGeom>
          <a:ln w="25400">
            <a:solidFill>
              <a:schemeClr val="accent6">
                <a:lumMod val="75000"/>
              </a:schemeClr>
            </a:solidFill>
          </a:ln>
          <a:effectLst>
            <a:outerShdw blurRad="50800" dist="50800" dir="5400000" algn="ctr" rotWithShape="0">
              <a:srgbClr val="002060"/>
            </a:outerShdw>
          </a:effectLst>
        </p:spPr>
        <p:style>
          <a:lnRef idx="1">
            <a:schemeClr val="accent1"/>
          </a:lnRef>
          <a:fillRef idx="0">
            <a:schemeClr val="accent1"/>
          </a:fillRef>
          <a:effectRef idx="0">
            <a:schemeClr val="accent1"/>
          </a:effectRef>
          <a:fontRef idx="minor">
            <a:schemeClr val="tx1"/>
          </a:fontRef>
        </p:style>
      </p:cxnSp>
      <p:pic>
        <p:nvPicPr>
          <p:cNvPr id="14" name="Picture 11"/>
          <p:cNvPicPr/>
          <p:nvPr/>
        </p:nvPicPr>
        <p:blipFill>
          <a:blip r:embed="rId4" cstate="print">
            <a:extLst>
              <a:ext uri="{28A0092B-C50C-407E-A947-70E740481C1C}">
                <a14:useLocalDpi xmlns:a14="http://schemas.microsoft.com/office/drawing/2010/main" val="0"/>
              </a:ext>
            </a:extLst>
          </a:blip>
          <a:stretch>
            <a:fillRect/>
          </a:stretch>
        </p:blipFill>
        <p:spPr>
          <a:xfrm>
            <a:off x="7848600" y="228600"/>
            <a:ext cx="1143000" cy="505460"/>
          </a:xfrm>
          <a:prstGeom prst="rect">
            <a:avLst/>
          </a:prstGeom>
        </p:spPr>
      </p:pic>
      <p:pic>
        <p:nvPicPr>
          <p:cNvPr id="4710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4154" y="3140968"/>
            <a:ext cx="1630891" cy="1651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
          <p:cNvSpPr>
            <a:spLocks noChangeArrowheads="1"/>
          </p:cNvSpPr>
          <p:nvPr/>
        </p:nvSpPr>
        <p:spPr bwMode="auto">
          <a:xfrm>
            <a:off x="829744" y="5334307"/>
            <a:ext cx="7881384" cy="830997"/>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177800" algn="ctr" eaLnBrk="0" fontAlgn="base" hangingPunct="0">
              <a:spcBef>
                <a:spcPct val="0"/>
              </a:spcBef>
              <a:spcAft>
                <a:spcPct val="0"/>
              </a:spcAft>
            </a:pPr>
            <a:r>
              <a:rPr lang="es-ES" b="1" dirty="0">
                <a:solidFill>
                  <a:srgbClr val="FF0000"/>
                </a:solidFill>
              </a:rPr>
              <a:t>El ALF también puede comunicarse con la Oficina del Inspector General directamente con cualquier información relacionada con riesgos de fraudes o fraudes reales</a:t>
            </a:r>
            <a:r>
              <a:rPr lang="es-ES" dirty="0"/>
              <a:t>. </a:t>
            </a:r>
            <a:endParaRPr kumimoji="0" lang="es-ES" b="1" i="0" u="none" strike="noStrike" cap="none" normalizeH="0" baseline="0" dirty="0">
              <a:ln>
                <a:noFill/>
              </a:ln>
              <a:solidFill>
                <a:srgbClr val="666666"/>
              </a:solidFill>
              <a:effectLst/>
              <a:latin typeface="Arial" pitchFamily="34" charset="0"/>
              <a:cs typeface="Arial" pitchFamily="34" charset="0"/>
            </a:endParaRPr>
          </a:p>
        </p:txBody>
      </p:sp>
      <p:sp>
        <p:nvSpPr>
          <p:cNvPr id="16" name="9 Rectángulo"/>
          <p:cNvSpPr/>
          <p:nvPr/>
        </p:nvSpPr>
        <p:spPr>
          <a:xfrm>
            <a:off x="1043608" y="65831"/>
            <a:ext cx="6486872" cy="830997"/>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2400" b="1" dirty="0">
                <a:ln w="10541" cmpd="sng">
                  <a:solidFill>
                    <a:srgbClr val="7D7D7D">
                      <a:tint val="100000"/>
                      <a:shade val="100000"/>
                      <a:satMod val="110000"/>
                    </a:srgbClr>
                  </a:solidFill>
                  <a:prstDash val="solid"/>
                </a:ln>
                <a:solidFill>
                  <a:schemeClr val="accent1"/>
                </a:solidFill>
              </a:rPr>
              <a:t>En Concreto ante un Fraude o Riesgo de Fraude el ALF está OBLIGADO a….</a:t>
            </a:r>
            <a:endParaRPr lang="es-ES" sz="2400" b="1" cap="none" spc="0" dirty="0">
              <a:ln w="10541" cmpd="sng">
                <a:solidFill>
                  <a:srgbClr val="7D7D7D">
                    <a:tint val="100000"/>
                    <a:shade val="100000"/>
                    <a:satMod val="110000"/>
                  </a:srgbClr>
                </a:solidFill>
                <a:prstDash val="solid"/>
              </a:ln>
              <a:solidFill>
                <a:schemeClr val="accent1"/>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fade">
                                      <p:cBhvr>
                                        <p:cTn id="10" dur="5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710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bf2_lfa"/>
          <p:cNvPicPr>
            <a:picLocks noChangeAspect="1" noChangeArrowheads="1"/>
          </p:cNvPicPr>
          <p:nvPr/>
        </p:nvPicPr>
        <p:blipFill>
          <a:blip r:embed="rId2" cstate="print"/>
          <a:srcRect/>
          <a:stretch>
            <a:fillRect/>
          </a:stretch>
        </p:blipFill>
        <p:spPr bwMode="auto">
          <a:xfrm>
            <a:off x="63500" y="-1743673488"/>
            <a:ext cx="5238750" cy="676275"/>
          </a:xfrm>
          <a:prstGeom prst="rect">
            <a:avLst/>
          </a:prstGeom>
          <a:noFill/>
        </p:spPr>
      </p:pic>
      <p:pic>
        <p:nvPicPr>
          <p:cNvPr id="23556" name="Picture 4" descr="D:\Ricardo Gavidia\My Documents\Estado.GIF"/>
          <p:cNvPicPr>
            <a:picLocks noChangeAspect="1" noChangeArrowheads="1" noCrop="1"/>
          </p:cNvPicPr>
          <p:nvPr/>
        </p:nvPicPr>
        <p:blipFill>
          <a:blip r:embed="rId3" cstate="print"/>
          <a:srcRect/>
          <a:stretch>
            <a:fillRect/>
          </a:stretch>
        </p:blipFill>
        <p:spPr bwMode="auto">
          <a:xfrm>
            <a:off x="179512" y="2636912"/>
            <a:ext cx="1572037" cy="1798315"/>
          </a:xfrm>
          <a:prstGeom prst="rect">
            <a:avLst/>
          </a:prstGeom>
          <a:noFill/>
        </p:spPr>
      </p:pic>
      <p:cxnSp>
        <p:nvCxnSpPr>
          <p:cNvPr id="15" name="Straight Connector 14"/>
          <p:cNvCxnSpPr/>
          <p:nvPr/>
        </p:nvCxnSpPr>
        <p:spPr>
          <a:xfrm>
            <a:off x="152400" y="838200"/>
            <a:ext cx="8686800" cy="0"/>
          </a:xfrm>
          <a:prstGeom prst="line">
            <a:avLst/>
          </a:prstGeom>
          <a:ln w="25400">
            <a:solidFill>
              <a:schemeClr val="accent6">
                <a:lumMod val="75000"/>
              </a:schemeClr>
            </a:solidFill>
          </a:ln>
          <a:effectLst>
            <a:outerShdw blurRad="50800" dist="50800" dir="5400000" algn="ctr" rotWithShape="0">
              <a:srgbClr val="002060"/>
            </a:outerShdw>
          </a:effectLst>
        </p:spPr>
        <p:style>
          <a:lnRef idx="1">
            <a:schemeClr val="accent1"/>
          </a:lnRef>
          <a:fillRef idx="0">
            <a:schemeClr val="accent1"/>
          </a:fillRef>
          <a:effectRef idx="0">
            <a:schemeClr val="accent1"/>
          </a:effectRef>
          <a:fontRef idx="minor">
            <a:schemeClr val="tx1"/>
          </a:fontRef>
        </p:style>
      </p:cxnSp>
      <p:pic>
        <p:nvPicPr>
          <p:cNvPr id="18" name="Picture 11"/>
          <p:cNvPicPr/>
          <p:nvPr/>
        </p:nvPicPr>
        <p:blipFill>
          <a:blip r:embed="rId4" cstate="print">
            <a:extLst>
              <a:ext uri="{28A0092B-C50C-407E-A947-70E740481C1C}">
                <a14:useLocalDpi xmlns:a14="http://schemas.microsoft.com/office/drawing/2010/main" val="0"/>
              </a:ext>
            </a:extLst>
          </a:blip>
          <a:stretch>
            <a:fillRect/>
          </a:stretch>
        </p:blipFill>
        <p:spPr>
          <a:xfrm>
            <a:off x="7848600" y="228600"/>
            <a:ext cx="1143000" cy="505460"/>
          </a:xfrm>
          <a:prstGeom prst="rect">
            <a:avLst/>
          </a:prstGeom>
        </p:spPr>
      </p:pic>
      <p:sp>
        <p:nvSpPr>
          <p:cNvPr id="25" name="Rectangle 1"/>
          <p:cNvSpPr>
            <a:spLocks noChangeArrowheads="1"/>
          </p:cNvSpPr>
          <p:nvPr/>
        </p:nvSpPr>
        <p:spPr bwMode="auto">
          <a:xfrm>
            <a:off x="467544" y="914237"/>
            <a:ext cx="8280920" cy="1107996"/>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lvl="0" fontAlgn="base">
              <a:spcBef>
                <a:spcPct val="0"/>
              </a:spcBef>
              <a:spcAft>
                <a:spcPct val="0"/>
              </a:spcAft>
            </a:pPr>
            <a:endParaRPr lang="es-ES" dirty="0">
              <a:latin typeface="Arial" pitchFamily="34" charset="0"/>
              <a:cs typeface="Arial" pitchFamily="34" charset="0"/>
            </a:endParaRPr>
          </a:p>
          <a:p>
            <a:pPr algn="just" eaLnBrk="0" fontAlgn="base" hangingPunct="0">
              <a:spcBef>
                <a:spcPct val="0"/>
              </a:spcBef>
              <a:spcAft>
                <a:spcPct val="0"/>
              </a:spcAft>
            </a:pPr>
            <a:r>
              <a:rPr lang="es-ES" dirty="0"/>
              <a:t>En el Diario Oficial N° 70 del 8/04/2011 se publico el Decreto N° 534 denominado “Ley de Acceso a la Información Publica”  que tiene como base fundamental, entre otras, Que:</a:t>
            </a:r>
          </a:p>
        </p:txBody>
      </p:sp>
      <p:sp>
        <p:nvSpPr>
          <p:cNvPr id="26" name="Rectangle 12"/>
          <p:cNvSpPr/>
          <p:nvPr/>
        </p:nvSpPr>
        <p:spPr>
          <a:xfrm>
            <a:off x="1907704" y="2204864"/>
            <a:ext cx="6912768" cy="2862322"/>
          </a:xfrm>
          <a:prstGeom prst="rect">
            <a:avLst/>
          </a:prstGeom>
        </p:spPr>
        <p:txBody>
          <a:bodyPr wrap="square">
            <a:spAutoFit/>
          </a:bodyPr>
          <a:lstStyle/>
          <a:p>
            <a:pPr marL="177800" indent="-177800" algn="just">
              <a:buFont typeface="Arial" pitchFamily="34" charset="0"/>
              <a:buChar char="•"/>
            </a:pPr>
            <a:r>
              <a:rPr lang="es-ES" dirty="0"/>
              <a:t>El Estado reconocen que la transparencia, el derecho de acceso a la información y participación ciudadana y la obligación de las autoridades a la rendición de cuentas de la gestión pública, son herramientas idóneas para prevenir, detectar, sancionar y erradicar los actos de corrupción , y</a:t>
            </a:r>
          </a:p>
          <a:p>
            <a:pPr marL="177800" indent="-177800" algn="just"/>
            <a:endParaRPr lang="es-ES" dirty="0"/>
          </a:p>
          <a:p>
            <a:pPr marL="177800" indent="-177800" algn="just">
              <a:buFont typeface="Arial" pitchFamily="34" charset="0"/>
              <a:buChar char="•"/>
            </a:pPr>
            <a:r>
              <a:rPr lang="es-ES" dirty="0"/>
              <a:t>Que los habitantes tienen derecho a conocer la información que se derive de la gestión gubernamental y del manejo de los recursos públicos.</a:t>
            </a:r>
          </a:p>
          <a:p>
            <a:pPr algn="just"/>
            <a:endParaRPr lang="es-ES" dirty="0"/>
          </a:p>
        </p:txBody>
      </p:sp>
      <p:sp>
        <p:nvSpPr>
          <p:cNvPr id="27" name="Rectangle 1"/>
          <p:cNvSpPr>
            <a:spLocks noChangeArrowheads="1"/>
          </p:cNvSpPr>
          <p:nvPr/>
        </p:nvSpPr>
        <p:spPr bwMode="auto">
          <a:xfrm>
            <a:off x="539552" y="5013176"/>
            <a:ext cx="8280920" cy="1384995"/>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b="0" i="0" u="none" strike="noStrike" cap="none" normalizeH="0" baseline="0" dirty="0">
              <a:ln>
                <a:noFill/>
              </a:ln>
              <a:solidFill>
                <a:schemeClr val="tx1"/>
              </a:solidFill>
              <a:effectLst/>
              <a:latin typeface="Arial" pitchFamily="34" charset="0"/>
              <a:cs typeface="Arial" pitchFamily="34" charset="0"/>
            </a:endParaRPr>
          </a:p>
          <a:p>
            <a:pPr algn="just"/>
            <a:r>
              <a:rPr lang="en-US" dirty="0" err="1"/>
              <a:t>Por</a:t>
            </a:r>
            <a:r>
              <a:rPr lang="en-US" dirty="0"/>
              <a:t> lo </a:t>
            </a:r>
            <a:r>
              <a:rPr lang="en-US" dirty="0" err="1"/>
              <a:t>tanto</a:t>
            </a:r>
            <a:r>
              <a:rPr lang="en-US" dirty="0"/>
              <a:t>, se </a:t>
            </a:r>
            <a:r>
              <a:rPr lang="en-US" dirty="0" err="1"/>
              <a:t>creó</a:t>
            </a:r>
            <a:r>
              <a:rPr lang="en-US" dirty="0"/>
              <a:t> </a:t>
            </a:r>
            <a:r>
              <a:rPr lang="es-ES" dirty="0"/>
              <a:t>Ley de acceso a la información pública que en su Art 1 establece: </a:t>
            </a:r>
            <a:r>
              <a:rPr lang="es-ES" b="1" i="1" dirty="0"/>
              <a:t>“La presente ley tiene como objeto garantizar el derecho de acceso de toda persona a la información pública, a fin de contribuir con la transparencia de las actuaciones de las instituciones del Estado”</a:t>
            </a:r>
          </a:p>
        </p:txBody>
      </p:sp>
      <p:sp>
        <p:nvSpPr>
          <p:cNvPr id="10" name="9 Rectángulo"/>
          <p:cNvSpPr/>
          <p:nvPr/>
        </p:nvSpPr>
        <p:spPr>
          <a:xfrm>
            <a:off x="611560" y="44624"/>
            <a:ext cx="7167736" cy="830997"/>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2400" b="1" dirty="0">
                <a:ln w="10541" cmpd="sng">
                  <a:solidFill>
                    <a:srgbClr val="7D7D7D">
                      <a:tint val="100000"/>
                      <a:shade val="100000"/>
                      <a:satMod val="110000"/>
                    </a:srgbClr>
                  </a:solidFill>
                  <a:prstDash val="solid"/>
                </a:ln>
                <a:solidFill>
                  <a:schemeClr val="accent1"/>
                </a:solidFill>
              </a:rPr>
              <a:t>Ley de Transparencia y Acceso a la Información Publica</a:t>
            </a:r>
          </a:p>
          <a:p>
            <a:pPr algn="ctr"/>
            <a:r>
              <a:rPr lang="es-ES" sz="2400" b="1" cap="none" spc="0" dirty="0">
                <a:ln w="10541" cmpd="sng">
                  <a:solidFill>
                    <a:srgbClr val="7D7D7D">
                      <a:tint val="100000"/>
                      <a:shade val="100000"/>
                      <a:satMod val="110000"/>
                    </a:srgbClr>
                  </a:solidFill>
                  <a:prstDash val="solid"/>
                </a:ln>
                <a:solidFill>
                  <a:schemeClr val="accent1"/>
                </a:solidFill>
                <a:effectLst/>
              </a:rPr>
              <a:t>El Salvador – Decreto 534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23556"/>
                                        </p:tgtEl>
                                        <p:attrNameLst>
                                          <p:attrName>style.visibility</p:attrName>
                                        </p:attrNameLst>
                                      </p:cBhvr>
                                      <p:to>
                                        <p:strVal val="visible"/>
                                      </p:to>
                                    </p:set>
                                    <p:animEffect transition="in" filter="fade">
                                      <p:cBhvr>
                                        <p:cTn id="10" dur="500"/>
                                        <p:tgtEl>
                                          <p:spTgt spid="2355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ppt_x"/>
                                          </p:val>
                                        </p:tav>
                                        <p:tav tm="100000">
                                          <p:val>
                                            <p:strVal val="#ppt_x"/>
                                          </p:val>
                                        </p:tav>
                                      </p:tavLst>
                                    </p:anim>
                                    <p:anim calcmode="lin" valueType="num">
                                      <p:cBhvr additive="base">
                                        <p:cTn id="1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bf2_lfa"/>
          <p:cNvPicPr>
            <a:picLocks noChangeAspect="1" noChangeArrowheads="1"/>
          </p:cNvPicPr>
          <p:nvPr/>
        </p:nvPicPr>
        <p:blipFill>
          <a:blip r:embed="rId3" cstate="print"/>
          <a:srcRect/>
          <a:stretch>
            <a:fillRect/>
          </a:stretch>
        </p:blipFill>
        <p:spPr bwMode="auto">
          <a:xfrm>
            <a:off x="63500" y="-1743673488"/>
            <a:ext cx="5238750" cy="676275"/>
          </a:xfrm>
          <a:prstGeom prst="rect">
            <a:avLst/>
          </a:prstGeom>
          <a:noFill/>
        </p:spPr>
      </p:pic>
      <p:graphicFrame>
        <p:nvGraphicFramePr>
          <p:cNvPr id="23553" name="Object 1"/>
          <p:cNvGraphicFramePr>
            <a:graphicFrameLocks noChangeAspect="1"/>
          </p:cNvGraphicFramePr>
          <p:nvPr/>
        </p:nvGraphicFramePr>
        <p:xfrm>
          <a:off x="179512" y="1772816"/>
          <a:ext cx="2015094" cy="1584176"/>
        </p:xfrm>
        <a:graphic>
          <a:graphicData uri="http://schemas.openxmlformats.org/presentationml/2006/ole">
            <mc:AlternateContent xmlns:mc="http://schemas.openxmlformats.org/markup-compatibility/2006">
              <mc:Choice xmlns:v="urn:schemas-microsoft-com:vml" Requires="v">
                <p:oleObj spid="_x0000_s46108" name="Clip" r:id="rId4" imgW="4022640" imgH="3161880" progId="">
                  <p:embed/>
                </p:oleObj>
              </mc:Choice>
              <mc:Fallback>
                <p:oleObj name="Clip" r:id="rId4" imgW="4022640" imgH="3161880" progId="">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1772816"/>
                        <a:ext cx="2015094" cy="15841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5" name="Straight Connector 14"/>
          <p:cNvCxnSpPr/>
          <p:nvPr/>
        </p:nvCxnSpPr>
        <p:spPr>
          <a:xfrm>
            <a:off x="152400" y="838200"/>
            <a:ext cx="8686800" cy="0"/>
          </a:xfrm>
          <a:prstGeom prst="line">
            <a:avLst/>
          </a:prstGeom>
          <a:ln w="25400">
            <a:solidFill>
              <a:schemeClr val="accent6">
                <a:lumMod val="75000"/>
              </a:schemeClr>
            </a:solidFill>
          </a:ln>
          <a:effectLst>
            <a:outerShdw blurRad="50800" dist="50800" dir="5400000" algn="ctr" rotWithShape="0">
              <a:srgbClr val="002060"/>
            </a:outerShdw>
          </a:effectLst>
        </p:spPr>
        <p:style>
          <a:lnRef idx="1">
            <a:schemeClr val="accent1"/>
          </a:lnRef>
          <a:fillRef idx="0">
            <a:schemeClr val="accent1"/>
          </a:fillRef>
          <a:effectRef idx="0">
            <a:schemeClr val="accent1"/>
          </a:effectRef>
          <a:fontRef idx="minor">
            <a:schemeClr val="tx1"/>
          </a:fontRef>
        </p:style>
      </p:cxnSp>
      <p:pic>
        <p:nvPicPr>
          <p:cNvPr id="18" name="Picture 11"/>
          <p:cNvPicPr/>
          <p:nvPr/>
        </p:nvPicPr>
        <p:blipFill>
          <a:blip r:embed="rId6" cstate="print">
            <a:extLst>
              <a:ext uri="{28A0092B-C50C-407E-A947-70E740481C1C}">
                <a14:useLocalDpi xmlns:a14="http://schemas.microsoft.com/office/drawing/2010/main" val="0"/>
              </a:ext>
            </a:extLst>
          </a:blip>
          <a:stretch>
            <a:fillRect/>
          </a:stretch>
        </p:blipFill>
        <p:spPr>
          <a:xfrm>
            <a:off x="7848600" y="228600"/>
            <a:ext cx="1143000" cy="505460"/>
          </a:xfrm>
          <a:prstGeom prst="rect">
            <a:avLst/>
          </a:prstGeom>
        </p:spPr>
      </p:pic>
      <p:sp>
        <p:nvSpPr>
          <p:cNvPr id="28" name="Rectangle 16"/>
          <p:cNvSpPr/>
          <p:nvPr/>
        </p:nvSpPr>
        <p:spPr>
          <a:xfrm>
            <a:off x="2339752" y="1412776"/>
            <a:ext cx="6480720" cy="2585323"/>
          </a:xfrm>
          <a:prstGeom prst="rect">
            <a:avLst/>
          </a:prstGeom>
        </p:spPr>
        <p:txBody>
          <a:bodyPr wrap="square">
            <a:spAutoFit/>
          </a:bodyPr>
          <a:lstStyle/>
          <a:p>
            <a:pPr algn="just"/>
            <a:r>
              <a:rPr lang="es-ES" dirty="0"/>
              <a:t>Art 7. Están obligados al cumplimiento de esta ley los órganos del Estado, sus dependencias, las instituciones autónomas, las municipalidades o cualquier otra entidad u organismo que administre recursos públicos, bienes del Estado o ejecute actos de la administración pública en general. Se incluye dentro de los recursos públicos aquellos fondos provenientes de Convenios o Tratados que celebre el Estado con otros Estados o con Organismos Internacionales, a menos que el Convenio o Tratado determine otro régimen de acceso a la información</a:t>
            </a:r>
            <a:endParaRPr lang="en-US" b="1" i="1" dirty="0"/>
          </a:p>
        </p:txBody>
      </p:sp>
      <p:sp>
        <p:nvSpPr>
          <p:cNvPr id="29" name="Rectangle 13"/>
          <p:cNvSpPr/>
          <p:nvPr/>
        </p:nvSpPr>
        <p:spPr>
          <a:xfrm>
            <a:off x="611560" y="4221088"/>
            <a:ext cx="6336704" cy="2031325"/>
          </a:xfrm>
          <a:prstGeom prst="rect">
            <a:avLst/>
          </a:prstGeom>
        </p:spPr>
        <p:txBody>
          <a:bodyPr wrap="square">
            <a:spAutoFit/>
          </a:bodyPr>
          <a:lstStyle/>
          <a:p>
            <a:pPr algn="just"/>
            <a:r>
              <a:rPr lang="es-ES" dirty="0"/>
              <a:t>Art. 2. </a:t>
            </a:r>
            <a:r>
              <a:rPr lang="es-ES" b="1" i="1" dirty="0"/>
              <a:t>“Toda persona tiene derecho a solicitar y recibir información generada, administrada o en poder de las instituciones públicas y demás entes obligados de manera oportuna y veraz, sin sustentar interés  o motivación alguna”</a:t>
            </a:r>
          </a:p>
          <a:p>
            <a:pPr algn="just"/>
            <a:endParaRPr lang="es-ES" dirty="0"/>
          </a:p>
          <a:p>
            <a:pPr algn="just"/>
            <a:r>
              <a:rPr lang="es-ES" dirty="0"/>
              <a:t>Art. 76. </a:t>
            </a:r>
            <a:r>
              <a:rPr lang="es-ES" b="1" i="1" dirty="0"/>
              <a:t>“Las infracciones a la presente Ley se clasifican en muy graves, graves y leves”.</a:t>
            </a:r>
          </a:p>
        </p:txBody>
      </p:sp>
      <p:pic>
        <p:nvPicPr>
          <p:cNvPr id="30" name="Picture 5"/>
          <p:cNvPicPr>
            <a:picLocks noChangeAspect="1" noChangeArrowheads="1"/>
          </p:cNvPicPr>
          <p:nvPr/>
        </p:nvPicPr>
        <p:blipFill>
          <a:blip r:embed="rId7" cstate="print"/>
          <a:srcRect/>
          <a:stretch>
            <a:fillRect/>
          </a:stretch>
        </p:blipFill>
        <p:spPr bwMode="auto">
          <a:xfrm>
            <a:off x="7092280" y="4293096"/>
            <a:ext cx="1706488" cy="1706488"/>
          </a:xfrm>
          <a:prstGeom prst="rect">
            <a:avLst/>
          </a:prstGeom>
          <a:noFill/>
          <a:ln w="9525">
            <a:noFill/>
            <a:miter lim="800000"/>
            <a:headEnd/>
            <a:tailEnd/>
          </a:ln>
        </p:spPr>
      </p:pic>
      <p:sp>
        <p:nvSpPr>
          <p:cNvPr id="10" name="9 Rectángulo"/>
          <p:cNvSpPr/>
          <p:nvPr/>
        </p:nvSpPr>
        <p:spPr>
          <a:xfrm>
            <a:off x="611560" y="44624"/>
            <a:ext cx="7167736" cy="830997"/>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2400" b="1" dirty="0">
                <a:ln w="10541" cmpd="sng">
                  <a:solidFill>
                    <a:srgbClr val="7D7D7D">
                      <a:tint val="100000"/>
                      <a:shade val="100000"/>
                      <a:satMod val="110000"/>
                    </a:srgbClr>
                  </a:solidFill>
                  <a:prstDash val="solid"/>
                </a:ln>
                <a:solidFill>
                  <a:schemeClr val="accent1"/>
                </a:solidFill>
              </a:rPr>
              <a:t>Ley de Transparencia y Acceso a la Información Publica</a:t>
            </a:r>
          </a:p>
          <a:p>
            <a:pPr algn="ctr"/>
            <a:r>
              <a:rPr lang="es-ES" sz="2400" b="1" cap="none" spc="0" dirty="0">
                <a:ln w="10541" cmpd="sng">
                  <a:solidFill>
                    <a:srgbClr val="7D7D7D">
                      <a:tint val="100000"/>
                      <a:shade val="100000"/>
                      <a:satMod val="110000"/>
                    </a:srgbClr>
                  </a:solidFill>
                  <a:prstDash val="solid"/>
                </a:ln>
                <a:solidFill>
                  <a:schemeClr val="accent1"/>
                </a:solidFill>
                <a:effectLst/>
              </a:rPr>
              <a:t>El Salvador – Decreto 534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3553"/>
                                        </p:tgtEl>
                                        <p:attrNameLst>
                                          <p:attrName>style.visibility</p:attrName>
                                        </p:attrNameLst>
                                      </p:cBhvr>
                                      <p:to>
                                        <p:strVal val="visible"/>
                                      </p:to>
                                    </p:set>
                                    <p:animEffect transition="in" filter="circle(in)">
                                      <p:cBhvr>
                                        <p:cTn id="7" dur="2000"/>
                                        <p:tgtEl>
                                          <p:spTgt spid="2355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circle(in)">
                                      <p:cBhvr>
                                        <p:cTn id="10" dur="20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diamond(in)">
                                      <p:cBhvr>
                                        <p:cTn id="15" dur="2000"/>
                                        <p:tgtEl>
                                          <p:spTgt spid="29"/>
                                        </p:tgtEl>
                                      </p:cBhvr>
                                    </p:animEffect>
                                  </p:childTnLst>
                                </p:cTn>
                              </p:par>
                              <p:par>
                                <p:cTn id="16" presetID="8" presetClass="entr" presetSubtype="16"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diamond(in)">
                                      <p:cBhvr>
                                        <p:cTn id="18"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bf2_lfa"/>
          <p:cNvPicPr>
            <a:picLocks noChangeAspect="1" noChangeArrowheads="1"/>
          </p:cNvPicPr>
          <p:nvPr/>
        </p:nvPicPr>
        <p:blipFill>
          <a:blip r:embed="rId2" cstate="print"/>
          <a:srcRect/>
          <a:stretch>
            <a:fillRect/>
          </a:stretch>
        </p:blipFill>
        <p:spPr bwMode="auto">
          <a:xfrm>
            <a:off x="63500" y="-1743673488"/>
            <a:ext cx="5238750" cy="676275"/>
          </a:xfrm>
          <a:prstGeom prst="rect">
            <a:avLst/>
          </a:prstGeom>
          <a:noFill/>
        </p:spPr>
      </p:pic>
      <p:pic>
        <p:nvPicPr>
          <p:cNvPr id="23556" name="Picture 4" descr="D:\Ricardo Gavidia\My Documents\Estado.GIF"/>
          <p:cNvPicPr>
            <a:picLocks noChangeAspect="1" noChangeArrowheads="1" noCrop="1"/>
          </p:cNvPicPr>
          <p:nvPr/>
        </p:nvPicPr>
        <p:blipFill>
          <a:blip r:embed="rId3" cstate="print"/>
          <a:srcRect/>
          <a:stretch>
            <a:fillRect/>
          </a:stretch>
        </p:blipFill>
        <p:spPr bwMode="auto">
          <a:xfrm>
            <a:off x="179512" y="2703878"/>
            <a:ext cx="1572037" cy="1798315"/>
          </a:xfrm>
          <a:prstGeom prst="rect">
            <a:avLst/>
          </a:prstGeom>
          <a:noFill/>
        </p:spPr>
      </p:pic>
      <p:cxnSp>
        <p:nvCxnSpPr>
          <p:cNvPr id="15" name="Straight Connector 14"/>
          <p:cNvCxnSpPr/>
          <p:nvPr/>
        </p:nvCxnSpPr>
        <p:spPr>
          <a:xfrm>
            <a:off x="152400" y="838200"/>
            <a:ext cx="8686800" cy="0"/>
          </a:xfrm>
          <a:prstGeom prst="line">
            <a:avLst/>
          </a:prstGeom>
          <a:ln w="25400">
            <a:solidFill>
              <a:schemeClr val="accent6">
                <a:lumMod val="75000"/>
              </a:schemeClr>
            </a:solidFill>
          </a:ln>
          <a:effectLst>
            <a:outerShdw blurRad="50800" dist="50800" dir="5400000" algn="ctr" rotWithShape="0">
              <a:srgbClr val="002060"/>
            </a:outerShdw>
          </a:effectLst>
        </p:spPr>
        <p:style>
          <a:lnRef idx="1">
            <a:schemeClr val="accent1"/>
          </a:lnRef>
          <a:fillRef idx="0">
            <a:schemeClr val="accent1"/>
          </a:fillRef>
          <a:effectRef idx="0">
            <a:schemeClr val="accent1"/>
          </a:effectRef>
          <a:fontRef idx="minor">
            <a:schemeClr val="tx1"/>
          </a:fontRef>
        </p:style>
      </p:cxnSp>
      <p:sp>
        <p:nvSpPr>
          <p:cNvPr id="25" name="Rectangle 1"/>
          <p:cNvSpPr>
            <a:spLocks noChangeArrowheads="1"/>
          </p:cNvSpPr>
          <p:nvPr/>
        </p:nvSpPr>
        <p:spPr bwMode="auto">
          <a:xfrm>
            <a:off x="467544" y="1287488"/>
            <a:ext cx="8280920" cy="1107996"/>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lvl="0" fontAlgn="base">
              <a:spcBef>
                <a:spcPct val="0"/>
              </a:spcBef>
              <a:spcAft>
                <a:spcPct val="0"/>
              </a:spcAft>
            </a:pPr>
            <a:endParaRPr lang="es-ES" dirty="0">
              <a:latin typeface="Arial" pitchFamily="34" charset="0"/>
              <a:cs typeface="Arial" pitchFamily="34" charset="0"/>
            </a:endParaRPr>
          </a:p>
          <a:p>
            <a:pPr algn="just" eaLnBrk="0" fontAlgn="base" hangingPunct="0">
              <a:spcBef>
                <a:spcPct val="0"/>
              </a:spcBef>
              <a:spcAft>
                <a:spcPct val="0"/>
              </a:spcAft>
            </a:pPr>
            <a:r>
              <a:rPr lang="es-ES" dirty="0"/>
              <a:t>En el Diario de Centro América N° 45 del 23/10/2008 se publico el Decreto N° 57 denominado “Ley de Acceso a la Información Publica”  que tiene como base fundamental, entre otras, Que:</a:t>
            </a:r>
          </a:p>
        </p:txBody>
      </p:sp>
      <p:sp>
        <p:nvSpPr>
          <p:cNvPr id="26" name="Rectangle 12"/>
          <p:cNvSpPr/>
          <p:nvPr/>
        </p:nvSpPr>
        <p:spPr>
          <a:xfrm>
            <a:off x="1907704" y="2710805"/>
            <a:ext cx="6912768" cy="2031325"/>
          </a:xfrm>
          <a:prstGeom prst="rect">
            <a:avLst/>
          </a:prstGeom>
        </p:spPr>
        <p:txBody>
          <a:bodyPr wrap="square">
            <a:spAutoFit/>
          </a:bodyPr>
          <a:lstStyle/>
          <a:p>
            <a:pPr algn="just"/>
            <a:r>
              <a:rPr lang="es-ES" dirty="0"/>
              <a:t>La carta Magna establece con absoluta determinación la publicidad de los actos y la información en poder de la administración pública, así como el libre acceso a todas las instituciones, dependencias y archivos de las mismas.</a:t>
            </a:r>
          </a:p>
          <a:p>
            <a:pPr algn="just"/>
            <a:r>
              <a:rPr lang="es-ES" dirty="0"/>
              <a:t>Que los funcionarios y empleados públicos son depositarios del poder que emana del pueblo; y que ellos, ni persona alguna, es superior a la Ley.</a:t>
            </a:r>
          </a:p>
        </p:txBody>
      </p:sp>
      <p:sp>
        <p:nvSpPr>
          <p:cNvPr id="27" name="Rectangle 1"/>
          <p:cNvSpPr>
            <a:spLocks noChangeArrowheads="1"/>
          </p:cNvSpPr>
          <p:nvPr/>
        </p:nvSpPr>
        <p:spPr bwMode="auto">
          <a:xfrm>
            <a:off x="539552" y="4705399"/>
            <a:ext cx="8280920" cy="1384995"/>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b="0" i="0" u="none" strike="noStrike" cap="none" normalizeH="0" baseline="0" dirty="0">
              <a:ln>
                <a:noFill/>
              </a:ln>
              <a:solidFill>
                <a:schemeClr val="tx1"/>
              </a:solidFill>
              <a:effectLst/>
              <a:latin typeface="Arial" pitchFamily="34" charset="0"/>
              <a:cs typeface="Arial" pitchFamily="34" charset="0"/>
            </a:endParaRPr>
          </a:p>
          <a:p>
            <a:pPr algn="just"/>
            <a:r>
              <a:rPr lang="en-US" dirty="0"/>
              <a:t>Por lo tanto, se </a:t>
            </a:r>
            <a:r>
              <a:rPr lang="es-GT" dirty="0"/>
              <a:t>emitió</a:t>
            </a:r>
            <a:r>
              <a:rPr lang="en-US" dirty="0"/>
              <a:t> la </a:t>
            </a:r>
            <a:r>
              <a:rPr lang="es-ES" dirty="0"/>
              <a:t>Ley de acceso a la información pública que en su Art 1, numeral 1 establece: </a:t>
            </a:r>
            <a:r>
              <a:rPr lang="es-ES" b="1" i="1" dirty="0"/>
              <a:t>“Garantizar a toda persona interesada, sin discriminación alguna, el derecho a solicitar y tener acceso a la información pública en posesión de las autoridades y sujetos obligados por la presente ley.”</a:t>
            </a:r>
          </a:p>
        </p:txBody>
      </p:sp>
      <p:pic>
        <p:nvPicPr>
          <p:cNvPr id="10" name="Picture 11">
            <a:extLst>
              <a:ext uri="{FF2B5EF4-FFF2-40B4-BE49-F238E27FC236}">
                <a16:creationId xmlns:a16="http://schemas.microsoft.com/office/drawing/2014/main" id="{11B6A439-DDFF-48DE-ACE2-47A9F636D13A}"/>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7848600" y="228600"/>
            <a:ext cx="1143000" cy="505460"/>
          </a:xfrm>
          <a:prstGeom prst="rect">
            <a:avLst/>
          </a:prstGeom>
        </p:spPr>
      </p:pic>
      <p:sp>
        <p:nvSpPr>
          <p:cNvPr id="11" name="9 Rectángulo">
            <a:extLst>
              <a:ext uri="{FF2B5EF4-FFF2-40B4-BE49-F238E27FC236}">
                <a16:creationId xmlns:a16="http://schemas.microsoft.com/office/drawing/2014/main" id="{6C19FC42-BF68-4EA3-9E02-AB2C5333DC88}"/>
              </a:ext>
            </a:extLst>
          </p:cNvPr>
          <p:cNvSpPr/>
          <p:nvPr/>
        </p:nvSpPr>
        <p:spPr>
          <a:xfrm>
            <a:off x="611560" y="44624"/>
            <a:ext cx="7167736" cy="830997"/>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2400" b="1" dirty="0">
                <a:ln w="10541" cmpd="sng">
                  <a:solidFill>
                    <a:srgbClr val="7D7D7D">
                      <a:tint val="100000"/>
                      <a:shade val="100000"/>
                      <a:satMod val="110000"/>
                    </a:srgbClr>
                  </a:solidFill>
                  <a:prstDash val="solid"/>
                </a:ln>
                <a:solidFill>
                  <a:schemeClr val="accent1"/>
                </a:solidFill>
              </a:rPr>
              <a:t>Ley de Transparencia y Acceso a la Información Publica</a:t>
            </a:r>
          </a:p>
          <a:p>
            <a:pPr algn="ctr"/>
            <a:r>
              <a:rPr lang="es-ES" sz="2400" b="1" cap="none" spc="0" dirty="0">
                <a:ln w="10541" cmpd="sng">
                  <a:solidFill>
                    <a:srgbClr val="7D7D7D">
                      <a:tint val="100000"/>
                      <a:shade val="100000"/>
                      <a:satMod val="110000"/>
                    </a:srgbClr>
                  </a:solidFill>
                  <a:prstDash val="solid"/>
                </a:ln>
                <a:solidFill>
                  <a:schemeClr val="accent1"/>
                </a:solidFill>
                <a:effectLst/>
              </a:rPr>
              <a:t>Guatemala– Decreto 57-2008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3556"/>
                                        </p:tgtEl>
                                        <p:attrNameLst>
                                          <p:attrName>style.visibility</p:attrName>
                                        </p:attrNameLst>
                                      </p:cBhvr>
                                      <p:to>
                                        <p:strVal val="visible"/>
                                      </p:to>
                                    </p:set>
                                    <p:animEffect transition="in" filter="fade">
                                      <p:cBhvr>
                                        <p:cTn id="13" dur="500"/>
                                        <p:tgtEl>
                                          <p:spTgt spid="2355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bf2_lfa"/>
          <p:cNvPicPr>
            <a:picLocks noChangeAspect="1" noChangeArrowheads="1"/>
          </p:cNvPicPr>
          <p:nvPr/>
        </p:nvPicPr>
        <p:blipFill>
          <a:blip r:embed="rId2" cstate="print"/>
          <a:srcRect/>
          <a:stretch>
            <a:fillRect/>
          </a:stretch>
        </p:blipFill>
        <p:spPr bwMode="auto">
          <a:xfrm>
            <a:off x="63500" y="-1743673488"/>
            <a:ext cx="5238750" cy="676275"/>
          </a:xfrm>
          <a:prstGeom prst="rect">
            <a:avLst/>
          </a:prstGeom>
          <a:noFill/>
        </p:spPr>
      </p:pic>
      <p:pic>
        <p:nvPicPr>
          <p:cNvPr id="11" name="Picture 3"/>
          <p:cNvPicPr>
            <a:picLocks noChangeAspect="1" noChangeArrowheads="1"/>
          </p:cNvPicPr>
          <p:nvPr/>
        </p:nvPicPr>
        <p:blipFill>
          <a:blip r:embed="rId3" cstate="print"/>
          <a:srcRect/>
          <a:stretch>
            <a:fillRect/>
          </a:stretch>
        </p:blipFill>
        <p:spPr bwMode="auto">
          <a:xfrm>
            <a:off x="525497" y="1988840"/>
            <a:ext cx="3709321" cy="3168352"/>
          </a:xfrm>
          <a:prstGeom prst="rect">
            <a:avLst/>
          </a:prstGeom>
          <a:noFill/>
          <a:ln w="9525">
            <a:noFill/>
            <a:miter lim="800000"/>
            <a:headEnd/>
            <a:tailEnd/>
          </a:ln>
          <a:effectLst/>
        </p:spPr>
      </p:pic>
      <p:sp>
        <p:nvSpPr>
          <p:cNvPr id="12" name="11 Rectángulo"/>
          <p:cNvSpPr/>
          <p:nvPr/>
        </p:nvSpPr>
        <p:spPr>
          <a:xfrm>
            <a:off x="4242215" y="1244074"/>
            <a:ext cx="3600400" cy="501675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NO haga cosas buenas que parezcan malas y </a:t>
            </a:r>
          </a:p>
          <a:p>
            <a:pPr algn="ctr"/>
            <a:r>
              <a:rPr lang="es-E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NUNCA haga cosas malas que parezcan buenas</a:t>
            </a:r>
            <a:endParaRPr lang="es-E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cxnSp>
        <p:nvCxnSpPr>
          <p:cNvPr id="13" name="Straight Connector 14"/>
          <p:cNvCxnSpPr/>
          <p:nvPr/>
        </p:nvCxnSpPr>
        <p:spPr>
          <a:xfrm>
            <a:off x="152400" y="838200"/>
            <a:ext cx="8686800" cy="0"/>
          </a:xfrm>
          <a:prstGeom prst="line">
            <a:avLst/>
          </a:prstGeom>
          <a:ln w="25400">
            <a:solidFill>
              <a:schemeClr val="accent6">
                <a:lumMod val="75000"/>
              </a:schemeClr>
            </a:solidFill>
          </a:ln>
          <a:effectLst>
            <a:outerShdw blurRad="50800" dist="50800" dir="5400000" algn="ctr" rotWithShape="0">
              <a:srgbClr val="002060"/>
            </a:outerShdw>
          </a:effectLst>
        </p:spPr>
        <p:style>
          <a:lnRef idx="1">
            <a:schemeClr val="accent1"/>
          </a:lnRef>
          <a:fillRef idx="0">
            <a:schemeClr val="accent1"/>
          </a:fillRef>
          <a:effectRef idx="0">
            <a:schemeClr val="accent1"/>
          </a:effectRef>
          <a:fontRef idx="minor">
            <a:schemeClr val="tx1"/>
          </a:fontRef>
        </p:style>
      </p:cxnSp>
      <p:pic>
        <p:nvPicPr>
          <p:cNvPr id="14" name="Picture 11"/>
          <p:cNvPicPr/>
          <p:nvPr/>
        </p:nvPicPr>
        <p:blipFill>
          <a:blip r:embed="rId4" cstate="print">
            <a:extLst>
              <a:ext uri="{28A0092B-C50C-407E-A947-70E740481C1C}">
                <a14:useLocalDpi xmlns:a14="http://schemas.microsoft.com/office/drawing/2010/main" val="0"/>
              </a:ext>
            </a:extLst>
          </a:blip>
          <a:stretch>
            <a:fillRect/>
          </a:stretch>
        </p:blipFill>
        <p:spPr>
          <a:xfrm>
            <a:off x="7848600" y="228600"/>
            <a:ext cx="1143000" cy="505460"/>
          </a:xfrm>
          <a:prstGeom prst="rect">
            <a:avLst/>
          </a:prstGeom>
        </p:spPr>
      </p:pic>
      <p:sp>
        <p:nvSpPr>
          <p:cNvPr id="15" name="14 Rectángulo"/>
          <p:cNvSpPr/>
          <p:nvPr/>
        </p:nvSpPr>
        <p:spPr>
          <a:xfrm>
            <a:off x="611560" y="231031"/>
            <a:ext cx="7167736" cy="461665"/>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2400" b="1" dirty="0">
                <a:ln w="10541" cmpd="sng">
                  <a:solidFill>
                    <a:srgbClr val="7D7D7D">
                      <a:tint val="100000"/>
                      <a:shade val="100000"/>
                      <a:satMod val="110000"/>
                    </a:srgbClr>
                  </a:solidFill>
                  <a:prstDash val="solid"/>
                </a:ln>
                <a:solidFill>
                  <a:schemeClr val="accent1"/>
                </a:solidFill>
              </a:rPr>
              <a:t>Consejo Sabio a tener siempre en MENTE!!</a:t>
            </a:r>
            <a:endParaRPr lang="es-ES" sz="2400" b="1" cap="none" spc="0" dirty="0">
              <a:ln w="10541" cmpd="sng">
                <a:solidFill>
                  <a:srgbClr val="7D7D7D">
                    <a:tint val="100000"/>
                    <a:shade val="100000"/>
                    <a:satMod val="110000"/>
                  </a:srgbClr>
                </a:solidFill>
                <a:prstDash val="solid"/>
              </a:ln>
              <a:solidFill>
                <a:schemeClr val="accent1"/>
              </a:solidFill>
              <a:effectLst/>
            </a:endParaRPr>
          </a:p>
        </p:txBody>
      </p:sp>
    </p:spTree>
    <p:extLst>
      <p:ext uri="{BB962C8B-B14F-4D97-AF65-F5344CB8AC3E}">
        <p14:creationId xmlns:p14="http://schemas.microsoft.com/office/powerpoint/2010/main" val="3509237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1680</TotalTime>
  <Words>1000</Words>
  <Application>Microsoft Office PowerPoint</Application>
  <PresentationFormat>Presentación en pantalla (4:3)</PresentationFormat>
  <Paragraphs>43</Paragraphs>
  <Slides>11</Slides>
  <Notes>1</Notes>
  <HiddenSlides>0</HiddenSlides>
  <MMClips>0</MMClips>
  <ScaleCrop>false</ScaleCrop>
  <HeadingPairs>
    <vt:vector size="8" baseType="variant">
      <vt:variant>
        <vt:lpstr>Fuentes usadas</vt:lpstr>
      </vt:variant>
      <vt:variant>
        <vt:i4>2</vt:i4>
      </vt:variant>
      <vt:variant>
        <vt:lpstr>Tema</vt:lpstr>
      </vt:variant>
      <vt:variant>
        <vt:i4>1</vt:i4>
      </vt:variant>
      <vt:variant>
        <vt:lpstr>Servidores OLE incrustados</vt:lpstr>
      </vt:variant>
      <vt:variant>
        <vt:i4>1</vt:i4>
      </vt:variant>
      <vt:variant>
        <vt:lpstr>Títulos de diapositiva</vt:lpstr>
      </vt:variant>
      <vt:variant>
        <vt:i4>11</vt:i4>
      </vt:variant>
    </vt:vector>
  </HeadingPairs>
  <TitlesOfParts>
    <vt:vector size="15" baseType="lpstr">
      <vt:lpstr>Arial</vt:lpstr>
      <vt:lpstr>Calibri</vt:lpstr>
      <vt:lpstr>Tema de Office</vt:lpstr>
      <vt:lpstr>Clip</vt:lpstr>
      <vt:lpstr>Presentación de PowerPoint</vt:lpstr>
      <vt:lpstr>Riesgos de Fraudes en los  Portafolios FOCUSED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Ricardo</dc:creator>
  <cp:lastModifiedBy>Ricardo Gavidia</cp:lastModifiedBy>
  <cp:revision>160</cp:revision>
  <dcterms:created xsi:type="dcterms:W3CDTF">2011-10-20T22:11:22Z</dcterms:created>
  <dcterms:modified xsi:type="dcterms:W3CDTF">2019-07-02T14:08:46Z</dcterms:modified>
</cp:coreProperties>
</file>