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1" r:id="rId3"/>
    <p:sldId id="278" r:id="rId4"/>
    <p:sldId id="262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6" r:id="rId13"/>
    <p:sldId id="279" r:id="rId14"/>
    <p:sldId id="271" r:id="rId15"/>
    <p:sldId id="273" r:id="rId16"/>
    <p:sldId id="281" r:id="rId17"/>
    <p:sldId id="282" r:id="rId18"/>
    <p:sldId id="283" r:id="rId19"/>
    <p:sldId id="280" r:id="rId20"/>
    <p:sldId id="260" r:id="rId21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11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F4FFB5-C086-4080-A878-8A456B5363FF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SV"/>
        </a:p>
      </dgm:t>
    </dgm:pt>
    <dgm:pt modelId="{85386547-6C07-46EF-9C65-06734C8B8651}">
      <dgm:prSet phldrT="[Texto]"/>
      <dgm:spPr>
        <a:xfrm rot="5400000">
          <a:off x="-262718" y="264852"/>
          <a:ext cx="1751458" cy="1226021"/>
        </a:xfrm>
        <a:prstGeom prst="chevron">
          <a:avLst/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SV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1</a:t>
          </a:r>
          <a:endParaRPr lang="es-SV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E023FFD9-F4B0-4519-BE39-BD1752F090F4}" type="parTrans" cxnId="{66791122-047A-4DB2-9000-412756017319}">
      <dgm:prSet/>
      <dgm:spPr/>
      <dgm:t>
        <a:bodyPr/>
        <a:lstStyle/>
        <a:p>
          <a:endParaRPr lang="es-SV"/>
        </a:p>
      </dgm:t>
    </dgm:pt>
    <dgm:pt modelId="{14730D99-628B-4179-9F6B-2E70DBEFE97B}" type="sibTrans" cxnId="{66791122-047A-4DB2-9000-412756017319}">
      <dgm:prSet/>
      <dgm:spPr/>
      <dgm:t>
        <a:bodyPr/>
        <a:lstStyle/>
        <a:p>
          <a:endParaRPr lang="es-SV"/>
        </a:p>
      </dgm:t>
    </dgm:pt>
    <dgm:pt modelId="{0F8742BF-F614-43F2-9162-0FA0058DA31D}">
      <dgm:prSet phldrT="[Texto]"/>
      <dgm:spPr>
        <a:xfrm rot="5400000">
          <a:off x="3129886" y="-1901731"/>
          <a:ext cx="1138448" cy="494617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SV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Altamente participativo</a:t>
          </a:r>
          <a:endParaRPr lang="es-SV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A93CE24B-627F-423A-88B8-3FF1E8695CBD}" type="parTrans" cxnId="{484887E2-FB85-4A79-99F8-06B912536739}">
      <dgm:prSet/>
      <dgm:spPr/>
      <dgm:t>
        <a:bodyPr/>
        <a:lstStyle/>
        <a:p>
          <a:endParaRPr lang="es-SV"/>
        </a:p>
      </dgm:t>
    </dgm:pt>
    <dgm:pt modelId="{BC003033-E02E-43F0-8B52-174034E6353D}" type="sibTrans" cxnId="{484887E2-FB85-4A79-99F8-06B912536739}">
      <dgm:prSet/>
      <dgm:spPr/>
      <dgm:t>
        <a:bodyPr/>
        <a:lstStyle/>
        <a:p>
          <a:endParaRPr lang="es-SV"/>
        </a:p>
      </dgm:t>
    </dgm:pt>
    <dgm:pt modelId="{ADBA5618-7090-4F75-B152-B3D50E27C989}">
      <dgm:prSet phldrT="[Texto]"/>
      <dgm:spPr>
        <a:xfrm rot="5400000">
          <a:off x="-262718" y="1823801"/>
          <a:ext cx="1751458" cy="1226021"/>
        </a:xfrm>
        <a:prstGeom prst="chevron">
          <a:avLst/>
        </a:prstGeom>
        <a:solidFill>
          <a:srgbClr val="FFC000">
            <a:hueOff val="5197846"/>
            <a:satOff val="-23984"/>
            <a:lumOff val="883"/>
            <a:alphaOff val="0"/>
          </a:srgbClr>
        </a:solidFill>
        <a:ln w="12700" cap="flat" cmpd="sng" algn="ctr">
          <a:solidFill>
            <a:srgbClr val="FFC000">
              <a:hueOff val="5197846"/>
              <a:satOff val="-23984"/>
              <a:lumOff val="883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SV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2</a:t>
          </a:r>
          <a:endParaRPr lang="es-SV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DF88A9FF-5F4F-4389-A924-D886A8D7C634}" type="parTrans" cxnId="{14727ED2-8706-4DB3-9121-2255E004C27D}">
      <dgm:prSet/>
      <dgm:spPr/>
      <dgm:t>
        <a:bodyPr/>
        <a:lstStyle/>
        <a:p>
          <a:endParaRPr lang="es-SV"/>
        </a:p>
      </dgm:t>
    </dgm:pt>
    <dgm:pt modelId="{7F973139-BEE3-4877-A89E-1D921DC12220}" type="sibTrans" cxnId="{14727ED2-8706-4DB3-9121-2255E004C27D}">
      <dgm:prSet/>
      <dgm:spPr/>
      <dgm:t>
        <a:bodyPr/>
        <a:lstStyle/>
        <a:p>
          <a:endParaRPr lang="es-SV"/>
        </a:p>
      </dgm:t>
    </dgm:pt>
    <dgm:pt modelId="{81B04F46-45EF-4CC3-934F-0E98B0DB1150}">
      <dgm:prSet phldrT="[Texto]"/>
      <dgm:spPr>
        <a:xfrm rot="5400000">
          <a:off x="3129886" y="-342782"/>
          <a:ext cx="1138448" cy="494617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5197846"/>
              <a:satOff val="-23984"/>
              <a:lumOff val="883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SV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Incluyente</a:t>
          </a:r>
          <a:endParaRPr lang="es-SV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1F71915F-3032-4358-9980-07072D0DB5CE}" type="parTrans" cxnId="{C4E2530E-612B-4B63-8F40-9C7550BFE8D7}">
      <dgm:prSet/>
      <dgm:spPr/>
      <dgm:t>
        <a:bodyPr/>
        <a:lstStyle/>
        <a:p>
          <a:endParaRPr lang="es-SV"/>
        </a:p>
      </dgm:t>
    </dgm:pt>
    <dgm:pt modelId="{596C1B6D-20D0-4EF4-9328-180096859A30}" type="sibTrans" cxnId="{C4E2530E-612B-4B63-8F40-9C7550BFE8D7}">
      <dgm:prSet/>
      <dgm:spPr/>
      <dgm:t>
        <a:bodyPr/>
        <a:lstStyle/>
        <a:p>
          <a:endParaRPr lang="es-SV"/>
        </a:p>
      </dgm:t>
    </dgm:pt>
    <dgm:pt modelId="{25794510-A48D-4B36-892B-C52F8BA3C24B}">
      <dgm:prSet/>
      <dgm:spPr>
        <a:xfrm rot="5400000">
          <a:off x="-262718" y="3382750"/>
          <a:ext cx="1751458" cy="1226021"/>
        </a:xfrm>
        <a:prstGeom prst="chevron">
          <a:avLst/>
        </a:prstGeom>
        <a:solidFill>
          <a:srgbClr val="FFC000">
            <a:hueOff val="10395692"/>
            <a:satOff val="-47968"/>
            <a:lumOff val="1765"/>
            <a:alphaOff val="0"/>
          </a:srgbClr>
        </a:solidFill>
        <a:ln w="12700" cap="flat" cmpd="sng" algn="ctr">
          <a:solidFill>
            <a:srgbClr val="FFC000">
              <a:hueOff val="10395692"/>
              <a:satOff val="-47968"/>
              <a:lumOff val="1765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SV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3</a:t>
          </a:r>
          <a:endParaRPr lang="es-SV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B3E02D9F-AEF3-45F8-8257-94FFDBEE7060}" type="parTrans" cxnId="{2F678227-D754-48CD-A185-ECF1D24DC30A}">
      <dgm:prSet/>
      <dgm:spPr/>
      <dgm:t>
        <a:bodyPr/>
        <a:lstStyle/>
        <a:p>
          <a:endParaRPr lang="es-SV"/>
        </a:p>
      </dgm:t>
    </dgm:pt>
    <dgm:pt modelId="{44289031-301F-4AB1-8B3A-1C9CAE03C916}" type="sibTrans" cxnId="{2F678227-D754-48CD-A185-ECF1D24DC30A}">
      <dgm:prSet/>
      <dgm:spPr/>
      <dgm:t>
        <a:bodyPr/>
        <a:lstStyle/>
        <a:p>
          <a:endParaRPr lang="es-SV"/>
        </a:p>
      </dgm:t>
    </dgm:pt>
    <dgm:pt modelId="{49CFA84C-54C6-4BEE-BC77-A162C6A69E1D}">
      <dgm:prSet/>
      <dgm:spPr>
        <a:xfrm rot="5400000">
          <a:off x="3129886" y="1216166"/>
          <a:ext cx="1138448" cy="494617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10395692"/>
              <a:satOff val="-47968"/>
              <a:lumOff val="1765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SV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Multisectorial</a:t>
          </a:r>
          <a:endParaRPr lang="es-SV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7291E05C-492B-4769-8696-F7B5B99C5F2A}" type="parTrans" cxnId="{A3622014-1B29-4DA3-AA1D-35245DF4B493}">
      <dgm:prSet/>
      <dgm:spPr/>
      <dgm:t>
        <a:bodyPr/>
        <a:lstStyle/>
        <a:p>
          <a:endParaRPr lang="es-SV"/>
        </a:p>
      </dgm:t>
    </dgm:pt>
    <dgm:pt modelId="{5B156FE2-8C74-45B1-87CF-CF7D47A917F5}" type="sibTrans" cxnId="{A3622014-1B29-4DA3-AA1D-35245DF4B493}">
      <dgm:prSet/>
      <dgm:spPr/>
      <dgm:t>
        <a:bodyPr/>
        <a:lstStyle/>
        <a:p>
          <a:endParaRPr lang="es-SV"/>
        </a:p>
      </dgm:t>
    </dgm:pt>
    <dgm:pt modelId="{5545673E-8EA1-4B41-98EB-E510E90D2AC4}" type="pres">
      <dgm:prSet presAssocID="{2FF4FFB5-C086-4080-A878-8A456B5363F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7409BB6A-3FDC-478D-94DE-91646C7978F6}" type="pres">
      <dgm:prSet presAssocID="{85386547-6C07-46EF-9C65-06734C8B8651}" presName="composite" presStyleCnt="0"/>
      <dgm:spPr/>
    </dgm:pt>
    <dgm:pt modelId="{6411962E-7C90-4CF3-B6FA-431E02EACC91}" type="pres">
      <dgm:prSet presAssocID="{85386547-6C07-46EF-9C65-06734C8B865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C5F3A1DF-C784-43AD-9EE4-59E7AF01EF5C}" type="pres">
      <dgm:prSet presAssocID="{85386547-6C07-46EF-9C65-06734C8B865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5AC87D50-92C2-42B2-9C04-403BF4671DD6}" type="pres">
      <dgm:prSet presAssocID="{14730D99-628B-4179-9F6B-2E70DBEFE97B}" presName="sp" presStyleCnt="0"/>
      <dgm:spPr/>
    </dgm:pt>
    <dgm:pt modelId="{665DC0D9-4904-4916-9F45-9B4FA3D8A203}" type="pres">
      <dgm:prSet presAssocID="{ADBA5618-7090-4F75-B152-B3D50E27C989}" presName="composite" presStyleCnt="0"/>
      <dgm:spPr/>
    </dgm:pt>
    <dgm:pt modelId="{934B775C-C8B8-4AC9-AEE8-8E1B99C7D3EE}" type="pres">
      <dgm:prSet presAssocID="{ADBA5618-7090-4F75-B152-B3D50E27C98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63FC3029-A0BA-49D7-BD88-90BE5EF58B82}" type="pres">
      <dgm:prSet presAssocID="{ADBA5618-7090-4F75-B152-B3D50E27C98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27F1B759-3F40-4CB9-9A89-3C8500A844B8}" type="pres">
      <dgm:prSet presAssocID="{7F973139-BEE3-4877-A89E-1D921DC12220}" presName="sp" presStyleCnt="0"/>
      <dgm:spPr/>
    </dgm:pt>
    <dgm:pt modelId="{073D3015-A766-466F-B307-24E6E621B46E}" type="pres">
      <dgm:prSet presAssocID="{25794510-A48D-4B36-892B-C52F8BA3C24B}" presName="composite" presStyleCnt="0"/>
      <dgm:spPr/>
    </dgm:pt>
    <dgm:pt modelId="{7E028134-14C0-4890-8E3F-62809F0FB727}" type="pres">
      <dgm:prSet presAssocID="{25794510-A48D-4B36-892B-C52F8BA3C24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57B0EB80-B5F5-4426-B326-521A2408F68F}" type="pres">
      <dgm:prSet presAssocID="{25794510-A48D-4B36-892B-C52F8BA3C24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C4E2530E-612B-4B63-8F40-9C7550BFE8D7}" srcId="{ADBA5618-7090-4F75-B152-B3D50E27C989}" destId="{81B04F46-45EF-4CC3-934F-0E98B0DB1150}" srcOrd="0" destOrd="0" parTransId="{1F71915F-3032-4358-9980-07072D0DB5CE}" sibTransId="{596C1B6D-20D0-4EF4-9328-180096859A30}"/>
    <dgm:cxn modelId="{1551153B-85F4-47BA-99DB-47CA13CA04B1}" type="presOf" srcId="{ADBA5618-7090-4F75-B152-B3D50E27C989}" destId="{934B775C-C8B8-4AC9-AEE8-8E1B99C7D3EE}" srcOrd="0" destOrd="0" presId="urn:microsoft.com/office/officeart/2005/8/layout/chevron2"/>
    <dgm:cxn modelId="{EF5D17AA-FE46-446D-A8B4-86A2FE07BD6E}" type="presOf" srcId="{25794510-A48D-4B36-892B-C52F8BA3C24B}" destId="{7E028134-14C0-4890-8E3F-62809F0FB727}" srcOrd="0" destOrd="0" presId="urn:microsoft.com/office/officeart/2005/8/layout/chevron2"/>
    <dgm:cxn modelId="{9C2BEC09-4E05-4CC6-A824-EC5713453166}" type="presOf" srcId="{85386547-6C07-46EF-9C65-06734C8B8651}" destId="{6411962E-7C90-4CF3-B6FA-431E02EACC91}" srcOrd="0" destOrd="0" presId="urn:microsoft.com/office/officeart/2005/8/layout/chevron2"/>
    <dgm:cxn modelId="{72CCAABD-1A34-4D54-8C51-98A6494B1E2C}" type="presOf" srcId="{81B04F46-45EF-4CC3-934F-0E98B0DB1150}" destId="{63FC3029-A0BA-49D7-BD88-90BE5EF58B82}" srcOrd="0" destOrd="0" presId="urn:microsoft.com/office/officeart/2005/8/layout/chevron2"/>
    <dgm:cxn modelId="{484887E2-FB85-4A79-99F8-06B912536739}" srcId="{85386547-6C07-46EF-9C65-06734C8B8651}" destId="{0F8742BF-F614-43F2-9162-0FA0058DA31D}" srcOrd="0" destOrd="0" parTransId="{A93CE24B-627F-423A-88B8-3FF1E8695CBD}" sibTransId="{BC003033-E02E-43F0-8B52-174034E6353D}"/>
    <dgm:cxn modelId="{66791122-047A-4DB2-9000-412756017319}" srcId="{2FF4FFB5-C086-4080-A878-8A456B5363FF}" destId="{85386547-6C07-46EF-9C65-06734C8B8651}" srcOrd="0" destOrd="0" parTransId="{E023FFD9-F4B0-4519-BE39-BD1752F090F4}" sibTransId="{14730D99-628B-4179-9F6B-2E70DBEFE97B}"/>
    <dgm:cxn modelId="{19023967-D1C5-48B6-9A47-FD94BB3F73A5}" type="presOf" srcId="{2FF4FFB5-C086-4080-A878-8A456B5363FF}" destId="{5545673E-8EA1-4B41-98EB-E510E90D2AC4}" srcOrd="0" destOrd="0" presId="urn:microsoft.com/office/officeart/2005/8/layout/chevron2"/>
    <dgm:cxn modelId="{834AF513-5372-4F61-8A22-E2291928E106}" type="presOf" srcId="{0F8742BF-F614-43F2-9162-0FA0058DA31D}" destId="{C5F3A1DF-C784-43AD-9EE4-59E7AF01EF5C}" srcOrd="0" destOrd="0" presId="urn:microsoft.com/office/officeart/2005/8/layout/chevron2"/>
    <dgm:cxn modelId="{2F678227-D754-48CD-A185-ECF1D24DC30A}" srcId="{2FF4FFB5-C086-4080-A878-8A456B5363FF}" destId="{25794510-A48D-4B36-892B-C52F8BA3C24B}" srcOrd="2" destOrd="0" parTransId="{B3E02D9F-AEF3-45F8-8257-94FFDBEE7060}" sibTransId="{44289031-301F-4AB1-8B3A-1C9CAE03C916}"/>
    <dgm:cxn modelId="{A3622014-1B29-4DA3-AA1D-35245DF4B493}" srcId="{25794510-A48D-4B36-892B-C52F8BA3C24B}" destId="{49CFA84C-54C6-4BEE-BC77-A162C6A69E1D}" srcOrd="0" destOrd="0" parTransId="{7291E05C-492B-4769-8696-F7B5B99C5F2A}" sibTransId="{5B156FE2-8C74-45B1-87CF-CF7D47A917F5}"/>
    <dgm:cxn modelId="{1DC95F54-D6A1-4C8A-9DFA-29E2F2EE1C99}" type="presOf" srcId="{49CFA84C-54C6-4BEE-BC77-A162C6A69E1D}" destId="{57B0EB80-B5F5-4426-B326-521A2408F68F}" srcOrd="0" destOrd="0" presId="urn:microsoft.com/office/officeart/2005/8/layout/chevron2"/>
    <dgm:cxn modelId="{14727ED2-8706-4DB3-9121-2255E004C27D}" srcId="{2FF4FFB5-C086-4080-A878-8A456B5363FF}" destId="{ADBA5618-7090-4F75-B152-B3D50E27C989}" srcOrd="1" destOrd="0" parTransId="{DF88A9FF-5F4F-4389-A924-D886A8D7C634}" sibTransId="{7F973139-BEE3-4877-A89E-1D921DC12220}"/>
    <dgm:cxn modelId="{2E008B32-54D4-4709-830C-D0830D56D45A}" type="presParOf" srcId="{5545673E-8EA1-4B41-98EB-E510E90D2AC4}" destId="{7409BB6A-3FDC-478D-94DE-91646C7978F6}" srcOrd="0" destOrd="0" presId="urn:microsoft.com/office/officeart/2005/8/layout/chevron2"/>
    <dgm:cxn modelId="{E0C349C7-C1A5-4509-8D37-2DB0B37942D9}" type="presParOf" srcId="{7409BB6A-3FDC-478D-94DE-91646C7978F6}" destId="{6411962E-7C90-4CF3-B6FA-431E02EACC91}" srcOrd="0" destOrd="0" presId="urn:microsoft.com/office/officeart/2005/8/layout/chevron2"/>
    <dgm:cxn modelId="{4D435376-199A-4C97-B8D5-E229E480660D}" type="presParOf" srcId="{7409BB6A-3FDC-478D-94DE-91646C7978F6}" destId="{C5F3A1DF-C784-43AD-9EE4-59E7AF01EF5C}" srcOrd="1" destOrd="0" presId="urn:microsoft.com/office/officeart/2005/8/layout/chevron2"/>
    <dgm:cxn modelId="{2FBC2D5E-6B73-4E0B-9050-FF4E4B191571}" type="presParOf" srcId="{5545673E-8EA1-4B41-98EB-E510E90D2AC4}" destId="{5AC87D50-92C2-42B2-9C04-403BF4671DD6}" srcOrd="1" destOrd="0" presId="urn:microsoft.com/office/officeart/2005/8/layout/chevron2"/>
    <dgm:cxn modelId="{ABF7BBF6-A5EA-409C-B021-2C76548D7EB2}" type="presParOf" srcId="{5545673E-8EA1-4B41-98EB-E510E90D2AC4}" destId="{665DC0D9-4904-4916-9F45-9B4FA3D8A203}" srcOrd="2" destOrd="0" presId="urn:microsoft.com/office/officeart/2005/8/layout/chevron2"/>
    <dgm:cxn modelId="{FA10AB67-13A7-46B2-81EB-A74078E309CB}" type="presParOf" srcId="{665DC0D9-4904-4916-9F45-9B4FA3D8A203}" destId="{934B775C-C8B8-4AC9-AEE8-8E1B99C7D3EE}" srcOrd="0" destOrd="0" presId="urn:microsoft.com/office/officeart/2005/8/layout/chevron2"/>
    <dgm:cxn modelId="{D84D06EA-FD26-4099-9843-807C601A0780}" type="presParOf" srcId="{665DC0D9-4904-4916-9F45-9B4FA3D8A203}" destId="{63FC3029-A0BA-49D7-BD88-90BE5EF58B82}" srcOrd="1" destOrd="0" presId="urn:microsoft.com/office/officeart/2005/8/layout/chevron2"/>
    <dgm:cxn modelId="{2387EDE0-0149-4BAB-87B6-F0CAF7A7DA32}" type="presParOf" srcId="{5545673E-8EA1-4B41-98EB-E510E90D2AC4}" destId="{27F1B759-3F40-4CB9-9A89-3C8500A844B8}" srcOrd="3" destOrd="0" presId="urn:microsoft.com/office/officeart/2005/8/layout/chevron2"/>
    <dgm:cxn modelId="{0A1B35D6-B003-411A-8563-6C5DB3E8FA42}" type="presParOf" srcId="{5545673E-8EA1-4B41-98EB-E510E90D2AC4}" destId="{073D3015-A766-466F-B307-24E6E621B46E}" srcOrd="4" destOrd="0" presId="urn:microsoft.com/office/officeart/2005/8/layout/chevron2"/>
    <dgm:cxn modelId="{F61B5342-70F2-442B-A232-122984747AC0}" type="presParOf" srcId="{073D3015-A766-466F-B307-24E6E621B46E}" destId="{7E028134-14C0-4890-8E3F-62809F0FB727}" srcOrd="0" destOrd="0" presId="urn:microsoft.com/office/officeart/2005/8/layout/chevron2"/>
    <dgm:cxn modelId="{EF02C329-2057-4961-B601-8293B08BDC89}" type="presParOf" srcId="{073D3015-A766-466F-B307-24E6E621B46E}" destId="{57B0EB80-B5F5-4426-B326-521A2408F68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C53643-5A72-4741-9584-E1D8B73D4F3D}" type="doc">
      <dgm:prSet loTypeId="urn:microsoft.com/office/officeart/2005/8/layout/hProcess9" loCatId="process" qsTypeId="urn:microsoft.com/office/officeart/2005/8/quickstyle/3d2" qsCatId="3D" csTypeId="urn:microsoft.com/office/officeart/2005/8/colors/colorful4" csCatId="colorful" phldr="1"/>
      <dgm:spPr/>
    </dgm:pt>
    <dgm:pt modelId="{5B00E44E-62C9-44AA-AFD6-D22365A9AEDB}">
      <dgm:prSet phldrT="[Texto]"/>
      <dgm:spPr>
        <a:xfrm>
          <a:off x="8731" y="1625600"/>
          <a:ext cx="2616200" cy="2167466"/>
        </a:xfrm>
        <a:prstGeom prst="roundRect">
          <a:avLst/>
        </a:prstGeom>
        <a:gradFill rotWithShape="0">
          <a:gsLst>
            <a:gs pos="0">
              <a:srgbClr val="FFC000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s-SV" b="1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Evaluación del Plan Nacional de Malaria 2011-2014</a:t>
          </a:r>
          <a:endParaRPr lang="es-SV" b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7B2FBA61-75B3-4AD1-86A0-EACE36A3F30A}" type="parTrans" cxnId="{C6094AD6-B8F5-4E68-B173-C5BA1B78300F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8EFE409E-29D6-40AB-A2D4-82DBDD60D037}" type="sibTrans" cxnId="{C6094AD6-B8F5-4E68-B173-C5BA1B78300F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2B45BCBC-5445-4D57-88AB-89B7B93D1FB0}">
      <dgm:prSet phldrT="[Texto]"/>
      <dgm:spPr>
        <a:xfrm>
          <a:off x="2755899" y="1625600"/>
          <a:ext cx="2616200" cy="2167466"/>
        </a:xfrm>
        <a:prstGeom prst="roundRect">
          <a:avLst/>
        </a:prstGeom>
        <a:gradFill rotWithShape="0">
          <a:gsLst>
            <a:gs pos="0">
              <a:srgbClr val="FFC000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s-SV" b="1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Formulación del Plan Estratégico Nacional Multisectorial de Malaria 2016-2020</a:t>
          </a:r>
          <a:endParaRPr lang="es-SV" b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DC14D9DD-D0C8-41A1-8382-D3646305D453}" type="parTrans" cxnId="{7C8C10E8-6D1E-4B9A-A02D-CF7B411D8EF1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605D0BD9-BAEC-46FB-8F8A-D8BFDCA75AC6}" type="sibTrans" cxnId="{7C8C10E8-6D1E-4B9A-A02D-CF7B411D8EF1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ACAB86F7-405A-4D02-AA67-01BD9DF6DDB6}">
      <dgm:prSet phldrT="[Texto]"/>
      <dgm:spPr>
        <a:xfrm>
          <a:off x="5503068" y="1625600"/>
          <a:ext cx="2616200" cy="2167466"/>
        </a:xfrm>
        <a:prstGeom prst="roundRect">
          <a:avLst/>
        </a:prstGeom>
        <a:gradFill rotWithShape="0">
          <a:gsLst>
            <a:gs pos="0">
              <a:srgbClr val="FFC000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s-SV" b="1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Socialización del PENMEM 2016-2020 </a:t>
          </a:r>
          <a:endParaRPr lang="es-SV" b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89F74776-A7BE-4737-94DA-08EC9D2395C8}" type="parTrans" cxnId="{709C8BE8-1617-44A0-B32B-A27B4912255C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44591B9A-9F70-41EE-9EBF-BF6046D477F7}" type="sibTrans" cxnId="{709C8BE8-1617-44A0-B32B-A27B4912255C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6FC582D4-455D-438C-A8F6-EDB9BB8CAA10}" type="pres">
      <dgm:prSet presAssocID="{D4C53643-5A72-4741-9584-E1D8B73D4F3D}" presName="CompostProcess" presStyleCnt="0">
        <dgm:presLayoutVars>
          <dgm:dir/>
          <dgm:resizeHandles val="exact"/>
        </dgm:presLayoutVars>
      </dgm:prSet>
      <dgm:spPr/>
    </dgm:pt>
    <dgm:pt modelId="{D2998EAA-5BE1-479C-AB67-9D3112FB9FE7}" type="pres">
      <dgm:prSet presAssocID="{D4C53643-5A72-4741-9584-E1D8B73D4F3D}" presName="arrow" presStyleLbl="bgShp" presStyleIdx="0" presStyleCnt="1"/>
      <dgm:spPr>
        <a:xfrm>
          <a:off x="609599" y="0"/>
          <a:ext cx="6908800" cy="5418667"/>
        </a:xfrm>
        <a:prstGeom prst="rightArrow">
          <a:avLst/>
        </a:prstGeom>
        <a:gradFill rotWithShape="0">
          <a:gsLst>
            <a:gs pos="0">
              <a:srgbClr val="FFC000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ysClr val="window" lastClr="FFFFFF"/>
          </a:contourClr>
        </a:sp3d>
      </dgm:spPr>
    </dgm:pt>
    <dgm:pt modelId="{0B4E98A5-7133-42CE-8845-5FA3C886018E}" type="pres">
      <dgm:prSet presAssocID="{D4C53643-5A72-4741-9584-E1D8B73D4F3D}" presName="linearProcess" presStyleCnt="0"/>
      <dgm:spPr/>
    </dgm:pt>
    <dgm:pt modelId="{016FAF49-F9FA-4ADE-83D5-2A3964F0F704}" type="pres">
      <dgm:prSet presAssocID="{5B00E44E-62C9-44AA-AFD6-D22365A9AEDB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D5FDECE1-5A82-45C2-91BB-934F03F52531}" type="pres">
      <dgm:prSet presAssocID="{8EFE409E-29D6-40AB-A2D4-82DBDD60D037}" presName="sibTrans" presStyleCnt="0"/>
      <dgm:spPr/>
    </dgm:pt>
    <dgm:pt modelId="{E3A92AEE-85E8-4D1B-B633-0C23DB9F1C73}" type="pres">
      <dgm:prSet presAssocID="{2B45BCBC-5445-4D57-88AB-89B7B93D1FB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4DAAF623-0436-4117-8BD6-1219E584A3D9}" type="pres">
      <dgm:prSet presAssocID="{605D0BD9-BAEC-46FB-8F8A-D8BFDCA75AC6}" presName="sibTrans" presStyleCnt="0"/>
      <dgm:spPr/>
    </dgm:pt>
    <dgm:pt modelId="{D87BB933-5EED-4349-84E5-795EB3DABD09}" type="pres">
      <dgm:prSet presAssocID="{ACAB86F7-405A-4D02-AA67-01BD9DF6DDB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1F3003E1-36E3-4409-9049-0134C7D3F9B1}" type="presOf" srcId="{ACAB86F7-405A-4D02-AA67-01BD9DF6DDB6}" destId="{D87BB933-5EED-4349-84E5-795EB3DABD09}" srcOrd="0" destOrd="0" presId="urn:microsoft.com/office/officeart/2005/8/layout/hProcess9"/>
    <dgm:cxn modelId="{B192989B-1E17-458A-85B9-2ECC0408B521}" type="presOf" srcId="{D4C53643-5A72-4741-9584-E1D8B73D4F3D}" destId="{6FC582D4-455D-438C-A8F6-EDB9BB8CAA10}" srcOrd="0" destOrd="0" presId="urn:microsoft.com/office/officeart/2005/8/layout/hProcess9"/>
    <dgm:cxn modelId="{8D818B6A-A883-4327-A83C-33B55F3EED0E}" type="presOf" srcId="{2B45BCBC-5445-4D57-88AB-89B7B93D1FB0}" destId="{E3A92AEE-85E8-4D1B-B633-0C23DB9F1C73}" srcOrd="0" destOrd="0" presId="urn:microsoft.com/office/officeart/2005/8/layout/hProcess9"/>
    <dgm:cxn modelId="{7C8C10E8-6D1E-4B9A-A02D-CF7B411D8EF1}" srcId="{D4C53643-5A72-4741-9584-E1D8B73D4F3D}" destId="{2B45BCBC-5445-4D57-88AB-89B7B93D1FB0}" srcOrd="1" destOrd="0" parTransId="{DC14D9DD-D0C8-41A1-8382-D3646305D453}" sibTransId="{605D0BD9-BAEC-46FB-8F8A-D8BFDCA75AC6}"/>
    <dgm:cxn modelId="{709C8BE8-1617-44A0-B32B-A27B4912255C}" srcId="{D4C53643-5A72-4741-9584-E1D8B73D4F3D}" destId="{ACAB86F7-405A-4D02-AA67-01BD9DF6DDB6}" srcOrd="2" destOrd="0" parTransId="{89F74776-A7BE-4737-94DA-08EC9D2395C8}" sibTransId="{44591B9A-9F70-41EE-9EBF-BF6046D477F7}"/>
    <dgm:cxn modelId="{49B445B2-A8A1-4C8E-A647-E48CCEA47567}" type="presOf" srcId="{5B00E44E-62C9-44AA-AFD6-D22365A9AEDB}" destId="{016FAF49-F9FA-4ADE-83D5-2A3964F0F704}" srcOrd="0" destOrd="0" presId="urn:microsoft.com/office/officeart/2005/8/layout/hProcess9"/>
    <dgm:cxn modelId="{C6094AD6-B8F5-4E68-B173-C5BA1B78300F}" srcId="{D4C53643-5A72-4741-9584-E1D8B73D4F3D}" destId="{5B00E44E-62C9-44AA-AFD6-D22365A9AEDB}" srcOrd="0" destOrd="0" parTransId="{7B2FBA61-75B3-4AD1-86A0-EACE36A3F30A}" sibTransId="{8EFE409E-29D6-40AB-A2D4-82DBDD60D037}"/>
    <dgm:cxn modelId="{D09C095C-CAAD-446B-9919-9B7DEA787CE3}" type="presParOf" srcId="{6FC582D4-455D-438C-A8F6-EDB9BB8CAA10}" destId="{D2998EAA-5BE1-479C-AB67-9D3112FB9FE7}" srcOrd="0" destOrd="0" presId="urn:microsoft.com/office/officeart/2005/8/layout/hProcess9"/>
    <dgm:cxn modelId="{1D459CBB-136B-4A64-A29D-3F2C2AE59C3F}" type="presParOf" srcId="{6FC582D4-455D-438C-A8F6-EDB9BB8CAA10}" destId="{0B4E98A5-7133-42CE-8845-5FA3C886018E}" srcOrd="1" destOrd="0" presId="urn:microsoft.com/office/officeart/2005/8/layout/hProcess9"/>
    <dgm:cxn modelId="{F2D034D8-EDA8-479E-842E-3CFD0651236D}" type="presParOf" srcId="{0B4E98A5-7133-42CE-8845-5FA3C886018E}" destId="{016FAF49-F9FA-4ADE-83D5-2A3964F0F704}" srcOrd="0" destOrd="0" presId="urn:microsoft.com/office/officeart/2005/8/layout/hProcess9"/>
    <dgm:cxn modelId="{428F1C06-16A8-4BB7-B2C2-8AE0FF31E848}" type="presParOf" srcId="{0B4E98A5-7133-42CE-8845-5FA3C886018E}" destId="{D5FDECE1-5A82-45C2-91BB-934F03F52531}" srcOrd="1" destOrd="0" presId="urn:microsoft.com/office/officeart/2005/8/layout/hProcess9"/>
    <dgm:cxn modelId="{33D59B42-9607-445D-A3CD-418431CF7E2A}" type="presParOf" srcId="{0B4E98A5-7133-42CE-8845-5FA3C886018E}" destId="{E3A92AEE-85E8-4D1B-B633-0C23DB9F1C73}" srcOrd="2" destOrd="0" presId="urn:microsoft.com/office/officeart/2005/8/layout/hProcess9"/>
    <dgm:cxn modelId="{20C1749C-45FA-41E5-8BD0-AE0A722CCBC0}" type="presParOf" srcId="{0B4E98A5-7133-42CE-8845-5FA3C886018E}" destId="{4DAAF623-0436-4117-8BD6-1219E584A3D9}" srcOrd="3" destOrd="0" presId="urn:microsoft.com/office/officeart/2005/8/layout/hProcess9"/>
    <dgm:cxn modelId="{DD0130D2-7C13-41A8-8746-9C57589FF870}" type="presParOf" srcId="{0B4E98A5-7133-42CE-8845-5FA3C886018E}" destId="{D87BB933-5EED-4349-84E5-795EB3DABD0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0CFB8F-D434-4457-9762-A868CACE26A6}" type="doc">
      <dgm:prSet loTypeId="urn:microsoft.com/office/officeart/2005/8/layout/hProcess7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SV"/>
        </a:p>
      </dgm:t>
    </dgm:pt>
    <dgm:pt modelId="{191BF05E-01D7-4CA8-9875-C3D96511B97D}">
      <dgm:prSet phldrT="[Texto]"/>
      <dgm:spPr>
        <a:xfrm>
          <a:off x="615" y="1121039"/>
          <a:ext cx="2647156" cy="3176587"/>
        </a:xfrm>
        <a:prstGeom prst="roundRect">
          <a:avLst>
            <a:gd name="adj" fmla="val 5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SV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Participativo</a:t>
          </a:r>
          <a:endParaRPr lang="es-SV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4BBB26C2-312F-429F-BF9C-C09E7391DA8C}" type="parTrans" cxnId="{C36ED65C-C1B1-48EB-88BC-2CF16A8D59E8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FBA1E41A-9B89-4C1F-8D82-050D892BE25C}" type="sibTrans" cxnId="{C36ED65C-C1B1-48EB-88BC-2CF16A8D59E8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11C53F28-5B68-4E95-A19A-BC2306A0C3DC}">
      <dgm:prSet phldrT="[Texto]"/>
      <dgm:spPr>
        <a:xfrm>
          <a:off x="530046" y="1121039"/>
          <a:ext cx="1972131" cy="31765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gm:spPr>
      <dgm:t>
        <a:bodyPr/>
        <a:lstStyle/>
        <a:p>
          <a:r>
            <a:rPr lang="es-SV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126 Asistentes</a:t>
          </a:r>
          <a:endParaRPr lang="es-SV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0ACABDFD-A846-420C-9D47-96F672D19909}" type="parTrans" cxnId="{55628EFA-911A-4EC8-9D55-65B0F9C31144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2AF89BA6-9401-4435-A1AD-762457A8A607}" type="sibTrans" cxnId="{55628EFA-911A-4EC8-9D55-65B0F9C31144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D73DF51A-1BF4-471B-8DD9-E2F3501D9C31}">
      <dgm:prSet phldrT="[Texto]"/>
      <dgm:spPr>
        <a:xfrm>
          <a:off x="2740421" y="1121039"/>
          <a:ext cx="2647156" cy="3176587"/>
        </a:xfrm>
        <a:prstGeom prst="roundRect">
          <a:avLst>
            <a:gd name="adj" fmla="val 5000"/>
          </a:avLst>
        </a:prstGeom>
        <a:solidFill>
          <a:srgbClr val="FFC000">
            <a:hueOff val="5197846"/>
            <a:satOff val="-23984"/>
            <a:lumOff val="883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SV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Multisectorial</a:t>
          </a:r>
          <a:endParaRPr lang="es-SV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87C1A479-1CAF-4147-A389-C9D6580A4B33}" type="parTrans" cxnId="{94F4068D-3CEE-4DFF-A3A2-32AAAF28E7F8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FA9215E5-7747-4D42-88EA-A589B6B845C8}" type="sibTrans" cxnId="{94F4068D-3CEE-4DFF-A3A2-32AAAF28E7F8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2D9EFB03-E45D-4E99-922A-F27CC9D31E9C}">
      <dgm:prSet phldrT="[Texto]"/>
      <dgm:spPr>
        <a:xfrm>
          <a:off x="3269853" y="1121039"/>
          <a:ext cx="1972131" cy="31765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gm:spPr>
      <dgm:t>
        <a:bodyPr/>
        <a:lstStyle/>
        <a:p>
          <a:r>
            <a:rPr lang="es-SV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6 de 8 Sectores representados en el MCP –ES asistieron</a:t>
          </a:r>
          <a:endParaRPr lang="es-SV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1C426864-670C-4FA3-B581-865AFCE959F5}" type="parTrans" cxnId="{DB8B3BE1-8BAC-4C8D-A1FA-EF84F8A95E43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4813F1E4-96B2-445F-A353-43DFE468A907}" type="sibTrans" cxnId="{DB8B3BE1-8BAC-4C8D-A1FA-EF84F8A95E43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6430CD5E-DF8B-4F71-95DF-59577E313767}">
      <dgm:prSet phldrT="[Texto]"/>
      <dgm:spPr>
        <a:xfrm>
          <a:off x="5480228" y="1121039"/>
          <a:ext cx="2647156" cy="3176587"/>
        </a:xfrm>
        <a:prstGeom prst="roundRect">
          <a:avLst>
            <a:gd name="adj" fmla="val 5000"/>
          </a:avLst>
        </a:prstGeom>
        <a:solidFill>
          <a:srgbClr val="FFC000">
            <a:hueOff val="10395692"/>
            <a:satOff val="-47968"/>
            <a:lumOff val="1765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SV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Inclusivo</a:t>
          </a:r>
          <a:endParaRPr lang="es-SV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D01500F6-43F4-4C56-A0FA-653A02F2B1C9}" type="parTrans" cxnId="{5152D4D2-D5D2-4894-AF1D-DD496ED38D6D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2405DAFC-D8DF-497B-A1B2-D3F68189C154}" type="sibTrans" cxnId="{5152D4D2-D5D2-4894-AF1D-DD496ED38D6D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D97CE42D-7F63-4ECC-9F25-2DBBBFDB2BA6}">
      <dgm:prSet phldrT="[Texto]"/>
      <dgm:spPr>
        <a:xfrm>
          <a:off x="6009659" y="1121039"/>
          <a:ext cx="1972131" cy="31765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gm:spPr>
      <dgm:t>
        <a:bodyPr/>
        <a:lstStyle/>
        <a:p>
          <a:r>
            <a:rPr lang="es-SV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Hombres</a:t>
          </a:r>
        </a:p>
        <a:p>
          <a:r>
            <a:rPr lang="es-SV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Mujeres</a:t>
          </a:r>
        </a:p>
        <a:p>
          <a:r>
            <a:rPr lang="es-SV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Mujeres Trans</a:t>
          </a:r>
          <a:endParaRPr lang="es-SV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56B23F0D-7F4A-4853-84A2-ADACDDE1CCEE}" type="parTrans" cxnId="{336680F9-805A-4692-AD49-F9C0476839CB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62AE8EAC-D6D9-41F9-B705-809ACCD6DE24}" type="sibTrans" cxnId="{336680F9-805A-4692-AD49-F9C0476839CB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B2EDFC61-AD3F-424C-BACF-4CB3B3C69EDD}" type="pres">
      <dgm:prSet presAssocID="{870CFB8F-D434-4457-9762-A868CACE26A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E0A75B43-CDA6-4719-AC28-EA258E0359E9}" type="pres">
      <dgm:prSet presAssocID="{191BF05E-01D7-4CA8-9875-C3D96511B97D}" presName="compositeNode" presStyleCnt="0">
        <dgm:presLayoutVars>
          <dgm:bulletEnabled val="1"/>
        </dgm:presLayoutVars>
      </dgm:prSet>
      <dgm:spPr/>
    </dgm:pt>
    <dgm:pt modelId="{7E6116EC-49E8-4F2B-B926-F074E05C15DC}" type="pres">
      <dgm:prSet presAssocID="{191BF05E-01D7-4CA8-9875-C3D96511B97D}" presName="bgRect" presStyleLbl="node1" presStyleIdx="0" presStyleCnt="3"/>
      <dgm:spPr/>
      <dgm:t>
        <a:bodyPr/>
        <a:lstStyle/>
        <a:p>
          <a:endParaRPr lang="es-SV"/>
        </a:p>
      </dgm:t>
    </dgm:pt>
    <dgm:pt modelId="{3280DD02-7259-42B8-AFDE-F216C2696323}" type="pres">
      <dgm:prSet presAssocID="{191BF05E-01D7-4CA8-9875-C3D96511B97D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C2A4508-EE63-45DE-975C-6D334AF63753}" type="pres">
      <dgm:prSet presAssocID="{191BF05E-01D7-4CA8-9875-C3D96511B97D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6C6A0EC5-2FB2-4238-AABB-E6CF861AF8A6}" type="pres">
      <dgm:prSet presAssocID="{FBA1E41A-9B89-4C1F-8D82-050D892BE25C}" presName="hSp" presStyleCnt="0"/>
      <dgm:spPr/>
    </dgm:pt>
    <dgm:pt modelId="{463A3769-616F-4240-8AD9-D883E6F5447C}" type="pres">
      <dgm:prSet presAssocID="{FBA1E41A-9B89-4C1F-8D82-050D892BE25C}" presName="vProcSp" presStyleCnt="0"/>
      <dgm:spPr/>
    </dgm:pt>
    <dgm:pt modelId="{533EFC76-8518-496F-86AC-AAC78C3766C6}" type="pres">
      <dgm:prSet presAssocID="{FBA1E41A-9B89-4C1F-8D82-050D892BE25C}" presName="vSp1" presStyleCnt="0"/>
      <dgm:spPr/>
    </dgm:pt>
    <dgm:pt modelId="{7CAD6194-7BE9-4183-8070-1403D7257D87}" type="pres">
      <dgm:prSet presAssocID="{FBA1E41A-9B89-4C1F-8D82-050D892BE25C}" presName="simulatedConn" presStyleLbl="solidFgAcc1" presStyleIdx="0" presStyleCnt="2"/>
      <dgm:spPr>
        <a:xfrm rot="5400000">
          <a:off x="2520299" y="3645011"/>
          <a:ext cx="466715" cy="397073"/>
        </a:xfrm>
        <a:prstGeom prst="flowChartExtra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s-SV"/>
        </a:p>
      </dgm:t>
    </dgm:pt>
    <dgm:pt modelId="{72EED865-6C36-4BD4-8A0D-714FDB2A30E3}" type="pres">
      <dgm:prSet presAssocID="{FBA1E41A-9B89-4C1F-8D82-050D892BE25C}" presName="vSp2" presStyleCnt="0"/>
      <dgm:spPr/>
    </dgm:pt>
    <dgm:pt modelId="{1AC98451-274C-486F-AFFE-4F82113F81DE}" type="pres">
      <dgm:prSet presAssocID="{FBA1E41A-9B89-4C1F-8D82-050D892BE25C}" presName="sibTrans" presStyleCnt="0"/>
      <dgm:spPr/>
    </dgm:pt>
    <dgm:pt modelId="{B597C4A0-F306-4788-9C5B-7E278D4C54AB}" type="pres">
      <dgm:prSet presAssocID="{D73DF51A-1BF4-471B-8DD9-E2F3501D9C31}" presName="compositeNode" presStyleCnt="0">
        <dgm:presLayoutVars>
          <dgm:bulletEnabled val="1"/>
        </dgm:presLayoutVars>
      </dgm:prSet>
      <dgm:spPr/>
    </dgm:pt>
    <dgm:pt modelId="{57FD0401-3205-4431-BBAB-267B863268DF}" type="pres">
      <dgm:prSet presAssocID="{D73DF51A-1BF4-471B-8DD9-E2F3501D9C31}" presName="bgRect" presStyleLbl="node1" presStyleIdx="1" presStyleCnt="3"/>
      <dgm:spPr/>
      <dgm:t>
        <a:bodyPr/>
        <a:lstStyle/>
        <a:p>
          <a:endParaRPr lang="es-SV"/>
        </a:p>
      </dgm:t>
    </dgm:pt>
    <dgm:pt modelId="{CAE6ACD1-513F-4FA1-92EB-BFD4CFC11792}" type="pres">
      <dgm:prSet presAssocID="{D73DF51A-1BF4-471B-8DD9-E2F3501D9C31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3110EEBC-46AF-4289-A206-DE85EC358CC0}" type="pres">
      <dgm:prSet presAssocID="{D73DF51A-1BF4-471B-8DD9-E2F3501D9C3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8330AAA3-84C5-43DA-B4B6-42FA34599403}" type="pres">
      <dgm:prSet presAssocID="{FA9215E5-7747-4D42-88EA-A589B6B845C8}" presName="hSp" presStyleCnt="0"/>
      <dgm:spPr/>
    </dgm:pt>
    <dgm:pt modelId="{EF304E58-791E-4930-BE4D-AE7BE48E793F}" type="pres">
      <dgm:prSet presAssocID="{FA9215E5-7747-4D42-88EA-A589B6B845C8}" presName="vProcSp" presStyleCnt="0"/>
      <dgm:spPr/>
    </dgm:pt>
    <dgm:pt modelId="{59D19891-FE97-45D2-8D13-18BB61A4B5F0}" type="pres">
      <dgm:prSet presAssocID="{FA9215E5-7747-4D42-88EA-A589B6B845C8}" presName="vSp1" presStyleCnt="0"/>
      <dgm:spPr/>
    </dgm:pt>
    <dgm:pt modelId="{310FCE5C-F9A9-44B6-88B3-1DFEAA34E0E3}" type="pres">
      <dgm:prSet presAssocID="{FA9215E5-7747-4D42-88EA-A589B6B845C8}" presName="simulatedConn" presStyleLbl="solidFgAcc1" presStyleIdx="1" presStyleCnt="2"/>
      <dgm:spPr>
        <a:xfrm rot="5400000">
          <a:off x="5260106" y="3645011"/>
          <a:ext cx="466715" cy="397073"/>
        </a:xfrm>
        <a:prstGeom prst="flowChartExtra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10395692"/>
              <a:satOff val="-47968"/>
              <a:lumOff val="1765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s-SV"/>
        </a:p>
      </dgm:t>
    </dgm:pt>
    <dgm:pt modelId="{20E79D87-CDD2-469B-A738-DED2C77DF633}" type="pres">
      <dgm:prSet presAssocID="{FA9215E5-7747-4D42-88EA-A589B6B845C8}" presName="vSp2" presStyleCnt="0"/>
      <dgm:spPr/>
    </dgm:pt>
    <dgm:pt modelId="{08CE3D91-6681-4B37-8E35-E65F86F4E638}" type="pres">
      <dgm:prSet presAssocID="{FA9215E5-7747-4D42-88EA-A589B6B845C8}" presName="sibTrans" presStyleCnt="0"/>
      <dgm:spPr/>
    </dgm:pt>
    <dgm:pt modelId="{E4027835-457E-47E8-B2A4-A121CE1209A6}" type="pres">
      <dgm:prSet presAssocID="{6430CD5E-DF8B-4F71-95DF-59577E313767}" presName="compositeNode" presStyleCnt="0">
        <dgm:presLayoutVars>
          <dgm:bulletEnabled val="1"/>
        </dgm:presLayoutVars>
      </dgm:prSet>
      <dgm:spPr/>
    </dgm:pt>
    <dgm:pt modelId="{86ADC707-7C90-4A57-BAE8-32F5C7A91A4C}" type="pres">
      <dgm:prSet presAssocID="{6430CD5E-DF8B-4F71-95DF-59577E313767}" presName="bgRect" presStyleLbl="node1" presStyleIdx="2" presStyleCnt="3"/>
      <dgm:spPr/>
      <dgm:t>
        <a:bodyPr/>
        <a:lstStyle/>
        <a:p>
          <a:endParaRPr lang="es-SV"/>
        </a:p>
      </dgm:t>
    </dgm:pt>
    <dgm:pt modelId="{49E60E93-A0C3-4D67-A7D0-68D87EB2ED52}" type="pres">
      <dgm:prSet presAssocID="{6430CD5E-DF8B-4F71-95DF-59577E313767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0B3BE794-0A61-42D4-8FD6-3F19B6743DAC}" type="pres">
      <dgm:prSet presAssocID="{6430CD5E-DF8B-4F71-95DF-59577E313767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228FB441-9D25-45FD-9C03-BB0F2CD06BEA}" type="presOf" srcId="{191BF05E-01D7-4CA8-9875-C3D96511B97D}" destId="{7E6116EC-49E8-4F2B-B926-F074E05C15DC}" srcOrd="0" destOrd="0" presId="urn:microsoft.com/office/officeart/2005/8/layout/hProcess7"/>
    <dgm:cxn modelId="{C36ED65C-C1B1-48EB-88BC-2CF16A8D59E8}" srcId="{870CFB8F-D434-4457-9762-A868CACE26A6}" destId="{191BF05E-01D7-4CA8-9875-C3D96511B97D}" srcOrd="0" destOrd="0" parTransId="{4BBB26C2-312F-429F-BF9C-C09E7391DA8C}" sibTransId="{FBA1E41A-9B89-4C1F-8D82-050D892BE25C}"/>
    <dgm:cxn modelId="{94F4068D-3CEE-4DFF-A3A2-32AAAF28E7F8}" srcId="{870CFB8F-D434-4457-9762-A868CACE26A6}" destId="{D73DF51A-1BF4-471B-8DD9-E2F3501D9C31}" srcOrd="1" destOrd="0" parTransId="{87C1A479-1CAF-4147-A389-C9D6580A4B33}" sibTransId="{FA9215E5-7747-4D42-88EA-A589B6B845C8}"/>
    <dgm:cxn modelId="{CB82D049-4E9A-49C6-8782-FAB4DED46E88}" type="presOf" srcId="{6430CD5E-DF8B-4F71-95DF-59577E313767}" destId="{86ADC707-7C90-4A57-BAE8-32F5C7A91A4C}" srcOrd="0" destOrd="0" presId="urn:microsoft.com/office/officeart/2005/8/layout/hProcess7"/>
    <dgm:cxn modelId="{95D10986-9D95-4B45-96A7-66342F5475AA}" type="presOf" srcId="{6430CD5E-DF8B-4F71-95DF-59577E313767}" destId="{49E60E93-A0C3-4D67-A7D0-68D87EB2ED52}" srcOrd="1" destOrd="0" presId="urn:microsoft.com/office/officeart/2005/8/layout/hProcess7"/>
    <dgm:cxn modelId="{9D023B8B-CE8D-4DCD-931C-609A581DB6F7}" type="presOf" srcId="{D73DF51A-1BF4-471B-8DD9-E2F3501D9C31}" destId="{CAE6ACD1-513F-4FA1-92EB-BFD4CFC11792}" srcOrd="1" destOrd="0" presId="urn:microsoft.com/office/officeart/2005/8/layout/hProcess7"/>
    <dgm:cxn modelId="{B00CAD5D-A237-4562-A95C-64EE0C078109}" type="presOf" srcId="{870CFB8F-D434-4457-9762-A868CACE26A6}" destId="{B2EDFC61-AD3F-424C-BACF-4CB3B3C69EDD}" srcOrd="0" destOrd="0" presId="urn:microsoft.com/office/officeart/2005/8/layout/hProcess7"/>
    <dgm:cxn modelId="{55628EFA-911A-4EC8-9D55-65B0F9C31144}" srcId="{191BF05E-01D7-4CA8-9875-C3D96511B97D}" destId="{11C53F28-5B68-4E95-A19A-BC2306A0C3DC}" srcOrd="0" destOrd="0" parTransId="{0ACABDFD-A846-420C-9D47-96F672D19909}" sibTransId="{2AF89BA6-9401-4435-A1AD-762457A8A607}"/>
    <dgm:cxn modelId="{FABA7EC5-53F9-40C8-87DF-AD15F9BF57FF}" type="presOf" srcId="{191BF05E-01D7-4CA8-9875-C3D96511B97D}" destId="{3280DD02-7259-42B8-AFDE-F216C2696323}" srcOrd="1" destOrd="0" presId="urn:microsoft.com/office/officeart/2005/8/layout/hProcess7"/>
    <dgm:cxn modelId="{F46C386A-4770-4A43-882B-47577A47E41D}" type="presOf" srcId="{2D9EFB03-E45D-4E99-922A-F27CC9D31E9C}" destId="{3110EEBC-46AF-4289-A206-DE85EC358CC0}" srcOrd="0" destOrd="0" presId="urn:microsoft.com/office/officeart/2005/8/layout/hProcess7"/>
    <dgm:cxn modelId="{5152D4D2-D5D2-4894-AF1D-DD496ED38D6D}" srcId="{870CFB8F-D434-4457-9762-A868CACE26A6}" destId="{6430CD5E-DF8B-4F71-95DF-59577E313767}" srcOrd="2" destOrd="0" parTransId="{D01500F6-43F4-4C56-A0FA-653A02F2B1C9}" sibTransId="{2405DAFC-D8DF-497B-A1B2-D3F68189C154}"/>
    <dgm:cxn modelId="{86993851-ED79-40BA-A9E7-67E9FC3FB0A2}" type="presOf" srcId="{11C53F28-5B68-4E95-A19A-BC2306A0C3DC}" destId="{EC2A4508-EE63-45DE-975C-6D334AF63753}" srcOrd="0" destOrd="0" presId="urn:microsoft.com/office/officeart/2005/8/layout/hProcess7"/>
    <dgm:cxn modelId="{DB8B3BE1-8BAC-4C8D-A1FA-EF84F8A95E43}" srcId="{D73DF51A-1BF4-471B-8DD9-E2F3501D9C31}" destId="{2D9EFB03-E45D-4E99-922A-F27CC9D31E9C}" srcOrd="0" destOrd="0" parTransId="{1C426864-670C-4FA3-B581-865AFCE959F5}" sibTransId="{4813F1E4-96B2-445F-A353-43DFE468A907}"/>
    <dgm:cxn modelId="{336680F9-805A-4692-AD49-F9C0476839CB}" srcId="{6430CD5E-DF8B-4F71-95DF-59577E313767}" destId="{D97CE42D-7F63-4ECC-9F25-2DBBBFDB2BA6}" srcOrd="0" destOrd="0" parTransId="{56B23F0D-7F4A-4853-84A2-ADACDDE1CCEE}" sibTransId="{62AE8EAC-D6D9-41F9-B705-809ACCD6DE24}"/>
    <dgm:cxn modelId="{C6D177FB-04A3-4E55-A086-04318DEB593D}" type="presOf" srcId="{D97CE42D-7F63-4ECC-9F25-2DBBBFDB2BA6}" destId="{0B3BE794-0A61-42D4-8FD6-3F19B6743DAC}" srcOrd="0" destOrd="0" presId="urn:microsoft.com/office/officeart/2005/8/layout/hProcess7"/>
    <dgm:cxn modelId="{4AFD9C93-D033-486A-BFCF-F3CD9EE872E2}" type="presOf" srcId="{D73DF51A-1BF4-471B-8DD9-E2F3501D9C31}" destId="{57FD0401-3205-4431-BBAB-267B863268DF}" srcOrd="0" destOrd="0" presId="urn:microsoft.com/office/officeart/2005/8/layout/hProcess7"/>
    <dgm:cxn modelId="{529056D4-FF03-449B-AFBB-A010A248AD19}" type="presParOf" srcId="{B2EDFC61-AD3F-424C-BACF-4CB3B3C69EDD}" destId="{E0A75B43-CDA6-4719-AC28-EA258E0359E9}" srcOrd="0" destOrd="0" presId="urn:microsoft.com/office/officeart/2005/8/layout/hProcess7"/>
    <dgm:cxn modelId="{B2BE8E5B-5610-407C-A540-5CFEE3433E06}" type="presParOf" srcId="{E0A75B43-CDA6-4719-AC28-EA258E0359E9}" destId="{7E6116EC-49E8-4F2B-B926-F074E05C15DC}" srcOrd="0" destOrd="0" presId="urn:microsoft.com/office/officeart/2005/8/layout/hProcess7"/>
    <dgm:cxn modelId="{1AFA4893-9B8F-40D6-AA49-8B4846D8993D}" type="presParOf" srcId="{E0A75B43-CDA6-4719-AC28-EA258E0359E9}" destId="{3280DD02-7259-42B8-AFDE-F216C2696323}" srcOrd="1" destOrd="0" presId="urn:microsoft.com/office/officeart/2005/8/layout/hProcess7"/>
    <dgm:cxn modelId="{E4004706-8F63-4F80-AB02-7C49612D296C}" type="presParOf" srcId="{E0A75B43-CDA6-4719-AC28-EA258E0359E9}" destId="{EC2A4508-EE63-45DE-975C-6D334AF63753}" srcOrd="2" destOrd="0" presId="urn:microsoft.com/office/officeart/2005/8/layout/hProcess7"/>
    <dgm:cxn modelId="{AA2D9E81-3F67-489F-BA19-76D7FF109AE9}" type="presParOf" srcId="{B2EDFC61-AD3F-424C-BACF-4CB3B3C69EDD}" destId="{6C6A0EC5-2FB2-4238-AABB-E6CF861AF8A6}" srcOrd="1" destOrd="0" presId="urn:microsoft.com/office/officeart/2005/8/layout/hProcess7"/>
    <dgm:cxn modelId="{42B12B22-8DCC-4C4E-8BBC-43E8C0694C8E}" type="presParOf" srcId="{B2EDFC61-AD3F-424C-BACF-4CB3B3C69EDD}" destId="{463A3769-616F-4240-8AD9-D883E6F5447C}" srcOrd="2" destOrd="0" presId="urn:microsoft.com/office/officeart/2005/8/layout/hProcess7"/>
    <dgm:cxn modelId="{23DF36A9-D36E-40EB-92B0-191CC3E2223A}" type="presParOf" srcId="{463A3769-616F-4240-8AD9-D883E6F5447C}" destId="{533EFC76-8518-496F-86AC-AAC78C3766C6}" srcOrd="0" destOrd="0" presId="urn:microsoft.com/office/officeart/2005/8/layout/hProcess7"/>
    <dgm:cxn modelId="{B954C4C8-ACC3-40C4-9A33-052B8341D46C}" type="presParOf" srcId="{463A3769-616F-4240-8AD9-D883E6F5447C}" destId="{7CAD6194-7BE9-4183-8070-1403D7257D87}" srcOrd="1" destOrd="0" presId="urn:microsoft.com/office/officeart/2005/8/layout/hProcess7"/>
    <dgm:cxn modelId="{693D144C-87B0-4B59-B8E5-0E05F004984F}" type="presParOf" srcId="{463A3769-616F-4240-8AD9-D883E6F5447C}" destId="{72EED865-6C36-4BD4-8A0D-714FDB2A30E3}" srcOrd="2" destOrd="0" presId="urn:microsoft.com/office/officeart/2005/8/layout/hProcess7"/>
    <dgm:cxn modelId="{E6ADD2AC-CDF0-4DFB-BD0B-DAD5B053BDE1}" type="presParOf" srcId="{B2EDFC61-AD3F-424C-BACF-4CB3B3C69EDD}" destId="{1AC98451-274C-486F-AFFE-4F82113F81DE}" srcOrd="3" destOrd="0" presId="urn:microsoft.com/office/officeart/2005/8/layout/hProcess7"/>
    <dgm:cxn modelId="{1E9C6906-AB9A-4F8F-A13D-717C74E3FE1C}" type="presParOf" srcId="{B2EDFC61-AD3F-424C-BACF-4CB3B3C69EDD}" destId="{B597C4A0-F306-4788-9C5B-7E278D4C54AB}" srcOrd="4" destOrd="0" presId="urn:microsoft.com/office/officeart/2005/8/layout/hProcess7"/>
    <dgm:cxn modelId="{A52FD0B8-84DE-4E06-8738-0427E4F9F295}" type="presParOf" srcId="{B597C4A0-F306-4788-9C5B-7E278D4C54AB}" destId="{57FD0401-3205-4431-BBAB-267B863268DF}" srcOrd="0" destOrd="0" presId="urn:microsoft.com/office/officeart/2005/8/layout/hProcess7"/>
    <dgm:cxn modelId="{76311E78-C7F4-4874-81C9-58A8A88EFBEE}" type="presParOf" srcId="{B597C4A0-F306-4788-9C5B-7E278D4C54AB}" destId="{CAE6ACD1-513F-4FA1-92EB-BFD4CFC11792}" srcOrd="1" destOrd="0" presId="urn:microsoft.com/office/officeart/2005/8/layout/hProcess7"/>
    <dgm:cxn modelId="{B0221C2E-77CE-4771-8029-DBD674AF5A7E}" type="presParOf" srcId="{B597C4A0-F306-4788-9C5B-7E278D4C54AB}" destId="{3110EEBC-46AF-4289-A206-DE85EC358CC0}" srcOrd="2" destOrd="0" presId="urn:microsoft.com/office/officeart/2005/8/layout/hProcess7"/>
    <dgm:cxn modelId="{5B4A80B4-C1C3-4AA9-8164-0DFD895900B6}" type="presParOf" srcId="{B2EDFC61-AD3F-424C-BACF-4CB3B3C69EDD}" destId="{8330AAA3-84C5-43DA-B4B6-42FA34599403}" srcOrd="5" destOrd="0" presId="urn:microsoft.com/office/officeart/2005/8/layout/hProcess7"/>
    <dgm:cxn modelId="{41A1A69A-84D6-47AF-A1CD-1CED717F5EA2}" type="presParOf" srcId="{B2EDFC61-AD3F-424C-BACF-4CB3B3C69EDD}" destId="{EF304E58-791E-4930-BE4D-AE7BE48E793F}" srcOrd="6" destOrd="0" presId="urn:microsoft.com/office/officeart/2005/8/layout/hProcess7"/>
    <dgm:cxn modelId="{DEBBF3AF-D8E4-48B3-AFE5-14CE04145CFB}" type="presParOf" srcId="{EF304E58-791E-4930-BE4D-AE7BE48E793F}" destId="{59D19891-FE97-45D2-8D13-18BB61A4B5F0}" srcOrd="0" destOrd="0" presId="urn:microsoft.com/office/officeart/2005/8/layout/hProcess7"/>
    <dgm:cxn modelId="{5DD202E4-64CE-47BB-B496-8E01B86E1004}" type="presParOf" srcId="{EF304E58-791E-4930-BE4D-AE7BE48E793F}" destId="{310FCE5C-F9A9-44B6-88B3-1DFEAA34E0E3}" srcOrd="1" destOrd="0" presId="urn:microsoft.com/office/officeart/2005/8/layout/hProcess7"/>
    <dgm:cxn modelId="{EE1FEF8B-9488-481C-BE87-9C3685BC9E5C}" type="presParOf" srcId="{EF304E58-791E-4930-BE4D-AE7BE48E793F}" destId="{20E79D87-CDD2-469B-A738-DED2C77DF633}" srcOrd="2" destOrd="0" presId="urn:microsoft.com/office/officeart/2005/8/layout/hProcess7"/>
    <dgm:cxn modelId="{07DD21FF-0A83-4BF1-918F-7F3433941DD5}" type="presParOf" srcId="{B2EDFC61-AD3F-424C-BACF-4CB3B3C69EDD}" destId="{08CE3D91-6681-4B37-8E35-E65F86F4E638}" srcOrd="7" destOrd="0" presId="urn:microsoft.com/office/officeart/2005/8/layout/hProcess7"/>
    <dgm:cxn modelId="{64560730-4D2D-40D8-8DFD-04A02604E2CC}" type="presParOf" srcId="{B2EDFC61-AD3F-424C-BACF-4CB3B3C69EDD}" destId="{E4027835-457E-47E8-B2A4-A121CE1209A6}" srcOrd="8" destOrd="0" presId="urn:microsoft.com/office/officeart/2005/8/layout/hProcess7"/>
    <dgm:cxn modelId="{C84CC94B-72C2-4673-AEB2-F3608E2B3654}" type="presParOf" srcId="{E4027835-457E-47E8-B2A4-A121CE1209A6}" destId="{86ADC707-7C90-4A57-BAE8-32F5C7A91A4C}" srcOrd="0" destOrd="0" presId="urn:microsoft.com/office/officeart/2005/8/layout/hProcess7"/>
    <dgm:cxn modelId="{7CD2BDC4-08EF-45F3-B81D-05C398408E32}" type="presParOf" srcId="{E4027835-457E-47E8-B2A4-A121CE1209A6}" destId="{49E60E93-A0C3-4D67-A7D0-68D87EB2ED52}" srcOrd="1" destOrd="0" presId="urn:microsoft.com/office/officeart/2005/8/layout/hProcess7"/>
    <dgm:cxn modelId="{0056952B-FF8F-4372-9C00-2C26AA6013CB}" type="presParOf" srcId="{E4027835-457E-47E8-B2A4-A121CE1209A6}" destId="{0B3BE794-0A61-42D4-8FD6-3F19B6743DAC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405AA2-E7A0-4422-8760-13B2B8E6BF11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SV"/>
        </a:p>
      </dgm:t>
    </dgm:pt>
    <dgm:pt modelId="{F11C67B1-3A6B-4B54-9A23-137FA0844451}">
      <dgm:prSet phldrT="[Texto]"/>
      <dgm:spPr>
        <a:xfrm>
          <a:off x="1058664" y="661"/>
          <a:ext cx="2579687" cy="1547812"/>
        </a:xfrm>
        <a:prstGeom prst="roundRect">
          <a:avLst>
            <a:gd name="adj" fmla="val 10000"/>
          </a:avLst>
        </a:prstGeom>
        <a:solidFill>
          <a:srgbClr val="ED7D31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SV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MCP-ES, Recibe la invitación del Fondo Mundial para la presentación de la NC</a:t>
          </a:r>
          <a:endParaRPr lang="es-SV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A6560DD1-00FB-483C-BCAB-2922BBA0FA03}" type="parTrans" cxnId="{FDAD3B34-E806-4805-A8A1-358F681F253F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A47F9445-3A32-4F19-A680-5A5146C7280F}" type="sibTrans" cxnId="{FDAD3B34-E806-4805-A8A1-358F681F253F}">
      <dgm:prSet/>
      <dgm:spPr>
        <a:xfrm rot="5400000">
          <a:off x="618644" y="1231726"/>
          <a:ext cx="1923339" cy="232171"/>
        </a:xfrm>
        <a:prstGeom prst="rect">
          <a:avLst/>
        </a:prstGeom>
        <a:solidFill>
          <a:srgbClr val="ED7D31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62C0D730-514F-4035-8228-AE27C195D0DF}">
      <dgm:prSet phldrT="[Texto]"/>
      <dgm:spPr>
        <a:xfrm>
          <a:off x="1058664" y="1935427"/>
          <a:ext cx="2579687" cy="1547812"/>
        </a:xfrm>
        <a:prstGeom prst="roundRect">
          <a:avLst>
            <a:gd name="adj" fmla="val 10000"/>
          </a:avLst>
        </a:prstGeom>
        <a:solidFill>
          <a:srgbClr val="A5A5A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SV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Nombra un Comité de </a:t>
          </a:r>
          <a:r>
            <a:rPr lang="es-SV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Propuestas con Asistencia Técnica del RP</a:t>
          </a:r>
          <a:endParaRPr lang="es-SV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9D23E745-2D4E-421F-BDAC-9A5D2D332507}" type="parTrans" cxnId="{7891AF45-6C06-408F-9391-90E265E8A580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81DB3E92-DF2E-49D6-A182-1812944D70B4}" type="sibTrans" cxnId="{7891AF45-6C06-408F-9391-90E265E8A580}">
      <dgm:prSet/>
      <dgm:spPr>
        <a:xfrm rot="5400000">
          <a:off x="618644" y="3166491"/>
          <a:ext cx="1923339" cy="232171"/>
        </a:xfrm>
        <a:prstGeom prst="rect">
          <a:avLst/>
        </a:prstGeom>
        <a:solidFill>
          <a:srgbClr val="A5A5A5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8BFF2DC7-9825-4E0B-8A63-CA41C4A60DC2}">
      <dgm:prSet/>
      <dgm:spPr>
        <a:xfrm>
          <a:off x="1058664" y="3870192"/>
          <a:ext cx="2579687" cy="1547812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SV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Gestiona fondos para la contratación de Asistencia Técnica</a:t>
          </a:r>
          <a:endParaRPr lang="es-SV" dirty="0" smtClean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37350185-34F9-4C9E-9199-A558E7B8D99F}" type="parTrans" cxnId="{5C63520C-56A4-44C9-B1C8-E7617DD4C67D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8112B64C-92A3-49BA-BD64-6F027EBCF2AC}" type="sibTrans" cxnId="{5C63520C-56A4-44C9-B1C8-E7617DD4C67D}">
      <dgm:prSet/>
      <dgm:spPr>
        <a:xfrm>
          <a:off x="1586027" y="4133874"/>
          <a:ext cx="3419558" cy="232171"/>
        </a:xfrm>
        <a:prstGeom prst="rect">
          <a:avLst/>
        </a:prstGeom>
        <a:solidFill>
          <a:srgbClr val="FFC000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FA722944-1FF6-4E51-9E77-657B800DC1F9}">
      <dgm:prSet/>
      <dgm:spPr>
        <a:xfrm>
          <a:off x="4489648" y="3870192"/>
          <a:ext cx="2579687" cy="1547812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SV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Coordina los procesos de Consulta Multisectorial/Diálogo de País</a:t>
          </a:r>
          <a:endParaRPr lang="es-SV" dirty="0" smtClean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48A2DF2A-C50E-426C-97DA-13E4803E2909}" type="parTrans" cxnId="{B824D28D-60A5-4846-83F4-2C3481666E82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A348A2AA-730A-4169-AFE1-C578CEDED76E}" type="sibTrans" cxnId="{B824D28D-60A5-4846-83F4-2C3481666E82}">
      <dgm:prSet/>
      <dgm:spPr>
        <a:xfrm rot="16200000">
          <a:off x="4049628" y="3166491"/>
          <a:ext cx="1923339" cy="232171"/>
        </a:xfrm>
        <a:prstGeom prst="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27AA1DCE-23FE-433A-B77F-8F6AC27102C6}">
      <dgm:prSet/>
      <dgm:spPr>
        <a:xfrm>
          <a:off x="4489648" y="1935427"/>
          <a:ext cx="2579687" cy="1547812"/>
        </a:xfrm>
        <a:prstGeom prst="roundRect">
          <a:avLst>
            <a:gd name="adj" fmla="val 10000"/>
          </a:avLst>
        </a:prstGeo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SV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A través de un Comité Ad Hoc selecciona al Receptor Principal</a:t>
          </a:r>
          <a:endParaRPr lang="es-SV" dirty="0" smtClean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BECAF43A-DE22-46F7-A5DC-274E69151F1D}" type="parTrans" cxnId="{0C311268-315E-43EF-835F-377D1B6328D5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275C1501-859A-4394-9273-4C23F928673A}" type="sibTrans" cxnId="{0C311268-315E-43EF-835F-377D1B6328D5}">
      <dgm:prSet/>
      <dgm:spPr>
        <a:xfrm rot="16200000">
          <a:off x="4049628" y="1231726"/>
          <a:ext cx="1923339" cy="232171"/>
        </a:xfrm>
        <a:prstGeom prst="rect">
          <a:avLst/>
        </a:prstGeom>
        <a:solidFill>
          <a:srgbClr val="70AD47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7F7E127E-3F2E-49F5-A674-495C47460A30}">
      <dgm:prSet/>
      <dgm:spPr>
        <a:xfrm>
          <a:off x="4489648" y="661"/>
          <a:ext cx="2579687" cy="1547812"/>
        </a:xfrm>
        <a:prstGeom prst="roundRect">
          <a:avLst>
            <a:gd name="adj" fmla="val 10000"/>
          </a:avLst>
        </a:prstGeom>
        <a:solidFill>
          <a:srgbClr val="ED7D31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SV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Supervisa el proceso de desarrollo hasta la presentación de la NC al Fondo Mundial.</a:t>
          </a:r>
          <a:endParaRPr lang="es-SV" dirty="0" smtClean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10EC0871-988E-4498-9BDB-32C6A2BDC656}" type="parTrans" cxnId="{043AFFFD-03AC-4215-9D18-ABE529289C26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25EED429-CA26-4801-B00E-B26CE8A16C44}" type="sibTrans" cxnId="{043AFFFD-03AC-4215-9D18-ABE529289C26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6EE2BBC2-F16E-4E87-80E7-BED62AEC591B}" type="pres">
      <dgm:prSet presAssocID="{16405AA2-E7A0-4422-8760-13B2B8E6BF11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SV"/>
        </a:p>
      </dgm:t>
    </dgm:pt>
    <dgm:pt modelId="{ABB0ABB9-CDBC-4870-AD94-AA80DD1E6B07}" type="pres">
      <dgm:prSet presAssocID="{F11C67B1-3A6B-4B54-9A23-137FA0844451}" presName="compNode" presStyleCnt="0"/>
      <dgm:spPr/>
    </dgm:pt>
    <dgm:pt modelId="{E4E174E6-F22C-4866-ABE0-7B9F45E9C958}" type="pres">
      <dgm:prSet presAssocID="{F11C67B1-3A6B-4B54-9A23-137FA0844451}" presName="dummyConnPt" presStyleCnt="0"/>
      <dgm:spPr/>
    </dgm:pt>
    <dgm:pt modelId="{9F204CBA-5B80-437D-BD57-A5FC8896B4BC}" type="pres">
      <dgm:prSet presAssocID="{F11C67B1-3A6B-4B54-9A23-137FA084445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4D5F7AB2-B9D8-49CE-AE35-AD6BEF9CAF80}" type="pres">
      <dgm:prSet presAssocID="{A47F9445-3A32-4F19-A680-5A5146C7280F}" presName="sibTrans" presStyleLbl="bgSibTrans2D1" presStyleIdx="0" presStyleCnt="5"/>
      <dgm:spPr/>
      <dgm:t>
        <a:bodyPr/>
        <a:lstStyle/>
        <a:p>
          <a:endParaRPr lang="es-SV"/>
        </a:p>
      </dgm:t>
    </dgm:pt>
    <dgm:pt modelId="{2112F84C-CD28-4834-A07E-364F495EB241}" type="pres">
      <dgm:prSet presAssocID="{62C0D730-514F-4035-8228-AE27C195D0DF}" presName="compNode" presStyleCnt="0"/>
      <dgm:spPr/>
    </dgm:pt>
    <dgm:pt modelId="{65966B05-9282-4733-AE47-79B400D184D0}" type="pres">
      <dgm:prSet presAssocID="{62C0D730-514F-4035-8228-AE27C195D0DF}" presName="dummyConnPt" presStyleCnt="0"/>
      <dgm:spPr/>
    </dgm:pt>
    <dgm:pt modelId="{ACD788C3-2E25-42A0-AA9D-B521DD9DA836}" type="pres">
      <dgm:prSet presAssocID="{62C0D730-514F-4035-8228-AE27C195D0D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0F181CCA-636B-43EA-9015-04974E49411F}" type="pres">
      <dgm:prSet presAssocID="{81DB3E92-DF2E-49D6-A182-1812944D70B4}" presName="sibTrans" presStyleLbl="bgSibTrans2D1" presStyleIdx="1" presStyleCnt="5"/>
      <dgm:spPr/>
      <dgm:t>
        <a:bodyPr/>
        <a:lstStyle/>
        <a:p>
          <a:endParaRPr lang="es-SV"/>
        </a:p>
      </dgm:t>
    </dgm:pt>
    <dgm:pt modelId="{371A6FDC-8FD0-4F8D-B4AC-91F673DB8E3E}" type="pres">
      <dgm:prSet presAssocID="{8BFF2DC7-9825-4E0B-8A63-CA41C4A60DC2}" presName="compNode" presStyleCnt="0"/>
      <dgm:spPr/>
    </dgm:pt>
    <dgm:pt modelId="{35DF2631-E032-4D16-B4C2-C355125C380D}" type="pres">
      <dgm:prSet presAssocID="{8BFF2DC7-9825-4E0B-8A63-CA41C4A60DC2}" presName="dummyConnPt" presStyleCnt="0"/>
      <dgm:spPr/>
    </dgm:pt>
    <dgm:pt modelId="{5B77773D-D8ED-43FF-AE50-EA822CFE3723}" type="pres">
      <dgm:prSet presAssocID="{8BFF2DC7-9825-4E0B-8A63-CA41C4A60DC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89A7289B-038B-4346-89E7-175B648A7A47}" type="pres">
      <dgm:prSet presAssocID="{8112B64C-92A3-49BA-BD64-6F027EBCF2AC}" presName="sibTrans" presStyleLbl="bgSibTrans2D1" presStyleIdx="2" presStyleCnt="5"/>
      <dgm:spPr/>
      <dgm:t>
        <a:bodyPr/>
        <a:lstStyle/>
        <a:p>
          <a:endParaRPr lang="es-SV"/>
        </a:p>
      </dgm:t>
    </dgm:pt>
    <dgm:pt modelId="{31FBC4DC-ABC9-424D-AE5B-DB6BC9FB5CF8}" type="pres">
      <dgm:prSet presAssocID="{FA722944-1FF6-4E51-9E77-657B800DC1F9}" presName="compNode" presStyleCnt="0"/>
      <dgm:spPr/>
    </dgm:pt>
    <dgm:pt modelId="{2FAF2BAC-717E-49AD-BA52-0B8C4E1319F0}" type="pres">
      <dgm:prSet presAssocID="{FA722944-1FF6-4E51-9E77-657B800DC1F9}" presName="dummyConnPt" presStyleCnt="0"/>
      <dgm:spPr/>
    </dgm:pt>
    <dgm:pt modelId="{B928A6FF-CBC5-4B05-8C5A-6D08FA743136}" type="pres">
      <dgm:prSet presAssocID="{FA722944-1FF6-4E51-9E77-657B800DC1F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FF6AD952-81AB-4F3C-8BD3-B631C8921879}" type="pres">
      <dgm:prSet presAssocID="{A348A2AA-730A-4169-AFE1-C578CEDED76E}" presName="sibTrans" presStyleLbl="bgSibTrans2D1" presStyleIdx="3" presStyleCnt="5"/>
      <dgm:spPr/>
      <dgm:t>
        <a:bodyPr/>
        <a:lstStyle/>
        <a:p>
          <a:endParaRPr lang="es-SV"/>
        </a:p>
      </dgm:t>
    </dgm:pt>
    <dgm:pt modelId="{7E6EB43A-AD17-4D24-839B-C0217748A800}" type="pres">
      <dgm:prSet presAssocID="{27AA1DCE-23FE-433A-B77F-8F6AC27102C6}" presName="compNode" presStyleCnt="0"/>
      <dgm:spPr/>
    </dgm:pt>
    <dgm:pt modelId="{9735B077-AB8D-4A6B-A99A-024930E5E3D9}" type="pres">
      <dgm:prSet presAssocID="{27AA1DCE-23FE-433A-B77F-8F6AC27102C6}" presName="dummyConnPt" presStyleCnt="0"/>
      <dgm:spPr/>
    </dgm:pt>
    <dgm:pt modelId="{BFC33026-66C5-492B-B1BD-E58D76B2402D}" type="pres">
      <dgm:prSet presAssocID="{27AA1DCE-23FE-433A-B77F-8F6AC27102C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FD84DFAE-80FA-4E26-BD78-86E71AD7E08B}" type="pres">
      <dgm:prSet presAssocID="{275C1501-859A-4394-9273-4C23F928673A}" presName="sibTrans" presStyleLbl="bgSibTrans2D1" presStyleIdx="4" presStyleCnt="5"/>
      <dgm:spPr/>
      <dgm:t>
        <a:bodyPr/>
        <a:lstStyle/>
        <a:p>
          <a:endParaRPr lang="es-SV"/>
        </a:p>
      </dgm:t>
    </dgm:pt>
    <dgm:pt modelId="{61B7CB7B-2708-4A36-A2E2-2B77E4EBCA1F}" type="pres">
      <dgm:prSet presAssocID="{7F7E127E-3F2E-49F5-A674-495C47460A30}" presName="compNode" presStyleCnt="0"/>
      <dgm:spPr/>
    </dgm:pt>
    <dgm:pt modelId="{E3A46EE7-47B9-4E6C-9DC8-F1807A4D3E62}" type="pres">
      <dgm:prSet presAssocID="{7F7E127E-3F2E-49F5-A674-495C47460A30}" presName="dummyConnPt" presStyleCnt="0"/>
      <dgm:spPr/>
    </dgm:pt>
    <dgm:pt modelId="{18EE26F3-DB0E-4389-B866-A8881121661E}" type="pres">
      <dgm:prSet presAssocID="{7F7E127E-3F2E-49F5-A674-495C47460A3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67B4C214-B53A-4FED-91C6-8BC8E44D9F94}" type="presOf" srcId="{FA722944-1FF6-4E51-9E77-657B800DC1F9}" destId="{B928A6FF-CBC5-4B05-8C5A-6D08FA743136}" srcOrd="0" destOrd="0" presId="urn:microsoft.com/office/officeart/2005/8/layout/bProcess4"/>
    <dgm:cxn modelId="{EDA66D82-B771-41A9-8513-7CB4760675C4}" type="presOf" srcId="{62C0D730-514F-4035-8228-AE27C195D0DF}" destId="{ACD788C3-2E25-42A0-AA9D-B521DD9DA836}" srcOrd="0" destOrd="0" presId="urn:microsoft.com/office/officeart/2005/8/layout/bProcess4"/>
    <dgm:cxn modelId="{EFF17D07-E9CF-46F8-B294-83316A54DC8E}" type="presOf" srcId="{A47F9445-3A32-4F19-A680-5A5146C7280F}" destId="{4D5F7AB2-B9D8-49CE-AE35-AD6BEF9CAF80}" srcOrd="0" destOrd="0" presId="urn:microsoft.com/office/officeart/2005/8/layout/bProcess4"/>
    <dgm:cxn modelId="{12CD4ADA-A9ED-49BB-8681-C07A941175FA}" type="presOf" srcId="{F11C67B1-3A6B-4B54-9A23-137FA0844451}" destId="{9F204CBA-5B80-437D-BD57-A5FC8896B4BC}" srcOrd="0" destOrd="0" presId="urn:microsoft.com/office/officeart/2005/8/layout/bProcess4"/>
    <dgm:cxn modelId="{13A49D80-EDC1-4B8D-9C08-4E5D8E2F1F2A}" type="presOf" srcId="{81DB3E92-DF2E-49D6-A182-1812944D70B4}" destId="{0F181CCA-636B-43EA-9015-04974E49411F}" srcOrd="0" destOrd="0" presId="urn:microsoft.com/office/officeart/2005/8/layout/bProcess4"/>
    <dgm:cxn modelId="{073C0D4C-AF97-4963-A789-7EFE4642E0E5}" type="presOf" srcId="{275C1501-859A-4394-9273-4C23F928673A}" destId="{FD84DFAE-80FA-4E26-BD78-86E71AD7E08B}" srcOrd="0" destOrd="0" presId="urn:microsoft.com/office/officeart/2005/8/layout/bProcess4"/>
    <dgm:cxn modelId="{FDAD3B34-E806-4805-A8A1-358F681F253F}" srcId="{16405AA2-E7A0-4422-8760-13B2B8E6BF11}" destId="{F11C67B1-3A6B-4B54-9A23-137FA0844451}" srcOrd="0" destOrd="0" parTransId="{A6560DD1-00FB-483C-BCAB-2922BBA0FA03}" sibTransId="{A47F9445-3A32-4F19-A680-5A5146C7280F}"/>
    <dgm:cxn modelId="{5C63520C-56A4-44C9-B1C8-E7617DD4C67D}" srcId="{16405AA2-E7A0-4422-8760-13B2B8E6BF11}" destId="{8BFF2DC7-9825-4E0B-8A63-CA41C4A60DC2}" srcOrd="2" destOrd="0" parTransId="{37350185-34F9-4C9E-9199-A558E7B8D99F}" sibTransId="{8112B64C-92A3-49BA-BD64-6F027EBCF2AC}"/>
    <dgm:cxn modelId="{B5FA5E0F-C3BA-4882-AB93-4A54AB07C8A3}" type="presOf" srcId="{8BFF2DC7-9825-4E0B-8A63-CA41C4A60DC2}" destId="{5B77773D-D8ED-43FF-AE50-EA822CFE3723}" srcOrd="0" destOrd="0" presId="urn:microsoft.com/office/officeart/2005/8/layout/bProcess4"/>
    <dgm:cxn modelId="{E8FF85B4-E2B6-4A94-B2E3-2DA97D1B72C1}" type="presOf" srcId="{16405AA2-E7A0-4422-8760-13B2B8E6BF11}" destId="{6EE2BBC2-F16E-4E87-80E7-BED62AEC591B}" srcOrd="0" destOrd="0" presId="urn:microsoft.com/office/officeart/2005/8/layout/bProcess4"/>
    <dgm:cxn modelId="{42702737-6070-4283-A7C3-DC0AE4435EBD}" type="presOf" srcId="{7F7E127E-3F2E-49F5-A674-495C47460A30}" destId="{18EE26F3-DB0E-4389-B866-A8881121661E}" srcOrd="0" destOrd="0" presId="urn:microsoft.com/office/officeart/2005/8/layout/bProcess4"/>
    <dgm:cxn modelId="{B824D28D-60A5-4846-83F4-2C3481666E82}" srcId="{16405AA2-E7A0-4422-8760-13B2B8E6BF11}" destId="{FA722944-1FF6-4E51-9E77-657B800DC1F9}" srcOrd="3" destOrd="0" parTransId="{48A2DF2A-C50E-426C-97DA-13E4803E2909}" sibTransId="{A348A2AA-730A-4169-AFE1-C578CEDED76E}"/>
    <dgm:cxn modelId="{7891AF45-6C06-408F-9391-90E265E8A580}" srcId="{16405AA2-E7A0-4422-8760-13B2B8E6BF11}" destId="{62C0D730-514F-4035-8228-AE27C195D0DF}" srcOrd="1" destOrd="0" parTransId="{9D23E745-2D4E-421F-BDAC-9A5D2D332507}" sibTransId="{81DB3E92-DF2E-49D6-A182-1812944D70B4}"/>
    <dgm:cxn modelId="{8244A304-65CB-48C4-82A9-D8910037D0FB}" type="presOf" srcId="{A348A2AA-730A-4169-AFE1-C578CEDED76E}" destId="{FF6AD952-81AB-4F3C-8BD3-B631C8921879}" srcOrd="0" destOrd="0" presId="urn:microsoft.com/office/officeart/2005/8/layout/bProcess4"/>
    <dgm:cxn modelId="{AACD491B-79C5-4700-BD30-82BF4C0377E1}" type="presOf" srcId="{8112B64C-92A3-49BA-BD64-6F027EBCF2AC}" destId="{89A7289B-038B-4346-89E7-175B648A7A47}" srcOrd="0" destOrd="0" presId="urn:microsoft.com/office/officeart/2005/8/layout/bProcess4"/>
    <dgm:cxn modelId="{043AFFFD-03AC-4215-9D18-ABE529289C26}" srcId="{16405AA2-E7A0-4422-8760-13B2B8E6BF11}" destId="{7F7E127E-3F2E-49F5-A674-495C47460A30}" srcOrd="5" destOrd="0" parTransId="{10EC0871-988E-4498-9BDB-32C6A2BDC656}" sibTransId="{25EED429-CA26-4801-B00E-B26CE8A16C44}"/>
    <dgm:cxn modelId="{D161A335-FEBD-45D0-8E4A-B98B2F29F6DA}" type="presOf" srcId="{27AA1DCE-23FE-433A-B77F-8F6AC27102C6}" destId="{BFC33026-66C5-492B-B1BD-E58D76B2402D}" srcOrd="0" destOrd="0" presId="urn:microsoft.com/office/officeart/2005/8/layout/bProcess4"/>
    <dgm:cxn modelId="{0C311268-315E-43EF-835F-377D1B6328D5}" srcId="{16405AA2-E7A0-4422-8760-13B2B8E6BF11}" destId="{27AA1DCE-23FE-433A-B77F-8F6AC27102C6}" srcOrd="4" destOrd="0" parTransId="{BECAF43A-DE22-46F7-A5DC-274E69151F1D}" sibTransId="{275C1501-859A-4394-9273-4C23F928673A}"/>
    <dgm:cxn modelId="{1B329321-59AA-44F7-AE61-3511ACA668AC}" type="presParOf" srcId="{6EE2BBC2-F16E-4E87-80E7-BED62AEC591B}" destId="{ABB0ABB9-CDBC-4870-AD94-AA80DD1E6B07}" srcOrd="0" destOrd="0" presId="urn:microsoft.com/office/officeart/2005/8/layout/bProcess4"/>
    <dgm:cxn modelId="{22BE25B4-0E6B-4340-8FC0-0156EA04D01A}" type="presParOf" srcId="{ABB0ABB9-CDBC-4870-AD94-AA80DD1E6B07}" destId="{E4E174E6-F22C-4866-ABE0-7B9F45E9C958}" srcOrd="0" destOrd="0" presId="urn:microsoft.com/office/officeart/2005/8/layout/bProcess4"/>
    <dgm:cxn modelId="{7C1F0CFE-222A-45D6-90E0-60026601E9A3}" type="presParOf" srcId="{ABB0ABB9-CDBC-4870-AD94-AA80DD1E6B07}" destId="{9F204CBA-5B80-437D-BD57-A5FC8896B4BC}" srcOrd="1" destOrd="0" presId="urn:microsoft.com/office/officeart/2005/8/layout/bProcess4"/>
    <dgm:cxn modelId="{3F13C546-7776-44F4-90C5-E4859820317F}" type="presParOf" srcId="{6EE2BBC2-F16E-4E87-80E7-BED62AEC591B}" destId="{4D5F7AB2-B9D8-49CE-AE35-AD6BEF9CAF80}" srcOrd="1" destOrd="0" presId="urn:microsoft.com/office/officeart/2005/8/layout/bProcess4"/>
    <dgm:cxn modelId="{68DE5330-2E8F-4B8C-8E7B-048118980B8A}" type="presParOf" srcId="{6EE2BBC2-F16E-4E87-80E7-BED62AEC591B}" destId="{2112F84C-CD28-4834-A07E-364F495EB241}" srcOrd="2" destOrd="0" presId="urn:microsoft.com/office/officeart/2005/8/layout/bProcess4"/>
    <dgm:cxn modelId="{27559B5B-E25B-4904-8482-F38D00F69062}" type="presParOf" srcId="{2112F84C-CD28-4834-A07E-364F495EB241}" destId="{65966B05-9282-4733-AE47-79B400D184D0}" srcOrd="0" destOrd="0" presId="urn:microsoft.com/office/officeart/2005/8/layout/bProcess4"/>
    <dgm:cxn modelId="{EDD65FC4-E8D7-4549-929C-20358A95A3E6}" type="presParOf" srcId="{2112F84C-CD28-4834-A07E-364F495EB241}" destId="{ACD788C3-2E25-42A0-AA9D-B521DD9DA836}" srcOrd="1" destOrd="0" presId="urn:microsoft.com/office/officeart/2005/8/layout/bProcess4"/>
    <dgm:cxn modelId="{E521B844-C7FA-4626-B456-FB47291743D3}" type="presParOf" srcId="{6EE2BBC2-F16E-4E87-80E7-BED62AEC591B}" destId="{0F181CCA-636B-43EA-9015-04974E49411F}" srcOrd="3" destOrd="0" presId="urn:microsoft.com/office/officeart/2005/8/layout/bProcess4"/>
    <dgm:cxn modelId="{634636C3-5CA4-4599-97F5-B508072AE469}" type="presParOf" srcId="{6EE2BBC2-F16E-4E87-80E7-BED62AEC591B}" destId="{371A6FDC-8FD0-4F8D-B4AC-91F673DB8E3E}" srcOrd="4" destOrd="0" presId="urn:microsoft.com/office/officeart/2005/8/layout/bProcess4"/>
    <dgm:cxn modelId="{D1A9FE3E-288C-44DA-9ACB-A7CEE5C01277}" type="presParOf" srcId="{371A6FDC-8FD0-4F8D-B4AC-91F673DB8E3E}" destId="{35DF2631-E032-4D16-B4C2-C355125C380D}" srcOrd="0" destOrd="0" presId="urn:microsoft.com/office/officeart/2005/8/layout/bProcess4"/>
    <dgm:cxn modelId="{D6163DE4-86DF-4B49-BF5A-8A3E2B75BAF4}" type="presParOf" srcId="{371A6FDC-8FD0-4F8D-B4AC-91F673DB8E3E}" destId="{5B77773D-D8ED-43FF-AE50-EA822CFE3723}" srcOrd="1" destOrd="0" presId="urn:microsoft.com/office/officeart/2005/8/layout/bProcess4"/>
    <dgm:cxn modelId="{1F8F6D54-1333-4201-99F3-18D35959C41B}" type="presParOf" srcId="{6EE2BBC2-F16E-4E87-80E7-BED62AEC591B}" destId="{89A7289B-038B-4346-89E7-175B648A7A47}" srcOrd="5" destOrd="0" presId="urn:microsoft.com/office/officeart/2005/8/layout/bProcess4"/>
    <dgm:cxn modelId="{7936C567-CF6D-46A2-BA3E-BFBD3F5CD58C}" type="presParOf" srcId="{6EE2BBC2-F16E-4E87-80E7-BED62AEC591B}" destId="{31FBC4DC-ABC9-424D-AE5B-DB6BC9FB5CF8}" srcOrd="6" destOrd="0" presId="urn:microsoft.com/office/officeart/2005/8/layout/bProcess4"/>
    <dgm:cxn modelId="{23A215C7-0920-411F-B9AC-F094A1F15380}" type="presParOf" srcId="{31FBC4DC-ABC9-424D-AE5B-DB6BC9FB5CF8}" destId="{2FAF2BAC-717E-49AD-BA52-0B8C4E1319F0}" srcOrd="0" destOrd="0" presId="urn:microsoft.com/office/officeart/2005/8/layout/bProcess4"/>
    <dgm:cxn modelId="{B817CC6A-279F-430D-9869-6F048C5077C6}" type="presParOf" srcId="{31FBC4DC-ABC9-424D-AE5B-DB6BC9FB5CF8}" destId="{B928A6FF-CBC5-4B05-8C5A-6D08FA743136}" srcOrd="1" destOrd="0" presId="urn:microsoft.com/office/officeart/2005/8/layout/bProcess4"/>
    <dgm:cxn modelId="{C87C8FEC-4EB9-4A55-9688-A3160844A67F}" type="presParOf" srcId="{6EE2BBC2-F16E-4E87-80E7-BED62AEC591B}" destId="{FF6AD952-81AB-4F3C-8BD3-B631C8921879}" srcOrd="7" destOrd="0" presId="urn:microsoft.com/office/officeart/2005/8/layout/bProcess4"/>
    <dgm:cxn modelId="{22D8539B-1AF1-453E-B109-405A79A84CBC}" type="presParOf" srcId="{6EE2BBC2-F16E-4E87-80E7-BED62AEC591B}" destId="{7E6EB43A-AD17-4D24-839B-C0217748A800}" srcOrd="8" destOrd="0" presId="urn:microsoft.com/office/officeart/2005/8/layout/bProcess4"/>
    <dgm:cxn modelId="{72711275-3F33-491D-85E9-CE4D261ADFFD}" type="presParOf" srcId="{7E6EB43A-AD17-4D24-839B-C0217748A800}" destId="{9735B077-AB8D-4A6B-A99A-024930E5E3D9}" srcOrd="0" destOrd="0" presId="urn:microsoft.com/office/officeart/2005/8/layout/bProcess4"/>
    <dgm:cxn modelId="{B1F099FC-56A9-4968-8A96-51A56104277B}" type="presParOf" srcId="{7E6EB43A-AD17-4D24-839B-C0217748A800}" destId="{BFC33026-66C5-492B-B1BD-E58D76B2402D}" srcOrd="1" destOrd="0" presId="urn:microsoft.com/office/officeart/2005/8/layout/bProcess4"/>
    <dgm:cxn modelId="{0094D12C-2B0F-446D-9B3A-C067F8D5188C}" type="presParOf" srcId="{6EE2BBC2-F16E-4E87-80E7-BED62AEC591B}" destId="{FD84DFAE-80FA-4E26-BD78-86E71AD7E08B}" srcOrd="9" destOrd="0" presId="urn:microsoft.com/office/officeart/2005/8/layout/bProcess4"/>
    <dgm:cxn modelId="{FA97982B-1D8F-4620-A2AC-F03A37C1EE9B}" type="presParOf" srcId="{6EE2BBC2-F16E-4E87-80E7-BED62AEC591B}" destId="{61B7CB7B-2708-4A36-A2E2-2B77E4EBCA1F}" srcOrd="10" destOrd="0" presId="urn:microsoft.com/office/officeart/2005/8/layout/bProcess4"/>
    <dgm:cxn modelId="{CD54FB03-23AB-4BE6-B2FF-4A9953D9A8E9}" type="presParOf" srcId="{61B7CB7B-2708-4A36-A2E2-2B77E4EBCA1F}" destId="{E3A46EE7-47B9-4E6C-9DC8-F1807A4D3E62}" srcOrd="0" destOrd="0" presId="urn:microsoft.com/office/officeart/2005/8/layout/bProcess4"/>
    <dgm:cxn modelId="{D0D70D6B-4BA2-4217-9796-1C06A3E586F6}" type="presParOf" srcId="{61B7CB7B-2708-4A36-A2E2-2B77E4EBCA1F}" destId="{18EE26F3-DB0E-4389-B866-A8881121661E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7ACCDF-9D05-4671-9A69-5B3B00F6ADC0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SV"/>
        </a:p>
      </dgm:t>
    </dgm:pt>
    <dgm:pt modelId="{BB045A68-0B64-49B4-AA67-FFBFC5AAA097}">
      <dgm:prSet phldrT="[Texto]"/>
      <dgm:spPr>
        <a:xfrm rot="16200000">
          <a:off x="-1080012" y="1082710"/>
          <a:ext cx="4812179" cy="2646759"/>
        </a:xfrm>
        <a:prstGeom prst="flowChartManualOperation">
          <a:avLst/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SV" b="1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Sección 1-Contexto de País</a:t>
          </a:r>
        </a:p>
        <a:p>
          <a:r>
            <a:rPr lang="es-ES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Descripción de la situación epidemiológica del país, incluidos los sistemas sanitarios y las barreras de acceso a los mismos, al igual que la respuesta nacional. </a:t>
          </a:r>
          <a:endParaRPr lang="es-SV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2BD73B37-3BA2-47DB-8FA8-D73EA9337BB1}" type="parTrans" cxnId="{E57086D7-E92A-46C9-88FD-6C7426E1C0C1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B1F45821-7B21-47A6-A8BD-2737ADB05790}" type="sibTrans" cxnId="{E57086D7-E92A-46C9-88FD-6C7426E1C0C1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534F6EEC-CA6B-413E-84CB-1D933C205B8A}">
      <dgm:prSet phldrT="[Texto]"/>
      <dgm:spPr>
        <a:xfrm rot="16200000">
          <a:off x="1765253" y="1082710"/>
          <a:ext cx="4812179" cy="2646759"/>
        </a:xfrm>
        <a:prstGeom prst="flowChartManualOperation">
          <a:avLst/>
        </a:prstGeom>
        <a:solidFill>
          <a:srgbClr val="FFC000">
            <a:hueOff val="3465231"/>
            <a:satOff val="-15989"/>
            <a:lumOff val="588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SV" b="1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Sección 2</a:t>
          </a:r>
        </a:p>
        <a:p>
          <a:r>
            <a:rPr lang="es-ES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Información sobre el panorama nacional de financiamiento y sostenibilidad.</a:t>
          </a:r>
          <a:endParaRPr lang="es-SV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B1B369AE-AABE-4CF0-8CFE-6C27B6C94CEC}" type="parTrans" cxnId="{8ABA4FAA-F169-4357-ACC3-DA40F5FF0AEA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7D6C13FD-C5FE-414E-BFE7-05DEA3B90F74}" type="sibTrans" cxnId="{8ABA4FAA-F169-4357-ACC3-DA40F5FF0AEA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5F4A28C5-89CE-4871-B923-A1B317C03F2B}">
      <dgm:prSet phldrT="[Texto]"/>
      <dgm:spPr>
        <a:xfrm rot="16200000">
          <a:off x="4610520" y="1082710"/>
          <a:ext cx="4812179" cy="2646759"/>
        </a:xfrm>
        <a:prstGeom prst="flowChartManualOperation">
          <a:avLst/>
        </a:prstGeom>
        <a:solidFill>
          <a:srgbClr val="FFC000">
            <a:hueOff val="6930461"/>
            <a:satOff val="-31979"/>
            <a:lumOff val="1177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SV" b="1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Sección 3</a:t>
          </a:r>
        </a:p>
        <a:p>
          <a:r>
            <a:rPr lang="es-ES" b="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Solicitud de financiamiento al Fondo Mundial, que debe incluir un análisis de las deficiencias programáticas, los fundamentos de la solicitud, y la herramienta modular.</a:t>
          </a:r>
          <a:endParaRPr lang="es-SV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7A638CAD-76F6-404C-9E4D-29FEE86B16D1}" type="parTrans" cxnId="{4344D44F-D7FB-4858-A5B0-8F83A94D8DF0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241ADD9A-E70E-4942-BB00-DB831E4ED646}" type="sibTrans" cxnId="{4344D44F-D7FB-4858-A5B0-8F83A94D8DF0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BF2DFC69-E6DB-45B7-9FF7-E834774036EC}">
      <dgm:prSet custT="1"/>
      <dgm:spPr>
        <a:xfrm rot="16200000">
          <a:off x="7455786" y="1082710"/>
          <a:ext cx="4812179" cy="2646759"/>
        </a:xfrm>
        <a:prstGeom prst="flowChartManualOperation">
          <a:avLst/>
        </a:prstGeom>
        <a:solidFill>
          <a:srgbClr val="FFC000">
            <a:hueOff val="10395692"/>
            <a:satOff val="-47968"/>
            <a:lumOff val="1765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es-SV" sz="1800" b="1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Sección 4</a:t>
          </a:r>
        </a:p>
        <a:p>
          <a:pPr algn="l"/>
          <a:r>
            <a:rPr lang="es-ES" sz="1800" b="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Acuerdos de ejecución y evaluación de riesgos</a:t>
          </a:r>
          <a:endParaRPr lang="es-SV" sz="1800" b="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4F315D3D-B4E1-414C-8D2C-DE4601138BBA}" type="parTrans" cxnId="{941DE0DA-8B42-49BC-A449-75AF4D30CF12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352E48D5-1B87-433C-A16A-1AC5672D0E13}" type="sibTrans" cxnId="{941DE0DA-8B42-49BC-A449-75AF4D30CF12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920B2982-9D36-4CF1-996A-5E11AD478CE2}" type="pres">
      <dgm:prSet presAssocID="{917ACCDF-9D05-4671-9A69-5B3B00F6ADC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24661BAE-FBC3-44AC-AEE0-2D2D4846AC7D}" type="pres">
      <dgm:prSet presAssocID="{BB045A68-0B64-49B4-AA67-FFBFC5AAA09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B5F84B05-4341-43BE-B14E-987881EA4A32}" type="pres">
      <dgm:prSet presAssocID="{B1F45821-7B21-47A6-A8BD-2737ADB05790}" presName="sibTrans" presStyleCnt="0"/>
      <dgm:spPr/>
    </dgm:pt>
    <dgm:pt modelId="{1B58EA43-2AFA-466B-85C1-9CA02FBC8E19}" type="pres">
      <dgm:prSet presAssocID="{534F6EEC-CA6B-413E-84CB-1D933C205B8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231C86D4-E5DF-425E-B5D1-BCE6E8077EE3}" type="pres">
      <dgm:prSet presAssocID="{7D6C13FD-C5FE-414E-BFE7-05DEA3B90F74}" presName="sibTrans" presStyleCnt="0"/>
      <dgm:spPr/>
    </dgm:pt>
    <dgm:pt modelId="{485D3640-3E04-4901-9B4C-763838FFB132}" type="pres">
      <dgm:prSet presAssocID="{5F4A28C5-89CE-4871-B923-A1B317C03F2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D0A0223D-2E5B-43F4-8F44-06DA5ADDC5D5}" type="pres">
      <dgm:prSet presAssocID="{241ADD9A-E70E-4942-BB00-DB831E4ED646}" presName="sibTrans" presStyleCnt="0"/>
      <dgm:spPr/>
    </dgm:pt>
    <dgm:pt modelId="{FB0EA617-646D-4C7C-B5ED-BC4C22E8812C}" type="pres">
      <dgm:prSet presAssocID="{BF2DFC69-E6DB-45B7-9FF7-E834774036E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4344D44F-D7FB-4858-A5B0-8F83A94D8DF0}" srcId="{917ACCDF-9D05-4671-9A69-5B3B00F6ADC0}" destId="{5F4A28C5-89CE-4871-B923-A1B317C03F2B}" srcOrd="2" destOrd="0" parTransId="{7A638CAD-76F6-404C-9E4D-29FEE86B16D1}" sibTransId="{241ADD9A-E70E-4942-BB00-DB831E4ED646}"/>
    <dgm:cxn modelId="{7352C1B9-3431-48BB-A905-A737AD7BFBD4}" type="presOf" srcId="{BF2DFC69-E6DB-45B7-9FF7-E834774036EC}" destId="{FB0EA617-646D-4C7C-B5ED-BC4C22E8812C}" srcOrd="0" destOrd="0" presId="urn:microsoft.com/office/officeart/2005/8/layout/hList6"/>
    <dgm:cxn modelId="{38F7C295-CC5C-4CB8-A7E5-B97FD2AC73D0}" type="presOf" srcId="{534F6EEC-CA6B-413E-84CB-1D933C205B8A}" destId="{1B58EA43-2AFA-466B-85C1-9CA02FBC8E19}" srcOrd="0" destOrd="0" presId="urn:microsoft.com/office/officeart/2005/8/layout/hList6"/>
    <dgm:cxn modelId="{81058D66-007C-4A6F-B61A-54725D05D9C2}" type="presOf" srcId="{917ACCDF-9D05-4671-9A69-5B3B00F6ADC0}" destId="{920B2982-9D36-4CF1-996A-5E11AD478CE2}" srcOrd="0" destOrd="0" presId="urn:microsoft.com/office/officeart/2005/8/layout/hList6"/>
    <dgm:cxn modelId="{AA5F6102-ADB7-43A7-BE11-7AC3DDA561AF}" type="presOf" srcId="{5F4A28C5-89CE-4871-B923-A1B317C03F2B}" destId="{485D3640-3E04-4901-9B4C-763838FFB132}" srcOrd="0" destOrd="0" presId="urn:microsoft.com/office/officeart/2005/8/layout/hList6"/>
    <dgm:cxn modelId="{F557EA3A-19D1-4AFD-857D-8B15EB69B6AB}" type="presOf" srcId="{BB045A68-0B64-49B4-AA67-FFBFC5AAA097}" destId="{24661BAE-FBC3-44AC-AEE0-2D2D4846AC7D}" srcOrd="0" destOrd="0" presId="urn:microsoft.com/office/officeart/2005/8/layout/hList6"/>
    <dgm:cxn modelId="{8ABA4FAA-F169-4357-ACC3-DA40F5FF0AEA}" srcId="{917ACCDF-9D05-4671-9A69-5B3B00F6ADC0}" destId="{534F6EEC-CA6B-413E-84CB-1D933C205B8A}" srcOrd="1" destOrd="0" parTransId="{B1B369AE-AABE-4CF0-8CFE-6C27B6C94CEC}" sibTransId="{7D6C13FD-C5FE-414E-BFE7-05DEA3B90F74}"/>
    <dgm:cxn modelId="{E57086D7-E92A-46C9-88FD-6C7426E1C0C1}" srcId="{917ACCDF-9D05-4671-9A69-5B3B00F6ADC0}" destId="{BB045A68-0B64-49B4-AA67-FFBFC5AAA097}" srcOrd="0" destOrd="0" parTransId="{2BD73B37-3BA2-47DB-8FA8-D73EA9337BB1}" sibTransId="{B1F45821-7B21-47A6-A8BD-2737ADB05790}"/>
    <dgm:cxn modelId="{941DE0DA-8B42-49BC-A449-75AF4D30CF12}" srcId="{917ACCDF-9D05-4671-9A69-5B3B00F6ADC0}" destId="{BF2DFC69-E6DB-45B7-9FF7-E834774036EC}" srcOrd="3" destOrd="0" parTransId="{4F315D3D-B4E1-414C-8D2C-DE4601138BBA}" sibTransId="{352E48D5-1B87-433C-A16A-1AC5672D0E13}"/>
    <dgm:cxn modelId="{F076CD12-3AA0-4CFD-8029-61330BB51A33}" type="presParOf" srcId="{920B2982-9D36-4CF1-996A-5E11AD478CE2}" destId="{24661BAE-FBC3-44AC-AEE0-2D2D4846AC7D}" srcOrd="0" destOrd="0" presId="urn:microsoft.com/office/officeart/2005/8/layout/hList6"/>
    <dgm:cxn modelId="{FD524A2C-F90A-4878-81A8-14F3C093E7B0}" type="presParOf" srcId="{920B2982-9D36-4CF1-996A-5E11AD478CE2}" destId="{B5F84B05-4341-43BE-B14E-987881EA4A32}" srcOrd="1" destOrd="0" presId="urn:microsoft.com/office/officeart/2005/8/layout/hList6"/>
    <dgm:cxn modelId="{63A111C8-918B-4240-83DB-F197A5657130}" type="presParOf" srcId="{920B2982-9D36-4CF1-996A-5E11AD478CE2}" destId="{1B58EA43-2AFA-466B-85C1-9CA02FBC8E19}" srcOrd="2" destOrd="0" presId="urn:microsoft.com/office/officeart/2005/8/layout/hList6"/>
    <dgm:cxn modelId="{32BCD280-9779-48DC-8D2A-11BCB2B46F05}" type="presParOf" srcId="{920B2982-9D36-4CF1-996A-5E11AD478CE2}" destId="{231C86D4-E5DF-425E-B5D1-BCE6E8077EE3}" srcOrd="3" destOrd="0" presId="urn:microsoft.com/office/officeart/2005/8/layout/hList6"/>
    <dgm:cxn modelId="{D0C7D03E-D514-49CA-8C83-C5CCA5D6AE58}" type="presParOf" srcId="{920B2982-9D36-4CF1-996A-5E11AD478CE2}" destId="{485D3640-3E04-4901-9B4C-763838FFB132}" srcOrd="4" destOrd="0" presId="urn:microsoft.com/office/officeart/2005/8/layout/hList6"/>
    <dgm:cxn modelId="{AE834301-1DCE-4704-A328-3A9B3FB8B1CB}" type="presParOf" srcId="{920B2982-9D36-4CF1-996A-5E11AD478CE2}" destId="{D0A0223D-2E5B-43F4-8F44-06DA5ADDC5D5}" srcOrd="5" destOrd="0" presId="urn:microsoft.com/office/officeart/2005/8/layout/hList6"/>
    <dgm:cxn modelId="{2E3053AE-8B7D-4554-8249-EDCA3762F1A2}" type="presParOf" srcId="{920B2982-9D36-4CF1-996A-5E11AD478CE2}" destId="{FB0EA617-646D-4C7C-B5ED-BC4C22E8812C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17ACCDF-9D05-4671-9A69-5B3B00F6ADC0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SV"/>
        </a:p>
      </dgm:t>
    </dgm:pt>
    <dgm:pt modelId="{BB045A68-0B64-49B4-AA67-FFBFC5AAA097}">
      <dgm:prSet phldrT="[Texto]"/>
      <dgm:spPr>
        <a:xfrm rot="16200000">
          <a:off x="-1946015" y="1950453"/>
          <a:ext cx="5654488" cy="1753580"/>
        </a:xfrm>
        <a:prstGeom prst="flowChartManualOperation">
          <a:avLst/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S" b="1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Tabla 1</a:t>
          </a:r>
        </a:p>
        <a:p>
          <a:r>
            <a:rPr lang="es-ES" b="1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Tabla de análisis de deficiencias de financiamiento y de financiamiento de contrapartida</a:t>
          </a:r>
          <a:endParaRPr lang="es-SV" b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2BD73B37-3BA2-47DB-8FA8-D73EA9337BB1}" type="parTrans" cxnId="{E57086D7-E92A-46C9-88FD-6C7426E1C0C1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B1F45821-7B21-47A6-A8BD-2737ADB05790}" type="sibTrans" cxnId="{E57086D7-E92A-46C9-88FD-6C7426E1C0C1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534F6EEC-CA6B-413E-84CB-1D933C205B8A}">
      <dgm:prSet phldrT="[Texto]"/>
      <dgm:spPr>
        <a:xfrm rot="16200000">
          <a:off x="-60915" y="1950453"/>
          <a:ext cx="5654488" cy="1753580"/>
        </a:xfrm>
        <a:prstGeom prst="flowChartManualOperation">
          <a:avLst/>
        </a:prstGeom>
        <a:solidFill>
          <a:srgbClr val="FFC000">
            <a:hueOff val="2079139"/>
            <a:satOff val="-9594"/>
            <a:lumOff val="353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SV" b="1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Tabla 2</a:t>
          </a:r>
        </a:p>
        <a:p>
          <a:r>
            <a:rPr lang="es-SV" b="1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Tabla(s) de deficiencias programáticas </a:t>
          </a:r>
          <a:endParaRPr lang="es-SV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B1B369AE-AABE-4CF0-8CFE-6C27B6C94CEC}" type="parTrans" cxnId="{8ABA4FAA-F169-4357-ACC3-DA40F5FF0AEA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7D6C13FD-C5FE-414E-BFE7-05DEA3B90F74}" type="sibTrans" cxnId="{8ABA4FAA-F169-4357-ACC3-DA40F5FF0AEA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5F4A28C5-89CE-4871-B923-A1B317C03F2B}">
      <dgm:prSet phldrT="[Texto]"/>
      <dgm:spPr>
        <a:xfrm rot="16200000">
          <a:off x="1824183" y="1950453"/>
          <a:ext cx="5654488" cy="1753580"/>
        </a:xfrm>
        <a:prstGeom prst="flowChartManualOperation">
          <a:avLst/>
        </a:prstGeom>
        <a:solidFill>
          <a:srgbClr val="FFC000">
            <a:hueOff val="4158277"/>
            <a:satOff val="-19187"/>
            <a:lumOff val="706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SV" b="1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Tabla 3</a:t>
          </a:r>
        </a:p>
        <a:p>
          <a:r>
            <a:rPr lang="es-SV" b="1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Herramienta modular </a:t>
          </a:r>
          <a:endParaRPr lang="es-SV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7A638CAD-76F6-404C-9E4D-29FEE86B16D1}" type="parTrans" cxnId="{4344D44F-D7FB-4858-A5B0-8F83A94D8DF0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241ADD9A-E70E-4942-BB00-DB831E4ED646}" type="sibTrans" cxnId="{4344D44F-D7FB-4858-A5B0-8F83A94D8DF0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BF2DFC69-E6DB-45B7-9FF7-E834774036EC}">
      <dgm:prSet custT="1"/>
      <dgm:spPr>
        <a:xfrm rot="16200000">
          <a:off x="3657614" y="1950453"/>
          <a:ext cx="5654488" cy="1753580"/>
        </a:xfrm>
        <a:prstGeom prst="flowChartManualOperation">
          <a:avLst/>
        </a:prstGeom>
        <a:solidFill>
          <a:srgbClr val="FFC000">
            <a:hueOff val="6237415"/>
            <a:satOff val="-28781"/>
            <a:lumOff val="1059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es-SV" sz="1800" b="1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Tabla 4</a:t>
          </a:r>
        </a:p>
        <a:p>
          <a:pPr algn="ctr"/>
          <a:r>
            <a:rPr lang="es-SV" sz="1800" b="1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Lista de abreviaturas y anexos</a:t>
          </a:r>
          <a:endParaRPr lang="es-SV" sz="1800" b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4F315D3D-B4E1-414C-8D2C-DE4601138BBA}" type="parTrans" cxnId="{941DE0DA-8B42-49BC-A449-75AF4D30CF12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352E48D5-1B87-433C-A16A-1AC5672D0E13}" type="sibTrans" cxnId="{941DE0DA-8B42-49BC-A449-75AF4D30CF12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AEAADC1C-55E0-43AA-877E-E7E10359D962}">
      <dgm:prSet/>
      <dgm:spPr>
        <a:xfrm rot="16200000">
          <a:off x="5594381" y="1950453"/>
          <a:ext cx="5654488" cy="1753580"/>
        </a:xfrm>
        <a:prstGeom prst="flowChartManualOperation">
          <a:avLst/>
        </a:prstGeom>
        <a:solidFill>
          <a:srgbClr val="FFC000">
            <a:hueOff val="8316554"/>
            <a:satOff val="-38374"/>
            <a:lumOff val="1412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SV" b="1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Requisitos de elegibilidad del Mecanismo de Coordinación de País</a:t>
          </a:r>
          <a:endParaRPr lang="es-SV" b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6D4B2623-C5E8-4FEA-8B4D-9FCC10B5057B}" type="parTrans" cxnId="{8322AB8F-9C7C-431A-83C6-A503CECBB8EC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D7C09B87-032C-4A84-82BB-5C64682554ED}" type="sibTrans" cxnId="{8322AB8F-9C7C-431A-83C6-A503CECBB8EC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405A67D4-B7C6-4875-A9B0-251C41FDE1B1}">
      <dgm:prSet/>
      <dgm:spPr>
        <a:xfrm rot="16200000">
          <a:off x="7479481" y="1950453"/>
          <a:ext cx="5654488" cy="1753580"/>
        </a:xfrm>
        <a:prstGeom prst="flowChartManualOperation">
          <a:avLst/>
        </a:prstGeom>
        <a:solidFill>
          <a:srgbClr val="FFC000">
            <a:hueOff val="10395692"/>
            <a:satOff val="-47968"/>
            <a:lumOff val="1765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SV" b="1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Aval del Mecanismo de Coordinación de País para la nota conceptual</a:t>
          </a:r>
          <a:endParaRPr lang="es-SV" b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CE86C20D-3E4B-4538-9C6A-ADF081322AB6}" type="parTrans" cxnId="{F9E69155-183B-457B-AB47-79CDC01A6571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C6E10266-DC79-44F9-BAD6-42DC5D4C3C9C}" type="sibTrans" cxnId="{F9E69155-183B-457B-AB47-79CDC01A6571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920B2982-9D36-4CF1-996A-5E11AD478CE2}" type="pres">
      <dgm:prSet presAssocID="{917ACCDF-9D05-4671-9A69-5B3B00F6ADC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24661BAE-FBC3-44AC-AEE0-2D2D4846AC7D}" type="pres">
      <dgm:prSet presAssocID="{BB045A68-0B64-49B4-AA67-FFBFC5AAA09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B5F84B05-4341-43BE-B14E-987881EA4A32}" type="pres">
      <dgm:prSet presAssocID="{B1F45821-7B21-47A6-A8BD-2737ADB05790}" presName="sibTrans" presStyleCnt="0"/>
      <dgm:spPr/>
      <dgm:t>
        <a:bodyPr/>
        <a:lstStyle/>
        <a:p>
          <a:endParaRPr lang="es-SV"/>
        </a:p>
      </dgm:t>
    </dgm:pt>
    <dgm:pt modelId="{1B58EA43-2AFA-466B-85C1-9CA02FBC8E19}" type="pres">
      <dgm:prSet presAssocID="{534F6EEC-CA6B-413E-84CB-1D933C205B8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231C86D4-E5DF-425E-B5D1-BCE6E8077EE3}" type="pres">
      <dgm:prSet presAssocID="{7D6C13FD-C5FE-414E-BFE7-05DEA3B90F74}" presName="sibTrans" presStyleCnt="0"/>
      <dgm:spPr/>
      <dgm:t>
        <a:bodyPr/>
        <a:lstStyle/>
        <a:p>
          <a:endParaRPr lang="es-SV"/>
        </a:p>
      </dgm:t>
    </dgm:pt>
    <dgm:pt modelId="{485D3640-3E04-4901-9B4C-763838FFB132}" type="pres">
      <dgm:prSet presAssocID="{5F4A28C5-89CE-4871-B923-A1B317C03F2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D0A0223D-2E5B-43F4-8F44-06DA5ADDC5D5}" type="pres">
      <dgm:prSet presAssocID="{241ADD9A-E70E-4942-BB00-DB831E4ED646}" presName="sibTrans" presStyleCnt="0"/>
      <dgm:spPr/>
      <dgm:t>
        <a:bodyPr/>
        <a:lstStyle/>
        <a:p>
          <a:endParaRPr lang="es-SV"/>
        </a:p>
      </dgm:t>
    </dgm:pt>
    <dgm:pt modelId="{FB0EA617-646D-4C7C-B5ED-BC4C22E8812C}" type="pres">
      <dgm:prSet presAssocID="{BF2DFC69-E6DB-45B7-9FF7-E834774036EC}" presName="node" presStyleLbl="node1" presStyleIdx="3" presStyleCnt="6" custLinFactNeighborX="-39286" custLinFactNeighborY="195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7E03599B-EF49-42AA-9DCD-9F955BB785EF}" type="pres">
      <dgm:prSet presAssocID="{352E48D5-1B87-433C-A16A-1AC5672D0E13}" presName="sibTrans" presStyleCnt="0"/>
      <dgm:spPr/>
      <dgm:t>
        <a:bodyPr/>
        <a:lstStyle/>
        <a:p>
          <a:endParaRPr lang="es-SV"/>
        </a:p>
      </dgm:t>
    </dgm:pt>
    <dgm:pt modelId="{E75B7AC7-E04C-4273-AE7C-F0587CC8BA7F}" type="pres">
      <dgm:prSet presAssocID="{AEAADC1C-55E0-43AA-877E-E7E10359D96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B7B82F77-84EF-4A5B-89E5-AEBBBE83E615}" type="pres">
      <dgm:prSet presAssocID="{D7C09B87-032C-4A84-82BB-5C64682554ED}" presName="sibTrans" presStyleCnt="0"/>
      <dgm:spPr/>
      <dgm:t>
        <a:bodyPr/>
        <a:lstStyle/>
        <a:p>
          <a:endParaRPr lang="es-SV"/>
        </a:p>
      </dgm:t>
    </dgm:pt>
    <dgm:pt modelId="{AFDACFC2-6A2D-40D0-AEE5-0BB08FB80E80}" type="pres">
      <dgm:prSet presAssocID="{405A67D4-B7C6-4875-A9B0-251C41FDE1B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8322AB8F-9C7C-431A-83C6-A503CECBB8EC}" srcId="{917ACCDF-9D05-4671-9A69-5B3B00F6ADC0}" destId="{AEAADC1C-55E0-43AA-877E-E7E10359D962}" srcOrd="4" destOrd="0" parTransId="{6D4B2623-C5E8-4FEA-8B4D-9FCC10B5057B}" sibTransId="{D7C09B87-032C-4A84-82BB-5C64682554ED}"/>
    <dgm:cxn modelId="{63A28CD8-6755-419C-B1F0-73DDC31E4E5A}" type="presOf" srcId="{AEAADC1C-55E0-43AA-877E-E7E10359D962}" destId="{E75B7AC7-E04C-4273-AE7C-F0587CC8BA7F}" srcOrd="0" destOrd="0" presId="urn:microsoft.com/office/officeart/2005/8/layout/hList6"/>
    <dgm:cxn modelId="{3B1F86C5-F443-467F-872A-8B02F6F90693}" type="presOf" srcId="{BF2DFC69-E6DB-45B7-9FF7-E834774036EC}" destId="{FB0EA617-646D-4C7C-B5ED-BC4C22E8812C}" srcOrd="0" destOrd="0" presId="urn:microsoft.com/office/officeart/2005/8/layout/hList6"/>
    <dgm:cxn modelId="{A9A7FB51-1EC1-4A7B-AD13-7EC9E46CEFA3}" type="presOf" srcId="{534F6EEC-CA6B-413E-84CB-1D933C205B8A}" destId="{1B58EA43-2AFA-466B-85C1-9CA02FBC8E19}" srcOrd="0" destOrd="0" presId="urn:microsoft.com/office/officeart/2005/8/layout/hList6"/>
    <dgm:cxn modelId="{F9E69155-183B-457B-AB47-79CDC01A6571}" srcId="{917ACCDF-9D05-4671-9A69-5B3B00F6ADC0}" destId="{405A67D4-B7C6-4875-A9B0-251C41FDE1B1}" srcOrd="5" destOrd="0" parTransId="{CE86C20D-3E4B-4538-9C6A-ADF081322AB6}" sibTransId="{C6E10266-DC79-44F9-BAD6-42DC5D4C3C9C}"/>
    <dgm:cxn modelId="{76695598-E236-44A5-B50C-9752BB480F97}" type="presOf" srcId="{917ACCDF-9D05-4671-9A69-5B3B00F6ADC0}" destId="{920B2982-9D36-4CF1-996A-5E11AD478CE2}" srcOrd="0" destOrd="0" presId="urn:microsoft.com/office/officeart/2005/8/layout/hList6"/>
    <dgm:cxn modelId="{E57086D7-E92A-46C9-88FD-6C7426E1C0C1}" srcId="{917ACCDF-9D05-4671-9A69-5B3B00F6ADC0}" destId="{BB045A68-0B64-49B4-AA67-FFBFC5AAA097}" srcOrd="0" destOrd="0" parTransId="{2BD73B37-3BA2-47DB-8FA8-D73EA9337BB1}" sibTransId="{B1F45821-7B21-47A6-A8BD-2737ADB05790}"/>
    <dgm:cxn modelId="{941DE0DA-8B42-49BC-A449-75AF4D30CF12}" srcId="{917ACCDF-9D05-4671-9A69-5B3B00F6ADC0}" destId="{BF2DFC69-E6DB-45B7-9FF7-E834774036EC}" srcOrd="3" destOrd="0" parTransId="{4F315D3D-B4E1-414C-8D2C-DE4601138BBA}" sibTransId="{352E48D5-1B87-433C-A16A-1AC5672D0E13}"/>
    <dgm:cxn modelId="{4344D44F-D7FB-4858-A5B0-8F83A94D8DF0}" srcId="{917ACCDF-9D05-4671-9A69-5B3B00F6ADC0}" destId="{5F4A28C5-89CE-4871-B923-A1B317C03F2B}" srcOrd="2" destOrd="0" parTransId="{7A638CAD-76F6-404C-9E4D-29FEE86B16D1}" sibTransId="{241ADD9A-E70E-4942-BB00-DB831E4ED646}"/>
    <dgm:cxn modelId="{BDE85B72-B137-4C4C-A517-994C8529AB2E}" type="presOf" srcId="{BB045A68-0B64-49B4-AA67-FFBFC5AAA097}" destId="{24661BAE-FBC3-44AC-AEE0-2D2D4846AC7D}" srcOrd="0" destOrd="0" presId="urn:microsoft.com/office/officeart/2005/8/layout/hList6"/>
    <dgm:cxn modelId="{8ABA4FAA-F169-4357-ACC3-DA40F5FF0AEA}" srcId="{917ACCDF-9D05-4671-9A69-5B3B00F6ADC0}" destId="{534F6EEC-CA6B-413E-84CB-1D933C205B8A}" srcOrd="1" destOrd="0" parTransId="{B1B369AE-AABE-4CF0-8CFE-6C27B6C94CEC}" sibTransId="{7D6C13FD-C5FE-414E-BFE7-05DEA3B90F74}"/>
    <dgm:cxn modelId="{1B9595AD-E2F9-49D5-92C9-E9C3F439EF07}" type="presOf" srcId="{405A67D4-B7C6-4875-A9B0-251C41FDE1B1}" destId="{AFDACFC2-6A2D-40D0-AEE5-0BB08FB80E80}" srcOrd="0" destOrd="0" presId="urn:microsoft.com/office/officeart/2005/8/layout/hList6"/>
    <dgm:cxn modelId="{AE8494AA-E1DC-4E3A-B235-C289A8D5C3E1}" type="presOf" srcId="{5F4A28C5-89CE-4871-B923-A1B317C03F2B}" destId="{485D3640-3E04-4901-9B4C-763838FFB132}" srcOrd="0" destOrd="0" presId="urn:microsoft.com/office/officeart/2005/8/layout/hList6"/>
    <dgm:cxn modelId="{409D3F81-094C-422F-AB10-1243D73FD753}" type="presParOf" srcId="{920B2982-9D36-4CF1-996A-5E11AD478CE2}" destId="{24661BAE-FBC3-44AC-AEE0-2D2D4846AC7D}" srcOrd="0" destOrd="0" presId="urn:microsoft.com/office/officeart/2005/8/layout/hList6"/>
    <dgm:cxn modelId="{E3A26887-FDDE-41D9-AE24-23FF61048953}" type="presParOf" srcId="{920B2982-9D36-4CF1-996A-5E11AD478CE2}" destId="{B5F84B05-4341-43BE-B14E-987881EA4A32}" srcOrd="1" destOrd="0" presId="urn:microsoft.com/office/officeart/2005/8/layout/hList6"/>
    <dgm:cxn modelId="{14D90520-4AFF-4AAC-B0B7-B97C55E85375}" type="presParOf" srcId="{920B2982-9D36-4CF1-996A-5E11AD478CE2}" destId="{1B58EA43-2AFA-466B-85C1-9CA02FBC8E19}" srcOrd="2" destOrd="0" presId="urn:microsoft.com/office/officeart/2005/8/layout/hList6"/>
    <dgm:cxn modelId="{CF533B4D-7D93-45E3-8C20-C40FACE0FFFD}" type="presParOf" srcId="{920B2982-9D36-4CF1-996A-5E11AD478CE2}" destId="{231C86D4-E5DF-425E-B5D1-BCE6E8077EE3}" srcOrd="3" destOrd="0" presId="urn:microsoft.com/office/officeart/2005/8/layout/hList6"/>
    <dgm:cxn modelId="{5E99F170-7C6A-4EF4-BD20-25F6930236D1}" type="presParOf" srcId="{920B2982-9D36-4CF1-996A-5E11AD478CE2}" destId="{485D3640-3E04-4901-9B4C-763838FFB132}" srcOrd="4" destOrd="0" presId="urn:microsoft.com/office/officeart/2005/8/layout/hList6"/>
    <dgm:cxn modelId="{EF3E0949-EF72-4CFD-B7C3-4699451EECEA}" type="presParOf" srcId="{920B2982-9D36-4CF1-996A-5E11AD478CE2}" destId="{D0A0223D-2E5B-43F4-8F44-06DA5ADDC5D5}" srcOrd="5" destOrd="0" presId="urn:microsoft.com/office/officeart/2005/8/layout/hList6"/>
    <dgm:cxn modelId="{6E10C6FC-A2DA-49F4-8696-97870E8BB721}" type="presParOf" srcId="{920B2982-9D36-4CF1-996A-5E11AD478CE2}" destId="{FB0EA617-646D-4C7C-B5ED-BC4C22E8812C}" srcOrd="6" destOrd="0" presId="urn:microsoft.com/office/officeart/2005/8/layout/hList6"/>
    <dgm:cxn modelId="{533C6C1F-49C8-4180-8548-DE6EC67837AB}" type="presParOf" srcId="{920B2982-9D36-4CF1-996A-5E11AD478CE2}" destId="{7E03599B-EF49-42AA-9DCD-9F955BB785EF}" srcOrd="7" destOrd="0" presId="urn:microsoft.com/office/officeart/2005/8/layout/hList6"/>
    <dgm:cxn modelId="{36993597-5C24-4388-B778-357EA21A219F}" type="presParOf" srcId="{920B2982-9D36-4CF1-996A-5E11AD478CE2}" destId="{E75B7AC7-E04C-4273-AE7C-F0587CC8BA7F}" srcOrd="8" destOrd="0" presId="urn:microsoft.com/office/officeart/2005/8/layout/hList6"/>
    <dgm:cxn modelId="{076D4CDC-7E2F-45F0-8547-E6165E02A839}" type="presParOf" srcId="{920B2982-9D36-4CF1-996A-5E11AD478CE2}" destId="{B7B82F77-84EF-4A5B-89E5-AEBBBE83E615}" srcOrd="9" destOrd="0" presId="urn:microsoft.com/office/officeart/2005/8/layout/hList6"/>
    <dgm:cxn modelId="{913245FE-C26C-43CA-BF1D-A21D6E4E9A11}" type="presParOf" srcId="{920B2982-9D36-4CF1-996A-5E11AD478CE2}" destId="{AFDACFC2-6A2D-40D0-AEE5-0BB08FB80E80}" srcOrd="1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00A30F9-3ABD-409D-9BE8-342B314AEA8B}" type="doc">
      <dgm:prSet loTypeId="urn:microsoft.com/office/officeart/2008/layout/RadialCluster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s-SV"/>
        </a:p>
      </dgm:t>
    </dgm:pt>
    <dgm:pt modelId="{C8973AC5-5E18-4F31-AAF5-4ED8D6002296}">
      <dgm:prSet phldrT="[Texto]" custT="1"/>
      <dgm:spPr>
        <a:xfrm>
          <a:off x="4025945" y="2614847"/>
          <a:ext cx="2205615" cy="1194297"/>
        </a:xfrm>
        <a:prstGeom prst="roundRect">
          <a:avLst/>
        </a:prstGeom>
        <a:gradFill rotWithShape="0">
          <a:gsLst>
            <a:gs pos="0">
              <a:srgbClr val="FFC000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s-SV" sz="1800" b="1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Eliminación de la Malaria</a:t>
          </a:r>
          <a:endParaRPr lang="es-SV" sz="1800" b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F7A1756F-122F-409F-A8E5-49451FE54F0F}" type="parTrans" cxnId="{C9332D36-E382-4800-9121-7150E058A8E3}">
      <dgm:prSet/>
      <dgm:spPr/>
      <dgm:t>
        <a:bodyPr/>
        <a:lstStyle/>
        <a:p>
          <a:endParaRPr lang="es-SV" sz="1400">
            <a:solidFill>
              <a:schemeClr val="tx1"/>
            </a:solidFill>
          </a:endParaRPr>
        </a:p>
      </dgm:t>
    </dgm:pt>
    <dgm:pt modelId="{88772963-663F-4692-BC20-8C0D690EBE9F}" type="sibTrans" cxnId="{C9332D36-E382-4800-9121-7150E058A8E3}">
      <dgm:prSet/>
      <dgm:spPr/>
      <dgm:t>
        <a:bodyPr/>
        <a:lstStyle/>
        <a:p>
          <a:endParaRPr lang="es-SV" sz="1400">
            <a:solidFill>
              <a:schemeClr val="tx1"/>
            </a:solidFill>
          </a:endParaRPr>
        </a:p>
      </dgm:t>
    </dgm:pt>
    <dgm:pt modelId="{D1F2280C-E819-4DF1-A14A-6D783B698EA9}">
      <dgm:prSet custT="1"/>
      <dgm:spPr>
        <a:xfrm>
          <a:off x="2483878" y="-216989"/>
          <a:ext cx="5385984" cy="2555222"/>
        </a:xfrm>
        <a:prstGeom prst="roundRect">
          <a:avLst/>
        </a:prstGeom>
        <a:gradFill rotWithShape="0">
          <a:gsLst>
            <a:gs pos="0">
              <a:srgbClr val="FFC000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s-SV" sz="3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1</a:t>
          </a:r>
          <a:r>
            <a:rPr lang="es-SV" sz="14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s-SV" sz="18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Lograr el acceso universal a la prevención, el diagnóstico y el tratamiento de la malaria con intervenciones maláricas básicas como el control vectorial, la quimio prevención, las pruebas diagnósticas y el tratamiento</a:t>
          </a:r>
          <a:r>
            <a:rPr lang="es-SV" sz="14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. </a:t>
          </a:r>
          <a:endParaRPr lang="es-SV" sz="14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8C2C21E3-58C0-4AAF-A848-8DC27071CFDE}" type="parTrans" cxnId="{8FCBA478-956F-446B-A896-B7B592EABE00}">
      <dgm:prSet/>
      <dgm:spPr>
        <a:xfrm rot="16276875">
          <a:off x="5006860" y="2476540"/>
          <a:ext cx="27668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6683" y="0"/>
              </a:lnTo>
            </a:path>
          </a:pathLst>
        </a:custGeom>
        <a:noFill/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gm:spPr>
      <dgm:t>
        <a:bodyPr/>
        <a:lstStyle/>
        <a:p>
          <a:endParaRPr lang="es-SV" sz="1400">
            <a:solidFill>
              <a:schemeClr val="tx1"/>
            </a:solidFill>
          </a:endParaRPr>
        </a:p>
      </dgm:t>
    </dgm:pt>
    <dgm:pt modelId="{A787D971-1379-483C-931C-31D30D731E5F}" type="sibTrans" cxnId="{8FCBA478-956F-446B-A896-B7B592EABE00}">
      <dgm:prSet/>
      <dgm:spPr/>
      <dgm:t>
        <a:bodyPr/>
        <a:lstStyle/>
        <a:p>
          <a:endParaRPr lang="es-SV" sz="1400">
            <a:solidFill>
              <a:schemeClr val="tx1"/>
            </a:solidFill>
          </a:endParaRPr>
        </a:p>
      </dgm:t>
    </dgm:pt>
    <dgm:pt modelId="{E7615B2C-5698-47AB-81CA-8B5FDB7F3DA8}">
      <dgm:prSet custT="1"/>
      <dgm:spPr>
        <a:xfrm>
          <a:off x="5453226" y="4091475"/>
          <a:ext cx="5256049" cy="2545678"/>
        </a:xfrm>
        <a:prstGeom prst="roundRect">
          <a:avLst/>
        </a:prstGeom>
        <a:gradFill rotWithShape="0">
          <a:gsLst>
            <a:gs pos="0">
              <a:srgbClr val="FFC000">
                <a:hueOff val="6930461"/>
                <a:satOff val="-31979"/>
                <a:lumOff val="1177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6930461"/>
                <a:satOff val="-31979"/>
                <a:lumOff val="1177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6930461"/>
                <a:satOff val="-31979"/>
                <a:lumOff val="1177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s-SV" sz="3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2 </a:t>
          </a:r>
          <a:r>
            <a:rPr lang="es-SV" sz="18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Acelerar los esfuerzos por eliminar la malaria y alcanzar el estado exento del paludismo ampliando las intervenciones a todas las poblaciones en riesgo especialmente en las zonas con  transmisión de poca intensidad. </a:t>
          </a:r>
          <a:endParaRPr lang="es-SV" sz="18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460B6E53-CC08-4B22-9A49-2397E3550E19}" type="parTrans" cxnId="{99DB832E-10AF-407F-960A-51780CF1F9E5}">
      <dgm:prSet/>
      <dgm:spPr>
        <a:xfrm rot="2165482">
          <a:off x="5901916" y="3950310"/>
          <a:ext cx="47927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9276" y="0"/>
              </a:lnTo>
            </a:path>
          </a:pathLst>
        </a:custGeom>
        <a:noFill/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gm:spPr>
      <dgm:t>
        <a:bodyPr/>
        <a:lstStyle/>
        <a:p>
          <a:endParaRPr lang="es-SV" sz="1400">
            <a:solidFill>
              <a:schemeClr val="tx1"/>
            </a:solidFill>
          </a:endParaRPr>
        </a:p>
      </dgm:t>
    </dgm:pt>
    <dgm:pt modelId="{9EAA61A7-6AF7-47B4-BBC1-29ACC2EBE5B9}" type="sibTrans" cxnId="{99DB832E-10AF-407F-960A-51780CF1F9E5}">
      <dgm:prSet/>
      <dgm:spPr/>
      <dgm:t>
        <a:bodyPr/>
        <a:lstStyle/>
        <a:p>
          <a:endParaRPr lang="es-SV" sz="1400">
            <a:solidFill>
              <a:schemeClr val="tx1"/>
            </a:solidFill>
          </a:endParaRPr>
        </a:p>
      </dgm:t>
    </dgm:pt>
    <dgm:pt modelId="{4A4C3CEE-FBDA-46A3-A333-9B599C2FC9AE}">
      <dgm:prSet custT="1"/>
      <dgm:spPr>
        <a:xfrm>
          <a:off x="0" y="4086903"/>
          <a:ext cx="5146542" cy="2550244"/>
        </a:xfrm>
        <a:prstGeom prst="roundRect">
          <a:avLst/>
        </a:prstGeom>
        <a:gradFill rotWithShape="0">
          <a:gsLst>
            <a:gs pos="0">
              <a:srgbClr val="FFC000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s-SV" sz="3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3</a:t>
          </a:r>
          <a:r>
            <a:rPr lang="es-SV" sz="1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s-SV" sz="18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Transformar la vigilancia de la malaria en una intervención básica ya que se constituye como un factor decisivo para acelerar los procesos, con el  fin de analizar los recursos a las poblaciones más afectadas</a:t>
          </a:r>
          <a:endParaRPr lang="es-SV" sz="18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E23AA3A5-5B07-4FC8-BD4D-29437AA71872}" type="parTrans" cxnId="{FFEFD2C8-6F37-48CE-BDE8-0931FC58CBEE}">
      <dgm:prSet/>
      <dgm:spPr>
        <a:xfrm rot="8395486">
          <a:off x="4038205" y="3948024"/>
          <a:ext cx="43143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1439" y="0"/>
              </a:lnTo>
            </a:path>
          </a:pathLst>
        </a:custGeom>
        <a:noFill/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gm:spPr>
      <dgm:t>
        <a:bodyPr/>
        <a:lstStyle/>
        <a:p>
          <a:endParaRPr lang="es-SV" sz="1400">
            <a:solidFill>
              <a:schemeClr val="tx1"/>
            </a:solidFill>
          </a:endParaRPr>
        </a:p>
      </dgm:t>
    </dgm:pt>
    <dgm:pt modelId="{3C71D09F-8841-466D-90AC-16C7F5D62105}" type="sibTrans" cxnId="{FFEFD2C8-6F37-48CE-BDE8-0931FC58CBEE}">
      <dgm:prSet/>
      <dgm:spPr/>
      <dgm:t>
        <a:bodyPr/>
        <a:lstStyle/>
        <a:p>
          <a:endParaRPr lang="es-SV" sz="1400">
            <a:solidFill>
              <a:schemeClr val="tx1"/>
            </a:solidFill>
          </a:endParaRPr>
        </a:p>
      </dgm:t>
    </dgm:pt>
    <dgm:pt modelId="{5ABE50C6-963D-4AFF-A36A-2368E1A5F245}" type="pres">
      <dgm:prSet presAssocID="{600A30F9-3ABD-409D-9BE8-342B314AEA8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SV"/>
        </a:p>
      </dgm:t>
    </dgm:pt>
    <dgm:pt modelId="{255E348B-69D3-4E36-A0DB-33FF751F0F87}" type="pres">
      <dgm:prSet presAssocID="{C8973AC5-5E18-4F31-AAF5-4ED8D6002296}" presName="singleCycle" presStyleCnt="0"/>
      <dgm:spPr/>
      <dgm:t>
        <a:bodyPr/>
        <a:lstStyle/>
        <a:p>
          <a:endParaRPr lang="es-SV"/>
        </a:p>
      </dgm:t>
    </dgm:pt>
    <dgm:pt modelId="{B5F87F5C-3F88-489D-B127-8CED0DBD60F5}" type="pres">
      <dgm:prSet presAssocID="{C8973AC5-5E18-4F31-AAF5-4ED8D6002296}" presName="singleCenter" presStyleLbl="node1" presStyleIdx="0" presStyleCnt="4" custScaleX="114584" custScaleY="62045" custLinFactNeighborX="-3356" custLinFactNeighborY="-12456">
        <dgm:presLayoutVars>
          <dgm:chMax val="7"/>
          <dgm:chPref val="7"/>
        </dgm:presLayoutVars>
      </dgm:prSet>
      <dgm:spPr/>
      <dgm:t>
        <a:bodyPr/>
        <a:lstStyle/>
        <a:p>
          <a:endParaRPr lang="es-SV"/>
        </a:p>
      </dgm:t>
    </dgm:pt>
    <dgm:pt modelId="{1DCF7E54-A93B-4895-BA33-859AF387FA51}" type="pres">
      <dgm:prSet presAssocID="{8C2C21E3-58C0-4AAF-A848-8DC27071CFDE}" presName="Name56" presStyleLbl="parChTrans1D2" presStyleIdx="0" presStyleCnt="3"/>
      <dgm:spPr/>
      <dgm:t>
        <a:bodyPr/>
        <a:lstStyle/>
        <a:p>
          <a:endParaRPr lang="es-SV"/>
        </a:p>
      </dgm:t>
    </dgm:pt>
    <dgm:pt modelId="{79DAC61E-23E0-42E7-B5CC-DC8F69EBD3F7}" type="pres">
      <dgm:prSet presAssocID="{D1F2280C-E819-4DF1-A14A-6D783B698EA9}" presName="text0" presStyleLbl="node1" presStyleIdx="1" presStyleCnt="4" custScaleX="417623" custScaleY="198129" custRadScaleRad="97787" custRadScaleInc="-496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0F053359-27FF-496C-8B8A-50C19CB80844}" type="pres">
      <dgm:prSet presAssocID="{460B6E53-CC08-4B22-9A49-2397E3550E19}" presName="Name56" presStyleLbl="parChTrans1D2" presStyleIdx="1" presStyleCnt="3"/>
      <dgm:spPr/>
      <dgm:t>
        <a:bodyPr/>
        <a:lstStyle/>
        <a:p>
          <a:endParaRPr lang="es-SV"/>
        </a:p>
      </dgm:t>
    </dgm:pt>
    <dgm:pt modelId="{D6D6E1DF-6516-4138-8135-655C09B302D1}" type="pres">
      <dgm:prSet presAssocID="{E7615B2C-5698-47AB-81CA-8B5FDB7F3DA8}" presName="text0" presStyleLbl="node1" presStyleIdx="2" presStyleCnt="4" custScaleX="407548" custScaleY="197389" custRadScaleRad="108652" custRadScaleInc="-643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D76F0C1A-2F78-4F47-8CA2-A6A2F18AF187}" type="pres">
      <dgm:prSet presAssocID="{E23AA3A5-5B07-4FC8-BD4D-29437AA71872}" presName="Name56" presStyleLbl="parChTrans1D2" presStyleIdx="2" presStyleCnt="3"/>
      <dgm:spPr/>
      <dgm:t>
        <a:bodyPr/>
        <a:lstStyle/>
        <a:p>
          <a:endParaRPr lang="es-SV"/>
        </a:p>
      </dgm:t>
    </dgm:pt>
    <dgm:pt modelId="{E13C040F-654C-4647-9734-43318A9E468B}" type="pres">
      <dgm:prSet presAssocID="{4A4C3CEE-FBDA-46A3-A333-9B599C2FC9AE}" presName="text0" presStyleLbl="node1" presStyleIdx="3" presStyleCnt="4" custScaleX="399057" custScaleY="197743" custRadScaleRad="133454" custRadScaleInc="15031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4F99FFE8-CD57-4C68-A64A-9ABB4E58F8AF}" type="presOf" srcId="{8C2C21E3-58C0-4AAF-A848-8DC27071CFDE}" destId="{1DCF7E54-A93B-4895-BA33-859AF387FA51}" srcOrd="0" destOrd="0" presId="urn:microsoft.com/office/officeart/2008/layout/RadialCluster"/>
    <dgm:cxn modelId="{FA2BDC26-661E-4FCA-B3F8-DBF22C4E9D9B}" type="presOf" srcId="{E23AA3A5-5B07-4FC8-BD4D-29437AA71872}" destId="{D76F0C1A-2F78-4F47-8CA2-A6A2F18AF187}" srcOrd="0" destOrd="0" presId="urn:microsoft.com/office/officeart/2008/layout/RadialCluster"/>
    <dgm:cxn modelId="{EC6915E9-A4A0-4DB2-A8BF-02A38AAFAE6B}" type="presOf" srcId="{4A4C3CEE-FBDA-46A3-A333-9B599C2FC9AE}" destId="{E13C040F-654C-4647-9734-43318A9E468B}" srcOrd="0" destOrd="0" presId="urn:microsoft.com/office/officeart/2008/layout/RadialCluster"/>
    <dgm:cxn modelId="{11EEA707-0C3B-408F-ADFA-0F0A85D84630}" type="presOf" srcId="{E7615B2C-5698-47AB-81CA-8B5FDB7F3DA8}" destId="{D6D6E1DF-6516-4138-8135-655C09B302D1}" srcOrd="0" destOrd="0" presId="urn:microsoft.com/office/officeart/2008/layout/RadialCluster"/>
    <dgm:cxn modelId="{8FCBA478-956F-446B-A896-B7B592EABE00}" srcId="{C8973AC5-5E18-4F31-AAF5-4ED8D6002296}" destId="{D1F2280C-E819-4DF1-A14A-6D783B698EA9}" srcOrd="0" destOrd="0" parTransId="{8C2C21E3-58C0-4AAF-A848-8DC27071CFDE}" sibTransId="{A787D971-1379-483C-931C-31D30D731E5F}"/>
    <dgm:cxn modelId="{C9332D36-E382-4800-9121-7150E058A8E3}" srcId="{600A30F9-3ABD-409D-9BE8-342B314AEA8B}" destId="{C8973AC5-5E18-4F31-AAF5-4ED8D6002296}" srcOrd="0" destOrd="0" parTransId="{F7A1756F-122F-409F-A8E5-49451FE54F0F}" sibTransId="{88772963-663F-4692-BC20-8C0D690EBE9F}"/>
    <dgm:cxn modelId="{ECA3B7FF-92E4-4590-AD4C-DA01CA63FAB2}" type="presOf" srcId="{600A30F9-3ABD-409D-9BE8-342B314AEA8B}" destId="{5ABE50C6-963D-4AFF-A36A-2368E1A5F245}" srcOrd="0" destOrd="0" presId="urn:microsoft.com/office/officeart/2008/layout/RadialCluster"/>
    <dgm:cxn modelId="{FFEFD2C8-6F37-48CE-BDE8-0931FC58CBEE}" srcId="{C8973AC5-5E18-4F31-AAF5-4ED8D6002296}" destId="{4A4C3CEE-FBDA-46A3-A333-9B599C2FC9AE}" srcOrd="2" destOrd="0" parTransId="{E23AA3A5-5B07-4FC8-BD4D-29437AA71872}" sibTransId="{3C71D09F-8841-466D-90AC-16C7F5D62105}"/>
    <dgm:cxn modelId="{64E133A3-7262-43E5-AAE2-114F59D99FC9}" type="presOf" srcId="{C8973AC5-5E18-4F31-AAF5-4ED8D6002296}" destId="{B5F87F5C-3F88-489D-B127-8CED0DBD60F5}" srcOrd="0" destOrd="0" presId="urn:microsoft.com/office/officeart/2008/layout/RadialCluster"/>
    <dgm:cxn modelId="{BD5AC750-9F2C-4102-9A00-2BD038B7BC23}" type="presOf" srcId="{460B6E53-CC08-4B22-9A49-2397E3550E19}" destId="{0F053359-27FF-496C-8B8A-50C19CB80844}" srcOrd="0" destOrd="0" presId="urn:microsoft.com/office/officeart/2008/layout/RadialCluster"/>
    <dgm:cxn modelId="{99DB832E-10AF-407F-960A-51780CF1F9E5}" srcId="{C8973AC5-5E18-4F31-AAF5-4ED8D6002296}" destId="{E7615B2C-5698-47AB-81CA-8B5FDB7F3DA8}" srcOrd="1" destOrd="0" parTransId="{460B6E53-CC08-4B22-9A49-2397E3550E19}" sibTransId="{9EAA61A7-6AF7-47B4-BBC1-29ACC2EBE5B9}"/>
    <dgm:cxn modelId="{5153FA28-3124-452C-8931-7A319CF19B19}" type="presOf" srcId="{D1F2280C-E819-4DF1-A14A-6D783B698EA9}" destId="{79DAC61E-23E0-42E7-B5CC-DC8F69EBD3F7}" srcOrd="0" destOrd="0" presId="urn:microsoft.com/office/officeart/2008/layout/RadialCluster"/>
    <dgm:cxn modelId="{E6B84E96-11F0-4114-ADB3-D050575D7346}" type="presParOf" srcId="{5ABE50C6-963D-4AFF-A36A-2368E1A5F245}" destId="{255E348B-69D3-4E36-A0DB-33FF751F0F87}" srcOrd="0" destOrd="0" presId="urn:microsoft.com/office/officeart/2008/layout/RadialCluster"/>
    <dgm:cxn modelId="{EFFDBA84-2899-4EDA-9122-98F27767F3A6}" type="presParOf" srcId="{255E348B-69D3-4E36-A0DB-33FF751F0F87}" destId="{B5F87F5C-3F88-489D-B127-8CED0DBD60F5}" srcOrd="0" destOrd="0" presId="urn:microsoft.com/office/officeart/2008/layout/RadialCluster"/>
    <dgm:cxn modelId="{3AD42409-8BC9-4845-AD5E-DEDE5C885305}" type="presParOf" srcId="{255E348B-69D3-4E36-A0DB-33FF751F0F87}" destId="{1DCF7E54-A93B-4895-BA33-859AF387FA51}" srcOrd="1" destOrd="0" presId="urn:microsoft.com/office/officeart/2008/layout/RadialCluster"/>
    <dgm:cxn modelId="{4987BDC8-1538-4A57-95E8-62C346B73711}" type="presParOf" srcId="{255E348B-69D3-4E36-A0DB-33FF751F0F87}" destId="{79DAC61E-23E0-42E7-B5CC-DC8F69EBD3F7}" srcOrd="2" destOrd="0" presId="urn:microsoft.com/office/officeart/2008/layout/RadialCluster"/>
    <dgm:cxn modelId="{96E13473-07E9-461B-9C99-B0252AE2BBED}" type="presParOf" srcId="{255E348B-69D3-4E36-A0DB-33FF751F0F87}" destId="{0F053359-27FF-496C-8B8A-50C19CB80844}" srcOrd="3" destOrd="0" presId="urn:microsoft.com/office/officeart/2008/layout/RadialCluster"/>
    <dgm:cxn modelId="{961EB9CA-76D5-488A-8EAB-6C794423A484}" type="presParOf" srcId="{255E348B-69D3-4E36-A0DB-33FF751F0F87}" destId="{D6D6E1DF-6516-4138-8135-655C09B302D1}" srcOrd="4" destOrd="0" presId="urn:microsoft.com/office/officeart/2008/layout/RadialCluster"/>
    <dgm:cxn modelId="{B109BC25-F043-4A94-BAA2-6FA8940C026A}" type="presParOf" srcId="{255E348B-69D3-4E36-A0DB-33FF751F0F87}" destId="{D76F0C1A-2F78-4F47-8CA2-A6A2F18AF187}" srcOrd="5" destOrd="0" presId="urn:microsoft.com/office/officeart/2008/layout/RadialCluster"/>
    <dgm:cxn modelId="{AC05DE7D-768E-425F-B083-702761685EC7}" type="presParOf" srcId="{255E348B-69D3-4E36-A0DB-33FF751F0F87}" destId="{E13C040F-654C-4647-9734-43318A9E468B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0FECA06-8636-42A1-B4A9-AB83710197D3}" type="doc">
      <dgm:prSet loTypeId="urn:microsoft.com/office/officeart/2005/8/layout/hList1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s-SV"/>
        </a:p>
      </dgm:t>
    </dgm:pt>
    <dgm:pt modelId="{E291DAED-CE48-40B8-80EC-3FACF7BB8D48}">
      <dgm:prSet phldrT="[Texto]" custT="1"/>
      <dgm:spPr>
        <a:xfrm>
          <a:off x="3373" y="16041"/>
          <a:ext cx="3289394" cy="1315757"/>
        </a:xfrm>
        <a:prstGeom prst="rect">
          <a:avLst/>
        </a:prstGeom>
        <a:gradFill rotWithShape="0">
          <a:gsLst>
            <a:gs pos="0">
              <a:srgbClr val="FFC000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s-SV" sz="1400" b="1" smtClean="0">
              <a:solidFill>
                <a:sysClr val="windowText" lastClr="000000"/>
              </a:solidFill>
              <a:latin typeface="Acknowledgement" panose="02000603000000000000" pitchFamily="2" charset="0"/>
              <a:ea typeface="+mn-ea"/>
              <a:cs typeface="+mn-cs"/>
            </a:rPr>
            <a:t>Estrato 1</a:t>
          </a:r>
        </a:p>
        <a:p>
          <a:r>
            <a:rPr lang="es-SV" sz="1800" b="1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0 casos en 3 ó mas años</a:t>
          </a:r>
          <a:endParaRPr lang="es-SV" sz="1800" b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F760C54F-FDE3-47C3-9BDC-777553B1B465}" type="parTrans" cxnId="{B15E43EC-22F0-4E7B-8E46-3A208FE95A8C}">
      <dgm:prSet/>
      <dgm:spPr/>
      <dgm:t>
        <a:bodyPr/>
        <a:lstStyle/>
        <a:p>
          <a:endParaRPr lang="es-SV" sz="1600" b="1">
            <a:solidFill>
              <a:schemeClr val="tx1"/>
            </a:solidFill>
          </a:endParaRPr>
        </a:p>
      </dgm:t>
    </dgm:pt>
    <dgm:pt modelId="{8B21C931-BF6D-4040-B0ED-9A33E701B64F}" type="sibTrans" cxnId="{B15E43EC-22F0-4E7B-8E46-3A208FE95A8C}">
      <dgm:prSet/>
      <dgm:spPr/>
      <dgm:t>
        <a:bodyPr/>
        <a:lstStyle/>
        <a:p>
          <a:endParaRPr lang="es-SV" sz="1600" b="1">
            <a:solidFill>
              <a:schemeClr val="tx1"/>
            </a:solidFill>
          </a:endParaRPr>
        </a:p>
      </dgm:t>
    </dgm:pt>
    <dgm:pt modelId="{F9C521F4-8329-4C36-8152-D87F797B56B3}">
      <dgm:prSet phldrT="[Texto]" custT="1"/>
      <dgm:spPr>
        <a:xfrm>
          <a:off x="0" y="1280222"/>
          <a:ext cx="3289394" cy="2766960"/>
        </a:xfrm>
        <a:prstGeom prst="rect">
          <a:avLst/>
        </a:prstGeom>
        <a:solidFill>
          <a:srgbClr val="FFC000">
            <a:tint val="40000"/>
            <a:alpha val="90000"/>
            <a:hueOff val="0"/>
            <a:satOff val="0"/>
            <a:lumOff val="0"/>
            <a:alphaOff val="0"/>
          </a:srgbClr>
        </a:solidFill>
        <a:ln w="6350" cap="flat" cmpd="sng" algn="ctr">
          <a:solidFill>
            <a:srgbClr val="FFC000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ysClr val="window" lastClr="FFFFFF"/>
          </a:contourClr>
        </a:sp3d>
      </dgm:spPr>
      <dgm:t>
        <a:bodyPr/>
        <a:lstStyle/>
        <a:p>
          <a:pPr algn="just"/>
          <a:r>
            <a:rPr lang="es-SV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73 municipios libres de malaria y con una población de 1,640,930 habitantes.</a:t>
          </a:r>
          <a:endParaRPr lang="es-SV" sz="18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CB8E2A74-9506-4805-905F-8B339BF7BE7B}" type="parTrans" cxnId="{00574511-05A8-40AF-9B03-24482D8D9772}">
      <dgm:prSet/>
      <dgm:spPr/>
      <dgm:t>
        <a:bodyPr/>
        <a:lstStyle/>
        <a:p>
          <a:endParaRPr lang="es-SV" sz="1600" b="1">
            <a:solidFill>
              <a:schemeClr val="tx1"/>
            </a:solidFill>
          </a:endParaRPr>
        </a:p>
      </dgm:t>
    </dgm:pt>
    <dgm:pt modelId="{2C3A56F5-1680-4964-9BAE-A3A24564BD10}" type="sibTrans" cxnId="{00574511-05A8-40AF-9B03-24482D8D9772}">
      <dgm:prSet/>
      <dgm:spPr/>
      <dgm:t>
        <a:bodyPr/>
        <a:lstStyle/>
        <a:p>
          <a:endParaRPr lang="es-SV" sz="1600" b="1">
            <a:solidFill>
              <a:schemeClr val="tx1"/>
            </a:solidFill>
          </a:endParaRPr>
        </a:p>
      </dgm:t>
    </dgm:pt>
    <dgm:pt modelId="{0064D9AC-ED9E-44FF-9733-F0DB951C0393}">
      <dgm:prSet phldrT="[Texto]" custT="1"/>
      <dgm:spPr>
        <a:xfrm>
          <a:off x="3753283" y="16041"/>
          <a:ext cx="3289394" cy="1315757"/>
        </a:xfrm>
        <a:prstGeom prst="rect">
          <a:avLst/>
        </a:prstGeom>
        <a:gradFill rotWithShape="0">
          <a:gsLst>
            <a:gs pos="0">
              <a:srgbClr val="FFC000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s-SV" sz="1400" b="1" smtClean="0">
              <a:solidFill>
                <a:sysClr val="windowText" lastClr="000000"/>
              </a:solidFill>
              <a:latin typeface="Acknowledgement" panose="02000603000000000000" pitchFamily="2" charset="0"/>
              <a:ea typeface="+mn-ea"/>
              <a:cs typeface="+mn-cs"/>
            </a:rPr>
            <a:t>Estrato 2</a:t>
          </a:r>
        </a:p>
        <a:p>
          <a:r>
            <a:rPr lang="es-SV" sz="1800" b="1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Aún persisten factores de riesgo</a:t>
          </a:r>
          <a:endParaRPr lang="es-SV" sz="1800" b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EAE34497-06A1-4515-9C8A-4D6145B2B893}" type="parTrans" cxnId="{58865C81-CC2D-495B-9F64-D3806B2E7617}">
      <dgm:prSet/>
      <dgm:spPr/>
      <dgm:t>
        <a:bodyPr/>
        <a:lstStyle/>
        <a:p>
          <a:endParaRPr lang="es-SV" sz="1600" b="1">
            <a:solidFill>
              <a:schemeClr val="tx1"/>
            </a:solidFill>
          </a:endParaRPr>
        </a:p>
      </dgm:t>
    </dgm:pt>
    <dgm:pt modelId="{AC8A2A19-95B0-4655-9CF8-6771F0095A0A}" type="sibTrans" cxnId="{58865C81-CC2D-495B-9F64-D3806B2E7617}">
      <dgm:prSet/>
      <dgm:spPr/>
      <dgm:t>
        <a:bodyPr/>
        <a:lstStyle/>
        <a:p>
          <a:endParaRPr lang="es-SV" sz="1600" b="1">
            <a:solidFill>
              <a:schemeClr val="tx1"/>
            </a:solidFill>
          </a:endParaRPr>
        </a:p>
      </dgm:t>
    </dgm:pt>
    <dgm:pt modelId="{8A437E32-2E5E-4FAE-BCF6-FD1B048EEE37}">
      <dgm:prSet phldrT="[Texto]" custT="1"/>
      <dgm:spPr>
        <a:xfrm>
          <a:off x="3753283" y="1331798"/>
          <a:ext cx="3289394" cy="2766960"/>
        </a:xfrm>
        <a:prstGeom prst="rect">
          <a:avLst/>
        </a:prstGeom>
        <a:solidFill>
          <a:srgbClr val="FFC000">
            <a:tint val="40000"/>
            <a:alpha val="90000"/>
            <a:hueOff val="5756959"/>
            <a:satOff val="-30630"/>
            <a:lumOff val="-1745"/>
            <a:alphaOff val="0"/>
          </a:srgbClr>
        </a:solidFill>
        <a:ln w="6350" cap="flat" cmpd="sng" algn="ctr">
          <a:solidFill>
            <a:srgbClr val="FFC000">
              <a:tint val="40000"/>
              <a:alpha val="90000"/>
              <a:hueOff val="5756959"/>
              <a:satOff val="-30630"/>
              <a:lumOff val="-1745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ysClr val="window" lastClr="FFFFFF"/>
          </a:contourClr>
        </a:sp3d>
      </dgm:spPr>
      <dgm:t>
        <a:bodyPr/>
        <a:lstStyle/>
        <a:p>
          <a:pPr algn="just"/>
          <a:r>
            <a:rPr lang="es-SV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123 municipios con baja transmisión de malaria y con una población de 3,221,262 habitantes.-</a:t>
          </a:r>
          <a:endParaRPr lang="es-SV" sz="18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9EB3B86E-E661-41F9-B459-8EC1A56D9811}" type="parTrans" cxnId="{5753F5F1-08B5-4450-A5ED-65BA57532798}">
      <dgm:prSet/>
      <dgm:spPr/>
      <dgm:t>
        <a:bodyPr/>
        <a:lstStyle/>
        <a:p>
          <a:endParaRPr lang="es-SV" sz="1600" b="1">
            <a:solidFill>
              <a:schemeClr val="tx1"/>
            </a:solidFill>
          </a:endParaRPr>
        </a:p>
      </dgm:t>
    </dgm:pt>
    <dgm:pt modelId="{5C4275A5-4717-4E0E-8611-A2086FA279CD}" type="sibTrans" cxnId="{5753F5F1-08B5-4450-A5ED-65BA57532798}">
      <dgm:prSet/>
      <dgm:spPr/>
      <dgm:t>
        <a:bodyPr/>
        <a:lstStyle/>
        <a:p>
          <a:endParaRPr lang="es-SV" sz="1600" b="1">
            <a:solidFill>
              <a:schemeClr val="tx1"/>
            </a:solidFill>
          </a:endParaRPr>
        </a:p>
      </dgm:t>
    </dgm:pt>
    <dgm:pt modelId="{8E8272C4-3769-4187-9A16-90CABC54681D}">
      <dgm:prSet custT="1"/>
      <dgm:spPr>
        <a:xfrm>
          <a:off x="7503192" y="16041"/>
          <a:ext cx="3289394" cy="1315757"/>
        </a:xfrm>
        <a:prstGeom prst="rect">
          <a:avLst/>
        </a:prstGeom>
        <a:gradFill rotWithShape="0">
          <a:gsLst>
            <a:gs pos="0">
              <a:srgbClr val="FFC000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endParaRPr lang="es-SV" sz="1400" b="1" dirty="0" smtClean="0">
            <a:solidFill>
              <a:sysClr val="windowText" lastClr="000000"/>
            </a:solidFill>
            <a:latin typeface="Acknowledgement" panose="02000603000000000000" pitchFamily="2" charset="0"/>
            <a:ea typeface="+mn-ea"/>
            <a:cs typeface="+mn-cs"/>
          </a:endParaRPr>
        </a:p>
        <a:p>
          <a:endParaRPr lang="es-SV" sz="1400" b="1" dirty="0" smtClean="0">
            <a:solidFill>
              <a:sysClr val="windowText" lastClr="000000"/>
            </a:solidFill>
            <a:latin typeface="Acknowledgement" panose="02000603000000000000" pitchFamily="2" charset="0"/>
            <a:ea typeface="+mn-ea"/>
            <a:cs typeface="+mn-cs"/>
          </a:endParaRPr>
        </a:p>
        <a:p>
          <a:r>
            <a:rPr lang="es-SV" sz="1400" b="1" dirty="0" smtClean="0">
              <a:solidFill>
                <a:sysClr val="windowText" lastClr="000000"/>
              </a:solidFill>
              <a:latin typeface="Acknowledgement" panose="02000603000000000000" pitchFamily="2" charset="0"/>
              <a:ea typeface="+mn-ea"/>
              <a:cs typeface="+mn-cs"/>
            </a:rPr>
            <a:t>Estrato No Malárico</a:t>
          </a:r>
        </a:p>
        <a:p>
          <a:r>
            <a:rPr lang="es-SV" sz="1400" b="1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Resto del país sin presencia del vector o contacto hombre/vector poco probable</a:t>
          </a:r>
          <a:endParaRPr lang="es-SV" sz="1400" b="1" dirty="0" smtClean="0">
            <a:solidFill>
              <a:sysClr val="windowText" lastClr="000000"/>
            </a:solidFill>
            <a:latin typeface="Acknowledgement" panose="02000603000000000000" pitchFamily="2" charset="0"/>
            <a:ea typeface="+mn-ea"/>
            <a:cs typeface="+mn-cs"/>
          </a:endParaRPr>
        </a:p>
        <a:p>
          <a:endParaRPr lang="es-SV" sz="1400" b="1" dirty="0" smtClean="0">
            <a:solidFill>
              <a:sysClr val="windowText" lastClr="000000"/>
            </a:solidFill>
            <a:latin typeface="Acknowledgement" panose="02000603000000000000" pitchFamily="2" charset="0"/>
            <a:ea typeface="+mn-ea"/>
            <a:cs typeface="+mn-cs"/>
          </a:endParaRPr>
        </a:p>
        <a:p>
          <a:endParaRPr lang="es-SV" sz="1400" b="1" dirty="0">
            <a:solidFill>
              <a:sysClr val="windowText" lastClr="000000"/>
            </a:solidFill>
            <a:latin typeface="Acknowledgement" panose="02000603000000000000" pitchFamily="2" charset="0"/>
            <a:ea typeface="+mn-ea"/>
            <a:cs typeface="+mn-cs"/>
          </a:endParaRPr>
        </a:p>
      </dgm:t>
    </dgm:pt>
    <dgm:pt modelId="{18D27E92-E8F3-4D17-915A-B7C97B2BD470}" type="parTrans" cxnId="{63B5AEAC-7DC4-462A-BDA3-8B5344C8D727}">
      <dgm:prSet/>
      <dgm:spPr/>
      <dgm:t>
        <a:bodyPr/>
        <a:lstStyle/>
        <a:p>
          <a:endParaRPr lang="es-SV" sz="1600" b="1">
            <a:solidFill>
              <a:schemeClr val="tx1"/>
            </a:solidFill>
          </a:endParaRPr>
        </a:p>
      </dgm:t>
    </dgm:pt>
    <dgm:pt modelId="{3A51E837-1CAA-4120-A69C-9F106B856DE4}" type="sibTrans" cxnId="{63B5AEAC-7DC4-462A-BDA3-8B5344C8D727}">
      <dgm:prSet/>
      <dgm:spPr/>
      <dgm:t>
        <a:bodyPr/>
        <a:lstStyle/>
        <a:p>
          <a:endParaRPr lang="es-SV" sz="1600" b="1">
            <a:solidFill>
              <a:schemeClr val="tx1"/>
            </a:solidFill>
          </a:endParaRPr>
        </a:p>
      </dgm:t>
    </dgm:pt>
    <dgm:pt modelId="{1CA10537-4260-43C6-894D-7A68D9F26BE9}">
      <dgm:prSet custT="1"/>
      <dgm:spPr>
        <a:xfrm>
          <a:off x="7503192" y="1331798"/>
          <a:ext cx="3289394" cy="2766960"/>
        </a:xfrm>
        <a:prstGeom prst="rect">
          <a:avLst/>
        </a:prstGeom>
        <a:solidFill>
          <a:srgbClr val="FFC000">
            <a:tint val="40000"/>
            <a:alpha val="90000"/>
            <a:hueOff val="11513918"/>
            <a:satOff val="-61261"/>
            <a:lumOff val="-3490"/>
            <a:alphaOff val="0"/>
          </a:srgbClr>
        </a:solidFill>
        <a:ln w="6350" cap="flat" cmpd="sng" algn="ctr">
          <a:solidFill>
            <a:srgbClr val="FFC000">
              <a:tint val="40000"/>
              <a:alpha val="90000"/>
              <a:hueOff val="11513918"/>
              <a:satOff val="-61261"/>
              <a:lumOff val="-349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ysClr val="window" lastClr="FFFFFF"/>
          </a:contourClr>
        </a:sp3d>
      </dgm:spPr>
      <dgm:t>
        <a:bodyPr/>
        <a:lstStyle/>
        <a:p>
          <a:pPr algn="just"/>
          <a:r>
            <a:rPr lang="es-SV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66 municipios, cuenta con una población     de          1, 658,483 habitantes </a:t>
          </a:r>
          <a:endParaRPr lang="es-SV" sz="18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AEABDCCF-8D24-4599-99E3-488455EAA818}" type="parTrans" cxnId="{9383431C-A439-4F86-A33D-69B6DC11FADD}">
      <dgm:prSet/>
      <dgm:spPr/>
      <dgm:t>
        <a:bodyPr/>
        <a:lstStyle/>
        <a:p>
          <a:endParaRPr lang="es-SV" sz="1600" b="1"/>
        </a:p>
      </dgm:t>
    </dgm:pt>
    <dgm:pt modelId="{370AAE05-4956-469E-B17C-34F9468CF6CA}" type="sibTrans" cxnId="{9383431C-A439-4F86-A33D-69B6DC11FADD}">
      <dgm:prSet/>
      <dgm:spPr/>
      <dgm:t>
        <a:bodyPr/>
        <a:lstStyle/>
        <a:p>
          <a:endParaRPr lang="es-SV" sz="1600" b="1"/>
        </a:p>
      </dgm:t>
    </dgm:pt>
    <dgm:pt modelId="{B000A3C6-617A-4338-BBEC-4FDA439995A9}" type="pres">
      <dgm:prSet presAssocID="{70FECA06-8636-42A1-B4A9-AB83710197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218E66B2-3C90-4498-98A7-F2D724C2FA91}" type="pres">
      <dgm:prSet presAssocID="{E291DAED-CE48-40B8-80EC-3FACF7BB8D48}" presName="composite" presStyleCnt="0"/>
      <dgm:spPr/>
    </dgm:pt>
    <dgm:pt modelId="{7260864A-079B-4CAA-A64F-AE6C81C5B4B9}" type="pres">
      <dgm:prSet presAssocID="{E291DAED-CE48-40B8-80EC-3FACF7BB8D4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C4B0C7FD-66B3-40F3-83F2-04DE1C589385}" type="pres">
      <dgm:prSet presAssocID="{E291DAED-CE48-40B8-80EC-3FACF7BB8D48}" presName="desTx" presStyleLbl="alignAccFollowNode1" presStyleIdx="0" presStyleCnt="3" custLinFactNeighborX="-103" custLinFactNeighborY="-186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766CB2A4-2853-4450-A89F-C6D621076E50}" type="pres">
      <dgm:prSet presAssocID="{8B21C931-BF6D-4040-B0ED-9A33E701B64F}" presName="space" presStyleCnt="0"/>
      <dgm:spPr/>
    </dgm:pt>
    <dgm:pt modelId="{6A5CDAD9-A971-4F9F-B3C9-4CAAEBFA6439}" type="pres">
      <dgm:prSet presAssocID="{0064D9AC-ED9E-44FF-9733-F0DB951C0393}" presName="composite" presStyleCnt="0"/>
      <dgm:spPr/>
    </dgm:pt>
    <dgm:pt modelId="{EA4DA004-E1A1-4520-AB2D-C56B28425FB2}" type="pres">
      <dgm:prSet presAssocID="{0064D9AC-ED9E-44FF-9733-F0DB951C039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5EC10119-DB72-4341-8EEB-1DD34C32778E}" type="pres">
      <dgm:prSet presAssocID="{0064D9AC-ED9E-44FF-9733-F0DB951C039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AC475E04-828C-4C12-BA35-0F43F14F27C6}" type="pres">
      <dgm:prSet presAssocID="{AC8A2A19-95B0-4655-9CF8-6771F0095A0A}" presName="space" presStyleCnt="0"/>
      <dgm:spPr/>
    </dgm:pt>
    <dgm:pt modelId="{37404070-BC3C-47E6-A238-4B62A09360CC}" type="pres">
      <dgm:prSet presAssocID="{8E8272C4-3769-4187-9A16-90CABC54681D}" presName="composite" presStyleCnt="0"/>
      <dgm:spPr/>
    </dgm:pt>
    <dgm:pt modelId="{FF225373-478F-4E19-A1B5-1C3A5D624800}" type="pres">
      <dgm:prSet presAssocID="{8E8272C4-3769-4187-9A16-90CABC54681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6D7DADFF-610C-45FA-B58A-C9F952E8F9FC}" type="pres">
      <dgm:prSet presAssocID="{8E8272C4-3769-4187-9A16-90CABC54681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36B54BF7-6983-46A5-A1E1-D558C8CE6FFE}" type="presOf" srcId="{0064D9AC-ED9E-44FF-9733-F0DB951C0393}" destId="{EA4DA004-E1A1-4520-AB2D-C56B28425FB2}" srcOrd="0" destOrd="0" presId="urn:microsoft.com/office/officeart/2005/8/layout/hList1"/>
    <dgm:cxn modelId="{7B4CE3EF-D1E7-4549-A31C-093D33F3A65B}" type="presOf" srcId="{1CA10537-4260-43C6-894D-7A68D9F26BE9}" destId="{6D7DADFF-610C-45FA-B58A-C9F952E8F9FC}" srcOrd="0" destOrd="0" presId="urn:microsoft.com/office/officeart/2005/8/layout/hList1"/>
    <dgm:cxn modelId="{B15E43EC-22F0-4E7B-8E46-3A208FE95A8C}" srcId="{70FECA06-8636-42A1-B4A9-AB83710197D3}" destId="{E291DAED-CE48-40B8-80EC-3FACF7BB8D48}" srcOrd="0" destOrd="0" parTransId="{F760C54F-FDE3-47C3-9BDC-777553B1B465}" sibTransId="{8B21C931-BF6D-4040-B0ED-9A33E701B64F}"/>
    <dgm:cxn modelId="{00574511-05A8-40AF-9B03-24482D8D9772}" srcId="{E291DAED-CE48-40B8-80EC-3FACF7BB8D48}" destId="{F9C521F4-8329-4C36-8152-D87F797B56B3}" srcOrd="0" destOrd="0" parTransId="{CB8E2A74-9506-4805-905F-8B339BF7BE7B}" sibTransId="{2C3A56F5-1680-4964-9BAE-A3A24564BD10}"/>
    <dgm:cxn modelId="{63B5AEAC-7DC4-462A-BDA3-8B5344C8D727}" srcId="{70FECA06-8636-42A1-B4A9-AB83710197D3}" destId="{8E8272C4-3769-4187-9A16-90CABC54681D}" srcOrd="2" destOrd="0" parTransId="{18D27E92-E8F3-4D17-915A-B7C97B2BD470}" sibTransId="{3A51E837-1CAA-4120-A69C-9F106B856DE4}"/>
    <dgm:cxn modelId="{2140999D-25BF-412D-9F5C-DA0C509E5F1C}" type="presOf" srcId="{F9C521F4-8329-4C36-8152-D87F797B56B3}" destId="{C4B0C7FD-66B3-40F3-83F2-04DE1C589385}" srcOrd="0" destOrd="0" presId="urn:microsoft.com/office/officeart/2005/8/layout/hList1"/>
    <dgm:cxn modelId="{9383431C-A439-4F86-A33D-69B6DC11FADD}" srcId="{8E8272C4-3769-4187-9A16-90CABC54681D}" destId="{1CA10537-4260-43C6-894D-7A68D9F26BE9}" srcOrd="0" destOrd="0" parTransId="{AEABDCCF-8D24-4599-99E3-488455EAA818}" sibTransId="{370AAE05-4956-469E-B17C-34F9468CF6CA}"/>
    <dgm:cxn modelId="{D46F7022-C2F6-4ABA-85FA-4B87F11B7EB0}" type="presOf" srcId="{8E8272C4-3769-4187-9A16-90CABC54681D}" destId="{FF225373-478F-4E19-A1B5-1C3A5D624800}" srcOrd="0" destOrd="0" presId="urn:microsoft.com/office/officeart/2005/8/layout/hList1"/>
    <dgm:cxn modelId="{41B7B3D3-9290-415F-931C-085F2FA65838}" type="presOf" srcId="{E291DAED-CE48-40B8-80EC-3FACF7BB8D48}" destId="{7260864A-079B-4CAA-A64F-AE6C81C5B4B9}" srcOrd="0" destOrd="0" presId="urn:microsoft.com/office/officeart/2005/8/layout/hList1"/>
    <dgm:cxn modelId="{464C04A1-35C1-432C-A818-7885B18C2142}" type="presOf" srcId="{70FECA06-8636-42A1-B4A9-AB83710197D3}" destId="{B000A3C6-617A-4338-BBEC-4FDA439995A9}" srcOrd="0" destOrd="0" presId="urn:microsoft.com/office/officeart/2005/8/layout/hList1"/>
    <dgm:cxn modelId="{73E34F72-81D6-44D5-A97B-33BE2AB194F2}" type="presOf" srcId="{8A437E32-2E5E-4FAE-BCF6-FD1B048EEE37}" destId="{5EC10119-DB72-4341-8EEB-1DD34C32778E}" srcOrd="0" destOrd="0" presId="urn:microsoft.com/office/officeart/2005/8/layout/hList1"/>
    <dgm:cxn modelId="{5753F5F1-08B5-4450-A5ED-65BA57532798}" srcId="{0064D9AC-ED9E-44FF-9733-F0DB951C0393}" destId="{8A437E32-2E5E-4FAE-BCF6-FD1B048EEE37}" srcOrd="0" destOrd="0" parTransId="{9EB3B86E-E661-41F9-B459-8EC1A56D9811}" sibTransId="{5C4275A5-4717-4E0E-8611-A2086FA279CD}"/>
    <dgm:cxn modelId="{58865C81-CC2D-495B-9F64-D3806B2E7617}" srcId="{70FECA06-8636-42A1-B4A9-AB83710197D3}" destId="{0064D9AC-ED9E-44FF-9733-F0DB951C0393}" srcOrd="1" destOrd="0" parTransId="{EAE34497-06A1-4515-9C8A-4D6145B2B893}" sibTransId="{AC8A2A19-95B0-4655-9CF8-6771F0095A0A}"/>
    <dgm:cxn modelId="{D42C3F25-F944-4926-BD24-83CD9C529B6D}" type="presParOf" srcId="{B000A3C6-617A-4338-BBEC-4FDA439995A9}" destId="{218E66B2-3C90-4498-98A7-F2D724C2FA91}" srcOrd="0" destOrd="0" presId="urn:microsoft.com/office/officeart/2005/8/layout/hList1"/>
    <dgm:cxn modelId="{B4772C46-6770-448A-811D-2B41BCB120D8}" type="presParOf" srcId="{218E66B2-3C90-4498-98A7-F2D724C2FA91}" destId="{7260864A-079B-4CAA-A64F-AE6C81C5B4B9}" srcOrd="0" destOrd="0" presId="urn:microsoft.com/office/officeart/2005/8/layout/hList1"/>
    <dgm:cxn modelId="{7831AF71-CD51-4AE4-8A92-0BA7AEF0B95F}" type="presParOf" srcId="{218E66B2-3C90-4498-98A7-F2D724C2FA91}" destId="{C4B0C7FD-66B3-40F3-83F2-04DE1C589385}" srcOrd="1" destOrd="0" presId="urn:microsoft.com/office/officeart/2005/8/layout/hList1"/>
    <dgm:cxn modelId="{9E43BC1E-5804-4AA1-8BE6-EBFA3D32EE55}" type="presParOf" srcId="{B000A3C6-617A-4338-BBEC-4FDA439995A9}" destId="{766CB2A4-2853-4450-A89F-C6D621076E50}" srcOrd="1" destOrd="0" presId="urn:microsoft.com/office/officeart/2005/8/layout/hList1"/>
    <dgm:cxn modelId="{74C14EE8-5EB2-4E70-ACB5-AAF33A476E1D}" type="presParOf" srcId="{B000A3C6-617A-4338-BBEC-4FDA439995A9}" destId="{6A5CDAD9-A971-4F9F-B3C9-4CAAEBFA6439}" srcOrd="2" destOrd="0" presId="urn:microsoft.com/office/officeart/2005/8/layout/hList1"/>
    <dgm:cxn modelId="{21AE264D-ABC2-46CE-A01E-8CF7534A9E55}" type="presParOf" srcId="{6A5CDAD9-A971-4F9F-B3C9-4CAAEBFA6439}" destId="{EA4DA004-E1A1-4520-AB2D-C56B28425FB2}" srcOrd="0" destOrd="0" presId="urn:microsoft.com/office/officeart/2005/8/layout/hList1"/>
    <dgm:cxn modelId="{96E46315-1257-4FB6-83C2-90C83FF234B6}" type="presParOf" srcId="{6A5CDAD9-A971-4F9F-B3C9-4CAAEBFA6439}" destId="{5EC10119-DB72-4341-8EEB-1DD34C32778E}" srcOrd="1" destOrd="0" presId="urn:microsoft.com/office/officeart/2005/8/layout/hList1"/>
    <dgm:cxn modelId="{5464A7F8-1FEC-4D82-B218-D148288BBB97}" type="presParOf" srcId="{B000A3C6-617A-4338-BBEC-4FDA439995A9}" destId="{AC475E04-828C-4C12-BA35-0F43F14F27C6}" srcOrd="3" destOrd="0" presId="urn:microsoft.com/office/officeart/2005/8/layout/hList1"/>
    <dgm:cxn modelId="{AC719F6C-2EBD-4DE3-9AF7-DA15FA4E4686}" type="presParOf" srcId="{B000A3C6-617A-4338-BBEC-4FDA439995A9}" destId="{37404070-BC3C-47E6-A238-4B62A09360CC}" srcOrd="4" destOrd="0" presId="urn:microsoft.com/office/officeart/2005/8/layout/hList1"/>
    <dgm:cxn modelId="{C0310DB2-D472-48B6-8C6A-B1C9103E1AC1}" type="presParOf" srcId="{37404070-BC3C-47E6-A238-4B62A09360CC}" destId="{FF225373-478F-4E19-A1B5-1C3A5D624800}" srcOrd="0" destOrd="0" presId="urn:microsoft.com/office/officeart/2005/8/layout/hList1"/>
    <dgm:cxn modelId="{6A71ED40-ED95-42ED-A9D3-B63E7D0951A7}" type="presParOf" srcId="{37404070-BC3C-47E6-A238-4B62A09360CC}" destId="{6D7DADFF-610C-45FA-B58A-C9F952E8F9F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0FECA06-8636-42A1-B4A9-AB83710197D3}" type="doc">
      <dgm:prSet loTypeId="urn:microsoft.com/office/officeart/2005/8/layout/hList1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s-SV"/>
        </a:p>
      </dgm:t>
    </dgm:pt>
    <dgm:pt modelId="{E291DAED-CE48-40B8-80EC-3FACF7BB8D48}">
      <dgm:prSet phldrT="[Texto]" custT="1"/>
      <dgm:spPr>
        <a:xfrm>
          <a:off x="0" y="6750"/>
          <a:ext cx="10795960" cy="1411200"/>
        </a:xfrm>
        <a:prstGeom prst="rect">
          <a:avLst/>
        </a:prstGeom>
        <a:gradFill rotWithShape="0">
          <a:gsLst>
            <a:gs pos="0">
              <a:srgbClr val="FFC000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s-SV" sz="3200" b="1" dirty="0" smtClean="0">
              <a:solidFill>
                <a:sysClr val="windowText" lastClr="000000"/>
              </a:solidFill>
              <a:latin typeface="Acknowledgement" panose="02000603000000000000" pitchFamily="2" charset="0"/>
              <a:ea typeface="+mn-ea"/>
              <a:cs typeface="+mn-cs"/>
            </a:rPr>
            <a:t>Estrato 1</a:t>
          </a:r>
        </a:p>
      </dgm:t>
    </dgm:pt>
    <dgm:pt modelId="{F760C54F-FDE3-47C3-9BDC-777553B1B465}" type="parTrans" cxnId="{B15E43EC-22F0-4E7B-8E46-3A208FE95A8C}">
      <dgm:prSet/>
      <dgm:spPr/>
      <dgm:t>
        <a:bodyPr/>
        <a:lstStyle/>
        <a:p>
          <a:endParaRPr lang="es-SV" sz="3200" b="1">
            <a:solidFill>
              <a:schemeClr val="tx1"/>
            </a:solidFill>
          </a:endParaRPr>
        </a:p>
      </dgm:t>
    </dgm:pt>
    <dgm:pt modelId="{8B21C931-BF6D-4040-B0ED-9A33E701B64F}" type="sibTrans" cxnId="{B15E43EC-22F0-4E7B-8E46-3A208FE95A8C}">
      <dgm:prSet/>
      <dgm:spPr/>
      <dgm:t>
        <a:bodyPr/>
        <a:lstStyle/>
        <a:p>
          <a:endParaRPr lang="es-SV" sz="3200" b="1">
            <a:solidFill>
              <a:schemeClr val="tx1"/>
            </a:solidFill>
          </a:endParaRPr>
        </a:p>
      </dgm:t>
    </dgm:pt>
    <dgm:pt modelId="{F9C521F4-8329-4C36-8152-D87F797B56B3}">
      <dgm:prSet phldrT="[Texto]" custT="1"/>
      <dgm:spPr>
        <a:xfrm>
          <a:off x="0" y="1367806"/>
          <a:ext cx="10795960" cy="2690099"/>
        </a:xfrm>
        <a:prstGeom prst="rect">
          <a:avLst/>
        </a:prstGeom>
        <a:solidFill>
          <a:srgbClr val="FFC000">
            <a:tint val="40000"/>
            <a:alpha val="90000"/>
            <a:hueOff val="0"/>
            <a:satOff val="0"/>
            <a:lumOff val="0"/>
            <a:alphaOff val="0"/>
          </a:srgbClr>
        </a:solidFill>
        <a:ln w="6350" cap="flat" cmpd="sng" algn="ctr">
          <a:solidFill>
            <a:srgbClr val="FFC000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ysClr val="window" lastClr="FFFFFF"/>
          </a:contourClr>
        </a:sp3d>
      </dgm:spPr>
      <dgm:t>
        <a:bodyPr/>
        <a:lstStyle/>
        <a:p>
          <a:pPr algn="just"/>
          <a:r>
            <a:rPr lang="es-SV" sz="32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Se fortalecerá la vigilancia epidemiológica para la detección de casos importados, o de casos procedentes de áreas de mayor incidencia de malaria dentro del país; se determinará la presencia del vector y la búsqueda inteligente de casos asintomáticos.</a:t>
          </a:r>
          <a:endParaRPr lang="es-SV" sz="32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CB8E2A74-9506-4805-905F-8B339BF7BE7B}" type="parTrans" cxnId="{00574511-05A8-40AF-9B03-24482D8D9772}">
      <dgm:prSet/>
      <dgm:spPr/>
      <dgm:t>
        <a:bodyPr/>
        <a:lstStyle/>
        <a:p>
          <a:endParaRPr lang="es-SV" sz="3200" b="1">
            <a:solidFill>
              <a:schemeClr val="tx1"/>
            </a:solidFill>
          </a:endParaRPr>
        </a:p>
      </dgm:t>
    </dgm:pt>
    <dgm:pt modelId="{2C3A56F5-1680-4964-9BAE-A3A24564BD10}" type="sibTrans" cxnId="{00574511-05A8-40AF-9B03-24482D8D9772}">
      <dgm:prSet/>
      <dgm:spPr/>
      <dgm:t>
        <a:bodyPr/>
        <a:lstStyle/>
        <a:p>
          <a:endParaRPr lang="es-SV" sz="3200" b="1">
            <a:solidFill>
              <a:schemeClr val="tx1"/>
            </a:solidFill>
          </a:endParaRPr>
        </a:p>
      </dgm:t>
    </dgm:pt>
    <dgm:pt modelId="{B000A3C6-617A-4338-BBEC-4FDA439995A9}" type="pres">
      <dgm:prSet presAssocID="{70FECA06-8636-42A1-B4A9-AB83710197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218E66B2-3C90-4498-98A7-F2D724C2FA91}" type="pres">
      <dgm:prSet presAssocID="{E291DAED-CE48-40B8-80EC-3FACF7BB8D48}" presName="composite" presStyleCnt="0"/>
      <dgm:spPr/>
    </dgm:pt>
    <dgm:pt modelId="{7260864A-079B-4CAA-A64F-AE6C81C5B4B9}" type="pres">
      <dgm:prSet presAssocID="{E291DAED-CE48-40B8-80EC-3FACF7BB8D48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C4B0C7FD-66B3-40F3-83F2-04DE1C589385}" type="pres">
      <dgm:prSet presAssocID="{E291DAED-CE48-40B8-80EC-3FACF7BB8D48}" presName="desTx" presStyleLbl="alignAccFollowNode1" presStyleIdx="0" presStyleCnt="1" custLinFactNeighborX="-103" custLinFactNeighborY="-186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56FDA731-7A63-4876-82B2-209952EF3681}" type="presOf" srcId="{F9C521F4-8329-4C36-8152-D87F797B56B3}" destId="{C4B0C7FD-66B3-40F3-83F2-04DE1C589385}" srcOrd="0" destOrd="0" presId="urn:microsoft.com/office/officeart/2005/8/layout/hList1"/>
    <dgm:cxn modelId="{B15E43EC-22F0-4E7B-8E46-3A208FE95A8C}" srcId="{70FECA06-8636-42A1-B4A9-AB83710197D3}" destId="{E291DAED-CE48-40B8-80EC-3FACF7BB8D48}" srcOrd="0" destOrd="0" parTransId="{F760C54F-FDE3-47C3-9BDC-777553B1B465}" sibTransId="{8B21C931-BF6D-4040-B0ED-9A33E701B64F}"/>
    <dgm:cxn modelId="{CE58D420-5620-4D76-914D-A1F9CC9CB5DB}" type="presOf" srcId="{E291DAED-CE48-40B8-80EC-3FACF7BB8D48}" destId="{7260864A-079B-4CAA-A64F-AE6C81C5B4B9}" srcOrd="0" destOrd="0" presId="urn:microsoft.com/office/officeart/2005/8/layout/hList1"/>
    <dgm:cxn modelId="{B87AA289-2D46-46A5-AE91-2BB5E129E5DA}" type="presOf" srcId="{70FECA06-8636-42A1-B4A9-AB83710197D3}" destId="{B000A3C6-617A-4338-BBEC-4FDA439995A9}" srcOrd="0" destOrd="0" presId="urn:microsoft.com/office/officeart/2005/8/layout/hList1"/>
    <dgm:cxn modelId="{00574511-05A8-40AF-9B03-24482D8D9772}" srcId="{E291DAED-CE48-40B8-80EC-3FACF7BB8D48}" destId="{F9C521F4-8329-4C36-8152-D87F797B56B3}" srcOrd="0" destOrd="0" parTransId="{CB8E2A74-9506-4805-905F-8B339BF7BE7B}" sibTransId="{2C3A56F5-1680-4964-9BAE-A3A24564BD10}"/>
    <dgm:cxn modelId="{6FA7746B-EB83-4B58-A3D1-921D5013FFBB}" type="presParOf" srcId="{B000A3C6-617A-4338-BBEC-4FDA439995A9}" destId="{218E66B2-3C90-4498-98A7-F2D724C2FA91}" srcOrd="0" destOrd="0" presId="urn:microsoft.com/office/officeart/2005/8/layout/hList1"/>
    <dgm:cxn modelId="{C7744861-64A4-4A90-944E-66EDC02D2617}" type="presParOf" srcId="{218E66B2-3C90-4498-98A7-F2D724C2FA91}" destId="{7260864A-079B-4CAA-A64F-AE6C81C5B4B9}" srcOrd="0" destOrd="0" presId="urn:microsoft.com/office/officeart/2005/8/layout/hList1"/>
    <dgm:cxn modelId="{A4613823-A291-4A9D-A421-7D758E380B23}" type="presParOf" srcId="{218E66B2-3C90-4498-98A7-F2D724C2FA91}" destId="{C4B0C7FD-66B3-40F3-83F2-04DE1C58938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11962E-7C90-4CF3-B6FA-431E02EACC91}">
      <dsp:nvSpPr>
        <dsp:cNvPr id="0" name=""/>
        <dsp:cNvSpPr/>
      </dsp:nvSpPr>
      <dsp:spPr>
        <a:xfrm rot="5400000">
          <a:off x="-262718" y="264852"/>
          <a:ext cx="1751458" cy="1226021"/>
        </a:xfrm>
        <a:prstGeom prst="chevron">
          <a:avLst/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4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1</a:t>
          </a:r>
          <a:endParaRPr lang="es-SV" sz="34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1" y="615145"/>
        <a:ext cx="1226021" cy="525437"/>
      </dsp:txXfrm>
    </dsp:sp>
    <dsp:sp modelId="{C5F3A1DF-C784-43AD-9EE4-59E7AF01EF5C}">
      <dsp:nvSpPr>
        <dsp:cNvPr id="0" name=""/>
        <dsp:cNvSpPr/>
      </dsp:nvSpPr>
      <dsp:spPr>
        <a:xfrm rot="5400000">
          <a:off x="3129886" y="-1901731"/>
          <a:ext cx="1138448" cy="494617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35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Altamente participativo</a:t>
          </a:r>
          <a:endParaRPr lang="es-SV" sz="3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1226021" y="57708"/>
        <a:ext cx="4890604" cy="1027300"/>
      </dsp:txXfrm>
    </dsp:sp>
    <dsp:sp modelId="{934B775C-C8B8-4AC9-AEE8-8E1B99C7D3EE}">
      <dsp:nvSpPr>
        <dsp:cNvPr id="0" name=""/>
        <dsp:cNvSpPr/>
      </dsp:nvSpPr>
      <dsp:spPr>
        <a:xfrm rot="5400000">
          <a:off x="-262718" y="1823801"/>
          <a:ext cx="1751458" cy="1226021"/>
        </a:xfrm>
        <a:prstGeom prst="chevron">
          <a:avLst/>
        </a:prstGeom>
        <a:solidFill>
          <a:srgbClr val="FFC000">
            <a:hueOff val="5197846"/>
            <a:satOff val="-23984"/>
            <a:lumOff val="883"/>
            <a:alphaOff val="0"/>
          </a:srgbClr>
        </a:solidFill>
        <a:ln w="12700" cap="flat" cmpd="sng" algn="ctr">
          <a:solidFill>
            <a:srgbClr val="FFC000">
              <a:hueOff val="5197846"/>
              <a:satOff val="-23984"/>
              <a:lumOff val="883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4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2</a:t>
          </a:r>
          <a:endParaRPr lang="es-SV" sz="34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1" y="2174094"/>
        <a:ext cx="1226021" cy="525437"/>
      </dsp:txXfrm>
    </dsp:sp>
    <dsp:sp modelId="{63FC3029-A0BA-49D7-BD88-90BE5EF58B82}">
      <dsp:nvSpPr>
        <dsp:cNvPr id="0" name=""/>
        <dsp:cNvSpPr/>
      </dsp:nvSpPr>
      <dsp:spPr>
        <a:xfrm rot="5400000">
          <a:off x="3129886" y="-342782"/>
          <a:ext cx="1138448" cy="494617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5197846"/>
              <a:satOff val="-23984"/>
              <a:lumOff val="883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35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Incluyente</a:t>
          </a:r>
          <a:endParaRPr lang="es-SV" sz="3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1226021" y="1616657"/>
        <a:ext cx="4890604" cy="1027300"/>
      </dsp:txXfrm>
    </dsp:sp>
    <dsp:sp modelId="{7E028134-14C0-4890-8E3F-62809F0FB727}">
      <dsp:nvSpPr>
        <dsp:cNvPr id="0" name=""/>
        <dsp:cNvSpPr/>
      </dsp:nvSpPr>
      <dsp:spPr>
        <a:xfrm rot="5400000">
          <a:off x="-262718" y="3382750"/>
          <a:ext cx="1751458" cy="1226021"/>
        </a:xfrm>
        <a:prstGeom prst="chevron">
          <a:avLst/>
        </a:prstGeom>
        <a:solidFill>
          <a:srgbClr val="FFC000">
            <a:hueOff val="10395692"/>
            <a:satOff val="-47968"/>
            <a:lumOff val="1765"/>
            <a:alphaOff val="0"/>
          </a:srgbClr>
        </a:solidFill>
        <a:ln w="12700" cap="flat" cmpd="sng" algn="ctr">
          <a:solidFill>
            <a:srgbClr val="FFC000">
              <a:hueOff val="10395692"/>
              <a:satOff val="-47968"/>
              <a:lumOff val="1765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4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3</a:t>
          </a:r>
          <a:endParaRPr lang="es-SV" sz="34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1" y="3733043"/>
        <a:ext cx="1226021" cy="525437"/>
      </dsp:txXfrm>
    </dsp:sp>
    <dsp:sp modelId="{57B0EB80-B5F5-4426-B326-521A2408F68F}">
      <dsp:nvSpPr>
        <dsp:cNvPr id="0" name=""/>
        <dsp:cNvSpPr/>
      </dsp:nvSpPr>
      <dsp:spPr>
        <a:xfrm rot="5400000">
          <a:off x="3129886" y="1216166"/>
          <a:ext cx="1138448" cy="494617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10395692"/>
              <a:satOff val="-47968"/>
              <a:lumOff val="1765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35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Multisectorial</a:t>
          </a:r>
          <a:endParaRPr lang="es-SV" sz="3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1226021" y="3175605"/>
        <a:ext cx="4890604" cy="10273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98EAA-5BE1-479C-AB67-9D3112FB9FE7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gradFill rotWithShape="0">
          <a:gsLst>
            <a:gs pos="0">
              <a:srgbClr val="FFC000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16FAF49-F9FA-4ADE-83D5-2A3964F0F704}">
      <dsp:nvSpPr>
        <dsp:cNvPr id="0" name=""/>
        <dsp:cNvSpPr/>
      </dsp:nvSpPr>
      <dsp:spPr>
        <a:xfrm>
          <a:off x="8731" y="1625600"/>
          <a:ext cx="2616200" cy="2167466"/>
        </a:xfrm>
        <a:prstGeom prst="roundRect">
          <a:avLst/>
        </a:prstGeom>
        <a:gradFill rotWithShape="0">
          <a:gsLst>
            <a:gs pos="0">
              <a:srgbClr val="FFC000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200" b="1" kern="120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Evaluación del Plan Nacional de Malaria 2011-2014</a:t>
          </a:r>
          <a:endParaRPr lang="es-SV" sz="2200" b="1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114538" y="1731407"/>
        <a:ext cx="2404586" cy="1955852"/>
      </dsp:txXfrm>
    </dsp:sp>
    <dsp:sp modelId="{E3A92AEE-85E8-4D1B-B633-0C23DB9F1C73}">
      <dsp:nvSpPr>
        <dsp:cNvPr id="0" name=""/>
        <dsp:cNvSpPr/>
      </dsp:nvSpPr>
      <dsp:spPr>
        <a:xfrm>
          <a:off x="2755899" y="1625600"/>
          <a:ext cx="2616200" cy="2167466"/>
        </a:xfrm>
        <a:prstGeom prst="roundRect">
          <a:avLst/>
        </a:prstGeom>
        <a:gradFill rotWithShape="0">
          <a:gsLst>
            <a:gs pos="0">
              <a:srgbClr val="FFC000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200" b="1" kern="120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Formulación del Plan Estratégico Nacional Multisectorial de Malaria 2016-2020</a:t>
          </a:r>
          <a:endParaRPr lang="es-SV" sz="2200" b="1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2861706" y="1731407"/>
        <a:ext cx="2404586" cy="1955852"/>
      </dsp:txXfrm>
    </dsp:sp>
    <dsp:sp modelId="{D87BB933-5EED-4349-84E5-795EB3DABD09}">
      <dsp:nvSpPr>
        <dsp:cNvPr id="0" name=""/>
        <dsp:cNvSpPr/>
      </dsp:nvSpPr>
      <dsp:spPr>
        <a:xfrm>
          <a:off x="5503068" y="1625600"/>
          <a:ext cx="2616200" cy="2167466"/>
        </a:xfrm>
        <a:prstGeom prst="roundRect">
          <a:avLst/>
        </a:prstGeom>
        <a:gradFill rotWithShape="0">
          <a:gsLst>
            <a:gs pos="0">
              <a:srgbClr val="FFC000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200" b="1" kern="120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Socialización del PENMEM 2016-2020 </a:t>
          </a:r>
          <a:endParaRPr lang="es-SV" sz="2200" b="1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5608875" y="1731407"/>
        <a:ext cx="2404586" cy="19558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6116EC-49E8-4F2B-B926-F074E05C15DC}">
      <dsp:nvSpPr>
        <dsp:cNvPr id="0" name=""/>
        <dsp:cNvSpPr/>
      </dsp:nvSpPr>
      <dsp:spPr>
        <a:xfrm>
          <a:off x="592" y="1027991"/>
          <a:ext cx="2550251" cy="3060302"/>
        </a:xfrm>
        <a:prstGeom prst="roundRect">
          <a:avLst>
            <a:gd name="adj" fmla="val 5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8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Participativo</a:t>
          </a:r>
          <a:endParaRPr lang="es-SV" sz="28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 rot="16200000">
        <a:off x="-991637" y="2035159"/>
        <a:ext cx="2494509" cy="495112"/>
      </dsp:txXfrm>
    </dsp:sp>
    <dsp:sp modelId="{EC2A4508-EE63-45DE-975C-6D334AF63753}">
      <dsp:nvSpPr>
        <dsp:cNvPr id="0" name=""/>
        <dsp:cNvSpPr/>
      </dsp:nvSpPr>
      <dsp:spPr>
        <a:xfrm>
          <a:off x="510642" y="1027991"/>
          <a:ext cx="1899937" cy="306030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5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126 Asistentes</a:t>
          </a:r>
          <a:endParaRPr lang="es-SV" sz="25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510642" y="1027991"/>
        <a:ext cx="1899937" cy="3060302"/>
      </dsp:txXfrm>
    </dsp:sp>
    <dsp:sp modelId="{57FD0401-3205-4431-BBAB-267B863268DF}">
      <dsp:nvSpPr>
        <dsp:cNvPr id="0" name=""/>
        <dsp:cNvSpPr/>
      </dsp:nvSpPr>
      <dsp:spPr>
        <a:xfrm>
          <a:off x="2640103" y="1027991"/>
          <a:ext cx="2550251" cy="3060302"/>
        </a:xfrm>
        <a:prstGeom prst="roundRect">
          <a:avLst>
            <a:gd name="adj" fmla="val 5000"/>
          </a:avLst>
        </a:prstGeom>
        <a:solidFill>
          <a:srgbClr val="FFC000">
            <a:hueOff val="5197846"/>
            <a:satOff val="-23984"/>
            <a:lumOff val="883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8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Multisectorial</a:t>
          </a:r>
          <a:endParaRPr lang="es-SV" sz="28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 rot="16200000">
        <a:off x="1647873" y="2035159"/>
        <a:ext cx="2494509" cy="495112"/>
      </dsp:txXfrm>
    </dsp:sp>
    <dsp:sp modelId="{7CAD6194-7BE9-4183-8070-1403D7257D87}">
      <dsp:nvSpPr>
        <dsp:cNvPr id="0" name=""/>
        <dsp:cNvSpPr/>
      </dsp:nvSpPr>
      <dsp:spPr>
        <a:xfrm rot="5400000">
          <a:off x="2427974" y="3460319"/>
          <a:ext cx="449759" cy="382537"/>
        </a:xfrm>
        <a:prstGeom prst="flowChartExtra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10EEBC-46AF-4289-A206-DE85EC358CC0}">
      <dsp:nvSpPr>
        <dsp:cNvPr id="0" name=""/>
        <dsp:cNvSpPr/>
      </dsp:nvSpPr>
      <dsp:spPr>
        <a:xfrm>
          <a:off x="3150153" y="1027991"/>
          <a:ext cx="1899937" cy="306030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5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6 de 8 Sectores representados en el MCP –ES asistieron</a:t>
          </a:r>
          <a:endParaRPr lang="es-SV" sz="25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3150153" y="1027991"/>
        <a:ext cx="1899937" cy="3060302"/>
      </dsp:txXfrm>
    </dsp:sp>
    <dsp:sp modelId="{86ADC707-7C90-4A57-BAE8-32F5C7A91A4C}">
      <dsp:nvSpPr>
        <dsp:cNvPr id="0" name=""/>
        <dsp:cNvSpPr/>
      </dsp:nvSpPr>
      <dsp:spPr>
        <a:xfrm>
          <a:off x="5279613" y="1027991"/>
          <a:ext cx="2550251" cy="3060302"/>
        </a:xfrm>
        <a:prstGeom prst="roundRect">
          <a:avLst>
            <a:gd name="adj" fmla="val 5000"/>
          </a:avLst>
        </a:prstGeom>
        <a:solidFill>
          <a:srgbClr val="FFC000">
            <a:hueOff val="10395692"/>
            <a:satOff val="-47968"/>
            <a:lumOff val="1765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8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Inclusivo</a:t>
          </a:r>
          <a:endParaRPr lang="es-SV" sz="28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 rot="16200000">
        <a:off x="4287383" y="2035159"/>
        <a:ext cx="2494509" cy="495112"/>
      </dsp:txXfrm>
    </dsp:sp>
    <dsp:sp modelId="{310FCE5C-F9A9-44B6-88B3-1DFEAA34E0E3}">
      <dsp:nvSpPr>
        <dsp:cNvPr id="0" name=""/>
        <dsp:cNvSpPr/>
      </dsp:nvSpPr>
      <dsp:spPr>
        <a:xfrm rot="5400000">
          <a:off x="5067485" y="3460319"/>
          <a:ext cx="449759" cy="382537"/>
        </a:xfrm>
        <a:prstGeom prst="flowChartExtra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10395692"/>
              <a:satOff val="-47968"/>
              <a:lumOff val="1765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BE794-0A61-42D4-8FD6-3F19B6743DAC}">
      <dsp:nvSpPr>
        <dsp:cNvPr id="0" name=""/>
        <dsp:cNvSpPr/>
      </dsp:nvSpPr>
      <dsp:spPr>
        <a:xfrm>
          <a:off x="5789664" y="1027991"/>
          <a:ext cx="1899937" cy="306030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5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Hombres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5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Mujeres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5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Mujeres Trans</a:t>
          </a:r>
          <a:endParaRPr lang="es-SV" sz="25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5789664" y="1027991"/>
        <a:ext cx="1899937" cy="30603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5F7AB2-B9D8-49CE-AE35-AD6BEF9CAF80}">
      <dsp:nvSpPr>
        <dsp:cNvPr id="0" name=""/>
        <dsp:cNvSpPr/>
      </dsp:nvSpPr>
      <dsp:spPr>
        <a:xfrm rot="5400000">
          <a:off x="618644" y="1231726"/>
          <a:ext cx="1923339" cy="232171"/>
        </a:xfrm>
        <a:prstGeom prst="rect">
          <a:avLst/>
        </a:prstGeom>
        <a:solidFill>
          <a:srgbClr val="ED7D31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204CBA-5B80-437D-BD57-A5FC8896B4BC}">
      <dsp:nvSpPr>
        <dsp:cNvPr id="0" name=""/>
        <dsp:cNvSpPr/>
      </dsp:nvSpPr>
      <dsp:spPr>
        <a:xfrm>
          <a:off x="1058664" y="661"/>
          <a:ext cx="2579687" cy="1547812"/>
        </a:xfrm>
        <a:prstGeom prst="roundRect">
          <a:avLst>
            <a:gd name="adj" fmla="val 10000"/>
          </a:avLst>
        </a:prstGeom>
        <a:solidFill>
          <a:srgbClr val="ED7D31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0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MCP-ES, Recibe la invitación del Fondo Mundial para la presentación de la NC</a:t>
          </a:r>
          <a:endParaRPr lang="es-SV" sz="20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1103998" y="45995"/>
        <a:ext cx="2489019" cy="1457144"/>
      </dsp:txXfrm>
    </dsp:sp>
    <dsp:sp modelId="{0F181CCA-636B-43EA-9015-04974E49411F}">
      <dsp:nvSpPr>
        <dsp:cNvPr id="0" name=""/>
        <dsp:cNvSpPr/>
      </dsp:nvSpPr>
      <dsp:spPr>
        <a:xfrm rot="5400000">
          <a:off x="618644" y="3166491"/>
          <a:ext cx="1923339" cy="232171"/>
        </a:xfrm>
        <a:prstGeom prst="rect">
          <a:avLst/>
        </a:prstGeom>
        <a:solidFill>
          <a:srgbClr val="A5A5A5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D788C3-2E25-42A0-AA9D-B521DD9DA836}">
      <dsp:nvSpPr>
        <dsp:cNvPr id="0" name=""/>
        <dsp:cNvSpPr/>
      </dsp:nvSpPr>
      <dsp:spPr>
        <a:xfrm>
          <a:off x="1058664" y="1935427"/>
          <a:ext cx="2579687" cy="1547812"/>
        </a:xfrm>
        <a:prstGeom prst="roundRect">
          <a:avLst>
            <a:gd name="adj" fmla="val 10000"/>
          </a:avLst>
        </a:prstGeom>
        <a:solidFill>
          <a:srgbClr val="A5A5A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0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Nombra un Comité de </a:t>
          </a:r>
          <a:r>
            <a:rPr lang="es-SV" sz="20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Propuestas con Asistencia Técnica del RP</a:t>
          </a:r>
          <a:endParaRPr lang="es-SV" sz="20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1103998" y="1980761"/>
        <a:ext cx="2489019" cy="1457144"/>
      </dsp:txXfrm>
    </dsp:sp>
    <dsp:sp modelId="{89A7289B-038B-4346-89E7-175B648A7A47}">
      <dsp:nvSpPr>
        <dsp:cNvPr id="0" name=""/>
        <dsp:cNvSpPr/>
      </dsp:nvSpPr>
      <dsp:spPr>
        <a:xfrm>
          <a:off x="1586027" y="4133874"/>
          <a:ext cx="3419558" cy="232171"/>
        </a:xfrm>
        <a:prstGeom prst="rect">
          <a:avLst/>
        </a:prstGeom>
        <a:solidFill>
          <a:srgbClr val="FFC000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77773D-D8ED-43FF-AE50-EA822CFE3723}">
      <dsp:nvSpPr>
        <dsp:cNvPr id="0" name=""/>
        <dsp:cNvSpPr/>
      </dsp:nvSpPr>
      <dsp:spPr>
        <a:xfrm>
          <a:off x="1058664" y="3870192"/>
          <a:ext cx="2579687" cy="1547812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000" kern="120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Gestiona fondos para la contratación de Asistencia Técnica</a:t>
          </a:r>
          <a:endParaRPr lang="es-SV" sz="2000" kern="1200" dirty="0" smtClean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1103998" y="3915526"/>
        <a:ext cx="2489019" cy="1457144"/>
      </dsp:txXfrm>
    </dsp:sp>
    <dsp:sp modelId="{FF6AD952-81AB-4F3C-8BD3-B631C8921879}">
      <dsp:nvSpPr>
        <dsp:cNvPr id="0" name=""/>
        <dsp:cNvSpPr/>
      </dsp:nvSpPr>
      <dsp:spPr>
        <a:xfrm rot="16200000">
          <a:off x="4049628" y="3166491"/>
          <a:ext cx="1923339" cy="232171"/>
        </a:xfrm>
        <a:prstGeom prst="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28A6FF-CBC5-4B05-8C5A-6D08FA743136}">
      <dsp:nvSpPr>
        <dsp:cNvPr id="0" name=""/>
        <dsp:cNvSpPr/>
      </dsp:nvSpPr>
      <dsp:spPr>
        <a:xfrm>
          <a:off x="4489648" y="3870192"/>
          <a:ext cx="2579687" cy="1547812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000" kern="120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Coordina los procesos de Consulta Multisectorial/Diálogo de País</a:t>
          </a:r>
          <a:endParaRPr lang="es-SV" sz="2000" kern="1200" dirty="0" smtClean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4534982" y="3915526"/>
        <a:ext cx="2489019" cy="1457144"/>
      </dsp:txXfrm>
    </dsp:sp>
    <dsp:sp modelId="{FD84DFAE-80FA-4E26-BD78-86E71AD7E08B}">
      <dsp:nvSpPr>
        <dsp:cNvPr id="0" name=""/>
        <dsp:cNvSpPr/>
      </dsp:nvSpPr>
      <dsp:spPr>
        <a:xfrm rot="16200000">
          <a:off x="4049628" y="1231726"/>
          <a:ext cx="1923339" cy="232171"/>
        </a:xfrm>
        <a:prstGeom prst="rect">
          <a:avLst/>
        </a:prstGeom>
        <a:solidFill>
          <a:srgbClr val="70AD47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C33026-66C5-492B-B1BD-E58D76B2402D}">
      <dsp:nvSpPr>
        <dsp:cNvPr id="0" name=""/>
        <dsp:cNvSpPr/>
      </dsp:nvSpPr>
      <dsp:spPr>
        <a:xfrm>
          <a:off x="4489648" y="1935427"/>
          <a:ext cx="2579687" cy="1547812"/>
        </a:xfrm>
        <a:prstGeom prst="roundRect">
          <a:avLst>
            <a:gd name="adj" fmla="val 10000"/>
          </a:avLst>
        </a:prstGeo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000" kern="120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A través de un Comité Ad Hoc selecciona al Receptor Principal</a:t>
          </a:r>
          <a:endParaRPr lang="es-SV" sz="2000" kern="1200" dirty="0" smtClean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4534982" y="1980761"/>
        <a:ext cx="2489019" cy="1457144"/>
      </dsp:txXfrm>
    </dsp:sp>
    <dsp:sp modelId="{18EE26F3-DB0E-4389-B866-A8881121661E}">
      <dsp:nvSpPr>
        <dsp:cNvPr id="0" name=""/>
        <dsp:cNvSpPr/>
      </dsp:nvSpPr>
      <dsp:spPr>
        <a:xfrm>
          <a:off x="4489648" y="661"/>
          <a:ext cx="2579687" cy="1547812"/>
        </a:xfrm>
        <a:prstGeom prst="roundRect">
          <a:avLst>
            <a:gd name="adj" fmla="val 10000"/>
          </a:avLst>
        </a:prstGeom>
        <a:solidFill>
          <a:srgbClr val="ED7D31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000" kern="120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Supervisa el proceso de desarrollo hasta la presentación de la NC al Fondo Mundial.</a:t>
          </a:r>
          <a:endParaRPr lang="es-SV" sz="2000" kern="1200" dirty="0" smtClean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4534982" y="45995"/>
        <a:ext cx="2489019" cy="14571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61BAE-FBC3-44AC-AEE0-2D2D4846AC7D}">
      <dsp:nvSpPr>
        <dsp:cNvPr id="0" name=""/>
        <dsp:cNvSpPr/>
      </dsp:nvSpPr>
      <dsp:spPr>
        <a:xfrm rot="16200000">
          <a:off x="-809352" y="811420"/>
          <a:ext cx="3651841" cy="2029000"/>
        </a:xfrm>
        <a:prstGeom prst="flowChartManualOperation">
          <a:avLst/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463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500" b="1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Sección 1-Contexto de País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Descripción de la situación epidemiológica del país, incluidos los sistemas sanitarios y las barreras de acceso a los mismos, al igual que la respuesta nacional. </a:t>
          </a:r>
          <a:endParaRPr lang="es-SV" sz="15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 rot="5400000">
        <a:off x="2068" y="730368"/>
        <a:ext cx="2029000" cy="2191105"/>
      </dsp:txXfrm>
    </dsp:sp>
    <dsp:sp modelId="{1B58EA43-2AFA-466B-85C1-9CA02FBC8E19}">
      <dsp:nvSpPr>
        <dsp:cNvPr id="0" name=""/>
        <dsp:cNvSpPr/>
      </dsp:nvSpPr>
      <dsp:spPr>
        <a:xfrm rot="16200000">
          <a:off x="1371823" y="811420"/>
          <a:ext cx="3651841" cy="2029000"/>
        </a:xfrm>
        <a:prstGeom prst="flowChartManualOperation">
          <a:avLst/>
        </a:prstGeom>
        <a:solidFill>
          <a:srgbClr val="FFC000">
            <a:hueOff val="3465231"/>
            <a:satOff val="-15989"/>
            <a:lumOff val="588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463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500" b="1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Sección 2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Información sobre el panorama nacional de financiamiento y sostenibilidad.</a:t>
          </a:r>
          <a:endParaRPr lang="es-SV" sz="15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 rot="5400000">
        <a:off x="2183243" y="730368"/>
        <a:ext cx="2029000" cy="2191105"/>
      </dsp:txXfrm>
    </dsp:sp>
    <dsp:sp modelId="{485D3640-3E04-4901-9B4C-763838FFB132}">
      <dsp:nvSpPr>
        <dsp:cNvPr id="0" name=""/>
        <dsp:cNvSpPr/>
      </dsp:nvSpPr>
      <dsp:spPr>
        <a:xfrm rot="16200000">
          <a:off x="3552998" y="811420"/>
          <a:ext cx="3651841" cy="2029000"/>
        </a:xfrm>
        <a:prstGeom prst="flowChartManualOperation">
          <a:avLst/>
        </a:prstGeom>
        <a:solidFill>
          <a:srgbClr val="FFC000">
            <a:hueOff val="6930461"/>
            <a:satOff val="-31979"/>
            <a:lumOff val="1177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463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500" b="1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Sección 3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Solicitud de financiamiento al Fondo Mundial, que debe incluir un análisis de las deficiencias programáticas, los fundamentos de la solicitud, y la herramienta modular.</a:t>
          </a:r>
          <a:endParaRPr lang="es-SV" sz="15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 rot="5400000">
        <a:off x="4364418" y="730368"/>
        <a:ext cx="2029000" cy="2191105"/>
      </dsp:txXfrm>
    </dsp:sp>
    <dsp:sp modelId="{FB0EA617-646D-4C7C-B5ED-BC4C22E8812C}">
      <dsp:nvSpPr>
        <dsp:cNvPr id="0" name=""/>
        <dsp:cNvSpPr/>
      </dsp:nvSpPr>
      <dsp:spPr>
        <a:xfrm rot="16200000">
          <a:off x="5734174" y="811420"/>
          <a:ext cx="3651841" cy="2029000"/>
        </a:xfrm>
        <a:prstGeom prst="flowChartManualOperation">
          <a:avLst/>
        </a:prstGeom>
        <a:solidFill>
          <a:srgbClr val="FFC000">
            <a:hueOff val="10395692"/>
            <a:satOff val="-47968"/>
            <a:lumOff val="1765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b="1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Sección 4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Acuerdos de ejecución y evaluación de riesgos</a:t>
          </a:r>
          <a:endParaRPr lang="es-SV" sz="1800" b="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 rot="5400000">
        <a:off x="6545594" y="730368"/>
        <a:ext cx="2029000" cy="219110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61BAE-FBC3-44AC-AEE0-2D2D4846AC7D}">
      <dsp:nvSpPr>
        <dsp:cNvPr id="0" name=""/>
        <dsp:cNvSpPr/>
      </dsp:nvSpPr>
      <dsp:spPr>
        <a:xfrm rot="16200000">
          <a:off x="-1655343" y="1658522"/>
          <a:ext cx="4573116" cy="1256070"/>
        </a:xfrm>
        <a:prstGeom prst="flowChartManualOperation">
          <a:avLst/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5142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Tabla 1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Tabla de análisis de deficiencias de financiamiento y de financiamiento de contrapartida</a:t>
          </a:r>
          <a:endParaRPr lang="es-SV" sz="1300" b="1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 rot="5400000">
        <a:off x="3180" y="914622"/>
        <a:ext cx="1256070" cy="2743870"/>
      </dsp:txXfrm>
    </dsp:sp>
    <dsp:sp modelId="{1B58EA43-2AFA-466B-85C1-9CA02FBC8E19}">
      <dsp:nvSpPr>
        <dsp:cNvPr id="0" name=""/>
        <dsp:cNvSpPr/>
      </dsp:nvSpPr>
      <dsp:spPr>
        <a:xfrm rot="16200000">
          <a:off x="-305068" y="1658522"/>
          <a:ext cx="4573116" cy="1256070"/>
        </a:xfrm>
        <a:prstGeom prst="flowChartManualOperation">
          <a:avLst/>
        </a:prstGeom>
        <a:solidFill>
          <a:srgbClr val="FFC000">
            <a:hueOff val="2079139"/>
            <a:satOff val="-9594"/>
            <a:lumOff val="353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5142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b="1" kern="120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Tabla 2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b="1" kern="120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Tabla(s) de deficiencias programáticas </a:t>
          </a:r>
          <a:endParaRPr lang="es-SV" sz="13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 rot="5400000">
        <a:off x="1353455" y="914622"/>
        <a:ext cx="1256070" cy="2743870"/>
      </dsp:txXfrm>
    </dsp:sp>
    <dsp:sp modelId="{485D3640-3E04-4901-9B4C-763838FFB132}">
      <dsp:nvSpPr>
        <dsp:cNvPr id="0" name=""/>
        <dsp:cNvSpPr/>
      </dsp:nvSpPr>
      <dsp:spPr>
        <a:xfrm rot="16200000">
          <a:off x="1045207" y="1658522"/>
          <a:ext cx="4573116" cy="1256070"/>
        </a:xfrm>
        <a:prstGeom prst="flowChartManualOperation">
          <a:avLst/>
        </a:prstGeom>
        <a:solidFill>
          <a:srgbClr val="FFC000">
            <a:hueOff val="4158277"/>
            <a:satOff val="-19187"/>
            <a:lumOff val="706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5142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b="1" kern="120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Tabla 3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b="1" kern="120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Herramienta modular </a:t>
          </a:r>
          <a:endParaRPr lang="es-SV" sz="13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 rot="5400000">
        <a:off x="2703730" y="914622"/>
        <a:ext cx="1256070" cy="2743870"/>
      </dsp:txXfrm>
    </dsp:sp>
    <dsp:sp modelId="{FB0EA617-646D-4C7C-B5ED-BC4C22E8812C}">
      <dsp:nvSpPr>
        <dsp:cNvPr id="0" name=""/>
        <dsp:cNvSpPr/>
      </dsp:nvSpPr>
      <dsp:spPr>
        <a:xfrm rot="16200000">
          <a:off x="2358473" y="1658522"/>
          <a:ext cx="4573116" cy="1256070"/>
        </a:xfrm>
        <a:prstGeom prst="flowChartManualOperation">
          <a:avLst/>
        </a:prstGeom>
        <a:solidFill>
          <a:srgbClr val="FFC000">
            <a:hueOff val="6237415"/>
            <a:satOff val="-28781"/>
            <a:lumOff val="1059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b="1" kern="120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Tabla 4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b="1" kern="120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Lista de abreviaturas y anexos</a:t>
          </a:r>
          <a:endParaRPr lang="es-SV" sz="1800" b="1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 rot="5400000">
        <a:off x="4016996" y="914622"/>
        <a:ext cx="1256070" cy="2743870"/>
      </dsp:txXfrm>
    </dsp:sp>
    <dsp:sp modelId="{E75B7AC7-E04C-4273-AE7C-F0587CC8BA7F}">
      <dsp:nvSpPr>
        <dsp:cNvPr id="0" name=""/>
        <dsp:cNvSpPr/>
      </dsp:nvSpPr>
      <dsp:spPr>
        <a:xfrm rot="16200000">
          <a:off x="3745758" y="1658522"/>
          <a:ext cx="4573116" cy="1256070"/>
        </a:xfrm>
        <a:prstGeom prst="flowChartManualOperation">
          <a:avLst/>
        </a:prstGeom>
        <a:solidFill>
          <a:srgbClr val="FFC000">
            <a:hueOff val="8316554"/>
            <a:satOff val="-38374"/>
            <a:lumOff val="1412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5142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b="1" kern="120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Requisitos de elegibilidad del Mecanismo de Coordinación de País</a:t>
          </a:r>
          <a:endParaRPr lang="es-SV" sz="1300" b="1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 rot="5400000">
        <a:off x="5404281" y="914622"/>
        <a:ext cx="1256070" cy="2743870"/>
      </dsp:txXfrm>
    </dsp:sp>
    <dsp:sp modelId="{AFDACFC2-6A2D-40D0-AEE5-0BB08FB80E80}">
      <dsp:nvSpPr>
        <dsp:cNvPr id="0" name=""/>
        <dsp:cNvSpPr/>
      </dsp:nvSpPr>
      <dsp:spPr>
        <a:xfrm rot="16200000">
          <a:off x="5096033" y="1658522"/>
          <a:ext cx="4573116" cy="1256070"/>
        </a:xfrm>
        <a:prstGeom prst="flowChartManualOperation">
          <a:avLst/>
        </a:prstGeom>
        <a:solidFill>
          <a:srgbClr val="FFC000">
            <a:hueOff val="10395692"/>
            <a:satOff val="-47968"/>
            <a:lumOff val="1765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5142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b="1" kern="120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Aval del Mecanismo de Coordinación de País para la nota conceptual</a:t>
          </a:r>
          <a:endParaRPr lang="es-SV" sz="1300" b="1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 rot="5400000">
        <a:off x="6754556" y="914622"/>
        <a:ext cx="1256070" cy="274387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F87F5C-3F88-489D-B127-8CED0DBD60F5}">
      <dsp:nvSpPr>
        <dsp:cNvPr id="0" name=""/>
        <dsp:cNvSpPr/>
      </dsp:nvSpPr>
      <dsp:spPr>
        <a:xfrm>
          <a:off x="3076801" y="2074899"/>
          <a:ext cx="1750171" cy="947683"/>
        </a:xfrm>
        <a:prstGeom prst="roundRect">
          <a:avLst/>
        </a:prstGeom>
        <a:gradFill rotWithShape="0">
          <a:gsLst>
            <a:gs pos="0">
              <a:srgbClr val="FFC000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b="1" kern="120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Eliminación de la Malaria</a:t>
          </a:r>
          <a:endParaRPr lang="es-SV" sz="1800" b="1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3123063" y="2121161"/>
        <a:ext cx="1657647" cy="855159"/>
      </dsp:txXfrm>
    </dsp:sp>
    <dsp:sp modelId="{1DCF7E54-A93B-4895-BA33-859AF387FA51}">
      <dsp:nvSpPr>
        <dsp:cNvPr id="0" name=""/>
        <dsp:cNvSpPr/>
      </dsp:nvSpPr>
      <dsp:spPr>
        <a:xfrm rot="16276875">
          <a:off x="3855164" y="1965152"/>
          <a:ext cx="2195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6683" y="0"/>
              </a:lnTo>
            </a:path>
          </a:pathLst>
        </a:custGeom>
        <a:noFill/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DAC61E-23E0-42E7-B5CC-DC8F69EBD3F7}">
      <dsp:nvSpPr>
        <dsp:cNvPr id="0" name=""/>
        <dsp:cNvSpPr/>
      </dsp:nvSpPr>
      <dsp:spPr>
        <a:xfrm>
          <a:off x="1853160" y="-172182"/>
          <a:ext cx="4273815" cy="2027586"/>
        </a:xfrm>
        <a:prstGeom prst="roundRect">
          <a:avLst/>
        </a:prstGeom>
        <a:gradFill rotWithShape="0">
          <a:gsLst>
            <a:gs pos="0">
              <a:srgbClr val="FFC000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1</a:t>
          </a:r>
          <a:r>
            <a:rPr lang="es-SV" sz="14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s-SV" sz="18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Lograr el acceso universal a la prevención, el diagnóstico y el tratamiento de la malaria con intervenciones maláricas básicas como el control vectorial, la quimio prevención, las pruebas diagnósticas y el tratamiento</a:t>
          </a:r>
          <a:r>
            <a:rPr lang="es-SV" sz="14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. </a:t>
          </a:r>
          <a:endParaRPr lang="es-SV" sz="14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1952139" y="-73203"/>
        <a:ext cx="4075857" cy="1829628"/>
      </dsp:txXfrm>
    </dsp:sp>
    <dsp:sp modelId="{0F053359-27FF-496C-8B8A-50C19CB80844}">
      <dsp:nvSpPr>
        <dsp:cNvPr id="0" name=""/>
        <dsp:cNvSpPr/>
      </dsp:nvSpPr>
      <dsp:spPr>
        <a:xfrm rot="2250550">
          <a:off x="4531171" y="3134598"/>
          <a:ext cx="36793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9276" y="0"/>
              </a:lnTo>
            </a:path>
          </a:pathLst>
        </a:custGeom>
        <a:noFill/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D6E1DF-6516-4138-8135-655C09B302D1}">
      <dsp:nvSpPr>
        <dsp:cNvPr id="0" name=""/>
        <dsp:cNvSpPr/>
      </dsp:nvSpPr>
      <dsp:spPr>
        <a:xfrm>
          <a:off x="4091545" y="3246614"/>
          <a:ext cx="4170711" cy="2020013"/>
        </a:xfrm>
        <a:prstGeom prst="roundRect">
          <a:avLst/>
        </a:prstGeom>
        <a:gradFill rotWithShape="0">
          <a:gsLst>
            <a:gs pos="0">
              <a:srgbClr val="FFC000">
                <a:hueOff val="6930461"/>
                <a:satOff val="-31979"/>
                <a:lumOff val="1177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6930461"/>
                <a:satOff val="-31979"/>
                <a:lumOff val="1177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6930461"/>
                <a:satOff val="-31979"/>
                <a:lumOff val="1177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2 </a:t>
          </a:r>
          <a:r>
            <a:rPr lang="es-SV" sz="18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Acelerar los esfuerzos por eliminar la malaria y alcanzar el estado exento del paludismo ampliando las intervenciones a todas las poblaciones en riesgo especialmente en las zonas con  transmisión de poca intensidad. </a:t>
          </a:r>
          <a:endParaRPr lang="es-SV" sz="18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4190154" y="3345223"/>
        <a:ext cx="3973493" cy="1822795"/>
      </dsp:txXfrm>
    </dsp:sp>
    <dsp:sp modelId="{D76F0C1A-2F78-4F47-8CA2-A6A2F18AF187}">
      <dsp:nvSpPr>
        <dsp:cNvPr id="0" name=""/>
        <dsp:cNvSpPr/>
      </dsp:nvSpPr>
      <dsp:spPr>
        <a:xfrm rot="8293656">
          <a:off x="3132612" y="3132784"/>
          <a:ext cx="3308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1439" y="0"/>
              </a:lnTo>
            </a:path>
          </a:pathLst>
        </a:custGeom>
        <a:noFill/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3C040F-654C-4647-9734-43318A9E468B}">
      <dsp:nvSpPr>
        <dsp:cNvPr id="0" name=""/>
        <dsp:cNvSpPr/>
      </dsp:nvSpPr>
      <dsp:spPr>
        <a:xfrm>
          <a:off x="0" y="3242986"/>
          <a:ext cx="4083817" cy="2023636"/>
        </a:xfrm>
        <a:prstGeom prst="roundRect">
          <a:avLst/>
        </a:prstGeom>
        <a:gradFill rotWithShape="0">
          <a:gsLst>
            <a:gs pos="0">
              <a:srgbClr val="FFC000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3</a:t>
          </a:r>
          <a:r>
            <a:rPr lang="es-SV" sz="1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s-SV" sz="18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Transformar la vigilancia de la malaria en una intervención básica ya que se constituye como un factor decisivo para acelerar los procesos, con el  fin de analizar los recursos a las poblaciones más afectadas</a:t>
          </a:r>
          <a:endParaRPr lang="es-SV" sz="18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98786" y="3341772"/>
        <a:ext cx="3886245" cy="182606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0864A-079B-4CAA-A64F-AE6C81C5B4B9}">
      <dsp:nvSpPr>
        <dsp:cNvPr id="0" name=""/>
        <dsp:cNvSpPr/>
      </dsp:nvSpPr>
      <dsp:spPr>
        <a:xfrm>
          <a:off x="2680" y="4593"/>
          <a:ext cx="2613591" cy="1045436"/>
        </a:xfrm>
        <a:prstGeom prst="rect">
          <a:avLst/>
        </a:prstGeom>
        <a:gradFill rotWithShape="0">
          <a:gsLst>
            <a:gs pos="0">
              <a:srgbClr val="FFC000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b="1" kern="1200" smtClean="0">
              <a:solidFill>
                <a:sysClr val="windowText" lastClr="000000"/>
              </a:solidFill>
              <a:latin typeface="Acknowledgement" panose="02000603000000000000" pitchFamily="2" charset="0"/>
              <a:ea typeface="+mn-ea"/>
              <a:cs typeface="+mn-cs"/>
            </a:rPr>
            <a:t>Estrato 1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b="1" kern="120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0 casos en 3 ó mas años</a:t>
          </a:r>
          <a:endParaRPr lang="es-SV" sz="1800" b="1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2680" y="4593"/>
        <a:ext cx="2613591" cy="1045436"/>
      </dsp:txXfrm>
    </dsp:sp>
    <dsp:sp modelId="{C4B0C7FD-66B3-40F3-83F2-04DE1C589385}">
      <dsp:nvSpPr>
        <dsp:cNvPr id="0" name=""/>
        <dsp:cNvSpPr/>
      </dsp:nvSpPr>
      <dsp:spPr>
        <a:xfrm>
          <a:off x="0" y="1009915"/>
          <a:ext cx="2613591" cy="2152080"/>
        </a:xfrm>
        <a:prstGeom prst="rect">
          <a:avLst/>
        </a:prstGeom>
        <a:solidFill>
          <a:srgbClr val="FFC000">
            <a:tint val="40000"/>
            <a:alpha val="90000"/>
            <a:hueOff val="0"/>
            <a:satOff val="0"/>
            <a:lumOff val="0"/>
            <a:alphaOff val="0"/>
          </a:srgbClr>
        </a:solidFill>
        <a:ln w="6350" cap="flat" cmpd="sng" algn="ctr">
          <a:solidFill>
            <a:srgbClr val="FFC000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ysClr val="window" lastClr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73 municipios libres de malaria y con una población de 1,640,930 habitantes.</a:t>
          </a:r>
          <a:endParaRPr lang="es-SV" sz="18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1009915"/>
        <a:ext cx="2613591" cy="2152080"/>
      </dsp:txXfrm>
    </dsp:sp>
    <dsp:sp modelId="{EA4DA004-E1A1-4520-AB2D-C56B28425FB2}">
      <dsp:nvSpPr>
        <dsp:cNvPr id="0" name=""/>
        <dsp:cNvSpPr/>
      </dsp:nvSpPr>
      <dsp:spPr>
        <a:xfrm>
          <a:off x="2982175" y="4593"/>
          <a:ext cx="2613591" cy="1045436"/>
        </a:xfrm>
        <a:prstGeom prst="rect">
          <a:avLst/>
        </a:prstGeom>
        <a:gradFill rotWithShape="0">
          <a:gsLst>
            <a:gs pos="0">
              <a:srgbClr val="FFC000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b="1" kern="1200" smtClean="0">
              <a:solidFill>
                <a:sysClr val="windowText" lastClr="000000"/>
              </a:solidFill>
              <a:latin typeface="Acknowledgement" panose="02000603000000000000" pitchFamily="2" charset="0"/>
              <a:ea typeface="+mn-ea"/>
              <a:cs typeface="+mn-cs"/>
            </a:rPr>
            <a:t>Estrato 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b="1" kern="120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Aún persisten factores de riesgo</a:t>
          </a:r>
          <a:endParaRPr lang="es-SV" sz="1800" b="1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2982175" y="4593"/>
        <a:ext cx="2613591" cy="1045436"/>
      </dsp:txXfrm>
    </dsp:sp>
    <dsp:sp modelId="{5EC10119-DB72-4341-8EEB-1DD34C32778E}">
      <dsp:nvSpPr>
        <dsp:cNvPr id="0" name=""/>
        <dsp:cNvSpPr/>
      </dsp:nvSpPr>
      <dsp:spPr>
        <a:xfrm>
          <a:off x="2982175" y="1050029"/>
          <a:ext cx="2613591" cy="2152080"/>
        </a:xfrm>
        <a:prstGeom prst="rect">
          <a:avLst/>
        </a:prstGeom>
        <a:solidFill>
          <a:srgbClr val="FFC000">
            <a:tint val="40000"/>
            <a:alpha val="90000"/>
            <a:hueOff val="5756959"/>
            <a:satOff val="-30630"/>
            <a:lumOff val="-1745"/>
            <a:alphaOff val="0"/>
          </a:srgbClr>
        </a:solidFill>
        <a:ln w="6350" cap="flat" cmpd="sng" algn="ctr">
          <a:solidFill>
            <a:srgbClr val="FFC000">
              <a:tint val="40000"/>
              <a:alpha val="90000"/>
              <a:hueOff val="5756959"/>
              <a:satOff val="-30630"/>
              <a:lumOff val="-1745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ysClr val="window" lastClr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123 municipios con baja transmisión de malaria y con una población de 3,221,262 habitantes.-</a:t>
          </a:r>
          <a:endParaRPr lang="es-SV" sz="18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2982175" y="1050029"/>
        <a:ext cx="2613591" cy="2152080"/>
      </dsp:txXfrm>
    </dsp:sp>
    <dsp:sp modelId="{FF225373-478F-4E19-A1B5-1C3A5D624800}">
      <dsp:nvSpPr>
        <dsp:cNvPr id="0" name=""/>
        <dsp:cNvSpPr/>
      </dsp:nvSpPr>
      <dsp:spPr>
        <a:xfrm>
          <a:off x="5961669" y="4593"/>
          <a:ext cx="2613591" cy="1045436"/>
        </a:xfrm>
        <a:prstGeom prst="rect">
          <a:avLst/>
        </a:prstGeom>
        <a:gradFill rotWithShape="0">
          <a:gsLst>
            <a:gs pos="0">
              <a:srgbClr val="FFC000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400" b="1" kern="1200" dirty="0" smtClean="0">
            <a:solidFill>
              <a:sysClr val="windowText" lastClr="000000"/>
            </a:solidFill>
            <a:latin typeface="Acknowledgement" panose="02000603000000000000" pitchFamily="2" charset="0"/>
            <a:ea typeface="+mn-ea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400" b="1" kern="1200" dirty="0" smtClean="0">
            <a:solidFill>
              <a:sysClr val="windowText" lastClr="000000"/>
            </a:solidFill>
            <a:latin typeface="Acknowledgement" panose="02000603000000000000" pitchFamily="2" charset="0"/>
            <a:ea typeface="+mn-ea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b="1" kern="1200" dirty="0" smtClean="0">
              <a:solidFill>
                <a:sysClr val="windowText" lastClr="000000"/>
              </a:solidFill>
              <a:latin typeface="Acknowledgement" panose="02000603000000000000" pitchFamily="2" charset="0"/>
              <a:ea typeface="+mn-ea"/>
              <a:cs typeface="+mn-cs"/>
            </a:rPr>
            <a:t>Estrato No Malárico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b="1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Resto del país sin presencia del vector o contacto hombre/vector poco probable</a:t>
          </a:r>
          <a:endParaRPr lang="es-SV" sz="1400" b="1" kern="1200" dirty="0" smtClean="0">
            <a:solidFill>
              <a:sysClr val="windowText" lastClr="000000"/>
            </a:solidFill>
            <a:latin typeface="Acknowledgement" panose="02000603000000000000" pitchFamily="2" charset="0"/>
            <a:ea typeface="+mn-ea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400" b="1" kern="1200" dirty="0" smtClean="0">
            <a:solidFill>
              <a:sysClr val="windowText" lastClr="000000"/>
            </a:solidFill>
            <a:latin typeface="Acknowledgement" panose="02000603000000000000" pitchFamily="2" charset="0"/>
            <a:ea typeface="+mn-ea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400" b="1" kern="1200" dirty="0">
            <a:solidFill>
              <a:sysClr val="windowText" lastClr="000000"/>
            </a:solidFill>
            <a:latin typeface="Acknowledgement" panose="02000603000000000000" pitchFamily="2" charset="0"/>
            <a:ea typeface="+mn-ea"/>
            <a:cs typeface="+mn-cs"/>
          </a:endParaRPr>
        </a:p>
      </dsp:txBody>
      <dsp:txXfrm>
        <a:off x="5961669" y="4593"/>
        <a:ext cx="2613591" cy="1045436"/>
      </dsp:txXfrm>
    </dsp:sp>
    <dsp:sp modelId="{6D7DADFF-610C-45FA-B58A-C9F952E8F9FC}">
      <dsp:nvSpPr>
        <dsp:cNvPr id="0" name=""/>
        <dsp:cNvSpPr/>
      </dsp:nvSpPr>
      <dsp:spPr>
        <a:xfrm>
          <a:off x="5961669" y="1050029"/>
          <a:ext cx="2613591" cy="2152080"/>
        </a:xfrm>
        <a:prstGeom prst="rect">
          <a:avLst/>
        </a:prstGeom>
        <a:solidFill>
          <a:srgbClr val="FFC000">
            <a:tint val="40000"/>
            <a:alpha val="90000"/>
            <a:hueOff val="11513918"/>
            <a:satOff val="-61261"/>
            <a:lumOff val="-3490"/>
            <a:alphaOff val="0"/>
          </a:srgbClr>
        </a:solidFill>
        <a:ln w="6350" cap="flat" cmpd="sng" algn="ctr">
          <a:solidFill>
            <a:srgbClr val="FFC000">
              <a:tint val="40000"/>
              <a:alpha val="90000"/>
              <a:hueOff val="11513918"/>
              <a:satOff val="-61261"/>
              <a:lumOff val="-349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ysClr val="window" lastClr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66 municipios, cuenta con una población     de          1, 658,483 habitantes </a:t>
          </a:r>
          <a:endParaRPr lang="es-SV" sz="18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5961669" y="1050029"/>
        <a:ext cx="2613591" cy="21520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0864A-079B-4CAA-A64F-AE6C81C5B4B9}">
      <dsp:nvSpPr>
        <dsp:cNvPr id="0" name=""/>
        <dsp:cNvSpPr/>
      </dsp:nvSpPr>
      <dsp:spPr>
        <a:xfrm>
          <a:off x="0" y="21849"/>
          <a:ext cx="8665028" cy="806400"/>
        </a:xfrm>
        <a:prstGeom prst="rect">
          <a:avLst/>
        </a:prstGeom>
        <a:gradFill rotWithShape="0">
          <a:gsLst>
            <a:gs pos="0">
              <a:srgbClr val="FFC000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200" b="1" kern="1200" dirty="0" smtClean="0">
              <a:solidFill>
                <a:sysClr val="windowText" lastClr="000000"/>
              </a:solidFill>
              <a:latin typeface="Acknowledgement" panose="02000603000000000000" pitchFamily="2" charset="0"/>
              <a:ea typeface="+mn-ea"/>
              <a:cs typeface="+mn-cs"/>
            </a:rPr>
            <a:t>Estrato 1</a:t>
          </a:r>
        </a:p>
      </dsp:txBody>
      <dsp:txXfrm>
        <a:off x="0" y="21849"/>
        <a:ext cx="8665028" cy="806400"/>
      </dsp:txXfrm>
    </dsp:sp>
    <dsp:sp modelId="{C4B0C7FD-66B3-40F3-83F2-04DE1C589385}">
      <dsp:nvSpPr>
        <dsp:cNvPr id="0" name=""/>
        <dsp:cNvSpPr/>
      </dsp:nvSpPr>
      <dsp:spPr>
        <a:xfrm>
          <a:off x="0" y="769510"/>
          <a:ext cx="8665028" cy="3151260"/>
        </a:xfrm>
        <a:prstGeom prst="rect">
          <a:avLst/>
        </a:prstGeom>
        <a:solidFill>
          <a:srgbClr val="FFC000">
            <a:tint val="40000"/>
            <a:alpha val="90000"/>
            <a:hueOff val="0"/>
            <a:satOff val="0"/>
            <a:lumOff val="0"/>
            <a:alphaOff val="0"/>
          </a:srgbClr>
        </a:solidFill>
        <a:ln w="6350" cap="flat" cmpd="sng" algn="ctr">
          <a:solidFill>
            <a:srgbClr val="FFC000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ysClr val="window" lastClr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32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Se fortalecerá la vigilancia epidemiológica para la detección de casos importados, o de casos procedentes de áreas de mayor incidencia de malaria dentro del país; se determinará la presencia del vector y la búsqueda inteligente de casos asintomáticos.</a:t>
          </a:r>
          <a:endParaRPr lang="es-SV" sz="32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769510"/>
        <a:ext cx="8665028" cy="3151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C72A8-DD40-4431-802D-92AED2FA7462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13/01/2016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75F43-FE73-4695-B6E8-E75A2EC9FD05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460612830"/>
      </p:ext>
    </p:extLst>
  </p:cSld>
  <p:clrMapOvr>
    <a:masterClrMapping/>
  </p:clrMapOvr>
  <p:transition spd="slow" advClick="0" advTm="1000"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14FFC-332E-4EAA-A6D7-580BCA012FB5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13/01/2016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F4157-571D-4F1E-B892-93C743722331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659563105"/>
      </p:ext>
    </p:extLst>
  </p:cSld>
  <p:clrMapOvr>
    <a:masterClrMapping/>
  </p:clrMapOvr>
  <p:transition spd="slow" advClick="0" advTm="1000"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26A0C-C4BC-4C23-B31C-CEF564D6BCA6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13/01/2016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E33D8-7FED-4D5B-975B-5F6D2F372C01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071627624"/>
      </p:ext>
    </p:extLst>
  </p:cSld>
  <p:clrMapOvr>
    <a:masterClrMapping/>
  </p:clrMapOvr>
  <p:transition spd="slow" advClick="0" advTm="1000">
    <p:pull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13/01/2016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757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13/01/2016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009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13/01/2016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257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13/01/2016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754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13/01/2016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796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13/01/2016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10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13/01/2016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902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13/01/2016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9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8882F-A656-4DFF-957C-76D09387D615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13/01/2016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F5AEF-93FA-41B7-A78C-836394EFF2DB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430834791"/>
      </p:ext>
    </p:extLst>
  </p:cSld>
  <p:clrMapOvr>
    <a:masterClrMapping/>
  </p:clrMapOvr>
  <p:transition spd="slow" advClick="0" advTm="1000">
    <p:pull dir="l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13/01/2016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0183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13/01/2016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8223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13/01/2016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47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A4DC0-AC32-47AF-93AB-DA91150F17F4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13/01/2016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3913E-BF36-4885-AEF4-B428C03E7AD2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63079986"/>
      </p:ext>
    </p:extLst>
  </p:cSld>
  <p:clrMapOvr>
    <a:masterClrMapping/>
  </p:clrMapOvr>
  <p:transition spd="slow" advClick="0" advTm="1000"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AC8AF-CB8D-4BD7-AADC-27D5E78AC2AE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13/01/2016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5FE47-453B-489B-9D9A-7AA71D40F43B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377471382"/>
      </p:ext>
    </p:extLst>
  </p:cSld>
  <p:clrMapOvr>
    <a:masterClrMapping/>
  </p:clrMapOvr>
  <p:transition spd="slow" advClick="0" advTm="1000"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8F72E-64E0-456D-808D-7501C01854D6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13/01/2016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40045-DDA4-4E8D-BD7E-F9AF3110E84E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750862531"/>
      </p:ext>
    </p:extLst>
  </p:cSld>
  <p:clrMapOvr>
    <a:masterClrMapping/>
  </p:clrMapOvr>
  <p:transition spd="slow" advClick="0" advTm="1000"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88B49-0BC7-4276-9B94-DDF641BFDA0A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13/01/2016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7A722-C68E-44A0-AB4C-C4A884879F1C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06782121"/>
      </p:ext>
    </p:extLst>
  </p:cSld>
  <p:clrMapOvr>
    <a:masterClrMapping/>
  </p:clrMapOvr>
  <p:transition spd="slow" advClick="0" advTm="1000"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579DF-445C-458B-B95F-F9BBC0A9F76A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13/01/2016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AAEA3-B122-414A-A17F-157376662025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351115162"/>
      </p:ext>
    </p:extLst>
  </p:cSld>
  <p:clrMapOvr>
    <a:masterClrMapping/>
  </p:clrMapOvr>
  <p:transition spd="slow" advClick="0" advTm="1000"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B9152-F37A-4E86-8C42-6658C77E82C9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13/01/2016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96F0B-75B1-49EC-910D-793DDBC5026E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3253374752"/>
      </p:ext>
    </p:extLst>
  </p:cSld>
  <p:clrMapOvr>
    <a:masterClrMapping/>
  </p:clrMapOvr>
  <p:transition spd="slow" advClick="0" advTm="1000"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s-SV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23652-B90F-4516-922E-D94796817EF5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13/01/2016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FD093-C4F5-4F69-9EE5-536E5FD14978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62242270"/>
      </p:ext>
    </p:extLst>
  </p:cSld>
  <p:clrMapOvr>
    <a:masterClrMapping/>
  </p:clrMapOvr>
  <p:transition spd="slow" advClick="0" advTm="1000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  <a:endParaRPr lang="es-SV" altLang="es-SV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  <a:endParaRPr lang="es-SV" altLang="es-SV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CE4700-0DE1-4868-AB0C-F4AD7E579423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13/01/2016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3D1D201-5FD5-4AB1-A4DF-FF220F7E36A0}" type="slidenum">
              <a:rPr lang="es-SV" altLang="es-SV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SV" altLang="es-SV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52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1000">
    <p:pull dir="l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D522B-734C-4158-AF22-ECD53C5362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13/01/2016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B0C4-AC0F-4D01-B69D-A22F61CAFCB5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90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UNICIPIOS_SUBVENCIONESFM%20(1).xlsx" TargetMode="Externa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pelsalvador.com.org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hyperlink" Target="http://www.facebook.com/MCPES200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4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785894" y="290852"/>
            <a:ext cx="1225550" cy="223497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defRPr/>
            </a:pPr>
            <a:r>
              <a:rPr lang="es-SV" sz="1800" dirty="0">
                <a:solidFill>
                  <a:sysClr val="windowText" lastClr="000000"/>
                </a:solidFill>
              </a:rPr>
              <a:t>10 diciembre 2015</a:t>
            </a:r>
          </a:p>
        </p:txBody>
      </p:sp>
      <p:sp>
        <p:nvSpPr>
          <p:cNvPr id="4" name="2 Subtítulo"/>
          <p:cNvSpPr txBox="1">
            <a:spLocks/>
          </p:cNvSpPr>
          <p:nvPr/>
        </p:nvSpPr>
        <p:spPr bwMode="auto">
          <a:xfrm>
            <a:off x="1476375" y="2100263"/>
            <a:ext cx="5761038" cy="3238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rmAutofit fontScale="92500" lnSpcReduction="2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es-SV" sz="1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4630" name="AutoShape 6" descr="data:image/jpeg;base64,/9j/4AAQSkZJRgABAQAAAQABAAD/2wCEAAkGBw8QDxANEA4QDQ8PDw8PDQ0PDw8ODQ0MFBEWFxQRFBUYHCggGholHRQUITEhJSkrLi4uFx8zODMsNygtLisBCgoKDg0OFxAQFywcFRwsLCwsLCwuKywsLCwsLCwsLCwsLCwsLSwsNywsLCwuLDcsLCwsLCwsLDcsNzcsLDcsLP/AABEIAMgAyAMBEQACEQEDEQH/xAAcAAACAgMBAQAAAAAAAAAAAAAAAQUHAgMGBAj/xABLEAABAgMBCAwMBAYABwAAAAABAAIDBBEhBQYSMTJRsbIHExQWM0FxcnORktEiIzVSYWJjZIGjweIkNFSCFUJEU5OhJUOzw+Hw8f/EABoBAQADAQEBAAAAAAAAAAAAAAABAgQFAwb/xAApEQEAAQMBBwUBAQEBAAAAAAAAAQIDETEEEhMUITNRBTJBQmEigVIj/9oADAMBAAIRAxEAPwC8UAgSCPn7sy8Gx8QYXmN8J3UvSi1XXpCk10wh4t+TBkwHO9LnhmgFaOTq+Zec3ohr35+7fO+xTyc+UcePA35+7/O+xOSnycePA35+7/O+xOSnycf8G/P3f532JyU+Tj/g35+7/O+xOSnycf8ABvz93+d9iclPk4/4N+fu/wA77E5KfJx/wb8/d/nfYnJT5OP+Dfn7v877E5KfJx/wb8/d/nfYnJT5OP8Ag35+7/O+xOSnycf8G/P3f532JyU+Tj/g35+7/O+xOSnycf8ABvz93+d9iclPk4/4N+fu3zvsTk58nHhshX5MOXAc0Z2vD/oFWdjq8p48JiQuzLx7GRBheY7wXdS8K7NdOsPSmumUgvNc1AFIECKDi74L5nEmDAOC0VDooNHOPGG5gt9jZoxvVM9y58QgpeUe+3JB4yLT8ONapriNHhiZe1kgwZ3cp4vgvOa5lbdiGZl4QxtaPjRRmo6Mdqg5mdpTmpPQbVBzM7SZqOg2qDmZ2kzUdBtUHMztJmo6DaoOZnaTNR0G1QczO0majoNqg5mdpM1HQbVBzM7SZqOg2qDmZ2kzUdBtUHMztJmo6DaoOZnaTNR0G1QczO0majoNqg5mdpM1HRk2XhHE1p5DVN6oxDB9z2HFVvprVTvybsPFHk3stHhAcYsI+Cvv7ymMJ69++ZzS2DHOE0mjYptc05jnCy3tnjG9S97d34l2YKwNBoEg5q/K6phwxAYaPi1LiDa2GMfX9CtOy2t6czo8bteOjl7nyooIjv2giymcrbcr+IeGMvVNTQYM7jib3qtNOUz0RUaae7GaegWBe0UxCkzlpqrYQKoCqAqgKoCqAqgKoCqAqgKoCqAqgKoCqYMt0Gae3E74G0Ku7CYqSspNh4sscMbV41UzEr5y8t0pb/mNHOHFTOr0T5Vqj5dTebdUxWGA81fCpgk2l0M931WLabW7OY0aLVeYw6VZXsxcbEFZ3fjmNNxBjo4Q2+gD/wBK6tmN2hjuTmp640QMaXcQFgzniCrEZlMziEFEiFxLjaTjWiIw85ljVSgVQFUBVAVQFUBVAVQFUBVAVRBtBJAAJJxACpKicRrKcZSUC4M2+0QHgZ3UZpXlN+3HyvFuZexl6M4eKG3lf3Lzna6IW4FTZvOms8LtHuTm6DgSxdefN+yP7z3JzlBwJQ09KvgxHQn0D20rQ1FoqveiqKo3oec04lphxC0hwxi1WnrCIlOwogiMrxOFCM2deFXSXo8l70wYU3DtxuMM8hs0gKb8b1stzipZrSuU2NUwaNKCsIds08+0iH4gldaPZDFrVLK68XJb+46O9TahFSNqvVUVQFUBVAVQFUBVAVQFUBVAVQSl79yHTcQtDsCGyhiPpU0OJo9JoV4Xr0W4/Xpbo3uqxLnXMgwG4MKGG2WuxvdynjXMruVVdZlqimIe1VWJAIBBWd9x/Gxv2aoXV2btsd33Ieq93kkrjxcpnIR9fovK5C9LA1E0zpYRHJhBKu3KY9y0pc1aCuQ2sJvJKmBWEA/ionPi6SurHbhij3S1XXPjBzRpKtb0RU8VV6qiqAqgKoCqAqgKoCqAqgKoMobXOIa0Vc4hrRncTQBVqmI6kRnota4lzWy0FsIWnHEdiw4hxlce5c36sttFO7GEgqLhAIBAIKwvwP42N+zUC6uzduGO77kNVaHm91yD4w806QvO5otS2Rj+Kh8+FrBUn2Sn7QtCVyQuS2lN5JUwKsgH8VE58XSV1Y7cMX2lruufGDmjSVa3orU8NV6oFUBVAVQOqAqgKoBA6oCqIdDeNKCJN4RFRBYX/vrQaSsu1VYox5e1mP6WQFy2s1IECJQQc3fZJw3FhiF5Fh2tpcAeVe9OzXJjOHnVdph5jfvJ5ovY/wDKvylavHpcVfBPsjzMSMyuC7BphChsbQ2LbZommnEvCuqJnKOqvZR7rkHxh5p0hedzRanVtjH8VD58LWCpPslP2hacrkBcltKbySpgVVAP4uJz42krqx24YvtLXdg+M/aNJV7eitTwVXoqKoCqB1QOqAqpBVAAoGgSDtdjZlsy7oW65XP22dIabEau4WFoCAUDmL/bouhS7YTTR0dxaSDQiG0VdpA+K17LRFVXX4eV6cQrmq6bHoKp0Cqh1FUHtuOfGHmnSF53NFqdW2MfxcPnwtYKk+yU/aFrSuQFyW4pvIPIVMIUjKzsQT8dtajbpiw22YZXXjtwx/Mtl2bptEUBwI8AWi0YyrW46K1NMOaY7E8H40K9MKt1UwCqBgqAVQFVIdUBVTOuEFhjOOsJ0TgYYzjrChDudjR1RNW1tg6Hrn7b7oadnnpLt1haQgSDgtkt9IksK/yRT/ti37FHSWa+4zDGcda3M4wxnHWpDwv/ALxKBqiTTG43DSUwN1x7pNMUhoJ8A2mwYwqXI6LUtUzORDPwG4WCNtl6gZsNuNVntyt9oXdK5AXHbSm8kpAomD5Rj9NM65XYjtwxfMvPfCPGjmDSVe3orUjKL2VbYcVzcTiOQmiD0MuhFHGHcoUYG9l1Dxs+IKYG5t0mZnDqTA2NnoXnU5QQmBsE3DP84TCJZbc3zm9YSTwuwScL+1D7De5cHeq8uhER4G44X9qH2G9yb1XlOI8NkKC1tcFrW1x4IAr1KJmZMNihIQKiDCJAY7KY11MWE0GnWpiZjRExEsNxwv7UPsN7k3qvJux4G44X9qH2G9yb1XkxClNkCy6Mw0WNBZRosaPAHEF2Nl624mWK77nN0WhRJ3vDxp5h0heV3Ral6Io/4hA6aW12qk9uU/aF6yuQFxm4pvJKQKKgj/iEfppnXK7EduGKNZee+AeNHMGkq9vRWpG0XsqEDCkOiBphBpgCnAThYkj6SC+cdGDRIQCAQCAQCBIKP2QvKczys/6YXZ2XtwxXfc5wrS80le/wp5h0heV3RanV6I3lCB00trtXnPblP2hekrkBcZuKbyT8UgUVA8oR+mmdcrsx24Yo90tF8HCjmDSVe1orUjV7KhAwgyClAQNSgAJgDhYonQfSAXzjpRoaJJA0AgEAoApCQUhsg+U5nlZqBdrZO1DFd9znCtDzSVwOFPMOkLyu6LUavRF8oQOmltdqpPblP2hecrkBcVuKbyT8UgUZA8oR+mmdcrsx24YvtLRfBwo5g0lelrRWpGL1VNEGFIaBoCilBgJgOimEQ9f8Umf1Ux/ni968uFT4Wmuryf8AFJn9VMf54vep4VHg36vKwdieaixBN7ZFiRaGXptj3PwaiJWlcWJc7b6aaZjENWz1TKwVz2gIEgrfZXm4sOLKCHFiQgYcbCEOI9gJDmUrQ2410dhoiqJyzX6piYw4T+KTX6qY/wA8XvXQ4VHhn36vI/is1+qmP88XvUTaozob8vLGiue4ve5z3HG5xLnHlJtV4pxHREzlrKCSuBwp5h0heV3RejVvjeUIHSy2u1ec9uU/aF5yuQFxW4pvJKQKMheUI/SzOuV2Y7cMP2lovg4UcwaSvS1orUjV7KmgalBgIHRA1KDQFFOA6JgFEwLG2IP6zll9ERcv1H3UtWzaSsZc1qCBIKy2X+FlOjj60NdT0/2yybTrCv10WYqKEkQgSCSuBwp5h0heV3RehvjeUIHSy2uF5z25T9oXlK5AXEbym8kpAo2D5Qj9NM65XaiP/OGH7S0XwcKOYNJXpa0VqRq9lcmiMmApGSYQKJgOiB0UwBSHRAUQWNsQ4pzll9ERcr1HWlq2bSVirmtQQCCstl3hZTo4+tDXU9P0qZNp1hX5C6WGYlGAJgIhQlI3A4U8w6QvK7ovQ3xfKEDpZbXavOe3KftC8ZXIC4jeJvJKmBRkLyhH6aZ13LtR24YftLTfBwo5g0lXtaK1I1eyjIBA1IYCIOikCBgIGAgasBBYuxH/AFnLL/8AcXJ9R1patm0lYi5rUEAgrLZd4WU6OPrQ11fTtKmTadYcCuizEgRCgJEpK4HCnmHSF5XdF6G6N5QgdLL67V5T25T9oXhK5AXElvE3klIFHQfKEfppjXK7cduGH7S0Xf4UcwaSr2tFakaF7KMkDVkGgYCBqwaBgIgUUhoLD2I8U5yy+iIuR6lrS17NpKxFzWoIEgrTZc4WU6OPrMXV9N9tTJtOsOBXTZRRQlioCIQSVweFPMOkLyu6L0at0b8/A6WX12rzq7UrfeF3yuQFwm8pvJKCj4P5+P00xrlduO3DD9paLvcKOYNJV7WitSOXsoyUoAUjIBIDU4DopDoiDU4DomAUTAsPYkxTnLL6Ii5PqWtLXs2krDXMaggSCtdlvhZTo42sxdX0321Mm06w4Ki6bKSjCWJTASgSNwOFPMOkLyu6L0at8X8/B6WX1wvOrtSt9oXdK5AXCbxN5JQUdB/Px+mmNdy7cduGGfdLTd4eNHMGkr0taKVI5eyhgIGpGQUwGpQyUgogYClB0QFESsPYlxTnLA0RFyPUtaf9a9m0lYS5jUECQVtstcLKdHG1mLq+m+2pk2nWHBLqMpUUJY0SQlUSNweFPMOkLyu6L0at0X8/B6WX1wvOrtSt9oXdK5AXCbymskpAo9hwboRQeOPGHxLiu5R24YZ6VMr4YWRE5WnSPqrWvCtcIZe6ksgpQyCBhWgMKUGEGQUhhEBSGgsLYm/q+WBoiLkep60/617NpKwVy2sIEgrbZZ4WU6ONrMXW9N9tTJtOsODK6bKSgYoEq4Sl73oWW/isaNJ+i8L3heiGAqboQ+OkxBA9ADmlRXiLUpj3rwlckci4LoHMCrSPQgpK+2AYE894swiIreIekf6XY2Wrft4Y70YqSMxBEVhbWxwBBzHiKtTOJRMZhysWE5ji1woRjWqJy8ZjBKyGQUjJTCDUhhBkFIYUgRBqRYWxR/V8sDREXH9T91P+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/VP7LO5eXJWf+U8avyW+26H6p/ZZ3JyVn/lPGr8kb7bofqn9lnco5Kz/AMo41flH3TurHmS10eKYpYCGkhooDSuIegL1t2aLfSmFaq5q6zLwlXwqxKJhvlpKJEPgts842NXnNcQtFOU9IyLYQs8Jxxu+gWau5MvSIwj7tTwoYLDXieRi5qvbpx1lFU56Q7K8G4xhtw3Dw30LvQOILlbVe4lfTSGuzRiMu/aKLK9Qg8d0ZQRGkJkVPfFe25j3RIbcZJczP6Qujs21YjdqZrlrPWEXLXViQ/BiAuFlMLwXAfVbpppq6xLwzNPSYScG6kFwy8HOHAhUm3VGi29DIiWdb4o146tBUxFaOhbRK+y7Q71OazEGIErmhdsd6n+0YhltEt7LtDvU5rOg2mW9n2h3pms/k9plvZ9od6nerP5PaZb2fab3qd6tH8stolvZdod6b1Z/J7RLez7Q703riP5IwJb2XaHem9Wn+S2mW9l2h3pvVnRjtMt7PtDvUb1aY3RtMt7LtDvUZrI3S2mW9l2h3p/Z0FJZtvihTjq0qv8AZ0YxbpwWjKwsdA0E4k4dUrb0IyaunEi1YxpaDxNqXn48Svu00RmZV3pq6Qlb3b3HPe18QYiCGY6HOVz9p2ve/mnR727PzK1rnyghtAXNaXsUgQCDxTkg2ILQg5e6V7QPEHDMRVWiuqnSUTGXPx7021yKclQtFO13Y+XnNmmWreqPMd1lTztxHApMXqjzXdZTnbhwKRvVHmu6ynO3DgUjesPNd1lTztxHBpPeuPNd1lOeunApG9j1T1lTz104FJ72PVd1lOeup4FA3s+q7rKc/dOXoPe16p6yp5+6jgUDez6p6yo5+6nl6C3seq7rKc9dOXoLex6p6ynPXUcCkb1/Vd1lOeunApLesPNd1lRztw4NI3rDzHdZU87dTwaW2BeoK5FeUkqk7Xdn5TFmnLoLmXtAUsoPQKLwm5VVPWXpERHw6iSkWwxYF5pexSBAIBAIEWoNboDTxIFuZuZAbmZmQG5mZkBuZmZAbmZmQG5mZkBuZmZAbmZmQG5mZkBuZmZAbmZmQG5mZkBuZmZAbmZmQG5m5ggYgNzBBsAogaAQCD//2Q=="/>
          <p:cNvSpPr>
            <a:spLocks noChangeAspect="1" noChangeArrowheads="1"/>
          </p:cNvSpPr>
          <p:nvPr/>
        </p:nvSpPr>
        <p:spPr bwMode="auto">
          <a:xfrm>
            <a:off x="155575" y="748903"/>
            <a:ext cx="3048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SV" altLang="es-SV" sz="135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54631" name="AutoShape 8" descr="data:image/jpeg;base64,/9j/4AAQSkZJRgABAQAAAQABAAD/2wCEAAkGBw8QDxANEA4QDQ8PDw8PDQ0PDw8ODQ0MFBEWFxQRFBUYHCggGholHRQUITEhJSkrLi4uFx8zODMsNygtLisBCgoKDg0OFxAQFywcFRwsLCwsLCwuKywsLCwsLCwsLCwsLCwsLSwsNywsLCwuLDcsLCwsLCwsLDcsNzcsLDcsLP/AABEIAMgAyAMBEQACEQEDEQH/xAAcAAACAgMBAQAAAAAAAAAAAAAAAQUHAgMGBAj/xABLEAABAgMBCAwMBAYABwAAAAABAAIDBBEhBQYSMTJRsbIHExQWM0FxcnORktEiIzVSYWJjZIGjweIkNFSCFUJEU5OhJUOzw+Hw8f/EABoBAQADAQEBAAAAAAAAAAAAAAABAgQFAwb/xAApEQEAAQMBBwUBAQEBAAAAAAAAAQIDETEEEhMUITNRBTJBQmEigVIj/9oADAMBAAIRAxEAPwC8UAgSCPn7sy8Gx8QYXmN8J3UvSi1XXpCk10wh4t+TBkwHO9LnhmgFaOTq+Zec3ohr35+7fO+xTyc+UcePA35+7/O+xOSnycePA35+7/O+xOSnycf8G/P3f532JyU+Tj/g35+7/O+xOSnycf8ABvz93+d9iclPk4/4N+fu/wA77E5KfJx/wb8/d/nfYnJT5OP+Dfn7v877E5KfJx/wb8/d/nfYnJT5OP8Ag35+7/O+xOSnycf8G/P3f532JyU+Tj/g35+7/O+xOSnycf8ABvz93+d9iclPk4/4N+fu3zvsTk58nHhshX5MOXAc0Z2vD/oFWdjq8p48JiQuzLx7GRBheY7wXdS8K7NdOsPSmumUgvNc1AFIECKDi74L5nEmDAOC0VDooNHOPGG5gt9jZoxvVM9y58QgpeUe+3JB4yLT8ONapriNHhiZe1kgwZ3cp4vgvOa5lbdiGZl4QxtaPjRRmo6Mdqg5mdpTmpPQbVBzM7SZqOg2qDmZ2kzUdBtUHMztJmo6DaoOZnaTNR0G1QczO0majoNqg5mdpM1HQbVBzM7SZqOg2qDmZ2kzUdBtUHMztJmo6DaoOZnaTNR0G1QczO0majoNqg5mdpM1HRk2XhHE1p5DVN6oxDB9z2HFVvprVTvybsPFHk3stHhAcYsI+Cvv7ymMJ69++ZzS2DHOE0mjYptc05jnCy3tnjG9S97d34l2YKwNBoEg5q/K6phwxAYaPi1LiDa2GMfX9CtOy2t6czo8bteOjl7nyooIjv2giymcrbcr+IeGMvVNTQYM7jib3qtNOUz0RUaae7GaegWBe0UxCkzlpqrYQKoCqAqgKoCqAqgKoCqAqgKoCqAqgKoCqYMt0Gae3E74G0Ku7CYqSspNh4sscMbV41UzEr5y8t0pb/mNHOHFTOr0T5Vqj5dTebdUxWGA81fCpgk2l0M931WLabW7OY0aLVeYw6VZXsxcbEFZ3fjmNNxBjo4Q2+gD/wBK6tmN2hjuTmp640QMaXcQFgzniCrEZlMziEFEiFxLjaTjWiIw85ljVSgVQFUBVAVQFUBVAVQFUBVAVRBtBJAAJJxACpKicRrKcZSUC4M2+0QHgZ3UZpXlN+3HyvFuZexl6M4eKG3lf3Lzna6IW4FTZvOms8LtHuTm6DgSxdefN+yP7z3JzlBwJQ09KvgxHQn0D20rQ1FoqveiqKo3oec04lphxC0hwxi1WnrCIlOwogiMrxOFCM2deFXSXo8l70wYU3DtxuMM8hs0gKb8b1stzipZrSuU2NUwaNKCsIds08+0iH4gldaPZDFrVLK68XJb+46O9TahFSNqvVUVQFUBVAVQFUBVAVQFUBVAVQSl79yHTcQtDsCGyhiPpU0OJo9JoV4Xr0W4/Xpbo3uqxLnXMgwG4MKGG2WuxvdynjXMruVVdZlqimIe1VWJAIBBWd9x/Gxv2aoXV2btsd33Ieq93kkrjxcpnIR9fovK5C9LA1E0zpYRHJhBKu3KY9y0pc1aCuQ2sJvJKmBWEA/ionPi6SurHbhij3S1XXPjBzRpKtb0RU8VV6qiqAqgKoCqAqgKoCqAqgKoMobXOIa0Vc4hrRncTQBVqmI6kRnota4lzWy0FsIWnHEdiw4hxlce5c36sttFO7GEgqLhAIBAIKwvwP42N+zUC6uzduGO77kNVaHm91yD4w806QvO5otS2Rj+Kh8+FrBUn2Sn7QtCVyQuS2lN5JUwKsgH8VE58XSV1Y7cMX2lruufGDmjSVa3orU8NV6oFUBVAVQOqAqgKoBA6oCqIdDeNKCJN4RFRBYX/vrQaSsu1VYox5e1mP6WQFy2s1IECJQQc3fZJw3FhiF5Fh2tpcAeVe9OzXJjOHnVdph5jfvJ5ovY/wDKvylavHpcVfBPsjzMSMyuC7BphChsbQ2LbZommnEvCuqJnKOqvZR7rkHxh5p0hedzRanVtjH8VD58LWCpPslP2hacrkBcltKbySpgVVAP4uJz42krqx24YvtLXdg+M/aNJV7eitTwVXoqKoCqB1QOqAqpBVAAoGgSDtdjZlsy7oW65XP22dIabEau4WFoCAUDmL/bouhS7YTTR0dxaSDQiG0VdpA+K17LRFVXX4eV6cQrmq6bHoKp0Cqh1FUHtuOfGHmnSF53NFqdW2MfxcPnwtYKk+yU/aFrSuQFyW4pvIPIVMIUjKzsQT8dtajbpiw22YZXXjtwx/Mtl2bptEUBwI8AWi0YyrW46K1NMOaY7E8H40K9MKt1UwCqBgqAVQFVIdUBVTOuEFhjOOsJ0TgYYzjrChDudjR1RNW1tg6Hrn7b7oadnnpLt1haQgSDgtkt9IksK/yRT/ti37FHSWa+4zDGcda3M4wxnHWpDwv/ALxKBqiTTG43DSUwN1x7pNMUhoJ8A2mwYwqXI6LUtUzORDPwG4WCNtl6gZsNuNVntyt9oXdK5AXHbSm8kpAomD5Rj9NM65XYjtwxfMvPfCPGjmDSVe3orUjKL2VbYcVzcTiOQmiD0MuhFHGHcoUYG9l1Dxs+IKYG5t0mZnDqTA2NnoXnU5QQmBsE3DP84TCJZbc3zm9YSTwuwScL+1D7De5cHeq8uhER4G44X9qH2G9yb1XlOI8NkKC1tcFrW1x4IAr1KJmZMNihIQKiDCJAY7KY11MWE0GnWpiZjRExEsNxwv7UPsN7k3qvJux4G44X9qH2G9yb1XkxClNkCy6Mw0WNBZRosaPAHEF2Nl624mWK77nN0WhRJ3vDxp5h0heV3Ral6Io/4hA6aW12qk9uU/aF6yuQFxm4pvJKQKKgj/iEfppnXK7EduGKNZee+AeNHMGkq9vRWpG0XsqEDCkOiBphBpgCnAThYkj6SC+cdGDRIQCAQCAQCBIKP2QvKczys/6YXZ2XtwxXfc5wrS80le/wp5h0heV3RanV6I3lCB00trtXnPblP2hekrkBcZuKbyT8UgUVA8oR+mmdcrsx24Yo90tF8HCjmDSVe1orUjV7KhAwgyClAQNSgAJgDhYonQfSAXzjpRoaJJA0AgEAoApCQUhsg+U5nlZqBdrZO1DFd9znCtDzSVwOFPMOkLyu6LUavRF8oQOmltdqpPblP2hecrkBcVuKbyT8UgUZA8oR+mmdcrsx24YvtLRfBwo5g0lelrRWpGL1VNEGFIaBoCilBgJgOimEQ9f8Umf1Ux/ni968uFT4Wmuryf8AFJn9VMf54vep4VHg36vKwdieaixBN7ZFiRaGXptj3PwaiJWlcWJc7b6aaZjENWz1TKwVz2gIEgrfZXm4sOLKCHFiQgYcbCEOI9gJDmUrQ2410dhoiqJyzX6piYw4T+KTX6qY/wA8XvXQ4VHhn36vI/is1+qmP88XvUTaozob8vLGiue4ve5z3HG5xLnHlJtV4pxHREzlrKCSuBwp5h0heV3RejVvjeUIHSy2u1ec9uU/aF5yuQFxW4pvJKQKMheUI/SzOuV2Y7cMP2lovg4UcwaSvS1orUjV7KmgalBgIHRA1KDQFFOA6JgFEwLG2IP6zll9ERcv1H3UtWzaSsZc1qCBIKy2X+FlOjj60NdT0/2yybTrCv10WYqKEkQgSCSuBwp5h0heV3RehvjeUIHSy2uF5z25T9oXlK5AXEbym8kpAo2D5Qj9NM65XaiP/OGH7S0XwcKOYNJXpa0VqRq9lcmiMmApGSYQKJgOiB0UwBSHRAUQWNsQ4pzll9ERcr1HWlq2bSVirmtQQCCstl3hZTo4+tDXU9P0qZNp1hX5C6WGYlGAJgIhQlI3A4U8w6QvK7ovQ3xfKEDpZbXavOe3KftC8ZXIC4jeJvJKmBRkLyhH6aZ13LtR24YftLTfBwo5g0lXtaK1I1eyjIBA1IYCIOikCBgIGAgasBBYuxH/AFnLL/8AcXJ9R1patm0lYi5rUEAgrLZd4WU6OPrQ11fTtKmTadYcCuizEgRCgJEpK4HCnmHSF5XdF6G6N5QgdLL67V5T25T9oXhK5AXElvE3klIFHQfKEfppjXK7cduGH7S0Xf4UcwaSr2tFakaF7KMkDVkGgYCBqwaBgIgUUhoLD2I8U5yy+iIuR6lrS17NpKxFzWoIEgrTZc4WU6OPrMXV9N9tTJtOsOBXTZRRQlioCIQSVweFPMOkLyu6L0at0b8/A6WX12rzq7UrfeF3yuQFwm8pvJKCj4P5+P00xrlduO3DD9paLvcKOYNJV7WitSOXsoyUoAUjIBIDU4DopDoiDU4DomAUTAsPYkxTnLL6Ii5PqWtLXs2krDXMaggSCtdlvhZTo42sxdX0321Mm06w4Ki6bKSjCWJTASgSNwOFPMOkLyu6L0at8X8/B6WX1wvOrtSt9oXdK5AXCbxN5JQUdB/Px+mmNdy7cduGGfdLTd4eNHMGkr0taKVI5eyhgIGpGQUwGpQyUgogYClB0QFESsPYlxTnLA0RFyPUtaf9a9m0lYS5jUECQVtstcLKdHG1mLq+m+2pk2nWHBLqMpUUJY0SQlUSNweFPMOkLyu6L0at0X8/B6WX1wvOrtSt9oXdK5AXCbymskpAo9hwboRQeOPGHxLiu5R24YZ6VMr4YWRE5WnSPqrWvCtcIZe6ksgpQyCBhWgMKUGEGQUhhEBSGgsLYm/q+WBoiLkep60/617NpKwVy2sIEgrbZZ4WU6ONrMXW9N9tTJtOsODK6bKSgYoEq4Sl73oWW/isaNJ+i8L3heiGAqboQ+OkxBA9ADmlRXiLUpj3rwlckci4LoHMCrSPQgpK+2AYE894swiIreIekf6XY2Wrft4Y70YqSMxBEVhbWxwBBzHiKtTOJRMZhysWE5ji1woRjWqJy8ZjBKyGQUjJTCDUhhBkFIYUgRBqRYWxR/V8sDREXH9T91P+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/VP7LO5eXJWf+U8avyW+26H6p/ZZ3JyVn/lPGr8kb7bofqn9lnco5Kz/AMo41flH3TurHmS10eKYpYCGkhooDSuIegL1t2aLfSmFaq5q6zLwlXwqxKJhvlpKJEPgts842NXnNcQtFOU9IyLYQs8Jxxu+gWau5MvSIwj7tTwoYLDXieRi5qvbpx1lFU56Q7K8G4xhtw3Dw30LvQOILlbVe4lfTSGuzRiMu/aKLK9Qg8d0ZQRGkJkVPfFe25j3RIbcZJczP6Qujs21YjdqZrlrPWEXLXViQ/BiAuFlMLwXAfVbpppq6xLwzNPSYScG6kFwy8HOHAhUm3VGi29DIiWdb4o146tBUxFaOhbRK+y7Q71OazEGIErmhdsd6n+0YhltEt7LtDvU5rOg2mW9n2h3pms/k9plvZ9od6nerP5PaZb2fab3qd6tH8stolvZdod6b1Z/J7RLez7Q703riP5IwJb2XaHem9Wn+S2mW9l2h3pvVnRjtMt7PtDvUb1aY3RtMt7LtDvUZrI3S2mW9l2h3p/Z0FJZtvihTjq0qv8AZ0YxbpwWjKwsdA0E4k4dUrb0IyaunEi1YxpaDxNqXn48Svu00RmZV3pq6Qlb3b3HPe18QYiCGY6HOVz9p2ve/mnR727PzK1rnyghtAXNaXsUgQCDxTkg2ILQg5e6V7QPEHDMRVWiuqnSUTGXPx7021yKclQtFO13Y+XnNmmWreqPMd1lTztxHApMXqjzXdZTnbhwKRvVHmu6ynO3DgUjesPNd1lTztxHBpPeuPNd1lOeunApG9j1T1lTz104FJ72PVd1lOeup4FA3s+q7rKc/dOXoPe16p6yp5+6jgUDez6p6yo5+6nl6C3seq7rKc9dOXoLex6p6ynPXUcCkb1/Vd1lOeunApLesPNd1lRztw4NI3rDzHdZU87dTwaW2BeoK5FeUkqk7Xdn5TFmnLoLmXtAUsoPQKLwm5VVPWXpERHw6iSkWwxYF5pexSBAIBAIEWoNboDTxIFuZuZAbmZmQG5mZkBuZmZAbmZmQG5mZkBuZmZAbmZmQG5mZkBuZmZAbmZmQG5mZkBuZmZAbmZmQG5m5ggYgNzBBsAogaAQCD//2Q=="/>
          <p:cNvSpPr>
            <a:spLocks noChangeAspect="1" noChangeArrowheads="1"/>
          </p:cNvSpPr>
          <p:nvPr/>
        </p:nvSpPr>
        <p:spPr bwMode="auto">
          <a:xfrm>
            <a:off x="155575" y="748903"/>
            <a:ext cx="3048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SV" altLang="es-SV" sz="135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54634" name="1 Rectángulo"/>
          <p:cNvSpPr>
            <a:spLocks noChangeArrowheads="1"/>
          </p:cNvSpPr>
          <p:nvPr/>
        </p:nvSpPr>
        <p:spPr bwMode="auto">
          <a:xfrm>
            <a:off x="101601" y="946101"/>
            <a:ext cx="713581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SV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Berlin Sans FB Demi" pitchFamily="34" charset="0"/>
                <a:cs typeface="Aharoni" pitchFamily="2" charset="-79"/>
              </a:rPr>
              <a:t>Avance en la Formulación de la Nota Conceptual de </a:t>
            </a:r>
            <a:r>
              <a:rPr lang="es-SV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rlin Sans FB Demi" pitchFamily="34" charset="0"/>
                <a:cs typeface="Aharoni" pitchFamily="2" charset="-79"/>
              </a:rPr>
              <a:t>Malaria</a:t>
            </a:r>
            <a:r>
              <a:rPr lang="es-SV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Berlin Sans FB Demi" pitchFamily="34" charset="0"/>
                <a:cs typeface="Aharoni" pitchFamily="2" charset="-79"/>
              </a:rPr>
              <a:t/>
            </a:r>
            <a:br>
              <a:rPr lang="es-SV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Berlin Sans FB Demi" pitchFamily="34" charset="0"/>
                <a:cs typeface="Aharoni" pitchFamily="2" charset="-79"/>
              </a:rPr>
            </a:br>
            <a:r>
              <a:rPr lang="es-SV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Berlin Sans FB Demi" pitchFamily="34" charset="0"/>
                <a:cs typeface="Aharoni" pitchFamily="2" charset="-79"/>
              </a:rPr>
              <a:t>Solicitud Subvención para Fondo Mundial</a:t>
            </a:r>
            <a:endParaRPr lang="es-ES" altLang="es-SV" sz="2000" b="1" dirty="0">
              <a:solidFill>
                <a:schemeClr val="tx1">
                  <a:lumMod val="75000"/>
                  <a:lumOff val="25000"/>
                </a:schemeClr>
              </a:solidFill>
              <a:latin typeface="Berlin Sans FB Demi" pitchFamily="34" charset="0"/>
              <a:cs typeface="Aharoni" pitchFamily="2" charset="-79"/>
            </a:endParaRPr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240507" y="3787676"/>
            <a:ext cx="6858000" cy="12418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spcBef>
                <a:spcPts val="750"/>
              </a:spcBef>
              <a:defRPr/>
            </a:pPr>
            <a:r>
              <a:rPr lang="es-SV" sz="1800" dirty="0">
                <a:solidFill>
                  <a:sysClr val="windowText" lastClr="000000"/>
                </a:solidFill>
                <a:latin typeface="Calibri"/>
              </a:rPr>
              <a:t>Presentado por </a:t>
            </a:r>
          </a:p>
          <a:p>
            <a:pPr defTabSz="685800">
              <a:spcBef>
                <a:spcPts val="750"/>
              </a:spcBef>
              <a:defRPr/>
            </a:pPr>
            <a:r>
              <a:rPr lang="es-SV" sz="1800" dirty="0" smtClean="0">
                <a:solidFill>
                  <a:sysClr val="windowText" lastClr="000000"/>
                </a:solidFill>
                <a:latin typeface="Calibri"/>
              </a:rPr>
              <a:t>Dr. Celina Miranda</a:t>
            </a:r>
            <a:endParaRPr lang="es-SV" sz="1800" dirty="0">
              <a:solidFill>
                <a:sysClr val="windowText" lastClr="000000"/>
              </a:solidFill>
              <a:latin typeface="Calibri"/>
            </a:endParaRPr>
          </a:p>
          <a:p>
            <a:pPr defTabSz="685800">
              <a:spcBef>
                <a:spcPts val="750"/>
              </a:spcBef>
              <a:defRPr/>
            </a:pPr>
            <a:r>
              <a:rPr lang="es-SV" sz="1800" dirty="0" smtClean="0">
                <a:solidFill>
                  <a:sysClr val="windowText" lastClr="000000"/>
                </a:solidFill>
                <a:latin typeface="Calibri"/>
              </a:rPr>
              <a:t>Coordinadora Comité de Propuestas</a:t>
            </a:r>
            <a:endParaRPr lang="es-SV" sz="1800" dirty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3418567"/>
      </p:ext>
    </p:extLst>
  </p:cSld>
  <p:clrMapOvr>
    <a:masterClrMapping/>
  </p:clrMapOvr>
  <p:transition spd="slow" advClick="0" advTm="1000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06558" y="115834"/>
            <a:ext cx="3657872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SV" sz="2800" b="1" dirty="0"/>
              <a:t>Estratos Epidemiológicos</a:t>
            </a:r>
            <a:endParaRPr lang="es-SV" sz="2400" dirty="0"/>
          </a:p>
        </p:txBody>
      </p:sp>
      <p:graphicFrame>
        <p:nvGraphicFramePr>
          <p:cNvPr id="4" name="Marcador de conteni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5172553"/>
              </p:ext>
            </p:extLst>
          </p:nvPr>
        </p:nvGraphicFramePr>
        <p:xfrm>
          <a:off x="293914" y="2181726"/>
          <a:ext cx="8577942" cy="3206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037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Marcador de conteni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3770837"/>
              </p:ext>
            </p:extLst>
          </p:nvPr>
        </p:nvGraphicFramePr>
        <p:xfrm>
          <a:off x="174171" y="1365298"/>
          <a:ext cx="8665028" cy="4001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748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>
            <a:off x="228600" y="1349663"/>
            <a:ext cx="8699798" cy="4376223"/>
            <a:chOff x="764921" y="1186376"/>
            <a:chExt cx="10003163" cy="4750399"/>
          </a:xfrm>
        </p:grpSpPr>
        <p:sp>
          <p:nvSpPr>
            <p:cNvPr id="14" name="Forma libre 13"/>
            <p:cNvSpPr/>
            <p:nvPr/>
          </p:nvSpPr>
          <p:spPr>
            <a:xfrm>
              <a:off x="764921" y="1186376"/>
              <a:ext cx="10003163" cy="1555200"/>
            </a:xfrm>
            <a:custGeom>
              <a:avLst/>
              <a:gdLst>
                <a:gd name="connsiteX0" fmla="*/ 0 w 10003163"/>
                <a:gd name="connsiteY0" fmla="*/ 0 h 1555200"/>
                <a:gd name="connsiteX1" fmla="*/ 10003163 w 10003163"/>
                <a:gd name="connsiteY1" fmla="*/ 0 h 1555200"/>
                <a:gd name="connsiteX2" fmla="*/ 10003163 w 10003163"/>
                <a:gd name="connsiteY2" fmla="*/ 1555200 h 1555200"/>
                <a:gd name="connsiteX3" fmla="*/ 0 w 10003163"/>
                <a:gd name="connsiteY3" fmla="*/ 1555200 h 1555200"/>
                <a:gd name="connsiteX4" fmla="*/ 0 w 10003163"/>
                <a:gd name="connsiteY4" fmla="*/ 0 h 155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3163" h="1555200">
                  <a:moveTo>
                    <a:pt x="0" y="0"/>
                  </a:moveTo>
                  <a:lnTo>
                    <a:pt x="10003163" y="0"/>
                  </a:lnTo>
                  <a:lnTo>
                    <a:pt x="10003163" y="1555200"/>
                  </a:lnTo>
                  <a:lnTo>
                    <a:pt x="0" y="155520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C000"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FFC000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FFC000"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txBody>
            <a:bodyPr spcFirstLastPara="0" vert="horz" wrap="square" lIns="227584" tIns="130048" rIns="227584" bIns="130048" numCol="1" spcCol="1270" anchor="ctr" anchorCtr="0">
              <a:noAutofit/>
            </a:bodyPr>
            <a:lstStyle/>
            <a:p>
              <a:pPr marL="0" marR="0" lvl="0" indent="0" algn="ctr" defTabSz="14224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SV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cknowledgement" panose="02000603000000000000" pitchFamily="2" charset="0"/>
                  <a:ea typeface="+mn-ea"/>
                  <a:cs typeface="+mn-cs"/>
                </a:rPr>
                <a:t>Estrato 2</a:t>
              </a:r>
            </a:p>
          </p:txBody>
        </p:sp>
        <p:sp>
          <p:nvSpPr>
            <p:cNvPr id="15" name="Forma libre 14"/>
            <p:cNvSpPr/>
            <p:nvPr/>
          </p:nvSpPr>
          <p:spPr>
            <a:xfrm>
              <a:off x="764921" y="2749830"/>
              <a:ext cx="10003163" cy="3186945"/>
            </a:xfrm>
            <a:custGeom>
              <a:avLst/>
              <a:gdLst>
                <a:gd name="connsiteX0" fmla="*/ 0 w 10003163"/>
                <a:gd name="connsiteY0" fmla="*/ 0 h 3186945"/>
                <a:gd name="connsiteX1" fmla="*/ 10003163 w 10003163"/>
                <a:gd name="connsiteY1" fmla="*/ 0 h 3186945"/>
                <a:gd name="connsiteX2" fmla="*/ 10003163 w 10003163"/>
                <a:gd name="connsiteY2" fmla="*/ 3186945 h 3186945"/>
                <a:gd name="connsiteX3" fmla="*/ 0 w 10003163"/>
                <a:gd name="connsiteY3" fmla="*/ 3186945 h 3186945"/>
                <a:gd name="connsiteX4" fmla="*/ 0 w 10003163"/>
                <a:gd name="connsiteY4" fmla="*/ 0 h 3186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3163" h="3186945">
                  <a:moveTo>
                    <a:pt x="0" y="0"/>
                  </a:moveTo>
                  <a:lnTo>
                    <a:pt x="10003163" y="0"/>
                  </a:lnTo>
                  <a:lnTo>
                    <a:pt x="10003163" y="3186945"/>
                  </a:lnTo>
                  <a:lnTo>
                    <a:pt x="0" y="31869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>
                <a:tint val="40000"/>
                <a:alpha val="90000"/>
                <a:hueOff val="0"/>
                <a:satOff val="0"/>
                <a:lumOff val="0"/>
                <a:alphaOff val="0"/>
              </a:srgbClr>
            </a:solidFill>
            <a:ln w="6350" cap="flat" cmpd="sng" algn="ctr">
              <a:solidFill>
                <a:srgbClr val="FFC000">
                  <a:tint val="40000"/>
                  <a:alpha val="90000"/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>
                <a:rot lat="0" lon="0" rev="7500000"/>
              </a:lightRig>
            </a:scene3d>
            <a:sp3d extrusionH="190500" prstMaterial="dkEdge">
              <a:bevelT w="120650" h="38100" prst="relaxedInset"/>
              <a:bevelB w="120650" h="57150" prst="relaxedInset"/>
              <a:contourClr>
                <a:sysClr val="window" lastClr="FFFFFF"/>
              </a:contourClr>
            </a:sp3d>
          </p:spPr>
          <p:txBody>
            <a:bodyPr spcFirstLastPara="0" vert="horz" wrap="square" lIns="170688" tIns="170688" rIns="227584" bIns="256032" numCol="1" spcCol="1270" anchor="t" anchorCtr="0">
              <a:noAutofit/>
            </a:bodyPr>
            <a:lstStyle/>
            <a:p>
              <a:pPr marL="285750" marR="0" lvl="1" indent="-285750" algn="just" defTabSz="14224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es-SV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 fortalecerá prioritariamente en éstos las acciones de vigilancia epidemiológica y  entomológica, de laboratorio, diagnóstico y tratamiento oportuno  así como  la promoción y educación.  </a:t>
              </a:r>
              <a:endParaRPr kumimoji="0" lang="es-SV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285750" marR="0" lvl="1" indent="-285750" defTabSz="14224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es-SV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 enfatizará en los 9 Municipios con presencia de focos, en los últimos años.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514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611561" y="2024086"/>
            <a:ext cx="3456384" cy="334913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2400" dirty="0">
              <a:solidFill>
                <a:prstClr val="black"/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391886" y="1621970"/>
            <a:ext cx="8490857" cy="3751245"/>
            <a:chOff x="862638" y="755165"/>
            <a:chExt cx="10795960" cy="4072320"/>
          </a:xfrm>
        </p:grpSpPr>
        <p:sp>
          <p:nvSpPr>
            <p:cNvPr id="7" name="Forma libre 6"/>
            <p:cNvSpPr/>
            <p:nvPr/>
          </p:nvSpPr>
          <p:spPr>
            <a:xfrm>
              <a:off x="862638" y="755165"/>
              <a:ext cx="10795960" cy="1612800"/>
            </a:xfrm>
            <a:custGeom>
              <a:avLst/>
              <a:gdLst>
                <a:gd name="connsiteX0" fmla="*/ 0 w 10795960"/>
                <a:gd name="connsiteY0" fmla="*/ 0 h 1612800"/>
                <a:gd name="connsiteX1" fmla="*/ 10795960 w 10795960"/>
                <a:gd name="connsiteY1" fmla="*/ 0 h 1612800"/>
                <a:gd name="connsiteX2" fmla="*/ 10795960 w 10795960"/>
                <a:gd name="connsiteY2" fmla="*/ 1612800 h 1612800"/>
                <a:gd name="connsiteX3" fmla="*/ 0 w 10795960"/>
                <a:gd name="connsiteY3" fmla="*/ 1612800 h 1612800"/>
                <a:gd name="connsiteX4" fmla="*/ 0 w 10795960"/>
                <a:gd name="connsiteY4" fmla="*/ 0 h 16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95960" h="1612800">
                  <a:moveTo>
                    <a:pt x="0" y="0"/>
                  </a:moveTo>
                  <a:lnTo>
                    <a:pt x="10795960" y="0"/>
                  </a:lnTo>
                  <a:lnTo>
                    <a:pt x="10795960" y="1612800"/>
                  </a:lnTo>
                  <a:lnTo>
                    <a:pt x="0" y="161280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C000"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FFC000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FFC000"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txBody>
            <a:bodyPr spcFirstLastPara="0" vert="horz" wrap="square" lIns="227584" tIns="130048" rIns="227584" bIns="130048" numCol="1" spcCol="1270" anchor="ctr" anchorCtr="0">
              <a:noAutofit/>
            </a:bodyPr>
            <a:lstStyle/>
            <a:p>
              <a:pPr marL="0" marR="0" lvl="0" indent="0" algn="ctr" defTabSz="14224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SV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cknowledgement" panose="02000603000000000000" pitchFamily="2" charset="0"/>
                  <a:ea typeface="+mn-ea"/>
                  <a:cs typeface="+mn-cs"/>
                </a:rPr>
                <a:t>Estrato No Malárico</a:t>
              </a:r>
            </a:p>
          </p:txBody>
        </p:sp>
        <p:sp>
          <p:nvSpPr>
            <p:cNvPr id="8" name="Forma libre 7"/>
            <p:cNvSpPr/>
            <p:nvPr/>
          </p:nvSpPr>
          <p:spPr>
            <a:xfrm>
              <a:off x="862638" y="2367966"/>
              <a:ext cx="10795960" cy="2459519"/>
            </a:xfrm>
            <a:custGeom>
              <a:avLst/>
              <a:gdLst>
                <a:gd name="connsiteX0" fmla="*/ 0 w 10795960"/>
                <a:gd name="connsiteY0" fmla="*/ 0 h 2459519"/>
                <a:gd name="connsiteX1" fmla="*/ 10795960 w 10795960"/>
                <a:gd name="connsiteY1" fmla="*/ 0 h 2459519"/>
                <a:gd name="connsiteX2" fmla="*/ 10795960 w 10795960"/>
                <a:gd name="connsiteY2" fmla="*/ 2459519 h 2459519"/>
                <a:gd name="connsiteX3" fmla="*/ 0 w 10795960"/>
                <a:gd name="connsiteY3" fmla="*/ 2459519 h 2459519"/>
                <a:gd name="connsiteX4" fmla="*/ 0 w 10795960"/>
                <a:gd name="connsiteY4" fmla="*/ 0 h 2459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95960" h="2459519">
                  <a:moveTo>
                    <a:pt x="0" y="0"/>
                  </a:moveTo>
                  <a:lnTo>
                    <a:pt x="10795960" y="0"/>
                  </a:lnTo>
                  <a:lnTo>
                    <a:pt x="10795960" y="2459519"/>
                  </a:lnTo>
                  <a:lnTo>
                    <a:pt x="0" y="24595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>
                <a:tint val="40000"/>
                <a:alpha val="90000"/>
                <a:hueOff val="0"/>
                <a:satOff val="0"/>
                <a:lumOff val="0"/>
                <a:alphaOff val="0"/>
              </a:srgbClr>
            </a:solidFill>
            <a:ln w="6350" cap="flat" cmpd="sng" algn="ctr">
              <a:solidFill>
                <a:srgbClr val="FFC000">
                  <a:tint val="40000"/>
                  <a:alpha val="90000"/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>
                <a:rot lat="0" lon="0" rev="7500000"/>
              </a:lightRig>
            </a:scene3d>
            <a:sp3d extrusionH="190500" prstMaterial="dkEdge">
              <a:bevelT w="120650" h="38100" prst="relaxedInset"/>
              <a:bevelB w="120650" h="57150" prst="relaxedInset"/>
              <a:contourClr>
                <a:sysClr val="window" lastClr="FFFFFF"/>
              </a:contourClr>
            </a:sp3d>
          </p:spPr>
          <p:txBody>
            <a:bodyPr spcFirstLastPara="0" vert="horz" wrap="square" lIns="170688" tIns="170688" rIns="227584" bIns="256032" numCol="1" spcCol="1270" anchor="t" anchorCtr="0">
              <a:noAutofit/>
            </a:bodyPr>
            <a:lstStyle/>
            <a:p>
              <a:pPr marL="285750" marR="0" lvl="1" indent="-285750" algn="just" defTabSz="14224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es-SV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 fortalecerse la Vigilancia epidemiológica para la detección de casos importados de otras áreas del país o migrantes de otros países, el diagnóstico oportuno promoción y educación en salud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204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611561" y="2024086"/>
            <a:ext cx="3456384" cy="334913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2400" dirty="0">
              <a:solidFill>
                <a:prstClr val="black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19742" y="308591"/>
            <a:ext cx="6096001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SV" sz="2400" dirty="0"/>
              <a:t>Avance en el proceso de Formulación de la </a:t>
            </a:r>
            <a:r>
              <a:rPr lang="es-SV" sz="2400" dirty="0" smtClean="0"/>
              <a:t>Nota Conceptual</a:t>
            </a:r>
            <a:endParaRPr lang="es-SV" sz="2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11561" y="1889019"/>
            <a:ext cx="8215276" cy="4174324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SV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Componente Narrativo: </a:t>
            </a:r>
            <a:r>
              <a:rPr kumimoji="0" lang="es-SV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 Secciones -25</a:t>
            </a:r>
            <a:r>
              <a:rPr kumimoji="0" lang="es-SV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  ?????</a:t>
            </a:r>
            <a:endParaRPr kumimoji="0" lang="es-SV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SV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Tablas Anexos: </a:t>
            </a:r>
            <a:r>
              <a:rPr kumimoji="0" lang="es-SV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 Tablas-45% </a:t>
            </a:r>
            <a:r>
              <a:rPr kumimoji="0" lang="es-SV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completo  ????</a:t>
            </a:r>
            <a:endParaRPr kumimoji="0" lang="es-SV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SV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Remisión al Fondo Mundial de Primer Borrador con avance:  11 de diciembre de 2015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SV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Fecha de entrega de la NC a Fondo Mundial 1 de febrero de 2016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SV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Fase de Clarificaciones : 16 al 28 de febrero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SV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Inicio de Ejecución : Julio 2016</a:t>
            </a:r>
            <a:endParaRPr kumimoji="0" lang="es-SV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07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b="1" dirty="0" smtClean="0">
                <a:solidFill>
                  <a:srgbClr val="002060"/>
                </a:solidFill>
              </a:rPr>
              <a:t>Municipios Priorizados</a:t>
            </a:r>
            <a:endParaRPr lang="es-SV" b="1" dirty="0">
              <a:solidFill>
                <a:srgbClr val="002060"/>
              </a:solidFill>
            </a:endParaRPr>
          </a:p>
        </p:txBody>
      </p:sp>
      <p:sp>
        <p:nvSpPr>
          <p:cNvPr id="5" name="Rectangle 4">
            <a:hlinkClick r:id="rId2" action="ppaction://hlinkfile"/>
          </p:cNvPr>
          <p:cNvSpPr/>
          <p:nvPr/>
        </p:nvSpPr>
        <p:spPr>
          <a:xfrm>
            <a:off x="4305300" y="3194050"/>
            <a:ext cx="533400" cy="469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8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EMMIE</a:t>
            </a:r>
            <a:endParaRPr lang="es-SV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8685" y="1600200"/>
            <a:ext cx="5886629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43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SOLICITUD AL MCP-ES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2986788"/>
          </a:xfrm>
        </p:spPr>
        <p:txBody>
          <a:bodyPr>
            <a:normAutofit fontScale="85000" lnSpcReduction="10000"/>
          </a:bodyPr>
          <a:lstStyle/>
          <a:p>
            <a:r>
              <a:rPr lang="es-SV" dirty="0" smtClean="0"/>
              <a:t>El Comité de Propuestas propone al pleno: </a:t>
            </a:r>
          </a:p>
          <a:p>
            <a:r>
              <a:rPr lang="es-SV" dirty="0" smtClean="0"/>
              <a:t>dar su aval en esta sesión a la Nota Conceptual y su voto de confianza al comité de propuestas, para trabajar en los documentos que faltan.  (esto permitirá preparar los anexos correspondientes,  firmas de actas, listado de firmas etc. )</a:t>
            </a:r>
          </a:p>
          <a:p>
            <a:endParaRPr lang="es-SV" dirty="0"/>
          </a:p>
          <a:p>
            <a:pPr marL="0" indent="0">
              <a:buNone/>
            </a:pPr>
            <a:endParaRPr lang="es-SV" dirty="0" smtClean="0"/>
          </a:p>
          <a:p>
            <a:r>
              <a:rPr lang="es-SV" dirty="0" smtClean="0"/>
              <a:t>Que la solicitud de Aval sea presentada en la reunión del 21 de Enero. (esto dejaría menos tiempo para preparar los documentos de respaldo)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1375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611561" y="2024086"/>
            <a:ext cx="3456384" cy="334913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2400" dirty="0">
              <a:solidFill>
                <a:prstClr val="black"/>
              </a:solidFill>
            </a:endParaRPr>
          </a:p>
        </p:txBody>
      </p:sp>
      <p:sp>
        <p:nvSpPr>
          <p:cNvPr id="4" name="AutoShape 4" descr="Resultado de imagen para derechos humanos en el salvador"/>
          <p:cNvSpPr>
            <a:spLocks noChangeAspect="1" noChangeArrowheads="1"/>
          </p:cNvSpPr>
          <p:nvPr/>
        </p:nvSpPr>
        <p:spPr bwMode="auto">
          <a:xfrm>
            <a:off x="0" y="101457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SV" sz="1350"/>
          </a:p>
        </p:txBody>
      </p:sp>
      <p:sp>
        <p:nvSpPr>
          <p:cNvPr id="6" name="AutoShape 6" descr="Resultado de imagen para derechos humanos en el salvador"/>
          <p:cNvSpPr>
            <a:spLocks noChangeAspect="1" noChangeArrowheads="1"/>
          </p:cNvSpPr>
          <p:nvPr/>
        </p:nvSpPr>
        <p:spPr bwMode="auto">
          <a:xfrm>
            <a:off x="114300" y="112887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SV" sz="1350"/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1981198" y="2241800"/>
            <a:ext cx="5199935" cy="2072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SV" sz="72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¡Muchas Gracias!</a:t>
            </a:r>
            <a:endParaRPr kumimoji="0" lang="es-SV" sz="72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707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667626" y="1107281"/>
            <a:ext cx="1225550" cy="32385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SV" sz="1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s-SV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 bwMode="auto">
          <a:xfrm>
            <a:off x="1476375" y="2100263"/>
            <a:ext cx="5761038" cy="3238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rmAutofit fontScale="92500" lnSpcReduction="2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es-SV" sz="1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4628" name="4 CuadroTexto"/>
          <p:cNvSpPr txBox="1">
            <a:spLocks noChangeArrowheads="1"/>
          </p:cNvSpPr>
          <p:nvPr/>
        </p:nvSpPr>
        <p:spPr bwMode="auto">
          <a:xfrm>
            <a:off x="1893890" y="3795713"/>
            <a:ext cx="5400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SV" altLang="es-SV" sz="1800" b="1">
                <a:solidFill>
                  <a:srgbClr val="000000"/>
                </a:solidFill>
                <a:latin typeface="Arial" charset="0"/>
                <a:cs typeface="Arial" charset="0"/>
                <a:hlinkClick r:id="rId3"/>
              </a:rPr>
              <a:t>www.mcpelsalvador.com.org</a:t>
            </a:r>
            <a:r>
              <a:rPr lang="es-SV" altLang="es-SV" sz="240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54629" name="5 CuadroTexto"/>
          <p:cNvSpPr txBox="1">
            <a:spLocks noChangeArrowheads="1"/>
          </p:cNvSpPr>
          <p:nvPr/>
        </p:nvSpPr>
        <p:spPr bwMode="auto">
          <a:xfrm>
            <a:off x="3035305" y="4354117"/>
            <a:ext cx="2723887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SV" altLang="es-SV" sz="1350">
                <a:solidFill>
                  <a:srgbClr val="000000"/>
                </a:solidFill>
                <a:latin typeface="Arial" charset="0"/>
                <a:cs typeface="Arial" charset="0"/>
                <a:hlinkClick r:id="rId4"/>
              </a:rPr>
              <a:t>www.facebook.com/MCPES2002</a:t>
            </a:r>
            <a:endParaRPr lang="es-SV" altLang="es-SV" sz="135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SV" altLang="es-SV" sz="135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SV" altLang="es-SV" sz="135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SV" altLang="es-SV" sz="1350">
                <a:solidFill>
                  <a:srgbClr val="000000"/>
                </a:solidFill>
                <a:latin typeface="Arial" charset="0"/>
                <a:cs typeface="Arial" charset="0"/>
              </a:rPr>
              <a:t>@MCPElSalvador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SV" altLang="es-SV" sz="135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54630" name="AutoShape 6" descr="data:image/jpeg;base64,/9j/4AAQSkZJRgABAQAAAQABAAD/2wCEAAkGBw8QDxANEA4QDQ8PDw8PDQ0PDw8ODQ0MFBEWFxQRFBUYHCggGholHRQUITEhJSkrLi4uFx8zODMsNygtLisBCgoKDg0OFxAQFywcFRwsLCwsLCwuKywsLCwsLCwsLCwsLCwsLSwsNywsLCwuLDcsLCwsLCwsLDcsNzcsLDcsLP/AABEIAMgAyAMBEQACEQEDEQH/xAAcAAACAgMBAQAAAAAAAAAAAAAAAQUHAgMGBAj/xABLEAABAgMBCAwMBAYABwAAAAABAAIDBBEhBQYSMTJRsbIHExQWM0FxcnORktEiIzVSYWJjZIGjweIkNFSCFUJEU5OhJUOzw+Hw8f/EABoBAQADAQEBAAAAAAAAAAAAAAABAgQFAwb/xAApEQEAAQMBBwUBAQEBAAAAAAAAAQIDETEEEhMUITNRBTJBQmEigVIj/9oADAMBAAIRAxEAPwC8UAgSCPn7sy8Gx8QYXmN8J3UvSi1XXpCk10wh4t+TBkwHO9LnhmgFaOTq+Zec3ohr35+7fO+xTyc+UcePA35+7/O+xOSnycePA35+7/O+xOSnycf8G/P3f532JyU+Tj/g35+7/O+xOSnycf8ABvz93+d9iclPk4/4N+fu/wA77E5KfJx/wb8/d/nfYnJT5OP+Dfn7v877E5KfJx/wb8/d/nfYnJT5OP8Ag35+7/O+xOSnycf8G/P3f532JyU+Tj/g35+7/O+xOSnycf8ABvz93+d9iclPk4/4N+fu3zvsTk58nHhshX5MOXAc0Z2vD/oFWdjq8p48JiQuzLx7GRBheY7wXdS8K7NdOsPSmumUgvNc1AFIECKDi74L5nEmDAOC0VDooNHOPGG5gt9jZoxvVM9y58QgpeUe+3JB4yLT8ONapriNHhiZe1kgwZ3cp4vgvOa5lbdiGZl4QxtaPjRRmo6Mdqg5mdpTmpPQbVBzM7SZqOg2qDmZ2kzUdBtUHMztJmo6DaoOZnaTNR0G1QczO0majoNqg5mdpM1HQbVBzM7SZqOg2qDmZ2kzUdBtUHMztJmo6DaoOZnaTNR0G1QczO0majoNqg5mdpM1HRk2XhHE1p5DVN6oxDB9z2HFVvprVTvybsPFHk3stHhAcYsI+Cvv7ymMJ69++ZzS2DHOE0mjYptc05jnCy3tnjG9S97d34l2YKwNBoEg5q/K6phwxAYaPi1LiDa2GMfX9CtOy2t6czo8bteOjl7nyooIjv2giymcrbcr+IeGMvVNTQYM7jib3qtNOUz0RUaae7GaegWBe0UxCkzlpqrYQKoCqAqgKoCqAqgKoCqAqgKoCqAqgKoCqYMt0Gae3E74G0Ku7CYqSspNh4sscMbV41UzEr5y8t0pb/mNHOHFTOr0T5Vqj5dTebdUxWGA81fCpgk2l0M931WLabW7OY0aLVeYw6VZXsxcbEFZ3fjmNNxBjo4Q2+gD/wBK6tmN2hjuTmp640QMaXcQFgzniCrEZlMziEFEiFxLjaTjWiIw85ljVSgVQFUBVAVQFUBVAVQFUBVAVRBtBJAAJJxACpKicRrKcZSUC4M2+0QHgZ3UZpXlN+3HyvFuZexl6M4eKG3lf3Lzna6IW4FTZvOms8LtHuTm6DgSxdefN+yP7z3JzlBwJQ09KvgxHQn0D20rQ1FoqveiqKo3oec04lphxC0hwxi1WnrCIlOwogiMrxOFCM2deFXSXo8l70wYU3DtxuMM8hs0gKb8b1stzipZrSuU2NUwaNKCsIds08+0iH4gldaPZDFrVLK68XJb+46O9TahFSNqvVUVQFUBVAVQFUBVAVQFUBVAVQSl79yHTcQtDsCGyhiPpU0OJo9JoV4Xr0W4/Xpbo3uqxLnXMgwG4MKGG2WuxvdynjXMruVVdZlqimIe1VWJAIBBWd9x/Gxv2aoXV2btsd33Ieq93kkrjxcpnIR9fovK5C9LA1E0zpYRHJhBKu3KY9y0pc1aCuQ2sJvJKmBWEA/ionPi6SurHbhij3S1XXPjBzRpKtb0RU8VV6qiqAqgKoCqAqgKoCqAqgKoMobXOIa0Vc4hrRncTQBVqmI6kRnota4lzWy0FsIWnHEdiw4hxlce5c36sttFO7GEgqLhAIBAIKwvwP42N+zUC6uzduGO77kNVaHm91yD4w806QvO5otS2Rj+Kh8+FrBUn2Sn7QtCVyQuS2lN5JUwKsgH8VE58XSV1Y7cMX2lruufGDmjSVa3orU8NV6oFUBVAVQOqAqgKoBA6oCqIdDeNKCJN4RFRBYX/vrQaSsu1VYox5e1mP6WQFy2s1IECJQQc3fZJw3FhiF5Fh2tpcAeVe9OzXJjOHnVdph5jfvJ5ovY/wDKvylavHpcVfBPsjzMSMyuC7BphChsbQ2LbZommnEvCuqJnKOqvZR7rkHxh5p0hedzRanVtjH8VD58LWCpPslP2hacrkBcltKbySpgVVAP4uJz42krqx24YvtLXdg+M/aNJV7eitTwVXoqKoCqB1QOqAqpBVAAoGgSDtdjZlsy7oW65XP22dIabEau4WFoCAUDmL/bouhS7YTTR0dxaSDQiG0VdpA+K17LRFVXX4eV6cQrmq6bHoKp0Cqh1FUHtuOfGHmnSF53NFqdW2MfxcPnwtYKk+yU/aFrSuQFyW4pvIPIVMIUjKzsQT8dtajbpiw22YZXXjtwx/Mtl2bptEUBwI8AWi0YyrW46K1NMOaY7E8H40K9MKt1UwCqBgqAVQFVIdUBVTOuEFhjOOsJ0TgYYzjrChDudjR1RNW1tg6Hrn7b7oadnnpLt1haQgSDgtkt9IksK/yRT/ti37FHSWa+4zDGcda3M4wxnHWpDwv/ALxKBqiTTG43DSUwN1x7pNMUhoJ8A2mwYwqXI6LUtUzORDPwG4WCNtl6gZsNuNVntyt9oXdK5AXHbSm8kpAomD5Rj9NM65XYjtwxfMvPfCPGjmDSVe3orUjKL2VbYcVzcTiOQmiD0MuhFHGHcoUYG9l1Dxs+IKYG5t0mZnDqTA2NnoXnU5QQmBsE3DP84TCJZbc3zm9YSTwuwScL+1D7De5cHeq8uhER4G44X9qH2G9yb1XlOI8NkKC1tcFrW1x4IAr1KJmZMNihIQKiDCJAY7KY11MWE0GnWpiZjRExEsNxwv7UPsN7k3qvJux4G44X9qH2G9yb1XkxClNkCy6Mw0WNBZRosaPAHEF2Nl624mWK77nN0WhRJ3vDxp5h0heV3Ral6Io/4hA6aW12qk9uU/aF6yuQFxm4pvJKQKKgj/iEfppnXK7EduGKNZee+AeNHMGkq9vRWpG0XsqEDCkOiBphBpgCnAThYkj6SC+cdGDRIQCAQCAQCBIKP2QvKczys/6YXZ2XtwxXfc5wrS80le/wp5h0heV3RanV6I3lCB00trtXnPblP2hekrkBcZuKbyT8UgUVA8oR+mmdcrsx24Yo90tF8HCjmDSVe1orUjV7KhAwgyClAQNSgAJgDhYonQfSAXzjpRoaJJA0AgEAoApCQUhsg+U5nlZqBdrZO1DFd9znCtDzSVwOFPMOkLyu6LUavRF8oQOmltdqpPblP2hecrkBcVuKbyT8UgUZA8oR+mmdcrsx24YvtLRfBwo5g0lelrRWpGL1VNEGFIaBoCilBgJgOimEQ9f8Umf1Ux/ni968uFT4Wmuryf8AFJn9VMf54vep4VHg36vKwdieaixBN7ZFiRaGXptj3PwaiJWlcWJc7b6aaZjENWz1TKwVz2gIEgrfZXm4sOLKCHFiQgYcbCEOI9gJDmUrQ2410dhoiqJyzX6piYw4T+KTX6qY/wA8XvXQ4VHhn36vI/is1+qmP88XvUTaozob8vLGiue4ve5z3HG5xLnHlJtV4pxHREzlrKCSuBwp5h0heV3RejVvjeUIHSy2u1ec9uU/aF5yuQFxW4pvJKQKMheUI/SzOuV2Y7cMP2lovg4UcwaSvS1orUjV7KmgalBgIHRA1KDQFFOA6JgFEwLG2IP6zll9ERcv1H3UtWzaSsZc1qCBIKy2X+FlOjj60NdT0/2yybTrCv10WYqKEkQgSCSuBwp5h0heV3RehvjeUIHSy2uF5z25T9oXlK5AXEbym8kpAo2D5Qj9NM65XaiP/OGH7S0XwcKOYNJXpa0VqRq9lcmiMmApGSYQKJgOiB0UwBSHRAUQWNsQ4pzll9ERcr1HWlq2bSVirmtQQCCstl3hZTo4+tDXU9P0qZNp1hX5C6WGYlGAJgIhQlI3A4U8w6QvK7ovQ3xfKEDpZbXavOe3KftC8ZXIC4jeJvJKmBRkLyhH6aZ13LtR24YftLTfBwo5g0lXtaK1I1eyjIBA1IYCIOikCBgIGAgasBBYuxH/AFnLL/8AcXJ9R1patm0lYi5rUEAgrLZd4WU6OPrQ11fTtKmTadYcCuizEgRCgJEpK4HCnmHSF5XdF6G6N5QgdLL67V5T25T9oXhK5AXElvE3klIFHQfKEfppjXK7cduGH7S0Xf4UcwaSr2tFakaF7KMkDVkGgYCBqwaBgIgUUhoLD2I8U5yy+iIuR6lrS17NpKxFzWoIEgrTZc4WU6OPrMXV9N9tTJtOsOBXTZRRQlioCIQSVweFPMOkLyu6L0at0b8/A6WX12rzq7UrfeF3yuQFwm8pvJKCj4P5+P00xrlduO3DD9paLvcKOYNJV7WitSOXsoyUoAUjIBIDU4DopDoiDU4DomAUTAsPYkxTnLL6Ii5PqWtLXs2krDXMaggSCtdlvhZTo42sxdX0321Mm06w4Ki6bKSjCWJTASgSNwOFPMOkLyu6L0at8X8/B6WX1wvOrtSt9oXdK5AXCbxN5JQUdB/Px+mmNdy7cduGGfdLTd4eNHMGkr0taKVI5eyhgIGpGQUwGpQyUgogYClB0QFESsPYlxTnLA0RFyPUtaf9a9m0lYS5jUECQVtstcLKdHG1mLq+m+2pk2nWHBLqMpUUJY0SQlUSNweFPMOkLyu6L0at0X8/B6WX1wvOrtSt9oXdK5AXCbymskpAo9hwboRQeOPGHxLiu5R24YZ6VMr4YWRE5WnSPqrWvCtcIZe6ksgpQyCBhWgMKUGEGQUhhEBSGgsLYm/q+WBoiLkep60/617NpKwVy2sIEgrbZZ4WU6ONrMXW9N9tTJtOsODK6bKSgYoEq4Sl73oWW/isaNJ+i8L3heiGAqboQ+OkxBA9ADmlRXiLUpj3rwlckci4LoHMCrSPQgpK+2AYE894swiIreIekf6XY2Wrft4Y70YqSMxBEVhbWxwBBzHiKtTOJRMZhysWE5ji1woRjWqJy8ZjBKyGQUjJTCDUhhBkFIYUgRBqRYWxR/V8sDREXH9T91P+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/VP7LO5eXJWf+U8avyW+26H6p/ZZ3JyVn/lPGr8kb7bofqn9lnco5Kz/AMo41flH3TurHmS10eKYpYCGkhooDSuIegL1t2aLfSmFaq5q6zLwlXwqxKJhvlpKJEPgts842NXnNcQtFOU9IyLYQs8Jxxu+gWau5MvSIwj7tTwoYLDXieRi5qvbpx1lFU56Q7K8G4xhtw3Dw30LvQOILlbVe4lfTSGuzRiMu/aKLK9Qg8d0ZQRGkJkVPfFe25j3RIbcZJczP6Qujs21YjdqZrlrPWEXLXViQ/BiAuFlMLwXAfVbpppq6xLwzNPSYScG6kFwy8HOHAhUm3VGi29DIiWdb4o146tBUxFaOhbRK+y7Q71OazEGIErmhdsd6n+0YhltEt7LtDvU5rOg2mW9n2h3pms/k9plvZ9od6nerP5PaZb2fab3qd6tH8stolvZdod6b1Z/J7RLez7Q703riP5IwJb2XaHem9Wn+S2mW9l2h3pvVnRjtMt7PtDvUb1aY3RtMt7LtDvUZrI3S2mW9l2h3p/Z0FJZtvihTjq0qv8AZ0YxbpwWjKwsdA0E4k4dUrb0IyaunEi1YxpaDxNqXn48Svu00RmZV3pq6Qlb3b3HPe18QYiCGY6HOVz9p2ve/mnR727PzK1rnyghtAXNaXsUgQCDxTkg2ILQg5e6V7QPEHDMRVWiuqnSUTGXPx7021yKclQtFO13Y+XnNmmWreqPMd1lTztxHApMXqjzXdZTnbhwKRvVHmu6ynO3DgUjesPNd1lTztxHBpPeuPNd1lOeunApG9j1T1lTz104FJ72PVd1lOeup4FA3s+q7rKc/dOXoPe16p6yp5+6jgUDez6p6yo5+6nl6C3seq7rKc9dOXoLex6p6ynPXUcCkb1/Vd1lOeunApLesPNd1lRztw4NI3rDzHdZU87dTwaW2BeoK5FeUkqk7Xdn5TFmnLoLmXtAUsoPQKLwm5VVPWXpERHw6iSkWwxYF5pexSBAIBAIEWoNboDTxIFuZuZAbmZmQG5mZkBuZmZAbmZmQG5mZkBuZmZAbmZmQG5mZkBuZmZAbmZmQG5mZkBuZmZAbmZmQG5m5ggYgNzBBsAogaAQCD//2Q=="/>
          <p:cNvSpPr>
            <a:spLocks noChangeAspect="1" noChangeArrowheads="1"/>
          </p:cNvSpPr>
          <p:nvPr/>
        </p:nvSpPr>
        <p:spPr bwMode="auto">
          <a:xfrm>
            <a:off x="155575" y="748903"/>
            <a:ext cx="3048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SV" altLang="es-SV" sz="135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54631" name="AutoShape 8" descr="data:image/jpeg;base64,/9j/4AAQSkZJRgABAQAAAQABAAD/2wCEAAkGBw8QDxANEA4QDQ8PDw8PDQ0PDw8ODQ0MFBEWFxQRFBUYHCggGholHRQUITEhJSkrLi4uFx8zODMsNygtLisBCgoKDg0OFxAQFywcFRwsLCwsLCwuKywsLCwsLCwsLCwsLCwsLSwsNywsLCwuLDcsLCwsLCwsLDcsNzcsLDcsLP/AABEIAMgAyAMBEQACEQEDEQH/xAAcAAACAgMBAQAAAAAAAAAAAAAAAQUHAgMGBAj/xABLEAABAgMBCAwMBAYABwAAAAABAAIDBBEhBQYSMTJRsbIHExQWM0FxcnORktEiIzVSYWJjZIGjweIkNFSCFUJEU5OhJUOzw+Hw8f/EABoBAQADAQEBAAAAAAAAAAAAAAABAgQFAwb/xAApEQEAAQMBBwUBAQEBAAAAAAAAAQIDETEEEhMUITNRBTJBQmEigVIj/9oADAMBAAIRAxEAPwC8UAgSCPn7sy8Gx8QYXmN8J3UvSi1XXpCk10wh4t+TBkwHO9LnhmgFaOTq+Zec3ohr35+7fO+xTyc+UcePA35+7/O+xOSnycePA35+7/O+xOSnycf8G/P3f532JyU+Tj/g35+7/O+xOSnycf8ABvz93+d9iclPk4/4N+fu/wA77E5KfJx/wb8/d/nfYnJT5OP+Dfn7v877E5KfJx/wb8/d/nfYnJT5OP8Ag35+7/O+xOSnycf8G/P3f532JyU+Tj/g35+7/O+xOSnycf8ABvz93+d9iclPk4/4N+fu3zvsTk58nHhshX5MOXAc0Z2vD/oFWdjq8p48JiQuzLx7GRBheY7wXdS8K7NdOsPSmumUgvNc1AFIECKDi74L5nEmDAOC0VDooNHOPGG5gt9jZoxvVM9y58QgpeUe+3JB4yLT8ONapriNHhiZe1kgwZ3cp4vgvOa5lbdiGZl4QxtaPjRRmo6Mdqg5mdpTmpPQbVBzM7SZqOg2qDmZ2kzUdBtUHMztJmo6DaoOZnaTNR0G1QczO0majoNqg5mdpM1HQbVBzM7SZqOg2qDmZ2kzUdBtUHMztJmo6DaoOZnaTNR0G1QczO0majoNqg5mdpM1HRk2XhHE1p5DVN6oxDB9z2HFVvprVTvybsPFHk3stHhAcYsI+Cvv7ymMJ69++ZzS2DHOE0mjYptc05jnCy3tnjG9S97d34l2YKwNBoEg5q/K6phwxAYaPi1LiDa2GMfX9CtOy2t6czo8bteOjl7nyooIjv2giymcrbcr+IeGMvVNTQYM7jib3qtNOUz0RUaae7GaegWBe0UxCkzlpqrYQKoCqAqgKoCqAqgKoCqAqgKoCqAqgKoCqYMt0Gae3E74G0Ku7CYqSspNh4sscMbV41UzEr5y8t0pb/mNHOHFTOr0T5Vqj5dTebdUxWGA81fCpgk2l0M931WLabW7OY0aLVeYw6VZXsxcbEFZ3fjmNNxBjo4Q2+gD/wBK6tmN2hjuTmp640QMaXcQFgzniCrEZlMziEFEiFxLjaTjWiIw85ljVSgVQFUBVAVQFUBVAVQFUBVAVRBtBJAAJJxACpKicRrKcZSUC4M2+0QHgZ3UZpXlN+3HyvFuZexl6M4eKG3lf3Lzna6IW4FTZvOms8LtHuTm6DgSxdefN+yP7z3JzlBwJQ09KvgxHQn0D20rQ1FoqveiqKo3oec04lphxC0hwxi1WnrCIlOwogiMrxOFCM2deFXSXo8l70wYU3DtxuMM8hs0gKb8b1stzipZrSuU2NUwaNKCsIds08+0iH4gldaPZDFrVLK68XJb+46O9TahFSNqvVUVQFUBVAVQFUBVAVQFUBVAVQSl79yHTcQtDsCGyhiPpU0OJo9JoV4Xr0W4/Xpbo3uqxLnXMgwG4MKGG2WuxvdynjXMruVVdZlqimIe1VWJAIBBWd9x/Gxv2aoXV2btsd33Ieq93kkrjxcpnIR9fovK5C9LA1E0zpYRHJhBKu3KY9y0pc1aCuQ2sJvJKmBWEA/ionPi6SurHbhij3S1XXPjBzRpKtb0RU8VV6qiqAqgKoCqAqgKoCqAqgKoMobXOIa0Vc4hrRncTQBVqmI6kRnota4lzWy0FsIWnHEdiw4hxlce5c36sttFO7GEgqLhAIBAIKwvwP42N+zUC6uzduGO77kNVaHm91yD4w806QvO5otS2Rj+Kh8+FrBUn2Sn7QtCVyQuS2lN5JUwKsgH8VE58XSV1Y7cMX2lruufGDmjSVa3orU8NV6oFUBVAVQOqAqgKoBA6oCqIdDeNKCJN4RFRBYX/vrQaSsu1VYox5e1mP6WQFy2s1IECJQQc3fZJw3FhiF5Fh2tpcAeVe9OzXJjOHnVdph5jfvJ5ovY/wDKvylavHpcVfBPsjzMSMyuC7BphChsbQ2LbZommnEvCuqJnKOqvZR7rkHxh5p0hedzRanVtjH8VD58LWCpPslP2hacrkBcltKbySpgVVAP4uJz42krqx24YvtLXdg+M/aNJV7eitTwVXoqKoCqB1QOqAqpBVAAoGgSDtdjZlsy7oW65XP22dIabEau4WFoCAUDmL/bouhS7YTTR0dxaSDQiG0VdpA+K17LRFVXX4eV6cQrmq6bHoKp0Cqh1FUHtuOfGHmnSF53NFqdW2MfxcPnwtYKk+yU/aFrSuQFyW4pvIPIVMIUjKzsQT8dtajbpiw22YZXXjtwx/Mtl2bptEUBwI8AWi0YyrW46K1NMOaY7E8H40K9MKt1UwCqBgqAVQFVIdUBVTOuEFhjOOsJ0TgYYzjrChDudjR1RNW1tg6Hrn7b7oadnnpLt1haQgSDgtkt9IksK/yRT/ti37FHSWa+4zDGcda3M4wxnHWpDwv/ALxKBqiTTG43DSUwN1x7pNMUhoJ8A2mwYwqXI6LUtUzORDPwG4WCNtl6gZsNuNVntyt9oXdK5AXHbSm8kpAomD5Rj9NM65XYjtwxfMvPfCPGjmDSVe3orUjKL2VbYcVzcTiOQmiD0MuhFHGHcoUYG9l1Dxs+IKYG5t0mZnDqTA2NnoXnU5QQmBsE3DP84TCJZbc3zm9YSTwuwScL+1D7De5cHeq8uhER4G44X9qH2G9yb1XlOI8NkKC1tcFrW1x4IAr1KJmZMNihIQKiDCJAY7KY11MWE0GnWpiZjRExEsNxwv7UPsN7k3qvJux4G44X9qH2G9yb1XkxClNkCy6Mw0WNBZRosaPAHEF2Nl624mWK77nN0WhRJ3vDxp5h0heV3Ral6Io/4hA6aW12qk9uU/aF6yuQFxm4pvJKQKKgj/iEfppnXK7EduGKNZee+AeNHMGkq9vRWpG0XsqEDCkOiBphBpgCnAThYkj6SC+cdGDRIQCAQCAQCBIKP2QvKczys/6YXZ2XtwxXfc5wrS80le/wp5h0heV3RanV6I3lCB00trtXnPblP2hekrkBcZuKbyT8UgUVA8oR+mmdcrsx24Yo90tF8HCjmDSVe1orUjV7KhAwgyClAQNSgAJgDhYonQfSAXzjpRoaJJA0AgEAoApCQUhsg+U5nlZqBdrZO1DFd9znCtDzSVwOFPMOkLyu6LUavRF8oQOmltdqpPblP2hecrkBcVuKbyT8UgUZA8oR+mmdcrsx24YvtLRfBwo5g0lelrRWpGL1VNEGFIaBoCilBgJgOimEQ9f8Umf1Ux/ni968uFT4Wmuryf8AFJn9VMf54vep4VHg36vKwdieaixBN7ZFiRaGXptj3PwaiJWlcWJc7b6aaZjENWz1TKwVz2gIEgrfZXm4sOLKCHFiQgYcbCEOI9gJDmUrQ2410dhoiqJyzX6piYw4T+KTX6qY/wA8XvXQ4VHhn36vI/is1+qmP88XvUTaozob8vLGiue4ve5z3HG5xLnHlJtV4pxHREzlrKCSuBwp5h0heV3RejVvjeUIHSy2u1ec9uU/aF5yuQFxW4pvJKQKMheUI/SzOuV2Y7cMP2lovg4UcwaSvS1orUjV7KmgalBgIHRA1KDQFFOA6JgFEwLG2IP6zll9ERcv1H3UtWzaSsZc1qCBIKy2X+FlOjj60NdT0/2yybTrCv10WYqKEkQgSCSuBwp5h0heV3RehvjeUIHSy2uF5z25T9oXlK5AXEbym8kpAo2D5Qj9NM65XaiP/OGH7S0XwcKOYNJXpa0VqRq9lcmiMmApGSYQKJgOiB0UwBSHRAUQWNsQ4pzll9ERcr1HWlq2bSVirmtQQCCstl3hZTo4+tDXU9P0qZNp1hX5C6WGYlGAJgIhQlI3A4U8w6QvK7ovQ3xfKEDpZbXavOe3KftC8ZXIC4jeJvJKmBRkLyhH6aZ13LtR24YftLTfBwo5g0lXtaK1I1eyjIBA1IYCIOikCBgIGAgasBBYuxH/AFnLL/8AcXJ9R1patm0lYi5rUEAgrLZd4WU6OPrQ11fTtKmTadYcCuizEgRCgJEpK4HCnmHSF5XdF6G6N5QgdLL67V5T25T9oXhK5AXElvE3klIFHQfKEfppjXK7cduGH7S0Xf4UcwaSr2tFakaF7KMkDVkGgYCBqwaBgIgUUhoLD2I8U5yy+iIuR6lrS17NpKxFzWoIEgrTZc4WU6OPrMXV9N9tTJtOsOBXTZRRQlioCIQSVweFPMOkLyu6L0at0b8/A6WX12rzq7UrfeF3yuQFwm8pvJKCj4P5+P00xrlduO3DD9paLvcKOYNJV7WitSOXsoyUoAUjIBIDU4DopDoiDU4DomAUTAsPYkxTnLL6Ii5PqWtLXs2krDXMaggSCtdlvhZTo42sxdX0321Mm06w4Ki6bKSjCWJTASgSNwOFPMOkLyu6L0at8X8/B6WX1wvOrtSt9oXdK5AXCbxN5JQUdB/Px+mmNdy7cduGGfdLTd4eNHMGkr0taKVI5eyhgIGpGQUwGpQyUgogYClB0QFESsPYlxTnLA0RFyPUtaf9a9m0lYS5jUECQVtstcLKdHG1mLq+m+2pk2nWHBLqMpUUJY0SQlUSNweFPMOkLyu6L0at0X8/B6WX1wvOrtSt9oXdK5AXCbymskpAo9hwboRQeOPGHxLiu5R24YZ6VMr4YWRE5WnSPqrWvCtcIZe6ksgpQyCBhWgMKUGEGQUhhEBSGgsLYm/q+WBoiLkep60/617NpKwVy2sIEgrbZZ4WU6ONrMXW9N9tTJtOsODK6bKSgYoEq4Sl73oWW/isaNJ+i8L3heiGAqboQ+OkxBA9ADmlRXiLUpj3rwlckci4LoHMCrSPQgpK+2AYE894swiIreIekf6XY2Wrft4Y70YqSMxBEVhbWxwBBzHiKtTOJRMZhysWE5ji1woRjWqJy8ZjBKyGQUjJTCDUhhBkFIYUgRBqRYWxR/V8sDREXH9T91P+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/VP7LO5eXJWf+U8avyW+26H6p/ZZ3JyVn/lPGr8kb7bofqn9lnco5Kz/AMo41flH3TurHmS10eKYpYCGkhooDSuIegL1t2aLfSmFaq5q6zLwlXwqxKJhvlpKJEPgts842NXnNcQtFOU9IyLYQs8Jxxu+gWau5MvSIwj7tTwoYLDXieRi5qvbpx1lFU56Q7K8G4xhtw3Dw30LvQOILlbVe4lfTSGuzRiMu/aKLK9Qg8d0ZQRGkJkVPfFe25j3RIbcZJczP6Qujs21YjdqZrlrPWEXLXViQ/BiAuFlMLwXAfVbpppq6xLwzNPSYScG6kFwy8HOHAhUm3VGi29DIiWdb4o146tBUxFaOhbRK+y7Q71OazEGIErmhdsd6n+0YhltEt7LtDvU5rOg2mW9n2h3pms/k9plvZ9od6nerP5PaZb2fab3qd6tH8stolvZdod6b1Z/J7RLez7Q703riP5IwJb2XaHem9Wn+S2mW9l2h3pvVnRjtMt7PtDvUb1aY3RtMt7LtDvUZrI3S2mW9l2h3p/Z0FJZtvihTjq0qv8AZ0YxbpwWjKwsdA0E4k4dUrb0IyaunEi1YxpaDxNqXn48Svu00RmZV3pq6Qlb3b3HPe18QYiCGY6HOVz9p2ve/mnR727PzK1rnyghtAXNaXsUgQCDxTkg2ILQg5e6V7QPEHDMRVWiuqnSUTGXPx7021yKclQtFO13Y+XnNmmWreqPMd1lTztxHApMXqjzXdZTnbhwKRvVHmu6ynO3DgUjesPNd1lTztxHBpPeuPNd1lOeunApG9j1T1lTz104FJ72PVd1lOeup4FA3s+q7rKc/dOXoPe16p6yp5+6jgUDez6p6yo5+6nl6C3seq7rKc9dOXoLex6p6ynPXUcCkb1/Vd1lOeunApLesPNd1lRztw4NI3rDzHdZU87dTwaW2BeoK5FeUkqk7Xdn5TFmnLoLmXtAUsoPQKLwm5VVPWXpERHw6iSkWwxYF5pexSBAIBAIEWoNboDTxIFuZuZAbmZmQG5mZkBuZmZAbmZmQG5mZkBuZmZAbmZmQG5mZkBuZmZAbmZmQG5mZkBuZmZAbmZmQG5m5ggYgNzBBsAogaAQCD//2Q=="/>
          <p:cNvSpPr>
            <a:spLocks noChangeAspect="1" noChangeArrowheads="1"/>
          </p:cNvSpPr>
          <p:nvPr/>
        </p:nvSpPr>
        <p:spPr bwMode="auto">
          <a:xfrm>
            <a:off x="155575" y="748903"/>
            <a:ext cx="3048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SV" altLang="es-SV" sz="135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54632" name="8 Imagen" descr="facebbok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5" y="4224345"/>
            <a:ext cx="830263" cy="622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633" name="9 Imagen" descr="twitter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093" y="4847042"/>
            <a:ext cx="738187" cy="554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634" name="1 Rectángulo"/>
          <p:cNvSpPr>
            <a:spLocks noChangeArrowheads="1"/>
          </p:cNvSpPr>
          <p:nvPr/>
        </p:nvSpPr>
        <p:spPr bwMode="auto">
          <a:xfrm>
            <a:off x="788988" y="1646635"/>
            <a:ext cx="7135812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altLang="es-SV" sz="2700" b="1">
                <a:solidFill>
                  <a:srgbClr val="000000"/>
                </a:solidFill>
                <a:latin typeface="Arial Black" pitchFamily="34" charset="0"/>
                <a:cs typeface="Arial" charset="0"/>
              </a:rPr>
              <a:t>MCP-ES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altLang="es-SV" b="1">
              <a:solidFill>
                <a:srgbClr val="000000"/>
              </a:solidFill>
              <a:latin typeface="Arial Black" pitchFamily="34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altLang="es-SV" b="1">
                <a:solidFill>
                  <a:srgbClr val="000000"/>
                </a:solidFill>
                <a:latin typeface="Arial Black" pitchFamily="34" charset="0"/>
                <a:cs typeface="Arial" charset="0"/>
              </a:rPr>
              <a:t>Contribuyendo a la reducción significativa y sostenible del VIH Sida,  Tuberculosis y Malaria a través de las subvenciones del Fondo Mundial </a:t>
            </a:r>
          </a:p>
        </p:txBody>
      </p:sp>
    </p:spTree>
    <p:extLst>
      <p:ext uri="{BB962C8B-B14F-4D97-AF65-F5344CB8AC3E}">
        <p14:creationId xmlns:p14="http://schemas.microsoft.com/office/powerpoint/2010/main" val="2189520815"/>
      </p:ext>
    </p:extLst>
  </p:cSld>
  <p:clrMapOvr>
    <a:masterClrMapping/>
  </p:clrMapOvr>
  <p:transition spd="slow" advClick="0" advTm="1000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52104" y="242018"/>
            <a:ext cx="6553495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SV" sz="2400" dirty="0"/>
              <a:t>Criterios a considerar en los procesos de Formulación de la Nota Conceptual y del PENMEM:</a:t>
            </a:r>
            <a:endParaRPr lang="en-US" sz="2400" dirty="0"/>
          </a:p>
        </p:txBody>
      </p:sp>
      <p:graphicFrame>
        <p:nvGraphicFramePr>
          <p:cNvPr id="8" name="Marcador de conteni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0521989"/>
              </p:ext>
            </p:extLst>
          </p:nvPr>
        </p:nvGraphicFramePr>
        <p:xfrm>
          <a:off x="1468772" y="1420308"/>
          <a:ext cx="61722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796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611561" y="2024086"/>
            <a:ext cx="3456384" cy="334913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2400" dirty="0">
              <a:solidFill>
                <a:prstClr val="black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66597" y="203035"/>
            <a:ext cx="4623979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SV" sz="2400" dirty="0"/>
              <a:t>El Proceso de Formulación del PENMEM y de  la Nota Conceptual</a:t>
            </a:r>
            <a:endParaRPr lang="en-US" sz="2400" dirty="0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002294333"/>
              </p:ext>
            </p:extLst>
          </p:nvPr>
        </p:nvGraphicFramePr>
        <p:xfrm>
          <a:off x="611561" y="125920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Flecha abajo 8"/>
          <p:cNvSpPr/>
          <p:nvPr/>
        </p:nvSpPr>
        <p:spPr>
          <a:xfrm>
            <a:off x="3113961" y="1416471"/>
            <a:ext cx="3289792" cy="805623"/>
          </a:xfrm>
          <a:prstGeom prst="downArrow">
            <a:avLst/>
          </a:prstGeom>
          <a:gradFill rotWithShape="1">
            <a:gsLst>
              <a:gs pos="0">
                <a:sysClr val="windowText" lastClr="000000">
                  <a:satMod val="103000"/>
                  <a:lumMod val="102000"/>
                  <a:tint val="94000"/>
                </a:sysClr>
              </a:gs>
              <a:gs pos="50000">
                <a:sysClr val="windowText" lastClr="000000">
                  <a:satMod val="110000"/>
                  <a:lumMod val="100000"/>
                  <a:shade val="100000"/>
                </a:sysClr>
              </a:gs>
              <a:gs pos="100000">
                <a:sysClr val="windowText" lastClr="000000">
                  <a:lumMod val="99000"/>
                  <a:satMod val="120000"/>
                  <a:shade val="78000"/>
                </a:sysClr>
              </a:gs>
            </a:gsLst>
            <a:lin ang="5400000" scaled="0"/>
          </a:gra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Consultas en 5 Regiones</a:t>
            </a:r>
          </a:p>
        </p:txBody>
      </p:sp>
      <p:grpSp>
        <p:nvGrpSpPr>
          <p:cNvPr id="10" name="Grupo 9"/>
          <p:cNvGrpSpPr/>
          <p:nvPr/>
        </p:nvGrpSpPr>
        <p:grpSpPr>
          <a:xfrm>
            <a:off x="637153" y="5541409"/>
            <a:ext cx="8506847" cy="1193369"/>
            <a:chOff x="1224395" y="5356981"/>
            <a:chExt cx="8506847" cy="1193369"/>
          </a:xfrm>
        </p:grpSpPr>
        <p:sp>
          <p:nvSpPr>
            <p:cNvPr id="11" name="Flecha derecha 10"/>
            <p:cNvSpPr/>
            <p:nvPr/>
          </p:nvSpPr>
          <p:spPr>
            <a:xfrm>
              <a:off x="1224395" y="5356981"/>
              <a:ext cx="8506847" cy="1193369"/>
            </a:xfrm>
            <a:prstGeom prst="rightArrow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1224395" y="5790343"/>
              <a:ext cx="19527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SV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Abril 2015</a:t>
              </a: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3949483" y="5768999"/>
              <a:ext cx="19527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SV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Octubre 2015</a:t>
              </a:r>
            </a:p>
          </p:txBody>
        </p:sp>
        <p:sp>
          <p:nvSpPr>
            <p:cNvPr id="14" name="CuadroTexto 13"/>
            <p:cNvSpPr txBox="1"/>
            <p:nvPr/>
          </p:nvSpPr>
          <p:spPr>
            <a:xfrm>
              <a:off x="6674571" y="5790343"/>
              <a:ext cx="19527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SV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Noviembre 2015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941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32590" y="202168"/>
            <a:ext cx="5386468" cy="9734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SV" sz="2800" dirty="0"/>
              <a:t>Diálogo de País-Consulta Nacional 18 de noviembre de 2015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654653985"/>
              </p:ext>
            </p:extLst>
          </p:nvPr>
        </p:nvGraphicFramePr>
        <p:xfrm>
          <a:off x="707571" y="1317171"/>
          <a:ext cx="7830458" cy="5116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454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39486" y="2378657"/>
            <a:ext cx="3265716" cy="2123373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Construcción de la Nota Conceptual</a:t>
            </a: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3603173" y="1477848"/>
            <a:ext cx="5148942" cy="41348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Surge a partir de invitación del Fondo Mundial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Basado en el PENMEM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Disponibilidad de recursos FM:$3.8 millones de dólares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presentarse en Febrero 2016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Las intervenciones propuestas son el resultado de la Consulta Multisectorial y del trabajo del Comité de Propuestas del MCP-ES</a:t>
            </a:r>
            <a:endParaRPr kumimoji="0" lang="es-SV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077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181148"/>
            <a:ext cx="5486400" cy="7386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SV" sz="2100" dirty="0"/>
              <a:t>Proceso Ejecutado por el </a:t>
            </a:r>
            <a:endParaRPr lang="es-SV" sz="2100" dirty="0" smtClean="0"/>
          </a:p>
          <a:p>
            <a:r>
              <a:rPr lang="es-SV" sz="2100" dirty="0" smtClean="0"/>
              <a:t>Mecanismo </a:t>
            </a:r>
            <a:r>
              <a:rPr lang="es-SV" sz="2100" dirty="0"/>
              <a:t>Coordinador de País-El Salvador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322345055"/>
              </p:ext>
            </p:extLst>
          </p:nvPr>
        </p:nvGraphicFramePr>
        <p:xfrm>
          <a:off x="311416" y="122801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376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611561" y="2024086"/>
            <a:ext cx="3456384" cy="334913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2400" dirty="0">
              <a:solidFill>
                <a:prstClr val="black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89047" y="257350"/>
            <a:ext cx="603961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SV" sz="2400" dirty="0"/>
              <a:t>Componentes de la Nota Conceptual-Narrativa</a:t>
            </a:r>
          </a:p>
        </p:txBody>
      </p:sp>
      <p:graphicFrame>
        <p:nvGraphicFramePr>
          <p:cNvPr id="6" name="Marcador de conteni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0253483"/>
              </p:ext>
            </p:extLst>
          </p:nvPr>
        </p:nvGraphicFramePr>
        <p:xfrm>
          <a:off x="283028" y="1721375"/>
          <a:ext cx="8576663" cy="3651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7142" y="811935"/>
            <a:ext cx="1152244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611561" y="2024086"/>
            <a:ext cx="3456384" cy="334913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2400" dirty="0">
              <a:solidFill>
                <a:prstClr val="black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99933" y="188835"/>
            <a:ext cx="5146981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SV" sz="32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Anexos de la Nota Conceptual</a:t>
            </a:r>
            <a:endParaRPr lang="es-SV" sz="2100" dirty="0"/>
          </a:p>
        </p:txBody>
      </p:sp>
      <p:graphicFrame>
        <p:nvGraphicFramePr>
          <p:cNvPr id="6" name="Marcador de conteni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4729345"/>
              </p:ext>
            </p:extLst>
          </p:nvPr>
        </p:nvGraphicFramePr>
        <p:xfrm>
          <a:off x="611561" y="1899557"/>
          <a:ext cx="8013806" cy="4573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040858">
            <a:off x="892938" y="1266412"/>
            <a:ext cx="690793" cy="54124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040858">
            <a:off x="2423406" y="1266413"/>
            <a:ext cx="690793" cy="54124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040858">
            <a:off x="6237823" y="1266413"/>
            <a:ext cx="690793" cy="54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97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0818" y="273422"/>
            <a:ext cx="4384982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SV" sz="2400" dirty="0"/>
              <a:t>Enfoque de las </a:t>
            </a:r>
            <a:r>
              <a:rPr lang="es-SV" sz="2400" dirty="0" smtClean="0"/>
              <a:t>Intervenciones</a:t>
            </a:r>
          </a:p>
        </p:txBody>
      </p:sp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433977031"/>
              </p:ext>
            </p:extLst>
          </p:nvPr>
        </p:nvGraphicFramePr>
        <p:xfrm>
          <a:off x="544284" y="1244109"/>
          <a:ext cx="8262257" cy="5091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91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884</Words>
  <Application>Microsoft Office PowerPoint</Application>
  <PresentationFormat>Presentación en pantalla (4:3)</PresentationFormat>
  <Paragraphs>111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8" baseType="lpstr">
      <vt:lpstr>Acknowledgement</vt:lpstr>
      <vt:lpstr>Aharoni</vt:lpstr>
      <vt:lpstr>Arial</vt:lpstr>
      <vt:lpstr>Arial Black</vt:lpstr>
      <vt:lpstr>Berlin Sans FB Demi</vt:lpstr>
      <vt:lpstr>Calibri</vt:lpstr>
      <vt:lpstr>Calibri Light</vt:lpstr>
      <vt:lpstr>1_Tema de Office</vt:lpstr>
      <vt:lpstr>2_Tema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Municipios Priorizados</vt:lpstr>
      <vt:lpstr>EMMIE</vt:lpstr>
      <vt:lpstr>SOLICITUD AL MCP-ES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Retos para el 2015</dc:title>
  <dc:creator>Marta Alicia Magana</dc:creator>
  <cp:lastModifiedBy>Marta Alicia Magana</cp:lastModifiedBy>
  <cp:revision>51</cp:revision>
  <dcterms:created xsi:type="dcterms:W3CDTF">2014-11-27T21:11:21Z</dcterms:created>
  <dcterms:modified xsi:type="dcterms:W3CDTF">2016-01-13T22:12:51Z</dcterms:modified>
</cp:coreProperties>
</file>