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70"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4660"/>
  </p:normalViewPr>
  <p:slideViewPr>
    <p:cSldViewPr snapToGrid="0">
      <p:cViewPr varScale="1">
        <p:scale>
          <a:sx n="59" d="100"/>
          <a:sy n="59" d="100"/>
        </p:scale>
        <p:origin x="5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7473B0-1657-4ED3-A604-527742490447}" type="datetimeFigureOut">
              <a:rPr lang="es-SV" smtClean="0"/>
              <a:t>26/9/2019</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30496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7473B0-1657-4ED3-A604-527742490447}" type="datetimeFigureOut">
              <a:rPr lang="es-SV" smtClean="0"/>
              <a:t>26/9/2019</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22796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7473B0-1657-4ED3-A604-527742490447}" type="datetimeFigureOut">
              <a:rPr lang="es-SV" smtClean="0"/>
              <a:t>26/9/2019</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327136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7473B0-1657-4ED3-A604-527742490447}" type="datetimeFigureOut">
              <a:rPr lang="es-SV" smtClean="0"/>
              <a:t>26/9/2019</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364086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7473B0-1657-4ED3-A604-527742490447}" type="datetimeFigureOut">
              <a:rPr lang="es-SV" smtClean="0"/>
              <a:t>26/9/2019</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223841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A7473B0-1657-4ED3-A604-527742490447}" type="datetimeFigureOut">
              <a:rPr lang="es-SV" smtClean="0"/>
              <a:t>26/9/2019</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354435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7473B0-1657-4ED3-A604-527742490447}" type="datetimeFigureOut">
              <a:rPr lang="es-SV" smtClean="0"/>
              <a:t>26/9/2019</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55004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A7473B0-1657-4ED3-A604-527742490447}" type="datetimeFigureOut">
              <a:rPr lang="es-SV" smtClean="0"/>
              <a:t>26/9/2019</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122059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473B0-1657-4ED3-A604-527742490447}" type="datetimeFigureOut">
              <a:rPr lang="es-SV" smtClean="0"/>
              <a:t>26/9/2019</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397689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7473B0-1657-4ED3-A604-527742490447}" type="datetimeFigureOut">
              <a:rPr lang="es-SV" smtClean="0"/>
              <a:t>26/9/2019</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96408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7473B0-1657-4ED3-A604-527742490447}" type="datetimeFigureOut">
              <a:rPr lang="es-SV" smtClean="0"/>
              <a:t>26/9/2019</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435115BE-0420-47F6-A3FA-09524A6AC558}" type="slidenum">
              <a:rPr lang="es-SV" smtClean="0"/>
              <a:t>‹Nº›</a:t>
            </a:fld>
            <a:endParaRPr lang="es-SV"/>
          </a:p>
        </p:txBody>
      </p:sp>
    </p:spTree>
    <p:extLst>
      <p:ext uri="{BB962C8B-B14F-4D97-AF65-F5344CB8AC3E}">
        <p14:creationId xmlns:p14="http://schemas.microsoft.com/office/powerpoint/2010/main" val="25292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473B0-1657-4ED3-A604-527742490447}" type="datetimeFigureOut">
              <a:rPr lang="es-SV" smtClean="0"/>
              <a:t>26/9/2019</a:t>
            </a:fld>
            <a:endParaRPr lang="es-S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115BE-0420-47F6-A3FA-09524A6AC558}" type="slidenum">
              <a:rPr lang="es-SV" smtClean="0"/>
              <a:t>‹Nº›</a:t>
            </a:fld>
            <a:endParaRPr lang="es-SV"/>
          </a:p>
        </p:txBody>
      </p:sp>
    </p:spTree>
    <p:extLst>
      <p:ext uri="{BB962C8B-B14F-4D97-AF65-F5344CB8AC3E}">
        <p14:creationId xmlns:p14="http://schemas.microsoft.com/office/powerpoint/2010/main" val="34054086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42E986-2BFB-4F1D-8F5A-9D4798CE7C5C}"/>
              </a:ext>
            </a:extLst>
          </p:cNvPr>
          <p:cNvSpPr>
            <a:spLocks noGrp="1"/>
          </p:cNvSpPr>
          <p:nvPr>
            <p:ph type="ctrTitle"/>
          </p:nvPr>
        </p:nvSpPr>
        <p:spPr/>
        <p:style>
          <a:lnRef idx="1">
            <a:schemeClr val="dk1"/>
          </a:lnRef>
          <a:fillRef idx="3">
            <a:schemeClr val="dk1"/>
          </a:fillRef>
          <a:effectRef idx="2">
            <a:schemeClr val="dk1"/>
          </a:effectRef>
          <a:fontRef idx="minor">
            <a:schemeClr val="lt1"/>
          </a:fontRef>
        </p:style>
        <p:txBody>
          <a:bodyPr/>
          <a:lstStyle/>
          <a:p>
            <a:r>
              <a:rPr lang="es-SV" dirty="0"/>
              <a:t>Reprogramaciones VIH</a:t>
            </a:r>
          </a:p>
        </p:txBody>
      </p:sp>
      <p:sp>
        <p:nvSpPr>
          <p:cNvPr id="3" name="Subtítulo 2">
            <a:extLst>
              <a:ext uri="{FF2B5EF4-FFF2-40B4-BE49-F238E27FC236}">
                <a16:creationId xmlns:a16="http://schemas.microsoft.com/office/drawing/2014/main" id="{50D68B02-CC18-4BC7-A9AA-DB5553382E06}"/>
              </a:ext>
            </a:extLst>
          </p:cNvPr>
          <p:cNvSpPr>
            <a:spLocks noGrp="1"/>
          </p:cNvSpPr>
          <p:nvPr>
            <p:ph type="subTitle" idx="1"/>
          </p:nvPr>
        </p:nvSpPr>
        <p:spPr/>
        <p:txBody>
          <a:bodyPr/>
          <a:lstStyle/>
          <a:p>
            <a:endParaRPr lang="es-SV" dirty="0"/>
          </a:p>
          <a:p>
            <a:r>
              <a:rPr lang="es-SV" dirty="0"/>
              <a:t>Dra. Ana Isabel Nieto</a:t>
            </a:r>
          </a:p>
          <a:p>
            <a:r>
              <a:rPr lang="es-SV" dirty="0"/>
              <a:t>26 de Septiembre de 2019</a:t>
            </a:r>
          </a:p>
        </p:txBody>
      </p:sp>
      <p:pic>
        <p:nvPicPr>
          <p:cNvPr id="4" name="Picture 446">
            <a:extLst>
              <a:ext uri="{FF2B5EF4-FFF2-40B4-BE49-F238E27FC236}">
                <a16:creationId xmlns:a16="http://schemas.microsoft.com/office/drawing/2014/main" id="{6A8FC321-E368-4710-9BC3-42830C81BDE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897086" y="97971"/>
            <a:ext cx="4310742" cy="1905000"/>
          </a:xfrm>
          <a:prstGeom prst="rect">
            <a:avLst/>
          </a:prstGeom>
        </p:spPr>
      </p:pic>
    </p:spTree>
    <p:extLst>
      <p:ext uri="{BB962C8B-B14F-4D97-AF65-F5344CB8AC3E}">
        <p14:creationId xmlns:p14="http://schemas.microsoft.com/office/powerpoint/2010/main" val="89645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E7DCE1D-C6CF-480D-A451-7AF287D7ABA4}"/>
              </a:ext>
            </a:extLst>
          </p:cNvPr>
          <p:cNvGraphicFramePr>
            <a:graphicFrameLocks noGrp="1"/>
          </p:cNvGraphicFramePr>
          <p:nvPr>
            <p:extLst>
              <p:ext uri="{D42A27DB-BD31-4B8C-83A1-F6EECF244321}">
                <p14:modId xmlns:p14="http://schemas.microsoft.com/office/powerpoint/2010/main" val="4191914524"/>
              </p:ext>
            </p:extLst>
          </p:nvPr>
        </p:nvGraphicFramePr>
        <p:xfrm>
          <a:off x="489857" y="381000"/>
          <a:ext cx="11375573" cy="6215743"/>
        </p:xfrm>
        <a:graphic>
          <a:graphicData uri="http://schemas.openxmlformats.org/drawingml/2006/table">
            <a:tbl>
              <a:tblPr/>
              <a:tblGrid>
                <a:gridCol w="808558">
                  <a:extLst>
                    <a:ext uri="{9D8B030D-6E8A-4147-A177-3AD203B41FA5}">
                      <a16:colId xmlns:a16="http://schemas.microsoft.com/office/drawing/2014/main" val="2808624788"/>
                    </a:ext>
                  </a:extLst>
                </a:gridCol>
                <a:gridCol w="1352244">
                  <a:extLst>
                    <a:ext uri="{9D8B030D-6E8A-4147-A177-3AD203B41FA5}">
                      <a16:colId xmlns:a16="http://schemas.microsoft.com/office/drawing/2014/main" val="3220732534"/>
                    </a:ext>
                  </a:extLst>
                </a:gridCol>
                <a:gridCol w="1575294">
                  <a:extLst>
                    <a:ext uri="{9D8B030D-6E8A-4147-A177-3AD203B41FA5}">
                      <a16:colId xmlns:a16="http://schemas.microsoft.com/office/drawing/2014/main" val="1837519474"/>
                    </a:ext>
                  </a:extLst>
                </a:gridCol>
                <a:gridCol w="1993513">
                  <a:extLst>
                    <a:ext uri="{9D8B030D-6E8A-4147-A177-3AD203B41FA5}">
                      <a16:colId xmlns:a16="http://schemas.microsoft.com/office/drawing/2014/main" val="2572734130"/>
                    </a:ext>
                  </a:extLst>
                </a:gridCol>
                <a:gridCol w="1491650">
                  <a:extLst>
                    <a:ext uri="{9D8B030D-6E8A-4147-A177-3AD203B41FA5}">
                      <a16:colId xmlns:a16="http://schemas.microsoft.com/office/drawing/2014/main" val="4138558815"/>
                    </a:ext>
                  </a:extLst>
                </a:gridCol>
                <a:gridCol w="1282540">
                  <a:extLst>
                    <a:ext uri="{9D8B030D-6E8A-4147-A177-3AD203B41FA5}">
                      <a16:colId xmlns:a16="http://schemas.microsoft.com/office/drawing/2014/main" val="680663485"/>
                    </a:ext>
                  </a:extLst>
                </a:gridCol>
                <a:gridCol w="1435887">
                  <a:extLst>
                    <a:ext uri="{9D8B030D-6E8A-4147-A177-3AD203B41FA5}">
                      <a16:colId xmlns:a16="http://schemas.microsoft.com/office/drawing/2014/main" val="1625088092"/>
                    </a:ext>
                  </a:extLst>
                </a:gridCol>
                <a:gridCol w="1435887">
                  <a:extLst>
                    <a:ext uri="{9D8B030D-6E8A-4147-A177-3AD203B41FA5}">
                      <a16:colId xmlns:a16="http://schemas.microsoft.com/office/drawing/2014/main" val="714389544"/>
                    </a:ext>
                  </a:extLst>
                </a:gridCol>
              </a:tblGrid>
              <a:tr h="1620886">
                <a:tc>
                  <a:txBody>
                    <a:bodyPr/>
                    <a:lstStyle/>
                    <a:p>
                      <a:pPr algn="ctr" fontAlgn="ctr"/>
                      <a:r>
                        <a:rPr lang="es-SV" sz="1400" b="0" i="0" u="none" strike="noStrike" dirty="0">
                          <a:solidFill>
                            <a:srgbClr val="000000"/>
                          </a:solidFill>
                          <a:effectLst/>
                          <a:latin typeface="Arial" panose="020B0604020202020204" pitchFamily="34" charset="0"/>
                        </a:rPr>
                        <a:t>18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dirty="0">
                          <a:solidFill>
                            <a:srgbClr val="000000"/>
                          </a:solidFill>
                          <a:effectLst/>
                          <a:latin typeface="Arial" panose="020B0604020202020204" pitchFamily="34" charset="0"/>
                        </a:rPr>
                        <a:t>Tratamiento, atención y apoyo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dirty="0">
                          <a:solidFill>
                            <a:srgbClr val="000000"/>
                          </a:solidFill>
                          <a:effectLst/>
                          <a:latin typeface="Arial" panose="020B0604020202020204" pitchFamily="34" charset="0"/>
                        </a:rPr>
                        <a:t>Adherencia al tratamiento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Adquisición de Equipo para la estrategía de Vinculación y Adherencia al Tratamiento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9.0 Equipamiento no sanitario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112,324.00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21,223.31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15,092.65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4175338864"/>
                  </a:ext>
                </a:extLst>
              </a:tr>
              <a:tr h="2452470">
                <a:tc>
                  <a:txBody>
                    <a:bodyPr/>
                    <a:lstStyle/>
                    <a:p>
                      <a:pPr algn="ctr" fontAlgn="ctr"/>
                      <a:r>
                        <a:rPr lang="es-SV" sz="1400" b="0" i="0" u="none" strike="noStrike">
                          <a:solidFill>
                            <a:srgbClr val="000000"/>
                          </a:solidFill>
                          <a:effectLst/>
                          <a:latin typeface="Arial" panose="020B0604020202020204" pitchFamily="34" charset="0"/>
                        </a:rPr>
                        <a:t>20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Gestión de programas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Políticas, planificación, coordinación y gestión de programas nacionales de control de enfermedades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Servicios e Insumos para la gestión y respuesta a la subvención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11.0 Costos de administración del programa</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312,600.12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44,952.23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16,400.63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2848269496"/>
                  </a:ext>
                </a:extLst>
              </a:tr>
              <a:tr h="2142387">
                <a:tc>
                  <a:txBody>
                    <a:bodyPr/>
                    <a:lstStyle/>
                    <a:p>
                      <a:pPr algn="ctr" fontAlgn="ctr"/>
                      <a:r>
                        <a:rPr lang="es-SV" sz="1400" b="0" i="0" u="none" strike="noStrike">
                          <a:solidFill>
                            <a:srgbClr val="000000"/>
                          </a:solidFill>
                          <a:effectLst/>
                          <a:latin typeface="Arial" panose="020B0604020202020204" pitchFamily="34" charset="0"/>
                        </a:rPr>
                        <a:t>43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hombres que tienen relaciones sexuales con hombres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Diagnóstico y tratamiento de ITS y otros servicios de salud sexual y reproductiva para HSH</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9.0 Equipamiento no sanitario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173,480.82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45,911.72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45,911.72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356244671"/>
                  </a:ext>
                </a:extLst>
              </a:tr>
            </a:tbl>
          </a:graphicData>
        </a:graphic>
      </p:graphicFrame>
    </p:spTree>
    <p:extLst>
      <p:ext uri="{BB962C8B-B14F-4D97-AF65-F5344CB8AC3E}">
        <p14:creationId xmlns:p14="http://schemas.microsoft.com/office/powerpoint/2010/main" val="410703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DAE40F37-4662-44DE-B282-4E3DC8A8E968}"/>
              </a:ext>
            </a:extLst>
          </p:cNvPr>
          <p:cNvGraphicFramePr>
            <a:graphicFrameLocks noGrp="1"/>
          </p:cNvGraphicFramePr>
          <p:nvPr>
            <p:extLst>
              <p:ext uri="{D42A27DB-BD31-4B8C-83A1-F6EECF244321}">
                <p14:modId xmlns:p14="http://schemas.microsoft.com/office/powerpoint/2010/main" val="3404107414"/>
              </p:ext>
            </p:extLst>
          </p:nvPr>
        </p:nvGraphicFramePr>
        <p:xfrm>
          <a:off x="838200" y="337457"/>
          <a:ext cx="10515600" cy="6291943"/>
        </p:xfrm>
        <a:graphic>
          <a:graphicData uri="http://schemas.openxmlformats.org/drawingml/2006/table">
            <a:tbl>
              <a:tblPr/>
              <a:tblGrid>
                <a:gridCol w="864446">
                  <a:extLst>
                    <a:ext uri="{9D8B030D-6E8A-4147-A177-3AD203B41FA5}">
                      <a16:colId xmlns:a16="http://schemas.microsoft.com/office/drawing/2014/main" val="350524921"/>
                    </a:ext>
                  </a:extLst>
                </a:gridCol>
                <a:gridCol w="1356852">
                  <a:extLst>
                    <a:ext uri="{9D8B030D-6E8A-4147-A177-3AD203B41FA5}">
                      <a16:colId xmlns:a16="http://schemas.microsoft.com/office/drawing/2014/main" val="1232409090"/>
                    </a:ext>
                  </a:extLst>
                </a:gridCol>
                <a:gridCol w="1181774">
                  <a:extLst>
                    <a:ext uri="{9D8B030D-6E8A-4147-A177-3AD203B41FA5}">
                      <a16:colId xmlns:a16="http://schemas.microsoft.com/office/drawing/2014/main" val="3912547416"/>
                    </a:ext>
                  </a:extLst>
                </a:gridCol>
                <a:gridCol w="1400621">
                  <a:extLst>
                    <a:ext uri="{9D8B030D-6E8A-4147-A177-3AD203B41FA5}">
                      <a16:colId xmlns:a16="http://schemas.microsoft.com/office/drawing/2014/main" val="3891552929"/>
                    </a:ext>
                  </a:extLst>
                </a:gridCol>
                <a:gridCol w="1433448">
                  <a:extLst>
                    <a:ext uri="{9D8B030D-6E8A-4147-A177-3AD203B41FA5}">
                      <a16:colId xmlns:a16="http://schemas.microsoft.com/office/drawing/2014/main" val="2340655189"/>
                    </a:ext>
                  </a:extLst>
                </a:gridCol>
                <a:gridCol w="4278459">
                  <a:extLst>
                    <a:ext uri="{9D8B030D-6E8A-4147-A177-3AD203B41FA5}">
                      <a16:colId xmlns:a16="http://schemas.microsoft.com/office/drawing/2014/main" val="3848613988"/>
                    </a:ext>
                  </a:extLst>
                </a:gridCol>
              </a:tblGrid>
              <a:tr h="6291943">
                <a:tc>
                  <a:txBody>
                    <a:bodyPr/>
                    <a:lstStyle/>
                    <a:p>
                      <a:pPr algn="ctr" fontAlgn="ctr"/>
                      <a:r>
                        <a:rPr lang="es-SV" sz="1400" b="0" i="0" u="none" strike="noStrike" dirty="0">
                          <a:solidFill>
                            <a:srgbClr val="000000"/>
                          </a:solidFill>
                          <a:effectLst/>
                          <a:latin typeface="Arial" panose="020B0604020202020204" pitchFamily="34" charset="0"/>
                        </a:rPr>
                        <a:t>43</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hombres que tienen relaciones sexuales con hombres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Diagnóstico y tratamiento de ITS y otros servicios de salud sexual y reproductiva para HSH</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77,405.00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Dado que a la fecha de esta solicitud de reprogramaciones se han obtenido economías en las compras realizadas con cargo a las LP 18, 20 y 43 y habiéndose realizado  proceso licitatorio para la adquisición de equipo informático (</a:t>
                      </a:r>
                      <a:r>
                        <a:rPr lang="es-MX" sz="1400" b="0" i="0" u="none" strike="noStrike" dirty="0" err="1">
                          <a:solidFill>
                            <a:srgbClr val="000000"/>
                          </a:solidFill>
                          <a:effectLst/>
                          <a:latin typeface="Arial" panose="020B0604020202020204" pitchFamily="34" charset="0"/>
                        </a:rPr>
                        <a:t>tablets</a:t>
                      </a:r>
                      <a:r>
                        <a:rPr lang="es-MX" sz="1400" b="0" i="0" u="none" strike="noStrike" dirty="0">
                          <a:solidFill>
                            <a:srgbClr val="000000"/>
                          </a:solidFill>
                          <a:effectLst/>
                          <a:latin typeface="Arial" panose="020B0604020202020204" pitchFamily="34" charset="0"/>
                        </a:rPr>
                        <a:t>) no siendo efectiva la compra, en tal sentido no es posible adquirir el servicio de datos móviles a utilizarse con dichas </a:t>
                      </a:r>
                      <a:r>
                        <a:rPr lang="es-MX" sz="1400" b="0" i="0" u="none" strike="noStrike" dirty="0" err="1">
                          <a:solidFill>
                            <a:srgbClr val="000000"/>
                          </a:solidFill>
                          <a:effectLst/>
                          <a:latin typeface="Arial" panose="020B0604020202020204" pitchFamily="34" charset="0"/>
                        </a:rPr>
                        <a:t>tablets</a:t>
                      </a:r>
                      <a:r>
                        <a:rPr lang="es-MX" sz="1400" b="0" i="0" u="none" strike="noStrike" dirty="0">
                          <a:solidFill>
                            <a:srgbClr val="000000"/>
                          </a:solidFill>
                          <a:effectLst/>
                          <a:latin typeface="Arial" panose="020B0604020202020204" pitchFamily="34" charset="0"/>
                        </a:rPr>
                        <a:t> para el año 2019 y  existiendo la necesidad de la adquisición de equipo informático (computadoras de escritorio y portátiles, fotocopiadoras, monitores) para la gestión del trabajo en la atención y prevención de VIH, en vista que las existentes están por finalizar la vida útil y la necesidad de fortalecer las clínicas de atención y clínicas amigables, las cuales serán utilizadas por el personal técnico que trabaja en la respuesta del VIH, personal de laboratorio, y digitadores del SUMEVE.  </a:t>
                      </a:r>
                      <a:br>
                        <a:rPr lang="es-MX" sz="1400" b="0" i="0" u="none" strike="noStrike" dirty="0">
                          <a:solidFill>
                            <a:srgbClr val="000000"/>
                          </a:solidFill>
                          <a:effectLst/>
                          <a:latin typeface="Arial" panose="020B0604020202020204" pitchFamily="34" charset="0"/>
                        </a:rPr>
                      </a:br>
                      <a:r>
                        <a:rPr lang="es-MX" sz="1400" b="0" i="0" u="none" strike="noStrike" dirty="0">
                          <a:solidFill>
                            <a:srgbClr val="000000"/>
                          </a:solidFill>
                          <a:effectLst/>
                          <a:latin typeface="Arial" panose="020B0604020202020204" pitchFamily="34" charset="0"/>
                        </a:rPr>
                        <a:t>Así también es necesaria la adquisición de carros de curaciones para equipar las clínicas amigables que actualmente no cuentan con estos equipos los cuales son de gran importancia para poder brindar una mejor atención a los usuarios.</a:t>
                      </a:r>
                      <a:br>
                        <a:rPr lang="es-MX" sz="1400" b="0" i="0" u="none" strike="noStrike" dirty="0">
                          <a:solidFill>
                            <a:srgbClr val="000000"/>
                          </a:solidFill>
                          <a:effectLst/>
                          <a:latin typeface="Arial" panose="020B0604020202020204" pitchFamily="34" charset="0"/>
                        </a:rPr>
                      </a:br>
                      <a:r>
                        <a:rPr lang="es-MX" sz="1400" b="0" i="0" u="none" strike="noStrike" dirty="0">
                          <a:solidFill>
                            <a:srgbClr val="000000"/>
                          </a:solidFill>
                          <a:effectLst/>
                          <a:latin typeface="Arial" panose="020B0604020202020204" pitchFamily="34" charset="0"/>
                        </a:rPr>
                        <a:t>Además se esta solicitando la compra de equipos de aire acondicionado para fortalecer a los laboratorios clínicos que toman muestras a población clave.</a:t>
                      </a:r>
                      <a:br>
                        <a:rPr lang="es-MX" sz="1400" b="0" i="0" u="none" strike="noStrike" dirty="0">
                          <a:solidFill>
                            <a:srgbClr val="000000"/>
                          </a:solidFill>
                          <a:effectLst/>
                          <a:latin typeface="Arial" panose="020B0604020202020204" pitchFamily="34" charset="0"/>
                        </a:rPr>
                      </a:br>
                      <a:r>
                        <a:rPr lang="es-MX" sz="1400" b="0" i="0" u="none" strike="noStrike" dirty="0">
                          <a:solidFill>
                            <a:srgbClr val="000000"/>
                          </a:solidFill>
                          <a:effectLst/>
                          <a:latin typeface="Arial" panose="020B0604020202020204" pitchFamily="34" charset="0"/>
                        </a:rPr>
                        <a:t>Por lo anterior se solicita autorización de la reprogramación de fondos.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966079496"/>
                  </a:ext>
                </a:extLst>
              </a:tr>
            </a:tbl>
          </a:graphicData>
        </a:graphic>
      </p:graphicFrame>
    </p:spTree>
    <p:extLst>
      <p:ext uri="{BB962C8B-B14F-4D97-AF65-F5344CB8AC3E}">
        <p14:creationId xmlns:p14="http://schemas.microsoft.com/office/powerpoint/2010/main" val="400306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F9DE6-0C54-47A1-AEF5-66F107DE4B2F}"/>
              </a:ext>
            </a:extLst>
          </p:cNvPr>
          <p:cNvSpPr>
            <a:spLocks noGrp="1"/>
          </p:cNvSpPr>
          <p:nvPr>
            <p:ph type="title"/>
          </p:nvPr>
        </p:nvSpPr>
        <p:spPr>
          <a:xfrm>
            <a:off x="1023257" y="1682297"/>
            <a:ext cx="10515600" cy="2682875"/>
          </a:xfrm>
        </p:spPr>
        <p:txBody>
          <a:bodyPr/>
          <a:lstStyle/>
          <a:p>
            <a:pPr algn="ctr"/>
            <a:r>
              <a:rPr lang="es-SV" dirty="0"/>
              <a:t>Caso especial de compras de subvención 2017-2018</a:t>
            </a:r>
          </a:p>
        </p:txBody>
      </p:sp>
    </p:spTree>
    <p:extLst>
      <p:ext uri="{BB962C8B-B14F-4D97-AF65-F5344CB8AC3E}">
        <p14:creationId xmlns:p14="http://schemas.microsoft.com/office/powerpoint/2010/main" val="117637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30346B2-A2E7-486D-A6AE-063FE3253486}"/>
              </a:ext>
            </a:extLst>
          </p:cNvPr>
          <p:cNvGraphicFramePr>
            <a:graphicFrameLocks noGrp="1"/>
          </p:cNvGraphicFramePr>
          <p:nvPr>
            <p:extLst>
              <p:ext uri="{D42A27DB-BD31-4B8C-83A1-F6EECF244321}">
                <p14:modId xmlns:p14="http://schemas.microsoft.com/office/powerpoint/2010/main" val="46539178"/>
              </p:ext>
            </p:extLst>
          </p:nvPr>
        </p:nvGraphicFramePr>
        <p:xfrm>
          <a:off x="435429" y="272143"/>
          <a:ext cx="11527970" cy="6392308"/>
        </p:xfrm>
        <a:graphic>
          <a:graphicData uri="http://schemas.openxmlformats.org/drawingml/2006/table">
            <a:tbl>
              <a:tblPr>
                <a:tableStyleId>{5C22544A-7EE6-4342-B048-85BDC9FD1C3A}</a:tableStyleId>
              </a:tblPr>
              <a:tblGrid>
                <a:gridCol w="944382">
                  <a:extLst>
                    <a:ext uri="{9D8B030D-6E8A-4147-A177-3AD203B41FA5}">
                      <a16:colId xmlns:a16="http://schemas.microsoft.com/office/drawing/2014/main" val="383434284"/>
                    </a:ext>
                  </a:extLst>
                </a:gridCol>
                <a:gridCol w="1579398">
                  <a:extLst>
                    <a:ext uri="{9D8B030D-6E8A-4147-A177-3AD203B41FA5}">
                      <a16:colId xmlns:a16="http://schemas.microsoft.com/office/drawing/2014/main" val="1200048919"/>
                    </a:ext>
                  </a:extLst>
                </a:gridCol>
                <a:gridCol w="1823634">
                  <a:extLst>
                    <a:ext uri="{9D8B030D-6E8A-4147-A177-3AD203B41FA5}">
                      <a16:colId xmlns:a16="http://schemas.microsoft.com/office/drawing/2014/main" val="632830139"/>
                    </a:ext>
                  </a:extLst>
                </a:gridCol>
                <a:gridCol w="2344671">
                  <a:extLst>
                    <a:ext uri="{9D8B030D-6E8A-4147-A177-3AD203B41FA5}">
                      <a16:colId xmlns:a16="http://schemas.microsoft.com/office/drawing/2014/main" val="102775478"/>
                    </a:ext>
                  </a:extLst>
                </a:gridCol>
                <a:gridCol w="1481701">
                  <a:extLst>
                    <a:ext uri="{9D8B030D-6E8A-4147-A177-3AD203B41FA5}">
                      <a16:colId xmlns:a16="http://schemas.microsoft.com/office/drawing/2014/main" val="3397451593"/>
                    </a:ext>
                  </a:extLst>
                </a:gridCol>
                <a:gridCol w="1677092">
                  <a:extLst>
                    <a:ext uri="{9D8B030D-6E8A-4147-A177-3AD203B41FA5}">
                      <a16:colId xmlns:a16="http://schemas.microsoft.com/office/drawing/2014/main" val="2793999894"/>
                    </a:ext>
                  </a:extLst>
                </a:gridCol>
                <a:gridCol w="1677092">
                  <a:extLst>
                    <a:ext uri="{9D8B030D-6E8A-4147-A177-3AD203B41FA5}">
                      <a16:colId xmlns:a16="http://schemas.microsoft.com/office/drawing/2014/main" val="17963235"/>
                    </a:ext>
                  </a:extLst>
                </a:gridCol>
              </a:tblGrid>
              <a:tr h="1480782">
                <a:tc>
                  <a:txBody>
                    <a:bodyPr/>
                    <a:lstStyle/>
                    <a:p>
                      <a:pPr algn="ctr" fontAlgn="ctr"/>
                      <a:r>
                        <a:rPr lang="es-MX" sz="1600" u="none" strike="noStrike" dirty="0">
                          <a:effectLst/>
                        </a:rPr>
                        <a:t>Budget Line </a:t>
                      </a:r>
                      <a:r>
                        <a:rPr lang="es-MX" sz="1600" u="none" strike="noStrike" dirty="0" err="1">
                          <a:effectLst/>
                        </a:rPr>
                        <a:t>Ref</a:t>
                      </a:r>
                      <a:br>
                        <a:rPr lang="es-MX" sz="1600" u="none" strike="noStrike" dirty="0">
                          <a:effectLst/>
                        </a:rPr>
                      </a:br>
                      <a:r>
                        <a:rPr lang="es-MX" sz="1600" u="none" strike="noStrike" dirty="0">
                          <a:effectLst/>
                        </a:rPr>
                        <a:t>(Línea Presupuestaria #)</a:t>
                      </a:r>
                      <a:endParaRPr lang="es-MX" sz="16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600" u="none" strike="noStrike">
                          <a:effectLst/>
                        </a:rPr>
                        <a:t>Module </a:t>
                      </a:r>
                      <a:br>
                        <a:rPr lang="es-SV" sz="1600" u="none" strike="noStrike">
                          <a:effectLst/>
                        </a:rPr>
                      </a:br>
                      <a:r>
                        <a:rPr lang="es-SV" sz="1600" u="none" strike="noStrike">
                          <a:effectLst/>
                        </a:rPr>
                        <a:t>(Módulo)</a:t>
                      </a:r>
                      <a:endParaRPr lang="es-SV" sz="1600" b="1" i="0" u="none" strike="noStrike">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600" u="none" strike="noStrike">
                          <a:effectLst/>
                        </a:rPr>
                        <a:t>Intervention</a:t>
                      </a:r>
                      <a:br>
                        <a:rPr lang="es-SV" sz="1600" u="none" strike="noStrike">
                          <a:effectLst/>
                        </a:rPr>
                      </a:br>
                      <a:r>
                        <a:rPr lang="es-SV" sz="1600" u="none" strike="noStrike">
                          <a:effectLst/>
                        </a:rPr>
                        <a:t>(Intervención)</a:t>
                      </a:r>
                      <a:endParaRPr lang="es-SV" sz="1600" b="1" i="0" u="none" strike="noStrike">
                        <a:solidFill>
                          <a:srgbClr val="000000"/>
                        </a:solidFill>
                        <a:effectLst/>
                        <a:latin typeface="Georgia" panose="02040502050405020303" pitchFamily="18" charset="0"/>
                      </a:endParaRPr>
                    </a:p>
                  </a:txBody>
                  <a:tcPr marL="4491" marR="4491" marT="4491" marB="0" anchor="ctr"/>
                </a:tc>
                <a:tc>
                  <a:txBody>
                    <a:bodyPr/>
                    <a:lstStyle/>
                    <a:p>
                      <a:pPr algn="ctr" fontAlgn="ctr"/>
                      <a:r>
                        <a:rPr lang="es-MX" sz="1600" u="none" strike="noStrike">
                          <a:effectLst/>
                        </a:rPr>
                        <a:t>Activity description</a:t>
                      </a:r>
                      <a:br>
                        <a:rPr lang="es-MX" sz="1600" u="none" strike="noStrike">
                          <a:effectLst/>
                        </a:rPr>
                      </a:br>
                      <a:r>
                        <a:rPr lang="es-MX" sz="1600" u="none" strike="noStrike">
                          <a:effectLst/>
                        </a:rPr>
                        <a:t>(Descripción de la Actividad)</a:t>
                      </a:r>
                      <a:endParaRPr lang="es-MX" sz="1600" b="1" i="0" u="none" strike="noStrike">
                        <a:solidFill>
                          <a:srgbClr val="000000"/>
                        </a:solidFill>
                        <a:effectLst/>
                        <a:latin typeface="Georgia" panose="02040502050405020303" pitchFamily="18" charset="0"/>
                      </a:endParaRPr>
                    </a:p>
                  </a:txBody>
                  <a:tcPr marL="4491" marR="4491" marT="4491" marB="0" anchor="ctr"/>
                </a:tc>
                <a:tc>
                  <a:txBody>
                    <a:bodyPr/>
                    <a:lstStyle/>
                    <a:p>
                      <a:pPr algn="ctr" fontAlgn="ctr"/>
                      <a:r>
                        <a:rPr lang="es-MX" sz="1600" u="none" strike="noStrike">
                          <a:effectLst/>
                        </a:rPr>
                        <a:t>Total IP approved budget </a:t>
                      </a:r>
                      <a:br>
                        <a:rPr lang="es-MX" sz="1600" u="none" strike="noStrike">
                          <a:effectLst/>
                        </a:rPr>
                      </a:br>
                      <a:r>
                        <a:rPr lang="es-MX" sz="1600" u="none" strike="noStrike">
                          <a:effectLst/>
                        </a:rPr>
                        <a:t>(Presupuesto total aprobado parala LP)</a:t>
                      </a:r>
                      <a:endParaRPr lang="es-MX" sz="1600" b="1" i="0" u="none" strike="noStrike">
                        <a:solidFill>
                          <a:srgbClr val="000000"/>
                        </a:solidFill>
                        <a:effectLst/>
                        <a:latin typeface="Georgia" panose="02040502050405020303" pitchFamily="18" charset="0"/>
                      </a:endParaRPr>
                    </a:p>
                  </a:txBody>
                  <a:tcPr marL="4491" marR="4491" marT="4491" marB="0" anchor="ctr"/>
                </a:tc>
                <a:tc>
                  <a:txBody>
                    <a:bodyPr/>
                    <a:lstStyle/>
                    <a:p>
                      <a:pPr algn="ctr" fontAlgn="ctr"/>
                      <a:r>
                        <a:rPr lang="es-MX" sz="1600" u="none" strike="noStrike">
                          <a:effectLst/>
                        </a:rPr>
                        <a:t>Unused budget</a:t>
                      </a:r>
                      <a:br>
                        <a:rPr lang="es-MX" sz="1600" u="none" strike="noStrike">
                          <a:effectLst/>
                        </a:rPr>
                      </a:br>
                      <a:r>
                        <a:rPr lang="es-MX" sz="1600" u="none" strike="noStrike">
                          <a:effectLst/>
                        </a:rPr>
                        <a:t>(Presupuesto no utilizado)</a:t>
                      </a:r>
                      <a:endParaRPr lang="es-MX" sz="1600" b="1" i="0" u="none" strike="noStrike">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600" u="none" strike="noStrike">
                          <a:effectLst/>
                        </a:rPr>
                        <a:t>Requested amount to be reallocated</a:t>
                      </a:r>
                      <a:br>
                        <a:rPr lang="es-SV" sz="1600" u="none" strike="noStrike">
                          <a:effectLst/>
                        </a:rPr>
                      </a:br>
                      <a:r>
                        <a:rPr lang="es-SV" sz="1600" u="none" strike="noStrike">
                          <a:effectLst/>
                        </a:rPr>
                        <a:t>(Importe solicitado para ser reasignado)</a:t>
                      </a:r>
                      <a:endParaRPr lang="es-SV" sz="1600" b="1" i="0" u="none" strike="noStrike">
                        <a:solidFill>
                          <a:srgbClr val="000000"/>
                        </a:solidFill>
                        <a:effectLst/>
                        <a:latin typeface="Georgia" panose="02040502050405020303" pitchFamily="18" charset="0"/>
                      </a:endParaRPr>
                    </a:p>
                  </a:txBody>
                  <a:tcPr marL="4491" marR="4491" marT="4491" marB="0" anchor="ctr"/>
                </a:tc>
                <a:extLst>
                  <a:ext uri="{0D108BD9-81ED-4DB2-BD59-A6C34878D82A}">
                    <a16:rowId xmlns:a16="http://schemas.microsoft.com/office/drawing/2014/main" val="3926673541"/>
                  </a:ext>
                </a:extLst>
              </a:tr>
              <a:tr h="1480782">
                <a:tc>
                  <a:txBody>
                    <a:bodyPr/>
                    <a:lstStyle/>
                    <a:p>
                      <a:pPr algn="ctr" fontAlgn="ctr"/>
                      <a:r>
                        <a:rPr lang="es-SV" sz="1600" u="none" strike="noStrike">
                          <a:effectLst/>
                        </a:rPr>
                        <a:t>2</a:t>
                      </a:r>
                      <a:endParaRPr lang="es-SV" sz="16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MX" sz="1600" u="none" strike="noStrike">
                          <a:effectLst/>
                        </a:rPr>
                        <a:t>Programas de prevención integral para hombres que tienen relaciones sexuales con hombres</a:t>
                      </a:r>
                      <a:endParaRPr lang="es-MX" sz="16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MX" sz="1600" u="none" strike="noStrike" dirty="0">
                          <a:effectLst/>
                        </a:rPr>
                        <a:t>Diagnóstico y tratamiento de ITS y otros servicios de salud sexual y reproductiva para HSH</a:t>
                      </a:r>
                      <a:endParaRPr lang="es-MX"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l" fontAlgn="ctr"/>
                      <a:r>
                        <a:rPr lang="es-MX" sz="1600" u="none" strike="noStrike" dirty="0">
                          <a:effectLst/>
                        </a:rPr>
                        <a:t>Detección y Pruebas de ITS causadas por Bacterias y virus; consumibles</a:t>
                      </a:r>
                      <a:endParaRPr lang="es-MX"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dirty="0">
                          <a:effectLst/>
                        </a:rPr>
                        <a:t> $    1,526,937.25 </a:t>
                      </a:r>
                      <a:endParaRPr lang="es-SV"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a:effectLst/>
                        </a:rPr>
                        <a:t> $           151,541.75 </a:t>
                      </a:r>
                      <a:endParaRPr lang="es-SV" sz="1600" b="0" i="0" u="none" strike="noStrike">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a:effectLst/>
                        </a:rPr>
                        <a:t> $             36,212.15 </a:t>
                      </a:r>
                      <a:endParaRPr lang="es-SV" sz="1600" b="0" i="0" u="none" strike="noStrike">
                        <a:solidFill>
                          <a:srgbClr val="000000"/>
                        </a:solidFill>
                        <a:effectLst/>
                        <a:latin typeface="Arial" panose="020B0604020202020204" pitchFamily="34" charset="0"/>
                      </a:endParaRPr>
                    </a:p>
                  </a:txBody>
                  <a:tcPr marL="4491" marR="4491" marT="4491" marB="0" anchor="ctr"/>
                </a:tc>
                <a:extLst>
                  <a:ext uri="{0D108BD9-81ED-4DB2-BD59-A6C34878D82A}">
                    <a16:rowId xmlns:a16="http://schemas.microsoft.com/office/drawing/2014/main" val="1791190448"/>
                  </a:ext>
                </a:extLst>
              </a:tr>
              <a:tr h="2778870">
                <a:tc>
                  <a:txBody>
                    <a:bodyPr/>
                    <a:lstStyle/>
                    <a:p>
                      <a:pPr algn="ctr" fontAlgn="ctr"/>
                      <a:r>
                        <a:rPr lang="es-SV" sz="1600" u="none" strike="noStrike">
                          <a:effectLst/>
                        </a:rPr>
                        <a:t>21</a:t>
                      </a:r>
                      <a:endParaRPr lang="es-SV" sz="16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SV" sz="1600" u="none" strike="noStrike">
                          <a:effectLst/>
                        </a:rPr>
                        <a:t>Gestión de programas</a:t>
                      </a:r>
                      <a:endParaRPr lang="es-SV" sz="16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MX" sz="1600" u="none" strike="noStrike" dirty="0">
                          <a:effectLst/>
                        </a:rPr>
                        <a:t>Políticas, planificación, coordinación y gestión de programas nacionales de control de enfermedades</a:t>
                      </a:r>
                      <a:endParaRPr lang="es-MX"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l" fontAlgn="ctr"/>
                      <a:r>
                        <a:rPr lang="es-MX" sz="1600" u="none" strike="noStrike">
                          <a:effectLst/>
                        </a:rPr>
                        <a:t>Consultoria para levantamiento de activo fijo y fortalecimineto de sistema de informcion (SUMEVE)</a:t>
                      </a:r>
                      <a:endParaRPr lang="es-MX" sz="1600" b="0" i="0" u="none" strike="noStrike">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dirty="0">
                          <a:effectLst/>
                        </a:rPr>
                        <a:t> $         73,509.48 </a:t>
                      </a:r>
                      <a:endParaRPr lang="es-SV"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dirty="0">
                          <a:effectLst/>
                        </a:rPr>
                        <a:t> $             24,503.16 </a:t>
                      </a:r>
                      <a:endParaRPr lang="es-SV" sz="16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SV" sz="1600" u="none" strike="noStrike" dirty="0">
                          <a:effectLst/>
                        </a:rPr>
                        <a:t> $               6,153.00 </a:t>
                      </a:r>
                      <a:endParaRPr lang="es-SV" sz="1600" b="0" i="0" u="none" strike="noStrike" dirty="0">
                        <a:solidFill>
                          <a:srgbClr val="000000"/>
                        </a:solidFill>
                        <a:effectLst/>
                        <a:latin typeface="Arial" panose="020B0604020202020204" pitchFamily="34" charset="0"/>
                      </a:endParaRPr>
                    </a:p>
                  </a:txBody>
                  <a:tcPr marL="4491" marR="4491" marT="4491" marB="0" anchor="ctr"/>
                </a:tc>
                <a:extLst>
                  <a:ext uri="{0D108BD9-81ED-4DB2-BD59-A6C34878D82A}">
                    <a16:rowId xmlns:a16="http://schemas.microsoft.com/office/drawing/2014/main" val="2055136952"/>
                  </a:ext>
                </a:extLst>
              </a:tr>
              <a:tr h="0">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endParaRPr lang="es-SV" sz="800" b="0" i="0" u="none" strike="noStrike" dirty="0">
                        <a:solidFill>
                          <a:srgbClr val="000000"/>
                        </a:solidFill>
                        <a:effectLst/>
                        <a:latin typeface="Arial" panose="020B0604020202020204" pitchFamily="34" charset="0"/>
                      </a:endParaRPr>
                    </a:p>
                  </a:txBody>
                  <a:tcPr marL="4491" marR="4491" marT="4491" marB="0" anchor="b"/>
                </a:tc>
                <a:extLst>
                  <a:ext uri="{0D108BD9-81ED-4DB2-BD59-A6C34878D82A}">
                    <a16:rowId xmlns:a16="http://schemas.microsoft.com/office/drawing/2014/main" val="2127050884"/>
                  </a:ext>
                </a:extLst>
              </a:tr>
              <a:tr h="294874">
                <a:tc gridSpan="6">
                  <a:txBody>
                    <a:bodyPr/>
                    <a:lstStyle/>
                    <a:p>
                      <a:pPr algn="r" fontAlgn="b"/>
                      <a:r>
                        <a:rPr lang="es-SV" sz="1800" b="1" u="none" strike="noStrike">
                          <a:effectLst/>
                        </a:rPr>
                        <a:t>Total </a:t>
                      </a:r>
                      <a:endParaRPr lang="es-SV" sz="1800" b="1" i="0" u="none" strike="noStrike">
                        <a:solidFill>
                          <a:srgbClr val="000000"/>
                        </a:solidFill>
                        <a:effectLst/>
                        <a:latin typeface="Georgia" panose="02040502050405020303" pitchFamily="18" charset="0"/>
                      </a:endParaRPr>
                    </a:p>
                  </a:txBody>
                  <a:tcPr marL="4491" marR="4491" marT="4491" marB="0" anchor="b"/>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a:txBody>
                    <a:bodyPr/>
                    <a:lstStyle/>
                    <a:p>
                      <a:pPr algn="l" fontAlgn="b"/>
                      <a:r>
                        <a:rPr lang="es-SV" sz="1800" b="1" u="none" strike="noStrike" dirty="0">
                          <a:effectLst/>
                        </a:rPr>
                        <a:t> $   42,365.15 </a:t>
                      </a:r>
                      <a:endParaRPr lang="es-SV" sz="1800" b="1" i="0" u="none" strike="noStrike" dirty="0">
                        <a:solidFill>
                          <a:srgbClr val="000000"/>
                        </a:solidFill>
                        <a:effectLst/>
                        <a:latin typeface="Georgia" panose="02040502050405020303" pitchFamily="18" charset="0"/>
                      </a:endParaRPr>
                    </a:p>
                  </a:txBody>
                  <a:tcPr marL="4491" marR="4491" marT="4491" marB="0" anchor="b"/>
                </a:tc>
                <a:extLst>
                  <a:ext uri="{0D108BD9-81ED-4DB2-BD59-A6C34878D82A}">
                    <a16:rowId xmlns:a16="http://schemas.microsoft.com/office/drawing/2014/main" val="1805228894"/>
                  </a:ext>
                </a:extLst>
              </a:tr>
            </a:tbl>
          </a:graphicData>
        </a:graphic>
      </p:graphicFrame>
    </p:spTree>
    <p:extLst>
      <p:ext uri="{BB962C8B-B14F-4D97-AF65-F5344CB8AC3E}">
        <p14:creationId xmlns:p14="http://schemas.microsoft.com/office/powerpoint/2010/main" val="418683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C70C2A1-8DE3-4C55-B401-CC61B7EEF6EA}"/>
              </a:ext>
            </a:extLst>
          </p:cNvPr>
          <p:cNvGraphicFramePr>
            <a:graphicFrameLocks noGrp="1"/>
          </p:cNvGraphicFramePr>
          <p:nvPr>
            <p:extLst>
              <p:ext uri="{D42A27DB-BD31-4B8C-83A1-F6EECF244321}">
                <p14:modId xmlns:p14="http://schemas.microsoft.com/office/powerpoint/2010/main" val="3451052992"/>
              </p:ext>
            </p:extLst>
          </p:nvPr>
        </p:nvGraphicFramePr>
        <p:xfrm>
          <a:off x="424543" y="130629"/>
          <a:ext cx="11462656" cy="6603977"/>
        </p:xfrm>
        <a:graphic>
          <a:graphicData uri="http://schemas.openxmlformats.org/drawingml/2006/table">
            <a:tbl>
              <a:tblPr>
                <a:tableStyleId>{5C22544A-7EE6-4342-B048-85BDC9FD1C3A}</a:tableStyleId>
              </a:tblPr>
              <a:tblGrid>
                <a:gridCol w="940342">
                  <a:extLst>
                    <a:ext uri="{9D8B030D-6E8A-4147-A177-3AD203B41FA5}">
                      <a16:colId xmlns:a16="http://schemas.microsoft.com/office/drawing/2014/main" val="990915009"/>
                    </a:ext>
                  </a:extLst>
                </a:gridCol>
                <a:gridCol w="1171486">
                  <a:extLst>
                    <a:ext uri="{9D8B030D-6E8A-4147-A177-3AD203B41FA5}">
                      <a16:colId xmlns:a16="http://schemas.microsoft.com/office/drawing/2014/main" val="2054514662"/>
                    </a:ext>
                  </a:extLst>
                </a:gridCol>
                <a:gridCol w="1284515">
                  <a:extLst>
                    <a:ext uri="{9D8B030D-6E8A-4147-A177-3AD203B41FA5}">
                      <a16:colId xmlns:a16="http://schemas.microsoft.com/office/drawing/2014/main" val="3993707506"/>
                    </a:ext>
                  </a:extLst>
                </a:gridCol>
                <a:gridCol w="1621971">
                  <a:extLst>
                    <a:ext uri="{9D8B030D-6E8A-4147-A177-3AD203B41FA5}">
                      <a16:colId xmlns:a16="http://schemas.microsoft.com/office/drawing/2014/main" val="1585170870"/>
                    </a:ext>
                  </a:extLst>
                </a:gridCol>
                <a:gridCol w="1382486">
                  <a:extLst>
                    <a:ext uri="{9D8B030D-6E8A-4147-A177-3AD203B41FA5}">
                      <a16:colId xmlns:a16="http://schemas.microsoft.com/office/drawing/2014/main" val="508531061"/>
                    </a:ext>
                  </a:extLst>
                </a:gridCol>
                <a:gridCol w="5061856">
                  <a:extLst>
                    <a:ext uri="{9D8B030D-6E8A-4147-A177-3AD203B41FA5}">
                      <a16:colId xmlns:a16="http://schemas.microsoft.com/office/drawing/2014/main" val="4234394022"/>
                    </a:ext>
                  </a:extLst>
                </a:gridCol>
              </a:tblGrid>
              <a:tr h="794657">
                <a:tc>
                  <a:txBody>
                    <a:bodyPr/>
                    <a:lstStyle/>
                    <a:p>
                      <a:pPr algn="ctr" fontAlgn="ctr"/>
                      <a:r>
                        <a:rPr lang="es-MX" sz="1200" u="none" strike="noStrike" dirty="0">
                          <a:effectLst/>
                        </a:rPr>
                        <a:t>Budget Line </a:t>
                      </a:r>
                      <a:r>
                        <a:rPr lang="es-MX" sz="1200" u="none" strike="noStrike" dirty="0" err="1">
                          <a:effectLst/>
                        </a:rPr>
                        <a:t>Ref</a:t>
                      </a:r>
                      <a:br>
                        <a:rPr lang="es-MX" sz="1200" u="none" strike="noStrike" dirty="0">
                          <a:effectLst/>
                        </a:rPr>
                      </a:br>
                      <a:r>
                        <a:rPr lang="es-MX" sz="1200" u="none" strike="noStrike" dirty="0">
                          <a:effectLst/>
                        </a:rPr>
                        <a:t>(Línea Presupuestaria #)</a:t>
                      </a:r>
                      <a:endParaRPr lang="es-MX" sz="12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200" u="none" strike="noStrike" dirty="0">
                          <a:effectLst/>
                        </a:rPr>
                        <a:t>Module </a:t>
                      </a:r>
                      <a:br>
                        <a:rPr lang="es-SV" sz="1200" u="none" strike="noStrike" dirty="0">
                          <a:effectLst/>
                        </a:rPr>
                      </a:br>
                      <a:r>
                        <a:rPr lang="es-SV" sz="1200" u="none" strike="noStrike" dirty="0">
                          <a:effectLst/>
                        </a:rPr>
                        <a:t>(Módulo)</a:t>
                      </a:r>
                      <a:endParaRPr lang="es-SV" sz="12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200" u="none" strike="noStrike" dirty="0" err="1">
                          <a:effectLst/>
                        </a:rPr>
                        <a:t>Intervention</a:t>
                      </a:r>
                      <a:br>
                        <a:rPr lang="es-SV" sz="1200" u="none" strike="noStrike" dirty="0">
                          <a:effectLst/>
                        </a:rPr>
                      </a:br>
                      <a:r>
                        <a:rPr lang="es-SV" sz="1200" u="none" strike="noStrike" dirty="0">
                          <a:effectLst/>
                        </a:rPr>
                        <a:t>(Intervención)</a:t>
                      </a:r>
                      <a:endParaRPr lang="es-SV" sz="12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s-MX" sz="1200" u="none" strike="noStrike" dirty="0" err="1">
                          <a:effectLst/>
                        </a:rPr>
                        <a:t>Activity</a:t>
                      </a:r>
                      <a:r>
                        <a:rPr lang="es-MX" sz="1200" u="none" strike="noStrike" dirty="0">
                          <a:effectLst/>
                        </a:rPr>
                        <a:t> </a:t>
                      </a:r>
                      <a:r>
                        <a:rPr lang="es-MX" sz="1200" u="none" strike="noStrike" dirty="0" err="1">
                          <a:effectLst/>
                        </a:rPr>
                        <a:t>description</a:t>
                      </a:r>
                      <a:br>
                        <a:rPr lang="es-MX" sz="1200" u="none" strike="noStrike" dirty="0">
                          <a:effectLst/>
                        </a:rPr>
                      </a:br>
                      <a:r>
                        <a:rPr lang="es-MX" sz="1200" u="none" strike="noStrike" dirty="0">
                          <a:effectLst/>
                        </a:rPr>
                        <a:t>(Descripción de la Actividad)</a:t>
                      </a:r>
                      <a:endParaRPr lang="es-MX" sz="12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n-US" sz="1200" u="none" strike="noStrike" dirty="0">
                          <a:effectLst/>
                        </a:rPr>
                        <a:t> Amount to be allocated</a:t>
                      </a:r>
                      <a:br>
                        <a:rPr lang="en-US" sz="1200" u="none" strike="noStrike" dirty="0">
                          <a:effectLst/>
                        </a:rPr>
                      </a:br>
                      <a:r>
                        <a:rPr lang="en-US" sz="1200" u="none" strike="noStrike" dirty="0">
                          <a:effectLst/>
                        </a:rPr>
                        <a:t>(</a:t>
                      </a:r>
                      <a:r>
                        <a:rPr lang="en-US" sz="1200" u="none" strike="noStrike" dirty="0" err="1">
                          <a:effectLst/>
                        </a:rPr>
                        <a:t>Cantidad</a:t>
                      </a:r>
                      <a:r>
                        <a:rPr lang="en-US" sz="1200" u="none" strike="noStrike" dirty="0">
                          <a:effectLst/>
                        </a:rPr>
                        <a:t> </a:t>
                      </a:r>
                      <a:r>
                        <a:rPr lang="en-US" sz="1200" u="none" strike="noStrike" dirty="0" err="1">
                          <a:effectLst/>
                        </a:rPr>
                        <a:t>asignar</a:t>
                      </a:r>
                      <a:r>
                        <a:rPr lang="en-US" sz="1200" u="none" strike="noStrike" dirty="0">
                          <a:effectLst/>
                        </a:rPr>
                        <a:t>) </a:t>
                      </a:r>
                      <a:endParaRPr lang="en-US" sz="1200" b="1" i="0" u="none" strike="noStrike" dirty="0">
                        <a:solidFill>
                          <a:srgbClr val="000000"/>
                        </a:solidFill>
                        <a:effectLst/>
                        <a:latin typeface="Georgia" panose="02040502050405020303" pitchFamily="18" charset="0"/>
                      </a:endParaRPr>
                    </a:p>
                  </a:txBody>
                  <a:tcPr marL="4491" marR="4491" marT="4491" marB="0" anchor="ctr"/>
                </a:tc>
                <a:tc>
                  <a:txBody>
                    <a:bodyPr/>
                    <a:lstStyle/>
                    <a:p>
                      <a:pPr algn="ctr" fontAlgn="ctr"/>
                      <a:r>
                        <a:rPr lang="es-SV" sz="1200" u="none" strike="noStrike" dirty="0" err="1">
                          <a:effectLst/>
                        </a:rPr>
                        <a:t>Justification</a:t>
                      </a:r>
                      <a:br>
                        <a:rPr lang="es-SV" sz="1200" u="none" strike="noStrike" dirty="0">
                          <a:effectLst/>
                        </a:rPr>
                      </a:br>
                      <a:r>
                        <a:rPr lang="es-SV" sz="1200" u="none" strike="noStrike" dirty="0">
                          <a:effectLst/>
                        </a:rPr>
                        <a:t>(Justificación)</a:t>
                      </a:r>
                      <a:endParaRPr lang="es-SV" sz="1200" b="1" i="0" u="none" strike="noStrike" dirty="0">
                        <a:solidFill>
                          <a:srgbClr val="FF0000"/>
                        </a:solidFill>
                        <a:effectLst/>
                        <a:latin typeface="Georgia" panose="02040502050405020303" pitchFamily="18" charset="0"/>
                      </a:endParaRPr>
                    </a:p>
                  </a:txBody>
                  <a:tcPr marL="4491" marR="4491" marT="4491" marB="0" anchor="ctr"/>
                </a:tc>
                <a:extLst>
                  <a:ext uri="{0D108BD9-81ED-4DB2-BD59-A6C34878D82A}">
                    <a16:rowId xmlns:a16="http://schemas.microsoft.com/office/drawing/2014/main" val="1962300192"/>
                  </a:ext>
                </a:extLst>
              </a:tr>
              <a:tr h="1878737">
                <a:tc>
                  <a:txBody>
                    <a:bodyPr/>
                    <a:lstStyle/>
                    <a:p>
                      <a:pPr algn="ctr" fontAlgn="ctr"/>
                      <a:r>
                        <a:rPr lang="es-SV" sz="1400" u="none" strike="noStrike">
                          <a:effectLst/>
                        </a:rPr>
                        <a:t>43</a:t>
                      </a:r>
                      <a:endParaRPr lang="es-SV" sz="1400" b="0" i="0" u="none" strike="noStrike">
                        <a:solidFill>
                          <a:srgbClr val="000000"/>
                        </a:solidFill>
                        <a:effectLst/>
                        <a:latin typeface="Arial" panose="020B0604020202020204" pitchFamily="34" charset="0"/>
                      </a:endParaRPr>
                    </a:p>
                  </a:txBody>
                  <a:tcPr marL="4491" marR="4491" marT="4491" marB="0" anchor="ctr"/>
                </a:tc>
                <a:tc>
                  <a:txBody>
                    <a:bodyPr/>
                    <a:lstStyle/>
                    <a:p>
                      <a:pPr algn="ctr" fontAlgn="ctr"/>
                      <a:r>
                        <a:rPr lang="es-MX" sz="1400" u="none" strike="noStrike">
                          <a:effectLst/>
                        </a:rPr>
                        <a:t>Programas de prevención integral para hombres que tienen relaciones sexuales con hombres</a:t>
                      </a:r>
                      <a:endParaRPr lang="es-MX" sz="1400" b="0" i="0" u="none" strike="noStrike">
                        <a:solidFill>
                          <a:srgbClr val="000000"/>
                        </a:solidFill>
                        <a:effectLst/>
                        <a:latin typeface="Arial" panose="020B0604020202020204" pitchFamily="34" charset="0"/>
                      </a:endParaRPr>
                    </a:p>
                  </a:txBody>
                  <a:tcPr marL="4491" marR="4491" marT="4491" marB="0" anchor="ctr"/>
                </a:tc>
                <a:tc>
                  <a:txBody>
                    <a:bodyPr/>
                    <a:lstStyle/>
                    <a:p>
                      <a:pPr algn="ctr" fontAlgn="ctr"/>
                      <a:r>
                        <a:rPr lang="es-MX" sz="1400" u="none" strike="noStrike" dirty="0">
                          <a:effectLst/>
                        </a:rPr>
                        <a:t>Diagnóstico y tratamiento de ITS y otros servicios de salud sexual y reproductiva para HSH</a:t>
                      </a:r>
                      <a:endParaRPr lang="es-MX" sz="14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MX" sz="1400" u="none" strike="noStrike" dirty="0">
                          <a:effectLst/>
                        </a:rPr>
                        <a:t>Readecuaciones y equipamiento de servicios amigables para poblaciones clave, y equipamiento para personal administrativo de respuesta a subvención</a:t>
                      </a:r>
                      <a:endParaRPr lang="es-MX" sz="1400" b="0" i="0" u="none" strike="noStrike" dirty="0">
                        <a:solidFill>
                          <a:srgbClr val="000000"/>
                        </a:solidFill>
                        <a:effectLst/>
                        <a:latin typeface="Arial" panose="020B0604020202020204" pitchFamily="34" charset="0"/>
                      </a:endParaRPr>
                    </a:p>
                  </a:txBody>
                  <a:tcPr marL="4491" marR="4491" marT="4491" marB="0" anchor="ctr"/>
                </a:tc>
                <a:tc>
                  <a:txBody>
                    <a:bodyPr/>
                    <a:lstStyle/>
                    <a:p>
                      <a:pPr algn="ctr" fontAlgn="ctr"/>
                      <a:r>
                        <a:rPr lang="es-SV" sz="1400" u="none" strike="noStrike" dirty="0">
                          <a:effectLst/>
                        </a:rPr>
                        <a:t> $                      36,212.15 </a:t>
                      </a:r>
                      <a:endParaRPr lang="es-SV" sz="1400" b="0" i="0" u="none" strike="noStrike" dirty="0">
                        <a:solidFill>
                          <a:srgbClr val="000000"/>
                        </a:solidFill>
                        <a:effectLst/>
                        <a:latin typeface="Arial" panose="020B0604020202020204" pitchFamily="34" charset="0"/>
                      </a:endParaRPr>
                    </a:p>
                  </a:txBody>
                  <a:tcPr marL="4491" marR="4491" marT="4491" marB="0" anchor="ctr"/>
                </a:tc>
                <a:tc>
                  <a:txBody>
                    <a:bodyPr/>
                    <a:lstStyle/>
                    <a:p>
                      <a:pPr algn="l" fontAlgn="ctr"/>
                      <a:r>
                        <a:rPr lang="es-MX" sz="1400" u="none" strike="noStrike">
                          <a:effectLst/>
                        </a:rPr>
                        <a:t>En vista que se adquirieron las pruebas de ITS para poblaciones clave y que hubo una economía en dicha adquisición, se valoró la necesidad de dotar de refrigeradoras a los laboratorios de UCSF que tendrán servicios amigables para estas poblaciones a fin de garantizar la cadena de frío para la conservación de las pruebas de laboratorio y evitar pérdidas por clima caluroso no propicio para la conservación adecuada de las pruebas o por equipos de refrigeración que ya dieron su vida útil.</a:t>
                      </a:r>
                      <a:endParaRPr lang="es-MX" sz="1400" b="0" i="0" u="none" strike="noStrike">
                        <a:solidFill>
                          <a:srgbClr val="000000"/>
                        </a:solidFill>
                        <a:effectLst/>
                        <a:latin typeface="Arial" panose="020B0604020202020204" pitchFamily="34" charset="0"/>
                      </a:endParaRPr>
                    </a:p>
                  </a:txBody>
                  <a:tcPr marL="4491" marR="4491" marT="4491" marB="0" anchor="ctr"/>
                </a:tc>
                <a:extLst>
                  <a:ext uri="{0D108BD9-81ED-4DB2-BD59-A6C34878D82A}">
                    <a16:rowId xmlns:a16="http://schemas.microsoft.com/office/drawing/2014/main" val="1162261675"/>
                  </a:ext>
                </a:extLst>
              </a:tr>
              <a:tr h="3322607">
                <a:tc>
                  <a:txBody>
                    <a:bodyPr/>
                    <a:lstStyle/>
                    <a:p>
                      <a:pPr algn="ctr" fontAlgn="ctr"/>
                      <a:r>
                        <a:rPr lang="es-SV" sz="1400" u="none" strike="noStrike">
                          <a:effectLst/>
                        </a:rPr>
                        <a:t>20</a:t>
                      </a:r>
                      <a:endParaRPr lang="es-SV" sz="14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SV" sz="1400" u="none" strike="noStrike">
                          <a:effectLst/>
                        </a:rPr>
                        <a:t>Gestión de programas</a:t>
                      </a:r>
                      <a:endParaRPr lang="es-SV" sz="14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MX" sz="1400" u="none" strike="noStrike">
                          <a:effectLst/>
                        </a:rPr>
                        <a:t>Políticas, planificación, coordinación y gestión de programas nacionales de control de enfermedades</a:t>
                      </a:r>
                      <a:endParaRPr lang="es-MX" sz="1400" b="0" i="0" u="none" strike="noStrike">
                        <a:solidFill>
                          <a:srgbClr val="000000"/>
                        </a:solidFill>
                        <a:effectLst/>
                        <a:latin typeface="Arial" panose="020B0604020202020204" pitchFamily="34" charset="0"/>
                      </a:endParaRPr>
                    </a:p>
                  </a:txBody>
                  <a:tcPr marL="4491" marR="4491" marT="4491" marB="0" anchor="ctr"/>
                </a:tc>
                <a:tc>
                  <a:txBody>
                    <a:bodyPr/>
                    <a:lstStyle/>
                    <a:p>
                      <a:pPr algn="l" fontAlgn="ctr"/>
                      <a:r>
                        <a:rPr lang="es-MX" sz="1400" u="none" strike="noStrike">
                          <a:effectLst/>
                        </a:rPr>
                        <a:t>Servicios e Insumos para la gestión y respuesta a la subvención</a:t>
                      </a:r>
                      <a:endParaRPr lang="es-MX" sz="1400" b="0" i="0" u="none" strike="noStrike">
                        <a:solidFill>
                          <a:srgbClr val="000000"/>
                        </a:solidFill>
                        <a:effectLst/>
                        <a:latin typeface="Arial" panose="020B0604020202020204" pitchFamily="34" charset="0"/>
                      </a:endParaRPr>
                    </a:p>
                  </a:txBody>
                  <a:tcPr marL="4491" marR="4491" marT="4491" marB="0" anchor="ctr"/>
                </a:tc>
                <a:tc>
                  <a:txBody>
                    <a:bodyPr/>
                    <a:lstStyle/>
                    <a:p>
                      <a:pPr algn="ctr" fontAlgn="ctr"/>
                      <a:r>
                        <a:rPr lang="es-SV" sz="1400" u="none" strike="noStrike" dirty="0">
                          <a:effectLst/>
                        </a:rPr>
                        <a:t> $                        6,153.00 </a:t>
                      </a:r>
                      <a:endParaRPr lang="es-SV" sz="1400" b="0" i="0" u="none" strike="noStrike" dirty="0">
                        <a:solidFill>
                          <a:srgbClr val="000000"/>
                        </a:solidFill>
                        <a:effectLst/>
                        <a:latin typeface="Arial" panose="020B0604020202020204" pitchFamily="34" charset="0"/>
                      </a:endParaRPr>
                    </a:p>
                  </a:txBody>
                  <a:tcPr marL="4491" marR="4491" marT="4491" marB="0" anchor="ctr"/>
                </a:tc>
                <a:tc>
                  <a:txBody>
                    <a:bodyPr/>
                    <a:lstStyle/>
                    <a:p>
                      <a:pPr algn="l" fontAlgn="ctr"/>
                      <a:r>
                        <a:rPr lang="es-MX" sz="1400" u="none" strike="noStrike" dirty="0">
                          <a:effectLst/>
                        </a:rPr>
                        <a:t>Dado que el registro de información producida en los laboratorios de los establecimientos de salud debe ser resguardada adecuadamente para garantizar la confidencialidad de la atención brindada se adquirieron cartapacios de 3 anillos para ser distribuidos en los laboratorios a nivel nacional y que puedan archivar los formularios de VIH y actas de recepción de bienes recibidos (insumos) y que puedan estar disponibles en el momento que sean requeridos. Se trabajó en la actualización de los lineamientos de atención integral en salud a las personas privadas de libertad y se imprimieron copias para que las clínicas de atención integral de hospitales y clínicas penitenciarias tengan a su disposición este instrumento técnico jurídico para la atención de PPL con VIH y garantizar su derecho a la Salud. Se destinaron $32.00 de estos fondos para el pago de la comisión bancaria para la transferencia del reintegro de fondos de cierre del proyecto. </a:t>
                      </a:r>
                      <a:endParaRPr lang="es-MX" sz="1400" b="0" i="0" u="none" strike="noStrike" dirty="0">
                        <a:solidFill>
                          <a:srgbClr val="000000"/>
                        </a:solidFill>
                        <a:effectLst/>
                        <a:latin typeface="Arial" panose="020B0604020202020204" pitchFamily="34" charset="0"/>
                      </a:endParaRPr>
                    </a:p>
                  </a:txBody>
                  <a:tcPr marL="4491" marR="4491" marT="4491" marB="0" anchor="ctr"/>
                </a:tc>
                <a:extLst>
                  <a:ext uri="{0D108BD9-81ED-4DB2-BD59-A6C34878D82A}">
                    <a16:rowId xmlns:a16="http://schemas.microsoft.com/office/drawing/2014/main" val="2405303858"/>
                  </a:ext>
                </a:extLst>
              </a:tr>
              <a:tr h="0">
                <a:tc>
                  <a:txBody>
                    <a:bodyPr/>
                    <a:lstStyle/>
                    <a:p>
                      <a:pPr algn="l" fontAlgn="b"/>
                      <a:r>
                        <a:rPr lang="es-SV" sz="800" u="none" strike="noStrike">
                          <a:effectLst/>
                        </a:rPr>
                        <a:t> </a:t>
                      </a:r>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r>
                        <a:rPr lang="es-SV" sz="800" u="none" strike="noStrike">
                          <a:effectLst/>
                        </a:rPr>
                        <a:t> </a:t>
                      </a:r>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r>
                        <a:rPr lang="es-SV" sz="800" u="none" strike="noStrike">
                          <a:effectLst/>
                        </a:rPr>
                        <a:t> </a:t>
                      </a:r>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r>
                        <a:rPr lang="es-SV" sz="800" u="none" strike="noStrike">
                          <a:effectLst/>
                        </a:rPr>
                        <a:t> </a:t>
                      </a:r>
                      <a:endParaRPr lang="es-SV" sz="800" b="0" i="0" u="none" strike="noStrike">
                        <a:solidFill>
                          <a:srgbClr val="000000"/>
                        </a:solidFill>
                        <a:effectLst/>
                        <a:latin typeface="Arial" panose="020B0604020202020204" pitchFamily="34" charset="0"/>
                      </a:endParaRPr>
                    </a:p>
                  </a:txBody>
                  <a:tcPr marL="4491" marR="4491" marT="4491" marB="0" anchor="b"/>
                </a:tc>
                <a:tc>
                  <a:txBody>
                    <a:bodyPr/>
                    <a:lstStyle/>
                    <a:p>
                      <a:pPr algn="l" fontAlgn="b"/>
                      <a:r>
                        <a:rPr lang="es-SV" sz="800" u="none" strike="noStrike" dirty="0">
                          <a:effectLst/>
                        </a:rPr>
                        <a:t> </a:t>
                      </a:r>
                      <a:endParaRPr lang="es-SV" sz="800" b="0" i="0" u="none" strike="noStrike" dirty="0">
                        <a:solidFill>
                          <a:srgbClr val="000000"/>
                        </a:solidFill>
                        <a:effectLst/>
                        <a:latin typeface="Arial" panose="020B0604020202020204" pitchFamily="34" charset="0"/>
                      </a:endParaRPr>
                    </a:p>
                  </a:txBody>
                  <a:tcPr marL="4491" marR="4491" marT="4491" marB="0" anchor="b"/>
                </a:tc>
                <a:tc>
                  <a:txBody>
                    <a:bodyPr/>
                    <a:lstStyle/>
                    <a:p>
                      <a:pPr algn="l" fontAlgn="b"/>
                      <a:r>
                        <a:rPr lang="es-SV" sz="800" u="none" strike="noStrike">
                          <a:effectLst/>
                        </a:rPr>
                        <a:t> </a:t>
                      </a:r>
                      <a:endParaRPr lang="es-SV" sz="800" b="0" i="0" u="none" strike="noStrike">
                        <a:solidFill>
                          <a:srgbClr val="000000"/>
                        </a:solidFill>
                        <a:effectLst/>
                        <a:latin typeface="Arial" panose="020B0604020202020204" pitchFamily="34" charset="0"/>
                      </a:endParaRPr>
                    </a:p>
                  </a:txBody>
                  <a:tcPr marL="4491" marR="4491" marT="4491" marB="0" anchor="b"/>
                </a:tc>
                <a:extLst>
                  <a:ext uri="{0D108BD9-81ED-4DB2-BD59-A6C34878D82A}">
                    <a16:rowId xmlns:a16="http://schemas.microsoft.com/office/drawing/2014/main" val="1597574837"/>
                  </a:ext>
                </a:extLst>
              </a:tr>
              <a:tr h="311337">
                <a:tc gridSpan="4">
                  <a:txBody>
                    <a:bodyPr/>
                    <a:lstStyle/>
                    <a:p>
                      <a:pPr algn="ctr" fontAlgn="b"/>
                      <a:r>
                        <a:rPr lang="es-SV" sz="1300" u="none" strike="noStrike">
                          <a:effectLst/>
                        </a:rPr>
                        <a:t>Total </a:t>
                      </a:r>
                      <a:endParaRPr lang="es-SV" sz="1300" b="1" i="0" u="none" strike="noStrike">
                        <a:solidFill>
                          <a:srgbClr val="000000"/>
                        </a:solidFill>
                        <a:effectLst/>
                        <a:latin typeface="Georgia" panose="02040502050405020303" pitchFamily="18" charset="0"/>
                      </a:endParaRPr>
                    </a:p>
                  </a:txBody>
                  <a:tcPr marL="4491" marR="4491" marT="4491" marB="0" anchor="b"/>
                </a:tc>
                <a:tc hMerge="1">
                  <a:txBody>
                    <a:bodyPr/>
                    <a:lstStyle/>
                    <a:p>
                      <a:endParaRPr lang="es-SV"/>
                    </a:p>
                  </a:txBody>
                  <a:tcPr/>
                </a:tc>
                <a:tc hMerge="1">
                  <a:txBody>
                    <a:bodyPr/>
                    <a:lstStyle/>
                    <a:p>
                      <a:endParaRPr lang="es-SV"/>
                    </a:p>
                  </a:txBody>
                  <a:tcPr/>
                </a:tc>
                <a:tc hMerge="1">
                  <a:txBody>
                    <a:bodyPr/>
                    <a:lstStyle/>
                    <a:p>
                      <a:endParaRPr lang="es-SV"/>
                    </a:p>
                  </a:txBody>
                  <a:tcPr/>
                </a:tc>
                <a:tc>
                  <a:txBody>
                    <a:bodyPr/>
                    <a:lstStyle/>
                    <a:p>
                      <a:pPr algn="l" fontAlgn="b"/>
                      <a:r>
                        <a:rPr lang="es-SV" sz="1100" u="none" strike="noStrike" dirty="0">
                          <a:effectLst/>
                        </a:rPr>
                        <a:t> </a:t>
                      </a:r>
                      <a:r>
                        <a:rPr lang="es-SV" sz="1600" b="1" u="none" strike="noStrike" dirty="0">
                          <a:effectLst/>
                        </a:rPr>
                        <a:t>$        42,365.15 </a:t>
                      </a:r>
                      <a:endParaRPr lang="es-SV" sz="1600" b="1" i="0" u="none" strike="noStrike" dirty="0">
                        <a:solidFill>
                          <a:srgbClr val="000000"/>
                        </a:solidFill>
                        <a:effectLst/>
                        <a:latin typeface="Georgia" panose="02040502050405020303" pitchFamily="18" charset="0"/>
                      </a:endParaRPr>
                    </a:p>
                  </a:txBody>
                  <a:tcPr marL="4491" marR="4491" marT="4491" marB="0" anchor="b"/>
                </a:tc>
                <a:tc>
                  <a:txBody>
                    <a:bodyPr/>
                    <a:lstStyle/>
                    <a:p>
                      <a:pPr algn="l" fontAlgn="b"/>
                      <a:r>
                        <a:rPr lang="es-SV" sz="1300" u="none" strike="noStrike" dirty="0">
                          <a:effectLst/>
                        </a:rPr>
                        <a:t> </a:t>
                      </a:r>
                      <a:endParaRPr lang="es-SV" sz="1300" b="1" i="0" u="none" strike="noStrike" dirty="0">
                        <a:solidFill>
                          <a:srgbClr val="000000"/>
                        </a:solidFill>
                        <a:effectLst/>
                        <a:latin typeface="Georgia" panose="02040502050405020303" pitchFamily="18" charset="0"/>
                      </a:endParaRPr>
                    </a:p>
                  </a:txBody>
                  <a:tcPr marL="4491" marR="4491" marT="4491" marB="0" anchor="b"/>
                </a:tc>
                <a:extLst>
                  <a:ext uri="{0D108BD9-81ED-4DB2-BD59-A6C34878D82A}">
                    <a16:rowId xmlns:a16="http://schemas.microsoft.com/office/drawing/2014/main" val="604887701"/>
                  </a:ext>
                </a:extLst>
              </a:tr>
            </a:tbl>
          </a:graphicData>
        </a:graphic>
      </p:graphicFrame>
    </p:spTree>
    <p:extLst>
      <p:ext uri="{BB962C8B-B14F-4D97-AF65-F5344CB8AC3E}">
        <p14:creationId xmlns:p14="http://schemas.microsoft.com/office/powerpoint/2010/main" val="19934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437D1A2B-CE88-4F83-A51B-90250D280746}"/>
              </a:ext>
            </a:extLst>
          </p:cNvPr>
          <p:cNvGraphicFramePr>
            <a:graphicFrameLocks noGrp="1"/>
          </p:cNvGraphicFramePr>
          <p:nvPr>
            <p:extLst>
              <p:ext uri="{D42A27DB-BD31-4B8C-83A1-F6EECF244321}">
                <p14:modId xmlns:p14="http://schemas.microsoft.com/office/powerpoint/2010/main" val="383586865"/>
              </p:ext>
            </p:extLst>
          </p:nvPr>
        </p:nvGraphicFramePr>
        <p:xfrm>
          <a:off x="1948543" y="141514"/>
          <a:ext cx="8392886" cy="6476997"/>
        </p:xfrm>
        <a:graphic>
          <a:graphicData uri="http://schemas.openxmlformats.org/drawingml/2006/table">
            <a:tbl>
              <a:tblPr>
                <a:tableStyleId>{5C22544A-7EE6-4342-B048-85BDC9FD1C3A}</a:tableStyleId>
              </a:tblPr>
              <a:tblGrid>
                <a:gridCol w="6564477">
                  <a:extLst>
                    <a:ext uri="{9D8B030D-6E8A-4147-A177-3AD203B41FA5}">
                      <a16:colId xmlns:a16="http://schemas.microsoft.com/office/drawing/2014/main" val="2326307284"/>
                    </a:ext>
                  </a:extLst>
                </a:gridCol>
                <a:gridCol w="1828409">
                  <a:extLst>
                    <a:ext uri="{9D8B030D-6E8A-4147-A177-3AD203B41FA5}">
                      <a16:colId xmlns:a16="http://schemas.microsoft.com/office/drawing/2014/main" val="1320612707"/>
                    </a:ext>
                  </a:extLst>
                </a:gridCol>
              </a:tblGrid>
              <a:tr h="377151">
                <a:tc gridSpan="2">
                  <a:txBody>
                    <a:bodyPr/>
                    <a:lstStyle/>
                    <a:p>
                      <a:pPr algn="ctr" fontAlgn="b"/>
                      <a:r>
                        <a:rPr lang="es-MX" sz="1800" b="1" u="none" strike="noStrike" dirty="0">
                          <a:effectLst/>
                        </a:rPr>
                        <a:t>DETALLE ACTIVO FIJO MAYOR A $600 A TRASLADAR A LA NUEVA SUBVENCION</a:t>
                      </a:r>
                      <a:r>
                        <a:rPr lang="es-MX" sz="1800" u="none" strike="noStrike" dirty="0">
                          <a:effectLst/>
                        </a:rPr>
                        <a:t>.</a:t>
                      </a:r>
                      <a:endParaRPr lang="es-MX" sz="18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s-SV"/>
                    </a:p>
                  </a:txBody>
                  <a:tcPr/>
                </a:tc>
                <a:extLst>
                  <a:ext uri="{0D108BD9-81ED-4DB2-BD59-A6C34878D82A}">
                    <a16:rowId xmlns:a16="http://schemas.microsoft.com/office/drawing/2014/main" val="1565589398"/>
                  </a:ext>
                </a:extLst>
              </a:tr>
              <a:tr h="260239">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23786942"/>
                  </a:ext>
                </a:extLst>
              </a:tr>
              <a:tr h="377151">
                <a:tc>
                  <a:txBody>
                    <a:bodyPr/>
                    <a:lstStyle/>
                    <a:p>
                      <a:pPr algn="l" fontAlgn="b"/>
                      <a:r>
                        <a:rPr lang="es-MX" sz="1600" u="none" strike="noStrike" dirty="0">
                          <a:effectLst/>
                        </a:rPr>
                        <a:t>Total de Activos Mayores en balance al 31 Dic. de 2018.</a:t>
                      </a:r>
                      <a:endParaRPr lang="es-MX"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1,247,296.95 </a:t>
                      </a:r>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17474363"/>
                  </a:ext>
                </a:extLst>
              </a:tr>
              <a:tr h="377151">
                <a:tc>
                  <a:txBody>
                    <a:bodyPr/>
                    <a:lstStyle/>
                    <a:p>
                      <a:pPr algn="l" fontAlgn="b"/>
                      <a:r>
                        <a:rPr lang="es-SV" sz="1600" u="none" strike="noStrike" dirty="0">
                          <a:effectLst/>
                        </a:rPr>
                        <a:t>(+) Registros Activos fijos 1°Trimestre 2019. (Sub 91026)</a:t>
                      </a:r>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48,112.15 </a:t>
                      </a:r>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14246202"/>
                  </a:ext>
                </a:extLst>
              </a:tr>
              <a:tr h="377151">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42612040"/>
                  </a:ext>
                </a:extLst>
              </a:tr>
              <a:tr h="390156">
                <a:tc>
                  <a:txBody>
                    <a:bodyPr/>
                    <a:lstStyle/>
                    <a:p>
                      <a:pPr algn="l" fontAlgn="b"/>
                      <a:r>
                        <a:rPr lang="es-MX" sz="1600" u="none" strike="noStrike" dirty="0">
                          <a:effectLst/>
                        </a:rPr>
                        <a:t>(=) Total Activos a trasladar a la nueva subvención</a:t>
                      </a:r>
                      <a:endParaRPr lang="es-MX"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1,295,409.10 </a:t>
                      </a:r>
                      <a:endParaRPr lang="es-SV"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4759928"/>
                  </a:ext>
                </a:extLst>
              </a:tr>
              <a:tr h="390156">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59696799"/>
                  </a:ext>
                </a:extLst>
              </a:tr>
              <a:tr h="377151">
                <a:tc>
                  <a:txBody>
                    <a:bodyPr/>
                    <a:lstStyle/>
                    <a:p>
                      <a:pPr algn="l" fontAlgn="b"/>
                      <a:r>
                        <a:rPr lang="es-MX" sz="1600" u="none" strike="noStrike" dirty="0">
                          <a:effectLst/>
                        </a:rPr>
                        <a:t>(-)Presentación Acta Plenaria 01-2019 MCP-ES (Firmada)</a:t>
                      </a:r>
                      <a:endParaRPr lang="es-MX"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519,310.86 </a:t>
                      </a:r>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28959969"/>
                  </a:ext>
                </a:extLst>
              </a:tr>
              <a:tr h="377151">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59796952"/>
                  </a:ext>
                </a:extLst>
              </a:tr>
              <a:tr h="377151">
                <a:tc>
                  <a:txBody>
                    <a:bodyPr/>
                    <a:lstStyle/>
                    <a:p>
                      <a:pPr algn="l" fontAlgn="b"/>
                      <a:r>
                        <a:rPr lang="es-MX" sz="1600" u="none" strike="noStrike" dirty="0">
                          <a:effectLst/>
                        </a:rPr>
                        <a:t>(-)Presentación Acta Plenaria M03-2017  MCP-ES (Firmada)</a:t>
                      </a:r>
                      <a:endParaRPr lang="es-MX"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776,098.22 </a:t>
                      </a:r>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9637766"/>
                  </a:ext>
                </a:extLst>
              </a:tr>
              <a:tr h="377151">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29221844"/>
                  </a:ext>
                </a:extLst>
              </a:tr>
              <a:tr h="377151">
                <a:tc>
                  <a:txBody>
                    <a:bodyPr/>
                    <a:lstStyle/>
                    <a:p>
                      <a:pPr algn="l" fontAlgn="b"/>
                      <a:r>
                        <a:rPr lang="es-MX" sz="1600" u="none" strike="noStrike" dirty="0">
                          <a:effectLst/>
                        </a:rPr>
                        <a:t>Diferencia. (se ajusta en cuadro control actualizado)</a:t>
                      </a:r>
                      <a:endParaRPr lang="es-MX"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0.02 </a:t>
                      </a:r>
                      <a:endParaRPr lang="es-SV"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82945692"/>
                  </a:ext>
                </a:extLst>
              </a:tr>
              <a:tr h="260239">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5710652"/>
                  </a:ext>
                </a:extLst>
              </a:tr>
              <a:tr h="260239">
                <a:tc>
                  <a:txBody>
                    <a:bodyPr/>
                    <a:lstStyle/>
                    <a:p>
                      <a:pPr algn="l" fontAlgn="b"/>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48890378"/>
                  </a:ext>
                </a:extLst>
              </a:tr>
              <a:tr h="377151">
                <a:tc>
                  <a:txBody>
                    <a:bodyPr/>
                    <a:lstStyle/>
                    <a:p>
                      <a:pPr algn="l" fontAlgn="b"/>
                      <a:r>
                        <a:rPr lang="es-MX" sz="1600" u="none" strike="noStrike" dirty="0">
                          <a:effectLst/>
                        </a:rPr>
                        <a:t>Detalle según cuadro control Activo Fijo.*</a:t>
                      </a:r>
                      <a:endParaRPr lang="es-MX"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56177594"/>
                  </a:ext>
                </a:extLst>
              </a:tr>
              <a:tr h="377151">
                <a:tc>
                  <a:txBody>
                    <a:bodyPr/>
                    <a:lstStyle/>
                    <a:p>
                      <a:pPr algn="l" fontAlgn="b"/>
                      <a:r>
                        <a:rPr lang="es-SV" sz="1600" u="none" strike="noStrike" dirty="0">
                          <a:effectLst/>
                        </a:rPr>
                        <a:t>2014-2016</a:t>
                      </a:r>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a:effectLst/>
                        </a:rPr>
                        <a:t> $       776,098.23 </a:t>
                      </a:r>
                      <a:endParaRPr lang="es-SV"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67705791"/>
                  </a:ext>
                </a:extLst>
              </a:tr>
              <a:tr h="377151">
                <a:tc>
                  <a:txBody>
                    <a:bodyPr/>
                    <a:lstStyle/>
                    <a:p>
                      <a:pPr algn="l" fontAlgn="b"/>
                      <a:r>
                        <a:rPr lang="es-SV" sz="1600" u="none" strike="noStrike" dirty="0">
                          <a:effectLst/>
                        </a:rPr>
                        <a:t>2017-2018</a:t>
                      </a:r>
                      <a:endParaRPr lang="es-SV"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s-SV" sz="1600" u="none" strike="noStrike" dirty="0">
                          <a:effectLst/>
                        </a:rPr>
                        <a:t> $       519,310.87 </a:t>
                      </a:r>
                      <a:endParaRPr lang="es-SV"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75046075"/>
                  </a:ext>
                </a:extLst>
              </a:tr>
              <a:tr h="390156">
                <a:tc>
                  <a:txBody>
                    <a:bodyPr/>
                    <a:lstStyle/>
                    <a:p>
                      <a:pPr algn="l" fontAlgn="b"/>
                      <a:r>
                        <a:rPr lang="es-MX" sz="1600" b="1" u="none" strike="noStrike">
                          <a:effectLst/>
                        </a:rPr>
                        <a:t>Total de Activos Mayores a trasladar</a:t>
                      </a:r>
                      <a:endParaRPr lang="es-MX" sz="16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s-SV" sz="1600" b="1" u="none" strike="noStrike" dirty="0">
                          <a:effectLst/>
                        </a:rPr>
                        <a:t> $    1,295,409.10 </a:t>
                      </a:r>
                      <a:endParaRPr lang="es-SV"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25528313"/>
                  </a:ext>
                </a:extLst>
              </a:tr>
            </a:tbl>
          </a:graphicData>
        </a:graphic>
      </p:graphicFrame>
    </p:spTree>
    <p:extLst>
      <p:ext uri="{BB962C8B-B14F-4D97-AF65-F5344CB8AC3E}">
        <p14:creationId xmlns:p14="http://schemas.microsoft.com/office/powerpoint/2010/main" val="79761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9C75091-1D5B-43AA-8523-DADABF39C971}"/>
              </a:ext>
            </a:extLst>
          </p:cNvPr>
          <p:cNvGraphicFramePr>
            <a:graphicFrameLocks noGrp="1"/>
          </p:cNvGraphicFramePr>
          <p:nvPr>
            <p:extLst>
              <p:ext uri="{D42A27DB-BD31-4B8C-83A1-F6EECF244321}">
                <p14:modId xmlns:p14="http://schemas.microsoft.com/office/powerpoint/2010/main" val="2571354735"/>
              </p:ext>
            </p:extLst>
          </p:nvPr>
        </p:nvGraphicFramePr>
        <p:xfrm>
          <a:off x="1698171" y="489857"/>
          <a:ext cx="8686799" cy="5954486"/>
        </p:xfrm>
        <a:graphic>
          <a:graphicData uri="http://schemas.openxmlformats.org/drawingml/2006/table">
            <a:tbl>
              <a:tblPr>
                <a:tableStyleId>{5C22544A-7EE6-4342-B048-85BDC9FD1C3A}</a:tableStyleId>
              </a:tblPr>
              <a:tblGrid>
                <a:gridCol w="2696727">
                  <a:extLst>
                    <a:ext uri="{9D8B030D-6E8A-4147-A177-3AD203B41FA5}">
                      <a16:colId xmlns:a16="http://schemas.microsoft.com/office/drawing/2014/main" val="889392277"/>
                    </a:ext>
                  </a:extLst>
                </a:gridCol>
                <a:gridCol w="3054698">
                  <a:extLst>
                    <a:ext uri="{9D8B030D-6E8A-4147-A177-3AD203B41FA5}">
                      <a16:colId xmlns:a16="http://schemas.microsoft.com/office/drawing/2014/main" val="2518062072"/>
                    </a:ext>
                  </a:extLst>
                </a:gridCol>
                <a:gridCol w="2935374">
                  <a:extLst>
                    <a:ext uri="{9D8B030D-6E8A-4147-A177-3AD203B41FA5}">
                      <a16:colId xmlns:a16="http://schemas.microsoft.com/office/drawing/2014/main" val="3550648650"/>
                    </a:ext>
                  </a:extLst>
                </a:gridCol>
              </a:tblGrid>
              <a:tr h="933631">
                <a:tc>
                  <a:txBody>
                    <a:bodyPr/>
                    <a:lstStyle/>
                    <a:p>
                      <a:pPr algn="ctr" fontAlgn="ctr"/>
                      <a:r>
                        <a:rPr lang="es-SV" sz="2400" u="none" strike="noStrike" dirty="0">
                          <a:effectLst/>
                        </a:rPr>
                        <a:t>AÑO</a:t>
                      </a:r>
                      <a:endParaRPr lang="es-SV" sz="24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s-SV" sz="2400" u="none" strike="noStrike">
                          <a:effectLst/>
                        </a:rPr>
                        <a:t>NÚMERO ACTIVOS</a:t>
                      </a:r>
                      <a:endParaRPr lang="es-SV" sz="24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s-SV" sz="2400" u="none" strike="noStrike">
                          <a:effectLst/>
                        </a:rPr>
                        <a:t>MONTO TOTAL.</a:t>
                      </a:r>
                      <a:endParaRPr lang="es-SV" sz="24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2674789980"/>
                  </a:ext>
                </a:extLst>
              </a:tr>
              <a:tr h="985498">
                <a:tc>
                  <a:txBody>
                    <a:bodyPr/>
                    <a:lstStyle/>
                    <a:p>
                      <a:pPr algn="ctr" fontAlgn="ctr"/>
                      <a:r>
                        <a:rPr lang="es-SV" sz="2400" u="none" strike="noStrike" dirty="0">
                          <a:effectLst/>
                        </a:rPr>
                        <a:t>2017-2018</a:t>
                      </a:r>
                      <a:endParaRPr lang="es-SV" sz="24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s-SV" sz="2400" u="none" strike="noStrike" dirty="0">
                          <a:effectLst/>
                        </a:rPr>
                        <a:t>154</a:t>
                      </a:r>
                      <a:endParaRPr lang="es-SV" sz="24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s-SV" sz="2400" u="none" strike="noStrike">
                          <a:effectLst/>
                        </a:rPr>
                        <a:t> $                 483,098.71 </a:t>
                      </a:r>
                      <a:endParaRPr lang="es-SV" sz="24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009289101"/>
                  </a:ext>
                </a:extLst>
              </a:tr>
              <a:tr h="1167037">
                <a:tc>
                  <a:txBody>
                    <a:bodyPr/>
                    <a:lstStyle/>
                    <a:p>
                      <a:pPr algn="ctr" fontAlgn="ctr"/>
                      <a:r>
                        <a:rPr lang="es-SV" sz="2400" u="none" strike="noStrike">
                          <a:effectLst/>
                        </a:rPr>
                        <a:t>2009-2016</a:t>
                      </a:r>
                      <a:endParaRPr lang="es-SV" sz="24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s-SV" sz="2400" u="none" strike="noStrike" dirty="0">
                          <a:effectLst/>
                        </a:rPr>
                        <a:t>438</a:t>
                      </a:r>
                      <a:endParaRPr lang="es-SV" sz="24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s-SV" sz="2400" u="none" strike="noStrike">
                          <a:effectLst/>
                        </a:rPr>
                        <a:t> $                 776,098.24 </a:t>
                      </a:r>
                      <a:endParaRPr lang="es-SV" sz="24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2664902473"/>
                  </a:ext>
                </a:extLst>
              </a:tr>
              <a:tr h="1115169">
                <a:tc>
                  <a:txBody>
                    <a:bodyPr/>
                    <a:lstStyle/>
                    <a:p>
                      <a:pPr algn="ctr" fontAlgn="ctr"/>
                      <a:r>
                        <a:rPr lang="es-SV" sz="2400" u="none" strike="noStrike">
                          <a:effectLst/>
                        </a:rPr>
                        <a:t>Total a trasladar:</a:t>
                      </a:r>
                      <a:endParaRPr lang="es-SV" sz="2400" b="1"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s-SV" sz="2400" u="none" strike="noStrike" dirty="0">
                          <a:effectLst/>
                        </a:rPr>
                        <a:t>592</a:t>
                      </a:r>
                      <a:endParaRPr lang="es-SV" sz="2400" b="1"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l" fontAlgn="ctr"/>
                      <a:r>
                        <a:rPr lang="es-SV" sz="2400" u="none" strike="noStrike">
                          <a:effectLst/>
                        </a:rPr>
                        <a:t> $              1,259,196.95 </a:t>
                      </a:r>
                      <a:endParaRPr lang="es-SV" sz="2400" b="1"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075294907"/>
                  </a:ext>
                </a:extLst>
              </a:tr>
              <a:tr h="473732">
                <a:tc>
                  <a:txBody>
                    <a:bodyPr/>
                    <a:lstStyle/>
                    <a:p>
                      <a:pPr algn="l" fontAlgn="b"/>
                      <a:endParaRPr lang="es-SV"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s-SV"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s-SV" sz="2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8541345"/>
                  </a:ext>
                </a:extLst>
              </a:tr>
              <a:tr h="1279419">
                <a:tc gridSpan="3">
                  <a:txBody>
                    <a:bodyPr/>
                    <a:lstStyle/>
                    <a:p>
                      <a:pPr algn="l" fontAlgn="b"/>
                      <a:r>
                        <a:rPr lang="es-MX" sz="2400" u="none" strike="noStrike" dirty="0">
                          <a:effectLst/>
                        </a:rPr>
                        <a:t>* Factura 79 </a:t>
                      </a:r>
                      <a:r>
                        <a:rPr lang="es-MX" sz="2400" u="none" strike="noStrike" dirty="0" err="1">
                          <a:effectLst/>
                        </a:rPr>
                        <a:t>Albenova,S.A</a:t>
                      </a:r>
                      <a:r>
                        <a:rPr lang="es-MX" sz="2400" u="none" strike="noStrike" dirty="0">
                          <a:effectLst/>
                        </a:rPr>
                        <a:t>. de C.V. por $ 36,212.15 por 13 Equipos de Refrigeración queda para el año 2019.</a:t>
                      </a:r>
                      <a:endParaRPr lang="es-MX" sz="24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491591166"/>
                  </a:ext>
                </a:extLst>
              </a:tr>
            </a:tbl>
          </a:graphicData>
        </a:graphic>
      </p:graphicFrame>
    </p:spTree>
    <p:extLst>
      <p:ext uri="{BB962C8B-B14F-4D97-AF65-F5344CB8AC3E}">
        <p14:creationId xmlns:p14="http://schemas.microsoft.com/office/powerpoint/2010/main" val="71280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9A8C6BB5-D3C8-44DB-8F60-5CF3D5B3D565}"/>
              </a:ext>
            </a:extLst>
          </p:cNvPr>
          <p:cNvGraphicFramePr>
            <a:graphicFrameLocks noGrp="1"/>
          </p:cNvGraphicFramePr>
          <p:nvPr>
            <p:extLst>
              <p:ext uri="{D42A27DB-BD31-4B8C-83A1-F6EECF244321}">
                <p14:modId xmlns:p14="http://schemas.microsoft.com/office/powerpoint/2010/main" val="1408074347"/>
              </p:ext>
            </p:extLst>
          </p:nvPr>
        </p:nvGraphicFramePr>
        <p:xfrm>
          <a:off x="631371" y="337457"/>
          <a:ext cx="10820400" cy="6259285"/>
        </p:xfrm>
        <a:graphic>
          <a:graphicData uri="http://schemas.openxmlformats.org/drawingml/2006/table">
            <a:tbl>
              <a:tblPr/>
              <a:tblGrid>
                <a:gridCol w="769097">
                  <a:extLst>
                    <a:ext uri="{9D8B030D-6E8A-4147-A177-3AD203B41FA5}">
                      <a16:colId xmlns:a16="http://schemas.microsoft.com/office/drawing/2014/main" val="2659249692"/>
                    </a:ext>
                  </a:extLst>
                </a:gridCol>
                <a:gridCol w="1286248">
                  <a:extLst>
                    <a:ext uri="{9D8B030D-6E8A-4147-A177-3AD203B41FA5}">
                      <a16:colId xmlns:a16="http://schemas.microsoft.com/office/drawing/2014/main" val="4182887980"/>
                    </a:ext>
                  </a:extLst>
                </a:gridCol>
                <a:gridCol w="1498414">
                  <a:extLst>
                    <a:ext uri="{9D8B030D-6E8A-4147-A177-3AD203B41FA5}">
                      <a16:colId xmlns:a16="http://schemas.microsoft.com/office/drawing/2014/main" val="1215546595"/>
                    </a:ext>
                  </a:extLst>
                </a:gridCol>
                <a:gridCol w="1896222">
                  <a:extLst>
                    <a:ext uri="{9D8B030D-6E8A-4147-A177-3AD203B41FA5}">
                      <a16:colId xmlns:a16="http://schemas.microsoft.com/office/drawing/2014/main" val="3320834292"/>
                    </a:ext>
                  </a:extLst>
                </a:gridCol>
                <a:gridCol w="1418852">
                  <a:extLst>
                    <a:ext uri="{9D8B030D-6E8A-4147-A177-3AD203B41FA5}">
                      <a16:colId xmlns:a16="http://schemas.microsoft.com/office/drawing/2014/main" val="2969195442"/>
                    </a:ext>
                  </a:extLst>
                </a:gridCol>
                <a:gridCol w="1219947">
                  <a:extLst>
                    <a:ext uri="{9D8B030D-6E8A-4147-A177-3AD203B41FA5}">
                      <a16:colId xmlns:a16="http://schemas.microsoft.com/office/drawing/2014/main" val="1210814867"/>
                    </a:ext>
                  </a:extLst>
                </a:gridCol>
                <a:gridCol w="1365810">
                  <a:extLst>
                    <a:ext uri="{9D8B030D-6E8A-4147-A177-3AD203B41FA5}">
                      <a16:colId xmlns:a16="http://schemas.microsoft.com/office/drawing/2014/main" val="2365514782"/>
                    </a:ext>
                  </a:extLst>
                </a:gridCol>
                <a:gridCol w="1365810">
                  <a:extLst>
                    <a:ext uri="{9D8B030D-6E8A-4147-A177-3AD203B41FA5}">
                      <a16:colId xmlns:a16="http://schemas.microsoft.com/office/drawing/2014/main" val="68330948"/>
                    </a:ext>
                  </a:extLst>
                </a:gridCol>
              </a:tblGrid>
              <a:tr h="2199079">
                <a:tc>
                  <a:txBody>
                    <a:bodyPr/>
                    <a:lstStyle/>
                    <a:p>
                      <a:pPr algn="ctr" fontAlgn="ctr"/>
                      <a:r>
                        <a:rPr lang="es-MX" sz="1400" b="1" i="0" u="none" strike="noStrike" dirty="0">
                          <a:solidFill>
                            <a:srgbClr val="000000"/>
                          </a:solidFill>
                          <a:effectLst/>
                          <a:latin typeface="Georgia" panose="02040502050405020303" pitchFamily="18" charset="0"/>
                        </a:rPr>
                        <a:t>Budget Line </a:t>
                      </a:r>
                      <a:r>
                        <a:rPr lang="es-MX" sz="1400" b="1" i="0" u="none" strike="noStrike" dirty="0" err="1">
                          <a:solidFill>
                            <a:srgbClr val="000000"/>
                          </a:solidFill>
                          <a:effectLst/>
                          <a:latin typeface="Georgia" panose="02040502050405020303" pitchFamily="18" charset="0"/>
                        </a:rPr>
                        <a:t>Ref</a:t>
                      </a:r>
                      <a:br>
                        <a:rPr lang="es-MX" sz="1400" b="1" i="0" u="none" strike="noStrike" dirty="0">
                          <a:solidFill>
                            <a:srgbClr val="000000"/>
                          </a:solidFill>
                          <a:effectLst/>
                          <a:latin typeface="Georgia" panose="02040502050405020303" pitchFamily="18" charset="0"/>
                        </a:rPr>
                      </a:br>
                      <a:r>
                        <a:rPr lang="es-MX" sz="1400" b="1" i="0" u="none" strike="noStrike" dirty="0">
                          <a:solidFill>
                            <a:srgbClr val="000000"/>
                          </a:solidFill>
                          <a:effectLst/>
                          <a:latin typeface="Georgia" panose="02040502050405020303" pitchFamily="18" charset="0"/>
                        </a:rPr>
                        <a:t>(Línea Presupuestaria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dirty="0">
                          <a:solidFill>
                            <a:srgbClr val="000000"/>
                          </a:solidFill>
                          <a:effectLst/>
                          <a:latin typeface="Georgia" panose="02040502050405020303" pitchFamily="18" charset="0"/>
                        </a:rPr>
                        <a:t>Module </a:t>
                      </a:r>
                      <a:br>
                        <a:rPr lang="es-SV" sz="1400" b="1" i="0" u="none" strike="noStrike" dirty="0">
                          <a:solidFill>
                            <a:srgbClr val="000000"/>
                          </a:solidFill>
                          <a:effectLst/>
                          <a:latin typeface="Georgia" panose="02040502050405020303" pitchFamily="18" charset="0"/>
                        </a:rPr>
                      </a:br>
                      <a:r>
                        <a:rPr lang="es-SV" sz="1400" b="1" i="0" u="none" strike="noStrike" dirty="0">
                          <a:solidFill>
                            <a:srgbClr val="000000"/>
                          </a:solidFill>
                          <a:effectLst/>
                          <a:latin typeface="Georgia" panose="02040502050405020303" pitchFamily="18" charset="0"/>
                        </a:rPr>
                        <a:t>(Módulo)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dirty="0" err="1">
                          <a:solidFill>
                            <a:srgbClr val="000000"/>
                          </a:solidFill>
                          <a:effectLst/>
                          <a:latin typeface="Georgia" panose="02040502050405020303" pitchFamily="18" charset="0"/>
                        </a:rPr>
                        <a:t>Intervention</a:t>
                      </a:r>
                      <a:br>
                        <a:rPr lang="es-SV" sz="1400" b="1" i="0" u="none" strike="noStrike" dirty="0">
                          <a:solidFill>
                            <a:srgbClr val="000000"/>
                          </a:solidFill>
                          <a:effectLst/>
                          <a:latin typeface="Georgia" panose="02040502050405020303" pitchFamily="18" charset="0"/>
                        </a:rPr>
                      </a:br>
                      <a:r>
                        <a:rPr lang="es-SV" sz="1400" b="1" i="0" u="none" strike="noStrike" dirty="0">
                          <a:solidFill>
                            <a:srgbClr val="000000"/>
                          </a:solidFill>
                          <a:effectLst/>
                          <a:latin typeface="Georgia" panose="02040502050405020303" pitchFamily="18" charset="0"/>
                        </a:rPr>
                        <a:t>(Intervención)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MX" sz="1400" b="1" i="0" u="none" strike="noStrike" dirty="0" err="1">
                          <a:solidFill>
                            <a:srgbClr val="000000"/>
                          </a:solidFill>
                          <a:effectLst/>
                          <a:latin typeface="Georgia" panose="02040502050405020303" pitchFamily="18" charset="0"/>
                        </a:rPr>
                        <a:t>Activity</a:t>
                      </a:r>
                      <a:r>
                        <a:rPr lang="es-MX" sz="1400" b="1" i="0" u="none" strike="noStrike" dirty="0">
                          <a:solidFill>
                            <a:srgbClr val="000000"/>
                          </a:solidFill>
                          <a:effectLst/>
                          <a:latin typeface="Georgia" panose="02040502050405020303" pitchFamily="18" charset="0"/>
                        </a:rPr>
                        <a:t> </a:t>
                      </a:r>
                      <a:r>
                        <a:rPr lang="es-MX" sz="1400" b="1" i="0" u="none" strike="noStrike" dirty="0" err="1">
                          <a:solidFill>
                            <a:srgbClr val="000000"/>
                          </a:solidFill>
                          <a:effectLst/>
                          <a:latin typeface="Georgia" panose="02040502050405020303" pitchFamily="18" charset="0"/>
                        </a:rPr>
                        <a:t>description</a:t>
                      </a:r>
                      <a:br>
                        <a:rPr lang="es-MX" sz="1400" b="1" i="0" u="none" strike="noStrike" dirty="0">
                          <a:solidFill>
                            <a:srgbClr val="000000"/>
                          </a:solidFill>
                          <a:effectLst/>
                          <a:latin typeface="Georgia" panose="02040502050405020303" pitchFamily="18" charset="0"/>
                        </a:rPr>
                      </a:br>
                      <a:r>
                        <a:rPr lang="es-MX" sz="1400" b="1" i="0" u="none" strike="noStrike" dirty="0">
                          <a:solidFill>
                            <a:srgbClr val="000000"/>
                          </a:solidFill>
                          <a:effectLst/>
                          <a:latin typeface="Georgia" panose="02040502050405020303" pitchFamily="18" charset="0"/>
                        </a:rPr>
                        <a:t>(Descripción de la Actividad)</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400" b="1" i="0" u="none" strike="noStrike" dirty="0">
                          <a:solidFill>
                            <a:srgbClr val="000000"/>
                          </a:solidFill>
                          <a:effectLst/>
                          <a:latin typeface="Georgia" panose="02040502050405020303" pitchFamily="18" charset="0"/>
                        </a:rPr>
                        <a:t>Cost Grouping</a:t>
                      </a:r>
                      <a:br>
                        <a:rPr lang="en-US" sz="1400" b="1" i="0" u="none" strike="noStrike" dirty="0">
                          <a:solidFill>
                            <a:srgbClr val="000000"/>
                          </a:solidFill>
                          <a:effectLst/>
                          <a:latin typeface="Georgia" panose="02040502050405020303" pitchFamily="18" charset="0"/>
                        </a:rPr>
                      </a:br>
                      <a:r>
                        <a:rPr lang="en-US" sz="1400" b="1" i="0" u="none" strike="noStrike" dirty="0">
                          <a:solidFill>
                            <a:srgbClr val="000000"/>
                          </a:solidFill>
                          <a:effectLst/>
                          <a:latin typeface="Georgia" panose="02040502050405020303" pitchFamily="18" charset="0"/>
                        </a:rPr>
                        <a:t>(</a:t>
                      </a:r>
                      <a:r>
                        <a:rPr lang="en-US" sz="1400" b="1" i="0" u="none" strike="noStrike" dirty="0" err="1">
                          <a:solidFill>
                            <a:srgbClr val="000000"/>
                          </a:solidFill>
                          <a:effectLst/>
                          <a:latin typeface="Georgia" panose="02040502050405020303" pitchFamily="18" charset="0"/>
                        </a:rPr>
                        <a:t>Categoria</a:t>
                      </a:r>
                      <a:r>
                        <a:rPr lang="en-US" sz="1400" b="1" i="0" u="none" strike="noStrike" dirty="0">
                          <a:solidFill>
                            <a:srgbClr val="000000"/>
                          </a:solidFill>
                          <a:effectLst/>
                          <a:latin typeface="Georgia" panose="02040502050405020303" pitchFamily="18" charset="0"/>
                        </a:rPr>
                        <a:t> de </a:t>
                      </a:r>
                      <a:r>
                        <a:rPr lang="en-US" sz="1400" b="1" i="0" u="none" strike="noStrike" dirty="0" err="1">
                          <a:solidFill>
                            <a:srgbClr val="000000"/>
                          </a:solidFill>
                          <a:effectLst/>
                          <a:latin typeface="Georgia" panose="02040502050405020303" pitchFamily="18" charset="0"/>
                        </a:rPr>
                        <a:t>Costos</a:t>
                      </a:r>
                      <a:r>
                        <a:rPr lang="en-US" sz="1400" b="1" i="0" u="none" strike="noStrike" dirty="0">
                          <a:solidFill>
                            <a:srgbClr val="000000"/>
                          </a:solidFill>
                          <a:effectLst/>
                          <a:latin typeface="Georgia" panose="02040502050405020303" pitchFamily="18" charset="0"/>
                        </a:rPr>
                        <a:t>)</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MX" sz="1400" b="1" i="0" u="none" strike="noStrike" dirty="0">
                          <a:solidFill>
                            <a:srgbClr val="000000"/>
                          </a:solidFill>
                          <a:effectLst/>
                          <a:latin typeface="Georgia" panose="02040502050405020303" pitchFamily="18" charset="0"/>
                        </a:rPr>
                        <a:t>Total IP </a:t>
                      </a:r>
                      <a:r>
                        <a:rPr lang="es-MX" sz="1400" b="1" i="0" u="none" strike="noStrike" dirty="0" err="1">
                          <a:solidFill>
                            <a:srgbClr val="000000"/>
                          </a:solidFill>
                          <a:effectLst/>
                          <a:latin typeface="Georgia" panose="02040502050405020303" pitchFamily="18" charset="0"/>
                        </a:rPr>
                        <a:t>approved</a:t>
                      </a:r>
                      <a:r>
                        <a:rPr lang="es-MX" sz="1400" b="1" i="0" u="none" strike="noStrike" dirty="0">
                          <a:solidFill>
                            <a:srgbClr val="000000"/>
                          </a:solidFill>
                          <a:effectLst/>
                          <a:latin typeface="Georgia" panose="02040502050405020303" pitchFamily="18" charset="0"/>
                        </a:rPr>
                        <a:t> </a:t>
                      </a:r>
                      <a:r>
                        <a:rPr lang="es-MX" sz="1400" b="1" i="0" u="none" strike="noStrike" dirty="0" err="1">
                          <a:solidFill>
                            <a:srgbClr val="000000"/>
                          </a:solidFill>
                          <a:effectLst/>
                          <a:latin typeface="Georgia" panose="02040502050405020303" pitchFamily="18" charset="0"/>
                        </a:rPr>
                        <a:t>budget</a:t>
                      </a:r>
                      <a:r>
                        <a:rPr lang="es-MX" sz="1400" b="1" i="0" u="none" strike="noStrike" dirty="0">
                          <a:solidFill>
                            <a:srgbClr val="000000"/>
                          </a:solidFill>
                          <a:effectLst/>
                          <a:latin typeface="Georgia" panose="02040502050405020303" pitchFamily="18" charset="0"/>
                        </a:rPr>
                        <a:t> </a:t>
                      </a:r>
                      <a:br>
                        <a:rPr lang="es-MX" sz="1400" b="1" i="0" u="none" strike="noStrike" dirty="0">
                          <a:solidFill>
                            <a:srgbClr val="000000"/>
                          </a:solidFill>
                          <a:effectLst/>
                          <a:latin typeface="Georgia" panose="02040502050405020303" pitchFamily="18" charset="0"/>
                        </a:rPr>
                      </a:br>
                      <a:r>
                        <a:rPr lang="es-MX" sz="1400" b="1" i="0" u="none" strike="noStrike" dirty="0">
                          <a:solidFill>
                            <a:srgbClr val="000000"/>
                          </a:solidFill>
                          <a:effectLst/>
                          <a:latin typeface="Georgia" panose="02040502050405020303" pitchFamily="18" charset="0"/>
                        </a:rPr>
                        <a:t>(Presupuesto total aprobado parala LP)</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MX" sz="1400" b="1" i="0" u="none" strike="noStrike" dirty="0" err="1">
                          <a:solidFill>
                            <a:srgbClr val="000000"/>
                          </a:solidFill>
                          <a:effectLst/>
                          <a:latin typeface="Georgia" panose="02040502050405020303" pitchFamily="18" charset="0"/>
                        </a:rPr>
                        <a:t>Unused</a:t>
                      </a:r>
                      <a:r>
                        <a:rPr lang="es-MX" sz="1400" b="1" i="0" u="none" strike="noStrike" dirty="0">
                          <a:solidFill>
                            <a:srgbClr val="000000"/>
                          </a:solidFill>
                          <a:effectLst/>
                          <a:latin typeface="Georgia" panose="02040502050405020303" pitchFamily="18" charset="0"/>
                        </a:rPr>
                        <a:t> </a:t>
                      </a:r>
                      <a:r>
                        <a:rPr lang="es-MX" sz="1400" b="1" i="0" u="none" strike="noStrike" dirty="0" err="1">
                          <a:solidFill>
                            <a:srgbClr val="000000"/>
                          </a:solidFill>
                          <a:effectLst/>
                          <a:latin typeface="Georgia" panose="02040502050405020303" pitchFamily="18" charset="0"/>
                        </a:rPr>
                        <a:t>budget</a:t>
                      </a:r>
                      <a:br>
                        <a:rPr lang="es-MX" sz="1400" b="1" i="0" u="none" strike="noStrike" dirty="0">
                          <a:solidFill>
                            <a:srgbClr val="000000"/>
                          </a:solidFill>
                          <a:effectLst/>
                          <a:latin typeface="Georgia" panose="02040502050405020303" pitchFamily="18" charset="0"/>
                        </a:rPr>
                      </a:br>
                      <a:r>
                        <a:rPr lang="es-MX" sz="1400" b="1" i="0" u="none" strike="noStrike" dirty="0">
                          <a:solidFill>
                            <a:srgbClr val="000000"/>
                          </a:solidFill>
                          <a:effectLst/>
                          <a:latin typeface="Georgia" panose="02040502050405020303" pitchFamily="18" charset="0"/>
                        </a:rPr>
                        <a:t>(Presupuesto no utilizado)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dirty="0" err="1">
                          <a:solidFill>
                            <a:srgbClr val="000000"/>
                          </a:solidFill>
                          <a:effectLst/>
                          <a:latin typeface="Georgia" panose="02040502050405020303" pitchFamily="18" charset="0"/>
                        </a:rPr>
                        <a:t>Requested</a:t>
                      </a:r>
                      <a:r>
                        <a:rPr lang="es-SV" sz="1400" b="1" i="0" u="none" strike="noStrike" dirty="0">
                          <a:solidFill>
                            <a:srgbClr val="000000"/>
                          </a:solidFill>
                          <a:effectLst/>
                          <a:latin typeface="Georgia" panose="02040502050405020303" pitchFamily="18" charset="0"/>
                        </a:rPr>
                        <a:t> </a:t>
                      </a:r>
                      <a:r>
                        <a:rPr lang="es-SV" sz="1400" b="1" i="0" u="none" strike="noStrike" dirty="0" err="1">
                          <a:solidFill>
                            <a:srgbClr val="000000"/>
                          </a:solidFill>
                          <a:effectLst/>
                          <a:latin typeface="Georgia" panose="02040502050405020303" pitchFamily="18" charset="0"/>
                        </a:rPr>
                        <a:t>amount</a:t>
                      </a:r>
                      <a:r>
                        <a:rPr lang="es-SV" sz="1400" b="1" i="0" u="none" strike="noStrike" dirty="0">
                          <a:solidFill>
                            <a:srgbClr val="000000"/>
                          </a:solidFill>
                          <a:effectLst/>
                          <a:latin typeface="Georgia" panose="02040502050405020303" pitchFamily="18" charset="0"/>
                        </a:rPr>
                        <a:t> </a:t>
                      </a:r>
                      <a:r>
                        <a:rPr lang="es-SV" sz="1400" b="1" i="0" u="none" strike="noStrike" dirty="0" err="1">
                          <a:solidFill>
                            <a:srgbClr val="000000"/>
                          </a:solidFill>
                          <a:effectLst/>
                          <a:latin typeface="Georgia" panose="02040502050405020303" pitchFamily="18" charset="0"/>
                        </a:rPr>
                        <a:t>to</a:t>
                      </a:r>
                      <a:r>
                        <a:rPr lang="es-SV" sz="1400" b="1" i="0" u="none" strike="noStrike" dirty="0">
                          <a:solidFill>
                            <a:srgbClr val="000000"/>
                          </a:solidFill>
                          <a:effectLst/>
                          <a:latin typeface="Georgia" panose="02040502050405020303" pitchFamily="18" charset="0"/>
                        </a:rPr>
                        <a:t> be </a:t>
                      </a:r>
                      <a:r>
                        <a:rPr lang="es-SV" sz="1400" b="1" i="0" u="none" strike="noStrike" dirty="0" err="1">
                          <a:solidFill>
                            <a:srgbClr val="000000"/>
                          </a:solidFill>
                          <a:effectLst/>
                          <a:latin typeface="Georgia" panose="02040502050405020303" pitchFamily="18" charset="0"/>
                        </a:rPr>
                        <a:t>reallocated</a:t>
                      </a:r>
                      <a:br>
                        <a:rPr lang="es-SV" sz="1400" b="1" i="0" u="none" strike="noStrike" dirty="0">
                          <a:solidFill>
                            <a:srgbClr val="000000"/>
                          </a:solidFill>
                          <a:effectLst/>
                          <a:latin typeface="Georgia" panose="02040502050405020303" pitchFamily="18" charset="0"/>
                        </a:rPr>
                      </a:br>
                      <a:r>
                        <a:rPr lang="es-SV" sz="1400" b="1" i="0" u="none" strike="noStrike" dirty="0">
                          <a:solidFill>
                            <a:srgbClr val="000000"/>
                          </a:solidFill>
                          <a:effectLst/>
                          <a:latin typeface="Georgia" panose="02040502050405020303" pitchFamily="18" charset="0"/>
                        </a:rPr>
                        <a:t>(Importe solicitado para ser reasignado)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3190667830"/>
                  </a:ext>
                </a:extLst>
              </a:tr>
              <a:tr h="1875406">
                <a:tc>
                  <a:txBody>
                    <a:bodyPr/>
                    <a:lstStyle/>
                    <a:p>
                      <a:pPr algn="ctr" fontAlgn="ctr"/>
                      <a:r>
                        <a:rPr lang="es-SV" sz="1400" b="0" i="0" u="none" strike="noStrike">
                          <a:solidFill>
                            <a:srgbClr val="000000"/>
                          </a:solidFill>
                          <a:effectLst/>
                          <a:latin typeface="Arial" panose="020B0604020202020204" pitchFamily="34" charset="0"/>
                        </a:rPr>
                        <a:t>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hombres que tienen relaciones sexuales con hombres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Servicios de diagnóstico de VIH para HSH</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Pruebas de diágnostico rápido realizadas por profesionales de salud y Confirmación del diágnostico de VIH</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5.0 Productos sanitarios: productos no farmacéuticos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211,730.00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24,726.00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3,131.00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3485340328"/>
                  </a:ext>
                </a:extLst>
              </a:tr>
              <a:tr h="2184800">
                <a:tc>
                  <a:txBody>
                    <a:bodyPr/>
                    <a:lstStyle/>
                    <a:p>
                      <a:pPr algn="ctr" fontAlgn="ctr"/>
                      <a:r>
                        <a:rPr lang="es-SV" sz="1400" b="0" i="0" u="none" strike="noStrike">
                          <a:solidFill>
                            <a:srgbClr val="000000"/>
                          </a:solidFill>
                          <a:effectLst/>
                          <a:latin typeface="Arial" panose="020B0604020202020204" pitchFamily="34" charset="0"/>
                        </a:rPr>
                        <a:t>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trabajadores del sexo y sus clientes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Diagnóstico y tratamiento de ITS y otros servicios de salud sexual y reproductiva para trabajadores sexuales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Detección y Pruebas de ITS causadas por Bacterias y Virus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5.0 Productos sanitarios: productos no farmacéuticos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515,691.60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12,569.63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1,769.00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359644057"/>
                  </a:ext>
                </a:extLst>
              </a:tr>
            </a:tbl>
          </a:graphicData>
        </a:graphic>
      </p:graphicFrame>
    </p:spTree>
    <p:extLst>
      <p:ext uri="{BB962C8B-B14F-4D97-AF65-F5344CB8AC3E}">
        <p14:creationId xmlns:p14="http://schemas.microsoft.com/office/powerpoint/2010/main" val="67427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29AAF8C-EFBF-4D7F-9482-4B7984DBEA19}"/>
              </a:ext>
            </a:extLst>
          </p:cNvPr>
          <p:cNvGraphicFramePr>
            <a:graphicFrameLocks noGrp="1"/>
          </p:cNvGraphicFramePr>
          <p:nvPr>
            <p:extLst>
              <p:ext uri="{D42A27DB-BD31-4B8C-83A1-F6EECF244321}">
                <p14:modId xmlns:p14="http://schemas.microsoft.com/office/powerpoint/2010/main" val="3372815115"/>
              </p:ext>
            </p:extLst>
          </p:nvPr>
        </p:nvGraphicFramePr>
        <p:xfrm>
          <a:off x="337458" y="424543"/>
          <a:ext cx="11386456" cy="6085114"/>
        </p:xfrm>
        <a:graphic>
          <a:graphicData uri="http://schemas.openxmlformats.org/drawingml/2006/table">
            <a:tbl>
              <a:tblPr/>
              <a:tblGrid>
                <a:gridCol w="936036">
                  <a:extLst>
                    <a:ext uri="{9D8B030D-6E8A-4147-A177-3AD203B41FA5}">
                      <a16:colId xmlns:a16="http://schemas.microsoft.com/office/drawing/2014/main" val="1673919762"/>
                    </a:ext>
                  </a:extLst>
                </a:gridCol>
                <a:gridCol w="1469221">
                  <a:extLst>
                    <a:ext uri="{9D8B030D-6E8A-4147-A177-3AD203B41FA5}">
                      <a16:colId xmlns:a16="http://schemas.microsoft.com/office/drawing/2014/main" val="1120076549"/>
                    </a:ext>
                  </a:extLst>
                </a:gridCol>
                <a:gridCol w="1279643">
                  <a:extLst>
                    <a:ext uri="{9D8B030D-6E8A-4147-A177-3AD203B41FA5}">
                      <a16:colId xmlns:a16="http://schemas.microsoft.com/office/drawing/2014/main" val="1518979584"/>
                    </a:ext>
                  </a:extLst>
                </a:gridCol>
                <a:gridCol w="1516614">
                  <a:extLst>
                    <a:ext uri="{9D8B030D-6E8A-4147-A177-3AD203B41FA5}">
                      <a16:colId xmlns:a16="http://schemas.microsoft.com/office/drawing/2014/main" val="559107662"/>
                    </a:ext>
                  </a:extLst>
                </a:gridCol>
                <a:gridCol w="1552159">
                  <a:extLst>
                    <a:ext uri="{9D8B030D-6E8A-4147-A177-3AD203B41FA5}">
                      <a16:colId xmlns:a16="http://schemas.microsoft.com/office/drawing/2014/main" val="3722809492"/>
                    </a:ext>
                  </a:extLst>
                </a:gridCol>
                <a:gridCol w="4632783">
                  <a:extLst>
                    <a:ext uri="{9D8B030D-6E8A-4147-A177-3AD203B41FA5}">
                      <a16:colId xmlns:a16="http://schemas.microsoft.com/office/drawing/2014/main" val="1552730823"/>
                    </a:ext>
                  </a:extLst>
                </a:gridCol>
              </a:tblGrid>
              <a:tr h="2134629">
                <a:tc>
                  <a:txBody>
                    <a:bodyPr/>
                    <a:lstStyle/>
                    <a:p>
                      <a:pPr algn="ctr" fontAlgn="ctr"/>
                      <a:r>
                        <a:rPr lang="es-MX" sz="1400" b="1" i="0" u="none" strike="noStrike">
                          <a:solidFill>
                            <a:srgbClr val="000000"/>
                          </a:solidFill>
                          <a:effectLst/>
                          <a:latin typeface="Georgia" panose="02040502050405020303" pitchFamily="18" charset="0"/>
                        </a:rPr>
                        <a:t>Budget Line Ref</a:t>
                      </a:r>
                      <a:br>
                        <a:rPr lang="es-MX" sz="1400" b="1" i="0" u="none" strike="noStrike">
                          <a:solidFill>
                            <a:srgbClr val="000000"/>
                          </a:solidFill>
                          <a:effectLst/>
                          <a:latin typeface="Georgia" panose="02040502050405020303" pitchFamily="18" charset="0"/>
                        </a:rPr>
                      </a:br>
                      <a:r>
                        <a:rPr lang="es-MX" sz="1400" b="1" i="0" u="none" strike="noStrike">
                          <a:solidFill>
                            <a:srgbClr val="000000"/>
                          </a:solidFill>
                          <a:effectLst/>
                          <a:latin typeface="Georgia" panose="02040502050405020303" pitchFamily="18" charset="0"/>
                        </a:rPr>
                        <a:t>(Línea Presupuestaria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a:solidFill>
                            <a:srgbClr val="000000"/>
                          </a:solidFill>
                          <a:effectLst/>
                          <a:latin typeface="Georgia" panose="02040502050405020303" pitchFamily="18" charset="0"/>
                        </a:rPr>
                        <a:t>Module </a:t>
                      </a:r>
                      <a:br>
                        <a:rPr lang="es-SV" sz="1400" b="1" i="0" u="none" strike="noStrike">
                          <a:solidFill>
                            <a:srgbClr val="000000"/>
                          </a:solidFill>
                          <a:effectLst/>
                          <a:latin typeface="Georgia" panose="02040502050405020303" pitchFamily="18" charset="0"/>
                        </a:rPr>
                      </a:br>
                      <a:r>
                        <a:rPr lang="es-SV" sz="1400" b="1" i="0" u="none" strike="noStrike">
                          <a:solidFill>
                            <a:srgbClr val="000000"/>
                          </a:solidFill>
                          <a:effectLst/>
                          <a:latin typeface="Georgia" panose="02040502050405020303" pitchFamily="18" charset="0"/>
                        </a:rPr>
                        <a:t>(Módulo)</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a:solidFill>
                            <a:srgbClr val="000000"/>
                          </a:solidFill>
                          <a:effectLst/>
                          <a:latin typeface="Georgia" panose="02040502050405020303" pitchFamily="18" charset="0"/>
                        </a:rPr>
                        <a:t>Intervention</a:t>
                      </a:r>
                      <a:br>
                        <a:rPr lang="es-SV" sz="1400" b="1" i="0" u="none" strike="noStrike">
                          <a:solidFill>
                            <a:srgbClr val="000000"/>
                          </a:solidFill>
                          <a:effectLst/>
                          <a:latin typeface="Georgia" panose="02040502050405020303" pitchFamily="18" charset="0"/>
                        </a:rPr>
                      </a:br>
                      <a:r>
                        <a:rPr lang="es-SV" sz="1400" b="1" i="0" u="none" strike="noStrike">
                          <a:solidFill>
                            <a:srgbClr val="000000"/>
                          </a:solidFill>
                          <a:effectLst/>
                          <a:latin typeface="Georgia" panose="02040502050405020303" pitchFamily="18" charset="0"/>
                        </a:rPr>
                        <a:t>(Intervención)</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MX" sz="1400" b="1" i="0" u="none" strike="noStrike">
                          <a:solidFill>
                            <a:srgbClr val="000000"/>
                          </a:solidFill>
                          <a:effectLst/>
                          <a:latin typeface="Georgia" panose="02040502050405020303" pitchFamily="18" charset="0"/>
                        </a:rPr>
                        <a:t>Activity description</a:t>
                      </a:r>
                      <a:br>
                        <a:rPr lang="es-MX" sz="1400" b="1" i="0" u="none" strike="noStrike">
                          <a:solidFill>
                            <a:srgbClr val="000000"/>
                          </a:solidFill>
                          <a:effectLst/>
                          <a:latin typeface="Georgia" panose="02040502050405020303" pitchFamily="18" charset="0"/>
                        </a:rPr>
                      </a:br>
                      <a:r>
                        <a:rPr lang="es-MX" sz="1400" b="1" i="0" u="none" strike="noStrike">
                          <a:solidFill>
                            <a:srgbClr val="000000"/>
                          </a:solidFill>
                          <a:effectLst/>
                          <a:latin typeface="Georgia" panose="02040502050405020303" pitchFamily="18" charset="0"/>
                        </a:rPr>
                        <a:t>(Descripción de la Actividad)</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400" b="1" i="0" u="none" strike="noStrike">
                          <a:solidFill>
                            <a:srgbClr val="000000"/>
                          </a:solidFill>
                          <a:effectLst/>
                          <a:latin typeface="Georgia" panose="02040502050405020303" pitchFamily="18" charset="0"/>
                        </a:rPr>
                        <a:t> Amount to be allocated</a:t>
                      </a:r>
                      <a:br>
                        <a:rPr lang="en-US" sz="1400" b="1" i="0" u="none" strike="noStrike">
                          <a:solidFill>
                            <a:srgbClr val="000000"/>
                          </a:solidFill>
                          <a:effectLst/>
                          <a:latin typeface="Georgia" panose="02040502050405020303" pitchFamily="18" charset="0"/>
                        </a:rPr>
                      </a:br>
                      <a:r>
                        <a:rPr lang="en-US" sz="1400" b="1" i="0" u="none" strike="noStrike">
                          <a:solidFill>
                            <a:srgbClr val="000000"/>
                          </a:solidFill>
                          <a:effectLst/>
                          <a:latin typeface="Georgia" panose="02040502050405020303" pitchFamily="18" charset="0"/>
                        </a:rPr>
                        <a:t>(Cantidad asignar)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400" b="1" i="0" u="none" strike="noStrike">
                          <a:solidFill>
                            <a:srgbClr val="000000"/>
                          </a:solidFill>
                          <a:effectLst/>
                          <a:latin typeface="Georgia" panose="02040502050405020303" pitchFamily="18" charset="0"/>
                        </a:rPr>
                        <a:t>Justification</a:t>
                      </a:r>
                      <a:br>
                        <a:rPr lang="es-SV" sz="1400" b="1" i="0" u="none" strike="noStrike">
                          <a:solidFill>
                            <a:srgbClr val="000000"/>
                          </a:solidFill>
                          <a:effectLst/>
                          <a:latin typeface="Georgia" panose="02040502050405020303" pitchFamily="18" charset="0"/>
                        </a:rPr>
                      </a:br>
                      <a:r>
                        <a:rPr lang="es-SV" sz="1400" b="1" i="0" u="none" strike="noStrike">
                          <a:solidFill>
                            <a:srgbClr val="000000"/>
                          </a:solidFill>
                          <a:effectLst/>
                          <a:latin typeface="Georgia" panose="02040502050405020303" pitchFamily="18" charset="0"/>
                        </a:rPr>
                        <a:t>(Justificación)</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5546986"/>
                  </a:ext>
                </a:extLst>
              </a:tr>
              <a:tr h="3950485">
                <a:tc>
                  <a:txBody>
                    <a:bodyPr/>
                    <a:lstStyle/>
                    <a:p>
                      <a:pPr algn="ctr" fontAlgn="ctr"/>
                      <a:r>
                        <a:rPr lang="es-SV" sz="1600" b="0" i="0" u="none" strike="noStrike" dirty="0">
                          <a:solidFill>
                            <a:srgbClr val="000000"/>
                          </a:solidFill>
                          <a:effectLst/>
                          <a:latin typeface="Arial" panose="020B0604020202020204" pitchFamily="34" charset="0"/>
                        </a:rPr>
                        <a:t>17</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600" b="0" i="0" u="none" strike="noStrike" dirty="0">
                          <a:solidFill>
                            <a:srgbClr val="000000"/>
                          </a:solidFill>
                          <a:effectLst/>
                          <a:latin typeface="Arial" panose="020B0604020202020204" pitchFamily="34" charset="0"/>
                        </a:rPr>
                        <a:t>Programas de prevención integral para trabajadores del sexo y sus clientes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600" b="0" i="0" u="none" strike="noStrike" dirty="0">
                          <a:solidFill>
                            <a:srgbClr val="000000"/>
                          </a:solidFill>
                          <a:effectLst/>
                          <a:latin typeface="Arial" panose="020B0604020202020204" pitchFamily="34" charset="0"/>
                        </a:rPr>
                        <a:t>Programas de preservativos y lubricantes para trabajadores sexuales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600" b="0" i="0" u="none" strike="noStrike" dirty="0">
                          <a:solidFill>
                            <a:srgbClr val="000000"/>
                          </a:solidFill>
                          <a:effectLst/>
                          <a:latin typeface="Arial" panose="020B0604020202020204" pitchFamily="34" charset="0"/>
                        </a:rPr>
                        <a:t>Paquetes de Prevención para HSH, Trans y TS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600" b="0" i="0" u="none" strike="noStrike" dirty="0">
                          <a:solidFill>
                            <a:srgbClr val="000000"/>
                          </a:solidFill>
                          <a:effectLst/>
                          <a:latin typeface="Arial" panose="020B0604020202020204" pitchFamily="34" charset="0"/>
                        </a:rPr>
                        <a:t> $                        4,900.00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600" b="0" i="0" u="none" strike="noStrike" dirty="0">
                          <a:solidFill>
                            <a:srgbClr val="000000"/>
                          </a:solidFill>
                          <a:effectLst/>
                          <a:latin typeface="Arial" panose="020B0604020202020204" pitchFamily="34" charset="0"/>
                        </a:rPr>
                        <a:t>En vista que se han adquirido las pruebas de diagnóstico rápido reflejando economías en las LP 1 y 7 y existiendo la necesidad de incrementar el presupuesto asignado para la compra de lubricantes  debido a  que los montos ofertados superan el monto asignado a dicha intervención y considerándose que la compra es gestionada a través del Fondo de Población de las Naciones Unidas (UNFPA) se solicita autorización para reprogramar $4,900.00 y complementar la compra conjunta (año 1 y año 2), para dar respuesta al compromiso del MINSAL del módulo de prevención en poblaciones clave atendidas en las clínicas VICITS y Amigables.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2518287977"/>
                  </a:ext>
                </a:extLst>
              </a:tr>
            </a:tbl>
          </a:graphicData>
        </a:graphic>
      </p:graphicFrame>
    </p:spTree>
    <p:extLst>
      <p:ext uri="{BB962C8B-B14F-4D97-AF65-F5344CB8AC3E}">
        <p14:creationId xmlns:p14="http://schemas.microsoft.com/office/powerpoint/2010/main" val="170900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EC65415-F280-43CB-8439-DC6C76F49588}"/>
              </a:ext>
            </a:extLst>
          </p:cNvPr>
          <p:cNvGraphicFramePr>
            <a:graphicFrameLocks noGrp="1"/>
          </p:cNvGraphicFramePr>
          <p:nvPr>
            <p:extLst>
              <p:ext uri="{D42A27DB-BD31-4B8C-83A1-F6EECF244321}">
                <p14:modId xmlns:p14="http://schemas.microsoft.com/office/powerpoint/2010/main" val="2730341202"/>
              </p:ext>
            </p:extLst>
          </p:nvPr>
        </p:nvGraphicFramePr>
        <p:xfrm>
          <a:off x="587829" y="293914"/>
          <a:ext cx="11277600" cy="6324600"/>
        </p:xfrm>
        <a:graphic>
          <a:graphicData uri="http://schemas.openxmlformats.org/drawingml/2006/table">
            <a:tbl>
              <a:tblPr/>
              <a:tblGrid>
                <a:gridCol w="801594">
                  <a:extLst>
                    <a:ext uri="{9D8B030D-6E8A-4147-A177-3AD203B41FA5}">
                      <a16:colId xmlns:a16="http://schemas.microsoft.com/office/drawing/2014/main" val="3319244663"/>
                    </a:ext>
                  </a:extLst>
                </a:gridCol>
                <a:gridCol w="1340596">
                  <a:extLst>
                    <a:ext uri="{9D8B030D-6E8A-4147-A177-3AD203B41FA5}">
                      <a16:colId xmlns:a16="http://schemas.microsoft.com/office/drawing/2014/main" val="3032411166"/>
                    </a:ext>
                  </a:extLst>
                </a:gridCol>
                <a:gridCol w="1561727">
                  <a:extLst>
                    <a:ext uri="{9D8B030D-6E8A-4147-A177-3AD203B41FA5}">
                      <a16:colId xmlns:a16="http://schemas.microsoft.com/office/drawing/2014/main" val="743170299"/>
                    </a:ext>
                  </a:extLst>
                </a:gridCol>
                <a:gridCol w="1976344">
                  <a:extLst>
                    <a:ext uri="{9D8B030D-6E8A-4147-A177-3AD203B41FA5}">
                      <a16:colId xmlns:a16="http://schemas.microsoft.com/office/drawing/2014/main" val="620255607"/>
                    </a:ext>
                  </a:extLst>
                </a:gridCol>
                <a:gridCol w="1478803">
                  <a:extLst>
                    <a:ext uri="{9D8B030D-6E8A-4147-A177-3AD203B41FA5}">
                      <a16:colId xmlns:a16="http://schemas.microsoft.com/office/drawing/2014/main" val="3339055426"/>
                    </a:ext>
                  </a:extLst>
                </a:gridCol>
                <a:gridCol w="1271494">
                  <a:extLst>
                    <a:ext uri="{9D8B030D-6E8A-4147-A177-3AD203B41FA5}">
                      <a16:colId xmlns:a16="http://schemas.microsoft.com/office/drawing/2014/main" val="3333588911"/>
                    </a:ext>
                  </a:extLst>
                </a:gridCol>
                <a:gridCol w="1423521">
                  <a:extLst>
                    <a:ext uri="{9D8B030D-6E8A-4147-A177-3AD203B41FA5}">
                      <a16:colId xmlns:a16="http://schemas.microsoft.com/office/drawing/2014/main" val="4000767002"/>
                    </a:ext>
                  </a:extLst>
                </a:gridCol>
                <a:gridCol w="1423521">
                  <a:extLst>
                    <a:ext uri="{9D8B030D-6E8A-4147-A177-3AD203B41FA5}">
                      <a16:colId xmlns:a16="http://schemas.microsoft.com/office/drawing/2014/main" val="2497114111"/>
                    </a:ext>
                  </a:extLst>
                </a:gridCol>
              </a:tblGrid>
              <a:tr h="2099171">
                <a:tc>
                  <a:txBody>
                    <a:bodyPr/>
                    <a:lstStyle/>
                    <a:p>
                      <a:pPr algn="ctr" fontAlgn="ctr"/>
                      <a:r>
                        <a:rPr lang="es-SV" sz="1400" b="0" i="0" u="none" strike="noStrike" dirty="0">
                          <a:solidFill>
                            <a:srgbClr val="000000"/>
                          </a:solidFill>
                          <a:effectLst/>
                          <a:latin typeface="Arial" panose="020B0604020202020204" pitchFamily="34" charset="0"/>
                        </a:rPr>
                        <a:t>7</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Programas de prevención integral para trabajadores del sexo y sus clientes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Diagnóstico y tratamiento de ITS y otros servicios de salud sexual y reproductiva para trabajadores sexuales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Detección y Pruebas de ITS causadas por Bacterias y Virus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5.0 Productos sanitarios: productos no farmacéuticos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515,691.60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a:solidFill>
                            <a:srgbClr val="000000"/>
                          </a:solidFill>
                          <a:effectLst/>
                          <a:latin typeface="Arial" panose="020B0604020202020204" pitchFamily="34" charset="0"/>
                        </a:rPr>
                        <a:t> $             12,569.63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a:solidFill>
                            <a:srgbClr val="000000"/>
                          </a:solidFill>
                          <a:effectLst/>
                          <a:latin typeface="Arial" panose="020B0604020202020204" pitchFamily="34" charset="0"/>
                        </a:rPr>
                        <a:t> $                  351.47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41515659"/>
                  </a:ext>
                </a:extLst>
              </a:tr>
              <a:tr h="2681522">
                <a:tc>
                  <a:txBody>
                    <a:bodyPr/>
                    <a:lstStyle/>
                    <a:p>
                      <a:pPr algn="ctr" fontAlgn="ctr"/>
                      <a:r>
                        <a:rPr lang="es-SV" sz="1400" b="0" i="0" u="none" strike="noStrike">
                          <a:solidFill>
                            <a:srgbClr val="000000"/>
                          </a:solidFill>
                          <a:effectLst/>
                          <a:latin typeface="Arial" panose="020B0604020202020204" pitchFamily="34" charset="0"/>
                        </a:rPr>
                        <a:t>15</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SV" sz="1400" b="0" i="0" u="none" strike="noStrike">
                          <a:solidFill>
                            <a:srgbClr val="000000"/>
                          </a:solidFill>
                          <a:effectLst/>
                          <a:latin typeface="Arial" panose="020B0604020202020204" pitchFamily="34" charset="0"/>
                        </a:rPr>
                        <a:t>Tratamiento, atención y apoyo</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SV" sz="1400" b="0" i="0" u="none" strike="noStrike">
                          <a:solidFill>
                            <a:srgbClr val="000000"/>
                          </a:solidFill>
                          <a:effectLst/>
                          <a:latin typeface="Arial" panose="020B0604020202020204" pitchFamily="34" charset="0"/>
                        </a:rPr>
                        <a:t>Otras intervenciones para tratamiento</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a:solidFill>
                            <a:srgbClr val="000000"/>
                          </a:solidFill>
                          <a:effectLst/>
                          <a:latin typeface="Arial" panose="020B0604020202020204" pitchFamily="34" charset="0"/>
                        </a:rPr>
                        <a:t>Fortalecimiento de la capacidad del personal de salud para seguimiento a la adherencia al tratamiento, funciones de laboratorio y control de calidad, para analisis de información estrategica y toma de decisiones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a:solidFill>
                            <a:srgbClr val="000000"/>
                          </a:solidFill>
                          <a:effectLst/>
                          <a:latin typeface="Arial" panose="020B0604020202020204" pitchFamily="34" charset="0"/>
                        </a:rPr>
                        <a:t>2.0 Costos relacionados con viajes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605,400.00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8,157.86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8,157.86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71538343"/>
                  </a:ext>
                </a:extLst>
              </a:tr>
              <a:tr h="1543907">
                <a:tc>
                  <a:txBody>
                    <a:bodyPr/>
                    <a:lstStyle/>
                    <a:p>
                      <a:pPr algn="ctr" fontAlgn="ctr"/>
                      <a:r>
                        <a:rPr lang="es-SV" sz="1400" b="0" i="0" u="none" strike="noStrike">
                          <a:solidFill>
                            <a:srgbClr val="000000"/>
                          </a:solidFill>
                          <a:effectLst/>
                          <a:latin typeface="Arial" panose="020B0604020202020204" pitchFamily="34" charset="0"/>
                        </a:rPr>
                        <a:t>44</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trabajadores del sexo y sus clientes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SV" sz="1400" b="0" i="0" u="none" strike="noStrike">
                          <a:solidFill>
                            <a:srgbClr val="000000"/>
                          </a:solidFill>
                          <a:effectLst/>
                          <a:latin typeface="Arial" panose="020B0604020202020204" pitchFamily="34" charset="0"/>
                        </a:rPr>
                        <a:t>Atención para el VIH</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a:solidFill>
                            <a:srgbClr val="000000"/>
                          </a:solidFill>
                          <a:effectLst/>
                          <a:latin typeface="Arial" panose="020B0604020202020204" pitchFamily="34" charset="0"/>
                        </a:rPr>
                        <a:t>Diplomado en abordaje para poblaciones claves</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a:solidFill>
                            <a:srgbClr val="000000"/>
                          </a:solidFill>
                          <a:effectLst/>
                          <a:latin typeface="Arial" panose="020B0604020202020204" pitchFamily="34" charset="0"/>
                        </a:rPr>
                        <a:t>3.0 Servicios profesionales externos (SPE)</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a:solidFill>
                            <a:srgbClr val="000000"/>
                          </a:solidFill>
                          <a:effectLst/>
                          <a:latin typeface="Arial" panose="020B0604020202020204" pitchFamily="34" charset="0"/>
                        </a:rPr>
                        <a:t> $       191,322.00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a:solidFill>
                            <a:srgbClr val="000000"/>
                          </a:solidFill>
                          <a:effectLst/>
                          <a:latin typeface="Arial" panose="020B0604020202020204" pitchFamily="34" charset="0"/>
                        </a:rPr>
                        <a:t> $               7,274.00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4,915.67 </a:t>
                      </a:r>
                    </a:p>
                  </a:txBody>
                  <a:tcPr marL="6212" marR="6212" marT="6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855390050"/>
                  </a:ext>
                </a:extLst>
              </a:tr>
            </a:tbl>
          </a:graphicData>
        </a:graphic>
      </p:graphicFrame>
    </p:spTree>
    <p:extLst>
      <p:ext uri="{BB962C8B-B14F-4D97-AF65-F5344CB8AC3E}">
        <p14:creationId xmlns:p14="http://schemas.microsoft.com/office/powerpoint/2010/main" val="383960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0697790-8756-4D0C-9C17-F5ECA592BEDA}"/>
              </a:ext>
            </a:extLst>
          </p:cNvPr>
          <p:cNvGraphicFramePr>
            <a:graphicFrameLocks noGrp="1"/>
          </p:cNvGraphicFramePr>
          <p:nvPr>
            <p:extLst>
              <p:ext uri="{D42A27DB-BD31-4B8C-83A1-F6EECF244321}">
                <p14:modId xmlns:p14="http://schemas.microsoft.com/office/powerpoint/2010/main" val="368627797"/>
              </p:ext>
            </p:extLst>
          </p:nvPr>
        </p:nvGraphicFramePr>
        <p:xfrm>
          <a:off x="838200" y="370114"/>
          <a:ext cx="10820399" cy="6400799"/>
        </p:xfrm>
        <a:graphic>
          <a:graphicData uri="http://schemas.openxmlformats.org/drawingml/2006/table">
            <a:tbl>
              <a:tblPr/>
              <a:tblGrid>
                <a:gridCol w="889502">
                  <a:extLst>
                    <a:ext uri="{9D8B030D-6E8A-4147-A177-3AD203B41FA5}">
                      <a16:colId xmlns:a16="http://schemas.microsoft.com/office/drawing/2014/main" val="1946807344"/>
                    </a:ext>
                  </a:extLst>
                </a:gridCol>
                <a:gridCol w="1396181">
                  <a:extLst>
                    <a:ext uri="{9D8B030D-6E8A-4147-A177-3AD203B41FA5}">
                      <a16:colId xmlns:a16="http://schemas.microsoft.com/office/drawing/2014/main" val="2392502962"/>
                    </a:ext>
                  </a:extLst>
                </a:gridCol>
                <a:gridCol w="1216028">
                  <a:extLst>
                    <a:ext uri="{9D8B030D-6E8A-4147-A177-3AD203B41FA5}">
                      <a16:colId xmlns:a16="http://schemas.microsoft.com/office/drawing/2014/main" val="2193744382"/>
                    </a:ext>
                  </a:extLst>
                </a:gridCol>
                <a:gridCol w="1441219">
                  <a:extLst>
                    <a:ext uri="{9D8B030D-6E8A-4147-A177-3AD203B41FA5}">
                      <a16:colId xmlns:a16="http://schemas.microsoft.com/office/drawing/2014/main" val="40344914"/>
                    </a:ext>
                  </a:extLst>
                </a:gridCol>
                <a:gridCol w="1474997">
                  <a:extLst>
                    <a:ext uri="{9D8B030D-6E8A-4147-A177-3AD203B41FA5}">
                      <a16:colId xmlns:a16="http://schemas.microsoft.com/office/drawing/2014/main" val="4006180712"/>
                    </a:ext>
                  </a:extLst>
                </a:gridCol>
                <a:gridCol w="4402472">
                  <a:extLst>
                    <a:ext uri="{9D8B030D-6E8A-4147-A177-3AD203B41FA5}">
                      <a16:colId xmlns:a16="http://schemas.microsoft.com/office/drawing/2014/main" val="3909294776"/>
                    </a:ext>
                  </a:extLst>
                </a:gridCol>
              </a:tblGrid>
              <a:tr h="6400799">
                <a:tc>
                  <a:txBody>
                    <a:bodyPr/>
                    <a:lstStyle/>
                    <a:p>
                      <a:pPr algn="ctr" fontAlgn="ctr"/>
                      <a:r>
                        <a:rPr lang="es-SV" sz="1400" b="0" i="0" u="none" strike="noStrike" dirty="0">
                          <a:solidFill>
                            <a:srgbClr val="000000"/>
                          </a:solidFill>
                          <a:effectLst/>
                          <a:latin typeface="Arial" panose="020B0604020202020204" pitchFamily="34" charset="0"/>
                        </a:rPr>
                        <a:t>14</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SV" sz="1400" b="0" i="0" u="none" strike="noStrike" dirty="0">
                          <a:solidFill>
                            <a:srgbClr val="000000"/>
                          </a:solidFill>
                          <a:effectLst/>
                          <a:latin typeface="Arial" panose="020B0604020202020204" pitchFamily="34" charset="0"/>
                        </a:rPr>
                        <a:t>Tratamiento, atención y apoyo</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Prevención, diagnóstico y tratamiento de infecciones oportunistas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Tratamiento para infecciones oportunistas en personas con VIH</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SV" sz="1400" b="0" i="0" u="none" strike="noStrike" dirty="0">
                          <a:solidFill>
                            <a:srgbClr val="000000"/>
                          </a:solidFill>
                          <a:effectLst/>
                          <a:latin typeface="Arial" panose="020B0604020202020204" pitchFamily="34" charset="0"/>
                        </a:rPr>
                        <a:t> $                      13,425.00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400" b="0" i="0" u="none" strike="noStrike" dirty="0">
                          <a:solidFill>
                            <a:srgbClr val="000000"/>
                          </a:solidFill>
                          <a:effectLst/>
                          <a:latin typeface="Arial" panose="020B0604020202020204" pitchFamily="34" charset="0"/>
                        </a:rPr>
                        <a:t>En vista que se han generado economías en los procesos de adquisición de servicios de alimentación para capacitaciones al personal de salud en la región occidental y diplomado en prevención combinada y existe la necesidad de incrementar el presupuesto asignado a la LP 14 "Tratamiento para infecciones oportunistas en personas con VIH" para la compra de </a:t>
                      </a:r>
                      <a:r>
                        <a:rPr lang="es-MX" sz="1400" b="0" i="0" u="none" strike="noStrike" dirty="0" err="1">
                          <a:solidFill>
                            <a:srgbClr val="000000"/>
                          </a:solidFill>
                          <a:effectLst/>
                          <a:latin typeface="Arial" panose="020B0604020202020204" pitchFamily="34" charset="0"/>
                        </a:rPr>
                        <a:t>Pirimetamina</a:t>
                      </a:r>
                      <a:r>
                        <a:rPr lang="es-MX" sz="1400" b="0" i="0" u="none" strike="noStrike" dirty="0">
                          <a:solidFill>
                            <a:srgbClr val="000000"/>
                          </a:solidFill>
                          <a:effectLst/>
                          <a:latin typeface="Arial" panose="020B0604020202020204" pitchFamily="34" charset="0"/>
                        </a:rPr>
                        <a:t> 25 mg Tableta oral, empaque primario individual o frasco protegido de la luz, en el presupuesto y  plan de compras del año 2019, se solicitaron la compra de 500 </a:t>
                      </a:r>
                      <a:r>
                        <a:rPr lang="es-MX" sz="1400" b="0" i="0" u="none" strike="noStrike" dirty="0" err="1">
                          <a:solidFill>
                            <a:srgbClr val="000000"/>
                          </a:solidFill>
                          <a:effectLst/>
                          <a:latin typeface="Arial" panose="020B0604020202020204" pitchFamily="34" charset="0"/>
                        </a:rPr>
                        <a:t>ctos</a:t>
                      </a:r>
                      <a:r>
                        <a:rPr lang="es-MX" sz="1400" b="0" i="0" u="none" strike="noStrike" dirty="0">
                          <a:solidFill>
                            <a:srgbClr val="000000"/>
                          </a:solidFill>
                          <a:effectLst/>
                          <a:latin typeface="Arial" panose="020B0604020202020204" pitchFamily="34" charset="0"/>
                        </a:rPr>
                        <a:t>.  para cubrir la necesidad de  atención de las infecciones oportunistas de los usuarios con VIH, para el proceso de costeo se utilizó el precio e referencia de la última compra año 2017, por lo que se estableció en el plan de compras un monto de $36,575.00 para comprar las cantidades establecidas y así cubrir las necesidades estimadas, sin embargo según actualización de precios en el mercado el producto ha sufrido una variación al alza, incrementando el costo por lo que se solicita autorización para reprogramar un monto de $ 13,425.00 y poder ejecutar la compra del medicamento y así evitar el desabastecimiento.</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10896706"/>
                  </a:ext>
                </a:extLst>
              </a:tr>
            </a:tbl>
          </a:graphicData>
        </a:graphic>
      </p:graphicFrame>
    </p:spTree>
    <p:extLst>
      <p:ext uri="{BB962C8B-B14F-4D97-AF65-F5344CB8AC3E}">
        <p14:creationId xmlns:p14="http://schemas.microsoft.com/office/powerpoint/2010/main" val="31641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63FC2E79-217A-43E0-A397-2A620B2CF786}"/>
              </a:ext>
            </a:extLst>
          </p:cNvPr>
          <p:cNvGraphicFramePr>
            <a:graphicFrameLocks noGrp="1"/>
          </p:cNvGraphicFramePr>
          <p:nvPr>
            <p:extLst>
              <p:ext uri="{D42A27DB-BD31-4B8C-83A1-F6EECF244321}">
                <p14:modId xmlns:p14="http://schemas.microsoft.com/office/powerpoint/2010/main" val="2314143490"/>
              </p:ext>
            </p:extLst>
          </p:nvPr>
        </p:nvGraphicFramePr>
        <p:xfrm>
          <a:off x="664028" y="283030"/>
          <a:ext cx="10918372" cy="6422570"/>
        </p:xfrm>
        <a:graphic>
          <a:graphicData uri="http://schemas.openxmlformats.org/drawingml/2006/table">
            <a:tbl>
              <a:tblPr/>
              <a:tblGrid>
                <a:gridCol w="776061">
                  <a:extLst>
                    <a:ext uri="{9D8B030D-6E8A-4147-A177-3AD203B41FA5}">
                      <a16:colId xmlns:a16="http://schemas.microsoft.com/office/drawing/2014/main" val="726260159"/>
                    </a:ext>
                  </a:extLst>
                </a:gridCol>
                <a:gridCol w="1297894">
                  <a:extLst>
                    <a:ext uri="{9D8B030D-6E8A-4147-A177-3AD203B41FA5}">
                      <a16:colId xmlns:a16="http://schemas.microsoft.com/office/drawing/2014/main" val="4244763337"/>
                    </a:ext>
                  </a:extLst>
                </a:gridCol>
                <a:gridCol w="1511980">
                  <a:extLst>
                    <a:ext uri="{9D8B030D-6E8A-4147-A177-3AD203B41FA5}">
                      <a16:colId xmlns:a16="http://schemas.microsoft.com/office/drawing/2014/main" val="810672780"/>
                    </a:ext>
                  </a:extLst>
                </a:gridCol>
                <a:gridCol w="1913391">
                  <a:extLst>
                    <a:ext uri="{9D8B030D-6E8A-4147-A177-3AD203B41FA5}">
                      <a16:colId xmlns:a16="http://schemas.microsoft.com/office/drawing/2014/main" val="903152870"/>
                    </a:ext>
                  </a:extLst>
                </a:gridCol>
                <a:gridCol w="1431699">
                  <a:extLst>
                    <a:ext uri="{9D8B030D-6E8A-4147-A177-3AD203B41FA5}">
                      <a16:colId xmlns:a16="http://schemas.microsoft.com/office/drawing/2014/main" val="3098131021"/>
                    </a:ext>
                  </a:extLst>
                </a:gridCol>
                <a:gridCol w="1230993">
                  <a:extLst>
                    <a:ext uri="{9D8B030D-6E8A-4147-A177-3AD203B41FA5}">
                      <a16:colId xmlns:a16="http://schemas.microsoft.com/office/drawing/2014/main" val="1271924056"/>
                    </a:ext>
                  </a:extLst>
                </a:gridCol>
                <a:gridCol w="1378177">
                  <a:extLst>
                    <a:ext uri="{9D8B030D-6E8A-4147-A177-3AD203B41FA5}">
                      <a16:colId xmlns:a16="http://schemas.microsoft.com/office/drawing/2014/main" val="2072340499"/>
                    </a:ext>
                  </a:extLst>
                </a:gridCol>
                <a:gridCol w="1378177">
                  <a:extLst>
                    <a:ext uri="{9D8B030D-6E8A-4147-A177-3AD203B41FA5}">
                      <a16:colId xmlns:a16="http://schemas.microsoft.com/office/drawing/2014/main" val="970386007"/>
                    </a:ext>
                  </a:extLst>
                </a:gridCol>
              </a:tblGrid>
              <a:tr h="2013483">
                <a:tc>
                  <a:txBody>
                    <a:bodyPr/>
                    <a:lstStyle/>
                    <a:p>
                      <a:pPr algn="ctr" fontAlgn="ctr"/>
                      <a:r>
                        <a:rPr lang="es-SV" sz="1400" b="0" i="0" u="none" strike="noStrike" dirty="0">
                          <a:solidFill>
                            <a:srgbClr val="000000"/>
                          </a:solidFill>
                          <a:effectLst/>
                          <a:latin typeface="Arial" panose="020B0604020202020204" pitchFamily="34" charset="0"/>
                        </a:rPr>
                        <a:t>44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Programas de prevención integral para trabajadores del sexo y sus clientes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dirty="0">
                          <a:solidFill>
                            <a:srgbClr val="000000"/>
                          </a:solidFill>
                          <a:effectLst/>
                          <a:latin typeface="Arial" panose="020B0604020202020204" pitchFamily="34" charset="0"/>
                        </a:rPr>
                        <a:t>Atención para el VIH</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dirty="0">
                          <a:solidFill>
                            <a:srgbClr val="000000"/>
                          </a:solidFill>
                          <a:effectLst/>
                          <a:latin typeface="Arial" panose="020B0604020202020204" pitchFamily="34" charset="0"/>
                        </a:rPr>
                        <a:t>Diplomado en abordaje para poblaciones claves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3.0 Servicios profesionales externos (SPE)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191,322.00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7,274.00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2,358.33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2259743677"/>
                  </a:ext>
                </a:extLst>
              </a:tr>
              <a:tr h="2086968">
                <a:tc>
                  <a:txBody>
                    <a:bodyPr/>
                    <a:lstStyle/>
                    <a:p>
                      <a:pPr algn="ctr" fontAlgn="ctr"/>
                      <a:r>
                        <a:rPr lang="es-SV" sz="1400" b="0" i="0" u="none" strike="noStrike">
                          <a:solidFill>
                            <a:srgbClr val="000000"/>
                          </a:solidFill>
                          <a:effectLst/>
                          <a:latin typeface="Arial" panose="020B0604020202020204" pitchFamily="34" charset="0"/>
                        </a:rPr>
                        <a:t>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Programas de prevención integral para hombres que tienen relaciones sexuales con hombres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Diagnóstico y tratamiento de ITS y otros servicios de salud sexual y reproductiva para HSH</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dirty="0">
                          <a:solidFill>
                            <a:srgbClr val="000000"/>
                          </a:solidFill>
                          <a:effectLst/>
                          <a:latin typeface="Arial" panose="020B0604020202020204" pitchFamily="34" charset="0"/>
                        </a:rPr>
                        <a:t>8.0 Infraestructuras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192,650.00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23,961.01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17,961.01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2398586526"/>
                  </a:ext>
                </a:extLst>
              </a:tr>
              <a:tr h="2322119">
                <a:tc>
                  <a:txBody>
                    <a:bodyPr/>
                    <a:lstStyle/>
                    <a:p>
                      <a:pPr algn="ctr" fontAlgn="ctr"/>
                      <a:r>
                        <a:rPr lang="es-SV" sz="1400" b="0" i="0" u="none" strike="noStrike">
                          <a:solidFill>
                            <a:srgbClr val="000000"/>
                          </a:solidFill>
                          <a:effectLst/>
                          <a:latin typeface="Arial" panose="020B0604020202020204" pitchFamily="34" charset="0"/>
                        </a:rPr>
                        <a:t>18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Tratamiento, atención y apoyo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Adherencia al tratamiento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400" b="0" i="0" u="none" strike="noStrike">
                          <a:solidFill>
                            <a:srgbClr val="000000"/>
                          </a:solidFill>
                          <a:effectLst/>
                          <a:latin typeface="Arial" panose="020B0604020202020204" pitchFamily="34" charset="0"/>
                        </a:rPr>
                        <a:t>Adquisición de Equipo para la estrategía de Vinculación y Adherencia al Tratamiento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SV" sz="1400" b="0" i="0" u="none" strike="noStrike">
                          <a:solidFill>
                            <a:srgbClr val="000000"/>
                          </a:solidFill>
                          <a:effectLst/>
                          <a:latin typeface="Arial" panose="020B0604020202020204" pitchFamily="34" charset="0"/>
                        </a:rPr>
                        <a:t>9.0 Equipamiento no sanitario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a:solidFill>
                            <a:srgbClr val="000000"/>
                          </a:solidFill>
                          <a:effectLst/>
                          <a:latin typeface="Arial" panose="020B0604020202020204" pitchFamily="34" charset="0"/>
                        </a:rPr>
                        <a:t> $       112,324.00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21,223.31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400" b="0" i="0" u="none" strike="noStrike" dirty="0">
                          <a:solidFill>
                            <a:srgbClr val="000000"/>
                          </a:solidFill>
                          <a:effectLst/>
                          <a:latin typeface="Arial" panose="020B0604020202020204" pitchFamily="34" charset="0"/>
                        </a:rPr>
                        <a:t> $               6,130.66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2049372956"/>
                  </a:ext>
                </a:extLst>
              </a:tr>
            </a:tbl>
          </a:graphicData>
        </a:graphic>
      </p:graphicFrame>
    </p:spTree>
    <p:extLst>
      <p:ext uri="{BB962C8B-B14F-4D97-AF65-F5344CB8AC3E}">
        <p14:creationId xmlns:p14="http://schemas.microsoft.com/office/powerpoint/2010/main" val="235331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EB7E62F-9BD6-46D3-88E8-439D4BFF0B75}"/>
              </a:ext>
            </a:extLst>
          </p:cNvPr>
          <p:cNvGraphicFramePr>
            <a:graphicFrameLocks noGrp="1"/>
          </p:cNvGraphicFramePr>
          <p:nvPr>
            <p:extLst>
              <p:ext uri="{D42A27DB-BD31-4B8C-83A1-F6EECF244321}">
                <p14:modId xmlns:p14="http://schemas.microsoft.com/office/powerpoint/2010/main" val="4293772617"/>
              </p:ext>
            </p:extLst>
          </p:nvPr>
        </p:nvGraphicFramePr>
        <p:xfrm>
          <a:off x="838200" y="457200"/>
          <a:ext cx="10515600" cy="6281057"/>
        </p:xfrm>
        <a:graphic>
          <a:graphicData uri="http://schemas.openxmlformats.org/drawingml/2006/table">
            <a:tbl>
              <a:tblPr/>
              <a:tblGrid>
                <a:gridCol w="864446">
                  <a:extLst>
                    <a:ext uri="{9D8B030D-6E8A-4147-A177-3AD203B41FA5}">
                      <a16:colId xmlns:a16="http://schemas.microsoft.com/office/drawing/2014/main" val="3131678373"/>
                    </a:ext>
                  </a:extLst>
                </a:gridCol>
                <a:gridCol w="1356852">
                  <a:extLst>
                    <a:ext uri="{9D8B030D-6E8A-4147-A177-3AD203B41FA5}">
                      <a16:colId xmlns:a16="http://schemas.microsoft.com/office/drawing/2014/main" val="2672090233"/>
                    </a:ext>
                  </a:extLst>
                </a:gridCol>
                <a:gridCol w="1181774">
                  <a:extLst>
                    <a:ext uri="{9D8B030D-6E8A-4147-A177-3AD203B41FA5}">
                      <a16:colId xmlns:a16="http://schemas.microsoft.com/office/drawing/2014/main" val="2624267011"/>
                    </a:ext>
                  </a:extLst>
                </a:gridCol>
                <a:gridCol w="1400621">
                  <a:extLst>
                    <a:ext uri="{9D8B030D-6E8A-4147-A177-3AD203B41FA5}">
                      <a16:colId xmlns:a16="http://schemas.microsoft.com/office/drawing/2014/main" val="1141907619"/>
                    </a:ext>
                  </a:extLst>
                </a:gridCol>
                <a:gridCol w="1433448">
                  <a:extLst>
                    <a:ext uri="{9D8B030D-6E8A-4147-A177-3AD203B41FA5}">
                      <a16:colId xmlns:a16="http://schemas.microsoft.com/office/drawing/2014/main" val="3624559192"/>
                    </a:ext>
                  </a:extLst>
                </a:gridCol>
                <a:gridCol w="4278459">
                  <a:extLst>
                    <a:ext uri="{9D8B030D-6E8A-4147-A177-3AD203B41FA5}">
                      <a16:colId xmlns:a16="http://schemas.microsoft.com/office/drawing/2014/main" val="855174788"/>
                    </a:ext>
                  </a:extLst>
                </a:gridCol>
              </a:tblGrid>
              <a:tr h="6281057">
                <a:tc>
                  <a:txBody>
                    <a:bodyPr/>
                    <a:lstStyle/>
                    <a:p>
                      <a:pPr algn="ctr" fontAlgn="ctr"/>
                      <a:r>
                        <a:rPr lang="es-SV" sz="1800" b="0" i="0" u="none" strike="noStrike" dirty="0">
                          <a:solidFill>
                            <a:srgbClr val="000000"/>
                          </a:solidFill>
                          <a:effectLst/>
                          <a:latin typeface="Arial" panose="020B0604020202020204" pitchFamily="34" charset="0"/>
                        </a:rPr>
                        <a:t>4</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800" b="0" i="0" u="none" strike="noStrike" dirty="0">
                          <a:solidFill>
                            <a:srgbClr val="000000"/>
                          </a:solidFill>
                          <a:effectLst/>
                          <a:latin typeface="Arial" panose="020B0604020202020204" pitchFamily="34" charset="0"/>
                        </a:rPr>
                        <a:t>Programas de prevención integral para hombres que tienen relaciones sexuales con hombres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800" b="0" i="0" u="none" strike="noStrike" dirty="0">
                          <a:solidFill>
                            <a:srgbClr val="000000"/>
                          </a:solidFill>
                          <a:effectLst/>
                          <a:latin typeface="Arial" panose="020B0604020202020204" pitchFamily="34" charset="0"/>
                        </a:rPr>
                        <a:t>Diagnóstico y tratamiento de ITS y otros servicios de salud sexual y reproductiva para HSH</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800" b="0" i="0" u="none" strike="noStrike" dirty="0">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s-SV" sz="1800" b="0" i="0" u="none" strike="noStrike" dirty="0">
                          <a:solidFill>
                            <a:srgbClr val="000000"/>
                          </a:solidFill>
                          <a:effectLst/>
                          <a:latin typeface="Arial" panose="020B0604020202020204" pitchFamily="34" charset="0"/>
                        </a:rPr>
                        <a:t> $                      26,450.00 </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ctr"/>
                      <a:r>
                        <a:rPr lang="es-MX" sz="1800" b="0" i="0" u="none" strike="noStrike" dirty="0">
                          <a:solidFill>
                            <a:srgbClr val="000000"/>
                          </a:solidFill>
                          <a:effectLst/>
                          <a:latin typeface="Arial" panose="020B0604020202020204" pitchFamily="34" charset="0"/>
                        </a:rPr>
                        <a:t>Dado que a la fecha de esta solicitud de reprogramaciones se han obtenido economías en las compras realizadas con cargo a las LP 44, 4  y 18  y existe la necesidad de fortalecer los consultorios de las clínicas amigables que brindan atención a las poblaciones claves y a personas con VIH.</a:t>
                      </a:r>
                      <a:br>
                        <a:rPr lang="es-MX" sz="1800" b="0" i="0" u="none" strike="noStrike" dirty="0">
                          <a:solidFill>
                            <a:srgbClr val="000000"/>
                          </a:solidFill>
                          <a:effectLst/>
                          <a:latin typeface="Arial" panose="020B0604020202020204" pitchFamily="34" charset="0"/>
                        </a:rPr>
                      </a:br>
                      <a:r>
                        <a:rPr lang="es-MX" sz="1800" b="0" i="0" u="none" strike="noStrike" dirty="0">
                          <a:solidFill>
                            <a:srgbClr val="000000"/>
                          </a:solidFill>
                          <a:effectLst/>
                          <a:latin typeface="Arial" panose="020B0604020202020204" pitchFamily="34" charset="0"/>
                        </a:rPr>
                        <a:t>Por lo que se solicita la compra de mobiliario de oficina  y equipos de aire acondicionado y sustituir aquellos que ya cumplieron su vida útil.</a:t>
                      </a:r>
                      <a:br>
                        <a:rPr lang="es-MX" sz="1800" b="0" i="0" u="none" strike="noStrike" dirty="0">
                          <a:solidFill>
                            <a:srgbClr val="000000"/>
                          </a:solidFill>
                          <a:effectLst/>
                          <a:latin typeface="Arial" panose="020B0604020202020204" pitchFamily="34" charset="0"/>
                        </a:rPr>
                      </a:br>
                      <a:r>
                        <a:rPr lang="es-MX" sz="1800" b="0" i="0" u="none" strike="noStrike" dirty="0">
                          <a:solidFill>
                            <a:srgbClr val="000000"/>
                          </a:solidFill>
                          <a:effectLst/>
                          <a:latin typeface="Arial" panose="020B0604020202020204" pitchFamily="34" charset="0"/>
                        </a:rPr>
                        <a:t>Adicionalmente es necesario realizar la readecuación de la clínica de atención integral del Hospital Nacional Zacamil con el objetivo de brindar una mejor atención a los usuarios.</a:t>
                      </a:r>
                      <a:br>
                        <a:rPr lang="es-MX" sz="1800" b="0" i="0" u="none" strike="noStrike" dirty="0">
                          <a:solidFill>
                            <a:srgbClr val="000000"/>
                          </a:solidFill>
                          <a:effectLst/>
                          <a:latin typeface="Arial" panose="020B0604020202020204" pitchFamily="34" charset="0"/>
                        </a:rPr>
                      </a:br>
                      <a:r>
                        <a:rPr lang="es-MX" sz="1800" b="0" i="0" u="none" strike="noStrike" dirty="0">
                          <a:solidFill>
                            <a:srgbClr val="000000"/>
                          </a:solidFill>
                          <a:effectLst/>
                          <a:latin typeface="Arial" panose="020B0604020202020204" pitchFamily="34" charset="0"/>
                        </a:rPr>
                        <a:t>Por lo anterior se solicita autorización de la reprogramación de fondos.</a:t>
                      </a:r>
                    </a:p>
                  </a:txBody>
                  <a:tcPr marL="5471" marR="5471" marT="54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610607890"/>
                  </a:ext>
                </a:extLst>
              </a:tr>
            </a:tbl>
          </a:graphicData>
        </a:graphic>
      </p:graphicFrame>
    </p:spTree>
    <p:extLst>
      <p:ext uri="{BB962C8B-B14F-4D97-AF65-F5344CB8AC3E}">
        <p14:creationId xmlns:p14="http://schemas.microsoft.com/office/powerpoint/2010/main" val="60246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to 5">
            <a:extLst>
              <a:ext uri="{FF2B5EF4-FFF2-40B4-BE49-F238E27FC236}">
                <a16:creationId xmlns:a16="http://schemas.microsoft.com/office/drawing/2014/main" id="{01892B5E-4B55-492D-9F19-7D8B4BA61164}"/>
              </a:ext>
            </a:extLst>
          </p:cNvPr>
          <p:cNvGraphicFramePr>
            <a:graphicFrameLocks noChangeAspect="1"/>
          </p:cNvGraphicFramePr>
          <p:nvPr>
            <p:extLst>
              <p:ext uri="{D42A27DB-BD31-4B8C-83A1-F6EECF244321}">
                <p14:modId xmlns:p14="http://schemas.microsoft.com/office/powerpoint/2010/main" val="3904774780"/>
              </p:ext>
            </p:extLst>
          </p:nvPr>
        </p:nvGraphicFramePr>
        <p:xfrm>
          <a:off x="278130" y="675458"/>
          <a:ext cx="11635740" cy="5203371"/>
        </p:xfrm>
        <a:graphic>
          <a:graphicData uri="http://schemas.openxmlformats.org/presentationml/2006/ole">
            <mc:AlternateContent xmlns:mc="http://schemas.openxmlformats.org/markup-compatibility/2006">
              <mc:Choice xmlns:v="urn:schemas-microsoft-com:vml" Requires="v">
                <p:oleObj spid="_x0000_s9223" name="Worksheet" r:id="rId3" imgW="10324927" imgH="2933876" progId="Excel.Sheet.12">
                  <p:embed/>
                </p:oleObj>
              </mc:Choice>
              <mc:Fallback>
                <p:oleObj name="Worksheet" r:id="rId3" imgW="10324927" imgH="2933876" progId="Excel.Sheet.12">
                  <p:embed/>
                  <p:pic>
                    <p:nvPicPr>
                      <p:cNvPr id="0" name=""/>
                      <p:cNvPicPr/>
                      <p:nvPr/>
                    </p:nvPicPr>
                    <p:blipFill>
                      <a:blip r:embed="rId4"/>
                      <a:stretch>
                        <a:fillRect/>
                      </a:stretch>
                    </p:blipFill>
                    <p:spPr>
                      <a:xfrm>
                        <a:off x="278130" y="675458"/>
                        <a:ext cx="11635740" cy="5203371"/>
                      </a:xfrm>
                      <a:prstGeom prst="rect">
                        <a:avLst/>
                      </a:prstGeom>
                    </p:spPr>
                  </p:pic>
                </p:oleObj>
              </mc:Fallback>
            </mc:AlternateContent>
          </a:graphicData>
        </a:graphic>
      </p:graphicFrame>
    </p:spTree>
    <p:extLst>
      <p:ext uri="{BB962C8B-B14F-4D97-AF65-F5344CB8AC3E}">
        <p14:creationId xmlns:p14="http://schemas.microsoft.com/office/powerpoint/2010/main" val="123679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DDDE2B25-1731-469D-BD51-3C396F580287}"/>
              </a:ext>
            </a:extLst>
          </p:cNvPr>
          <p:cNvGraphicFramePr>
            <a:graphicFrameLocks noChangeAspect="1"/>
          </p:cNvGraphicFramePr>
          <p:nvPr>
            <p:extLst>
              <p:ext uri="{D42A27DB-BD31-4B8C-83A1-F6EECF244321}">
                <p14:modId xmlns:p14="http://schemas.microsoft.com/office/powerpoint/2010/main" val="20254018"/>
              </p:ext>
            </p:extLst>
          </p:nvPr>
        </p:nvGraphicFramePr>
        <p:xfrm>
          <a:off x="148590" y="377190"/>
          <a:ext cx="11921490" cy="6160770"/>
        </p:xfrm>
        <a:graphic>
          <a:graphicData uri="http://schemas.openxmlformats.org/presentationml/2006/ole">
            <mc:AlternateContent xmlns:mc="http://schemas.openxmlformats.org/markup-compatibility/2006">
              <mc:Choice xmlns:v="urn:schemas-microsoft-com:vml" Requires="v">
                <p:oleObj spid="_x0000_s10247" name="Worksheet" r:id="rId3" imgW="12192000" imgH="2933876" progId="Excel.Sheet.12">
                  <p:embed/>
                </p:oleObj>
              </mc:Choice>
              <mc:Fallback>
                <p:oleObj name="Worksheet" r:id="rId3" imgW="12192000" imgH="2933876" progId="Excel.Sheet.12">
                  <p:embed/>
                  <p:pic>
                    <p:nvPicPr>
                      <p:cNvPr id="0" name=""/>
                      <p:cNvPicPr/>
                      <p:nvPr/>
                    </p:nvPicPr>
                    <p:blipFill>
                      <a:blip r:embed="rId4"/>
                      <a:stretch>
                        <a:fillRect/>
                      </a:stretch>
                    </p:blipFill>
                    <p:spPr>
                      <a:xfrm>
                        <a:off x="148590" y="377190"/>
                        <a:ext cx="11921490" cy="6160770"/>
                      </a:xfrm>
                      <a:prstGeom prst="rect">
                        <a:avLst/>
                      </a:prstGeom>
                    </p:spPr>
                  </p:pic>
                </p:oleObj>
              </mc:Fallback>
            </mc:AlternateContent>
          </a:graphicData>
        </a:graphic>
      </p:graphicFrame>
    </p:spTree>
    <p:extLst>
      <p:ext uri="{BB962C8B-B14F-4D97-AF65-F5344CB8AC3E}">
        <p14:creationId xmlns:p14="http://schemas.microsoft.com/office/powerpoint/2010/main" val="23608466"/>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1867</Words>
  <Application>Microsoft Office PowerPoint</Application>
  <PresentationFormat>Panorámica</PresentationFormat>
  <Paragraphs>214</Paragraphs>
  <Slides>16</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Georgia</vt:lpstr>
      <vt:lpstr>Times New Roman</vt:lpstr>
      <vt:lpstr>Office Theme</vt:lpstr>
      <vt:lpstr>Worksheet</vt:lpstr>
      <vt:lpstr>Reprogramaciones VIH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Caso especial de compras de subvención 2017-2018</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Reprogramaciones VIH</dc:title>
  <dc:creator>Dra. Ana Isabel Nieto</dc:creator>
  <cp:lastModifiedBy>Dra. Ana Isabel Nieto</cp:lastModifiedBy>
  <cp:revision>7</cp:revision>
  <dcterms:created xsi:type="dcterms:W3CDTF">2019-09-26T02:49:00Z</dcterms:created>
  <dcterms:modified xsi:type="dcterms:W3CDTF">2019-09-26T15:21:24Z</dcterms:modified>
</cp:coreProperties>
</file>