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71" r:id="rId4"/>
    <p:sldId id="272" r:id="rId5"/>
    <p:sldId id="269" r:id="rId6"/>
    <p:sldId id="273" r:id="rId7"/>
    <p:sldId id="274" r:id="rId8"/>
  </p:sldIdLst>
  <p:sldSz cx="9144000" cy="6858000" type="screen4x3"/>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3" autoAdjust="0"/>
    <p:restoredTop sz="94660"/>
  </p:normalViewPr>
  <p:slideViewPr>
    <p:cSldViewPr>
      <p:cViewPr varScale="1">
        <p:scale>
          <a:sx n="88" d="100"/>
          <a:sy n="88" d="100"/>
        </p:scale>
        <p:origin x="-1224" y="-1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Untitled:Users:admin:Documents:Propuesta%20de%20Aumento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title>
    <c:autoTitleDeleted val="0"/>
    <c:plotArea>
      <c:layout/>
      <c:barChart>
        <c:barDir val="col"/>
        <c:grouping val="clustered"/>
        <c:varyColors val="0"/>
        <c:ser>
          <c:idx val="0"/>
          <c:order val="0"/>
          <c:tx>
            <c:strRef>
              <c:f>Hoja2!$A$17</c:f>
              <c:strCache>
                <c:ptCount val="1"/>
                <c:pt idx="0">
                  <c:v>Presupuesto 2014</c:v>
                </c:pt>
              </c:strCache>
            </c:strRef>
          </c:tx>
          <c:invertIfNegative val="0"/>
          <c:dPt>
            <c:idx val="1"/>
            <c:invertIfNegative val="0"/>
            <c:bubble3D val="0"/>
            <c:spPr>
              <a:solidFill>
                <a:schemeClr val="accent2"/>
              </a:solidFill>
            </c:spPr>
          </c:dPt>
          <c:dPt>
            <c:idx val="2"/>
            <c:invertIfNegative val="0"/>
            <c:bubble3D val="0"/>
            <c:spPr>
              <a:solidFill>
                <a:srgbClr val="FF0000"/>
              </a:solidFill>
            </c:spPr>
          </c:dPt>
          <c:cat>
            <c:strRef>
              <c:f>Hoja2!$B$16:$D$16</c:f>
              <c:strCache>
                <c:ptCount val="3"/>
                <c:pt idx="0">
                  <c:v>Salarios</c:v>
                </c:pt>
                <c:pt idx="1">
                  <c:v>Utilizado</c:v>
                </c:pt>
                <c:pt idx="2">
                  <c:v>Economía</c:v>
                </c:pt>
              </c:strCache>
            </c:strRef>
          </c:cat>
          <c:val>
            <c:numRef>
              <c:f>Hoja2!$B$17:$D$17</c:f>
              <c:numCache>
                <c:formatCode>_-"$"* #,##0.00_-;\-"$"* #,##0.00_-;_-"$"* "-"??_-;_-@_-</c:formatCode>
                <c:ptCount val="3"/>
                <c:pt idx="0">
                  <c:v>709315.74</c:v>
                </c:pt>
                <c:pt idx="1">
                  <c:v>582064.01</c:v>
                </c:pt>
                <c:pt idx="2">
                  <c:v>127251.73</c:v>
                </c:pt>
              </c:numCache>
            </c:numRef>
          </c:val>
        </c:ser>
        <c:dLbls>
          <c:showLegendKey val="0"/>
          <c:showVal val="0"/>
          <c:showCatName val="0"/>
          <c:showSerName val="0"/>
          <c:showPercent val="0"/>
          <c:showBubbleSize val="0"/>
        </c:dLbls>
        <c:gapWidth val="150"/>
        <c:axId val="2070710152"/>
        <c:axId val="2144734040"/>
      </c:barChart>
      <c:catAx>
        <c:axId val="2070710152"/>
        <c:scaling>
          <c:orientation val="minMax"/>
        </c:scaling>
        <c:delete val="0"/>
        <c:axPos val="b"/>
        <c:majorTickMark val="out"/>
        <c:minorTickMark val="none"/>
        <c:tickLblPos val="nextTo"/>
        <c:crossAx val="2144734040"/>
        <c:crosses val="autoZero"/>
        <c:auto val="1"/>
        <c:lblAlgn val="ctr"/>
        <c:lblOffset val="100"/>
        <c:noMultiLvlLbl val="0"/>
      </c:catAx>
      <c:valAx>
        <c:axId val="2144734040"/>
        <c:scaling>
          <c:orientation val="minMax"/>
        </c:scaling>
        <c:delete val="0"/>
        <c:axPos val="l"/>
        <c:majorGridlines/>
        <c:numFmt formatCode="_-&quot;$&quot;* #,##0.00_-;\-&quot;$&quot;* #,##0.00_-;_-&quot;$&quot;* &quot;-&quot;??_-;_-@_-" sourceLinked="1"/>
        <c:majorTickMark val="out"/>
        <c:minorTickMark val="none"/>
        <c:tickLblPos val="nextTo"/>
        <c:crossAx val="2070710152"/>
        <c:crosses val="autoZero"/>
        <c:crossBetween val="between"/>
      </c:valAx>
    </c:plotArea>
    <c:legend>
      <c:legendPos val="r"/>
      <c:layout/>
      <c:overlay val="0"/>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D955524F-53A5-4BB2-B18F-F75613234E66}" type="datetimeFigureOut">
              <a:rPr lang="es-SV" smtClean="0"/>
              <a:t>2/2/15</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E50637AF-7211-4739-83CA-154E6A1C34EA}" type="slidenum">
              <a:rPr lang="es-SV" smtClean="0"/>
              <a:t>‹Nr.›</a:t>
            </a:fld>
            <a:endParaRPr lang="es-S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955524F-53A5-4BB2-B18F-F75613234E66}" type="datetimeFigureOut">
              <a:rPr lang="es-SV" smtClean="0"/>
              <a:t>2/2/15</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E50637AF-7211-4739-83CA-154E6A1C34EA}" type="slidenum">
              <a:rPr lang="es-SV" smtClean="0"/>
              <a:t>‹Nr.›</a:t>
            </a:fld>
            <a:endParaRPr lang="es-S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955524F-53A5-4BB2-B18F-F75613234E66}" type="datetimeFigureOut">
              <a:rPr lang="es-SV" smtClean="0"/>
              <a:t>2/2/15</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E50637AF-7211-4739-83CA-154E6A1C34EA}" type="slidenum">
              <a:rPr lang="es-SV" smtClean="0"/>
              <a:t>‹Nr.›</a:t>
            </a:fld>
            <a:endParaRPr lang="es-S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955524F-53A5-4BB2-B18F-F75613234E66}" type="datetimeFigureOut">
              <a:rPr lang="es-SV" smtClean="0"/>
              <a:t>2/2/15</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E50637AF-7211-4739-83CA-154E6A1C34EA}" type="slidenum">
              <a:rPr lang="es-SV" smtClean="0"/>
              <a:t>‹Nr.›</a:t>
            </a:fld>
            <a:endParaRPr lang="es-S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955524F-53A5-4BB2-B18F-F75613234E66}" type="datetimeFigureOut">
              <a:rPr lang="es-SV" smtClean="0"/>
              <a:t>2/2/15</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E50637AF-7211-4739-83CA-154E6A1C34EA}" type="slidenum">
              <a:rPr lang="es-SV" smtClean="0"/>
              <a:t>‹Nr.›</a:t>
            </a:fld>
            <a:endParaRPr lang="es-S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D955524F-53A5-4BB2-B18F-F75613234E66}" type="datetimeFigureOut">
              <a:rPr lang="es-SV" smtClean="0"/>
              <a:t>2/2/15</a:t>
            </a:fld>
            <a:endParaRPr lang="es-SV"/>
          </a:p>
        </p:txBody>
      </p:sp>
      <p:sp>
        <p:nvSpPr>
          <p:cNvPr id="6" name="Footer Placeholder 5"/>
          <p:cNvSpPr>
            <a:spLocks noGrp="1"/>
          </p:cNvSpPr>
          <p:nvPr>
            <p:ph type="ftr" sz="quarter" idx="11"/>
          </p:nvPr>
        </p:nvSpPr>
        <p:spPr/>
        <p:txBody>
          <a:bodyPr/>
          <a:lstStyle/>
          <a:p>
            <a:endParaRPr lang="es-SV"/>
          </a:p>
        </p:txBody>
      </p:sp>
      <p:sp>
        <p:nvSpPr>
          <p:cNvPr id="7" name="Slide Number Placeholder 6"/>
          <p:cNvSpPr>
            <a:spLocks noGrp="1"/>
          </p:cNvSpPr>
          <p:nvPr>
            <p:ph type="sldNum" sz="quarter" idx="12"/>
          </p:nvPr>
        </p:nvSpPr>
        <p:spPr/>
        <p:txBody>
          <a:bodyPr/>
          <a:lstStyle/>
          <a:p>
            <a:fld id="{E50637AF-7211-4739-83CA-154E6A1C34EA}" type="slidenum">
              <a:rPr lang="es-SV" smtClean="0"/>
              <a:t>‹Nr.›</a:t>
            </a:fld>
            <a:endParaRPr lang="es-S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D955524F-53A5-4BB2-B18F-F75613234E66}" type="datetimeFigureOut">
              <a:rPr lang="es-SV" smtClean="0"/>
              <a:t>2/2/15</a:t>
            </a:fld>
            <a:endParaRPr lang="es-SV"/>
          </a:p>
        </p:txBody>
      </p:sp>
      <p:sp>
        <p:nvSpPr>
          <p:cNvPr id="8" name="Footer Placeholder 7"/>
          <p:cNvSpPr>
            <a:spLocks noGrp="1"/>
          </p:cNvSpPr>
          <p:nvPr>
            <p:ph type="ftr" sz="quarter" idx="11"/>
          </p:nvPr>
        </p:nvSpPr>
        <p:spPr/>
        <p:txBody>
          <a:bodyPr/>
          <a:lstStyle/>
          <a:p>
            <a:endParaRPr lang="es-SV"/>
          </a:p>
        </p:txBody>
      </p:sp>
      <p:sp>
        <p:nvSpPr>
          <p:cNvPr id="9" name="Slide Number Placeholder 8"/>
          <p:cNvSpPr>
            <a:spLocks noGrp="1"/>
          </p:cNvSpPr>
          <p:nvPr>
            <p:ph type="sldNum" sz="quarter" idx="12"/>
          </p:nvPr>
        </p:nvSpPr>
        <p:spPr/>
        <p:txBody>
          <a:bodyPr/>
          <a:lstStyle/>
          <a:p>
            <a:fld id="{E50637AF-7211-4739-83CA-154E6A1C34EA}" type="slidenum">
              <a:rPr lang="es-SV" smtClean="0"/>
              <a:t>‹Nr.›</a:t>
            </a:fld>
            <a:endParaRPr lang="es-S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D955524F-53A5-4BB2-B18F-F75613234E66}" type="datetimeFigureOut">
              <a:rPr lang="es-SV" smtClean="0"/>
              <a:t>2/2/15</a:t>
            </a:fld>
            <a:endParaRPr lang="es-SV"/>
          </a:p>
        </p:txBody>
      </p:sp>
      <p:sp>
        <p:nvSpPr>
          <p:cNvPr id="4" name="Footer Placeholder 3"/>
          <p:cNvSpPr>
            <a:spLocks noGrp="1"/>
          </p:cNvSpPr>
          <p:nvPr>
            <p:ph type="ftr" sz="quarter" idx="11"/>
          </p:nvPr>
        </p:nvSpPr>
        <p:spPr/>
        <p:txBody>
          <a:bodyPr/>
          <a:lstStyle/>
          <a:p>
            <a:endParaRPr lang="es-SV"/>
          </a:p>
        </p:txBody>
      </p:sp>
      <p:sp>
        <p:nvSpPr>
          <p:cNvPr id="5" name="Slide Number Placeholder 4"/>
          <p:cNvSpPr>
            <a:spLocks noGrp="1"/>
          </p:cNvSpPr>
          <p:nvPr>
            <p:ph type="sldNum" sz="quarter" idx="12"/>
          </p:nvPr>
        </p:nvSpPr>
        <p:spPr/>
        <p:txBody>
          <a:bodyPr/>
          <a:lstStyle/>
          <a:p>
            <a:fld id="{E50637AF-7211-4739-83CA-154E6A1C34EA}" type="slidenum">
              <a:rPr lang="es-SV" smtClean="0"/>
              <a:t>‹Nr.›</a:t>
            </a:fld>
            <a:endParaRPr lang="es-S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55524F-53A5-4BB2-B18F-F75613234E66}" type="datetimeFigureOut">
              <a:rPr lang="es-SV" smtClean="0"/>
              <a:t>2/2/15</a:t>
            </a:fld>
            <a:endParaRPr lang="es-SV"/>
          </a:p>
        </p:txBody>
      </p:sp>
      <p:sp>
        <p:nvSpPr>
          <p:cNvPr id="3" name="Footer Placeholder 2"/>
          <p:cNvSpPr>
            <a:spLocks noGrp="1"/>
          </p:cNvSpPr>
          <p:nvPr>
            <p:ph type="ftr" sz="quarter" idx="11"/>
          </p:nvPr>
        </p:nvSpPr>
        <p:spPr/>
        <p:txBody>
          <a:bodyPr/>
          <a:lstStyle/>
          <a:p>
            <a:endParaRPr lang="es-SV"/>
          </a:p>
        </p:txBody>
      </p:sp>
      <p:sp>
        <p:nvSpPr>
          <p:cNvPr id="4" name="Slide Number Placeholder 3"/>
          <p:cNvSpPr>
            <a:spLocks noGrp="1"/>
          </p:cNvSpPr>
          <p:nvPr>
            <p:ph type="sldNum" sz="quarter" idx="12"/>
          </p:nvPr>
        </p:nvSpPr>
        <p:spPr/>
        <p:txBody>
          <a:bodyPr/>
          <a:lstStyle/>
          <a:p>
            <a:fld id="{E50637AF-7211-4739-83CA-154E6A1C34EA}" type="slidenum">
              <a:rPr lang="es-SV" smtClean="0"/>
              <a:t>‹Nr.›</a:t>
            </a:fld>
            <a:endParaRPr lang="es-S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955524F-53A5-4BB2-B18F-F75613234E66}" type="datetimeFigureOut">
              <a:rPr lang="es-SV" smtClean="0"/>
              <a:t>2/2/15</a:t>
            </a:fld>
            <a:endParaRPr lang="es-SV"/>
          </a:p>
        </p:txBody>
      </p:sp>
      <p:sp>
        <p:nvSpPr>
          <p:cNvPr id="6" name="Footer Placeholder 5"/>
          <p:cNvSpPr>
            <a:spLocks noGrp="1"/>
          </p:cNvSpPr>
          <p:nvPr>
            <p:ph type="ftr" sz="quarter" idx="11"/>
          </p:nvPr>
        </p:nvSpPr>
        <p:spPr/>
        <p:txBody>
          <a:bodyPr/>
          <a:lstStyle/>
          <a:p>
            <a:endParaRPr lang="es-SV"/>
          </a:p>
        </p:txBody>
      </p:sp>
      <p:sp>
        <p:nvSpPr>
          <p:cNvPr id="7" name="Slide Number Placeholder 6"/>
          <p:cNvSpPr>
            <a:spLocks noGrp="1"/>
          </p:cNvSpPr>
          <p:nvPr>
            <p:ph type="sldNum" sz="quarter" idx="12"/>
          </p:nvPr>
        </p:nvSpPr>
        <p:spPr/>
        <p:txBody>
          <a:bodyPr/>
          <a:lstStyle/>
          <a:p>
            <a:fld id="{E50637AF-7211-4739-83CA-154E6A1C34EA}" type="slidenum">
              <a:rPr lang="es-SV" smtClean="0"/>
              <a:t>‹Nr.›</a:t>
            </a:fld>
            <a:endParaRPr lang="es-SV"/>
          </a:p>
        </p:txBody>
      </p:sp>
      <p:sp>
        <p:nvSpPr>
          <p:cNvPr id="9" name="Content Placeholder 8"/>
          <p:cNvSpPr>
            <a:spLocks noGrp="1"/>
          </p:cNvSpPr>
          <p:nvPr>
            <p:ph sz="quarter" idx="13"/>
          </p:nvPr>
        </p:nvSpPr>
        <p:spPr>
          <a:xfrm>
            <a:off x="304800" y="381000"/>
            <a:ext cx="7772400" cy="494284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D955524F-53A5-4BB2-B18F-F75613234E66}" type="datetimeFigureOut">
              <a:rPr lang="es-SV" smtClean="0"/>
              <a:t>2/2/15</a:t>
            </a:fld>
            <a:endParaRPr lang="es-SV"/>
          </a:p>
        </p:txBody>
      </p:sp>
      <p:sp>
        <p:nvSpPr>
          <p:cNvPr id="9" name="Slide Number Placeholder 8"/>
          <p:cNvSpPr>
            <a:spLocks noGrp="1"/>
          </p:cNvSpPr>
          <p:nvPr>
            <p:ph type="sldNum" sz="quarter" idx="11"/>
          </p:nvPr>
        </p:nvSpPr>
        <p:spPr/>
        <p:txBody>
          <a:bodyPr/>
          <a:lstStyle/>
          <a:p>
            <a:fld id="{E50637AF-7211-4739-83CA-154E6A1C34EA}" type="slidenum">
              <a:rPr lang="es-SV" smtClean="0"/>
              <a:t>‹Nr.›</a:t>
            </a:fld>
            <a:endParaRPr lang="es-SV"/>
          </a:p>
        </p:txBody>
      </p:sp>
      <p:sp>
        <p:nvSpPr>
          <p:cNvPr id="10" name="Footer Placeholder 9"/>
          <p:cNvSpPr>
            <a:spLocks noGrp="1"/>
          </p:cNvSpPr>
          <p:nvPr>
            <p:ph type="ftr" sz="quarter" idx="12"/>
          </p:nvPr>
        </p:nvSpPr>
        <p:spPr/>
        <p:txBody>
          <a:bodyPr/>
          <a:lstStyle/>
          <a:p>
            <a:endParaRPr lang="es-SV"/>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50637AF-7211-4739-83CA-154E6A1C34EA}" type="slidenum">
              <a:rPr lang="es-SV" smtClean="0"/>
              <a:t>‹Nr.›</a:t>
            </a:fld>
            <a:endParaRPr lang="es-SV"/>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s-SV"/>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955524F-53A5-4BB2-B18F-F75613234E66}" type="datetimeFigureOut">
              <a:rPr lang="es-SV" smtClean="0"/>
              <a:t>2/2/15</a:t>
            </a:fld>
            <a:endParaRPr lang="es-SV"/>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908720"/>
            <a:ext cx="8208912" cy="2952327"/>
          </a:xfrm>
        </p:spPr>
        <p:txBody>
          <a:bodyPr/>
          <a:lstStyle/>
          <a:p>
            <a:r>
              <a:rPr lang="es-SV" sz="4400" b="1" dirty="0" smtClean="0"/>
              <a:t/>
            </a:r>
            <a:br>
              <a:rPr lang="es-SV" sz="4400" b="1" dirty="0" smtClean="0"/>
            </a:br>
            <a:r>
              <a:rPr lang="es-SV" sz="4400" b="1" dirty="0"/>
              <a:t/>
            </a:r>
            <a:br>
              <a:rPr lang="es-SV" sz="4400" b="1" dirty="0"/>
            </a:br>
            <a:r>
              <a:rPr lang="es-SV" sz="4400" b="1" dirty="0" smtClean="0"/>
              <a:t/>
            </a:r>
            <a:br>
              <a:rPr lang="es-SV" sz="4400" b="1" dirty="0" smtClean="0"/>
            </a:br>
            <a:r>
              <a:rPr lang="es-SV" sz="4400" b="1" dirty="0"/>
              <a:t/>
            </a:r>
            <a:br>
              <a:rPr lang="es-SV" sz="4400" b="1" dirty="0"/>
            </a:br>
            <a:r>
              <a:rPr lang="es-SV" sz="4400" b="1" dirty="0" smtClean="0"/>
              <a:t/>
            </a:r>
            <a:br>
              <a:rPr lang="es-SV" sz="4400" b="1" dirty="0" smtClean="0"/>
            </a:br>
            <a:r>
              <a:rPr lang="es-SV" sz="2400" b="1" dirty="0">
                <a:latin typeface="+mn-lt"/>
              </a:rPr>
              <a:t/>
            </a:r>
            <a:br>
              <a:rPr lang="es-SV" sz="2400" b="1" dirty="0">
                <a:latin typeface="+mn-lt"/>
              </a:rPr>
            </a:br>
            <a:r>
              <a:rPr lang="es-SV" sz="2400" b="1" dirty="0" smtClean="0">
                <a:latin typeface="+mn-lt"/>
              </a:rPr>
              <a:t/>
            </a:r>
            <a:br>
              <a:rPr lang="es-SV" sz="2400" b="1" dirty="0" smtClean="0">
                <a:latin typeface="+mn-lt"/>
              </a:rPr>
            </a:br>
            <a:r>
              <a:rPr lang="es-SV" sz="2400" b="1" dirty="0">
                <a:latin typeface="+mn-lt"/>
              </a:rPr>
              <a:t/>
            </a:r>
            <a:br>
              <a:rPr lang="es-SV" sz="2400" b="1" dirty="0">
                <a:latin typeface="+mn-lt"/>
              </a:rPr>
            </a:br>
            <a:r>
              <a:rPr lang="es-SV" sz="3600" b="1" dirty="0" smtClean="0">
                <a:latin typeface="+mn-lt"/>
              </a:rPr>
              <a:t>“INNOVANDO SERVICIOS, REDUCIENDO RIESGOS, RENOVANDO VIDAS EN EL SALVADOR”</a:t>
            </a:r>
            <a:r>
              <a:rPr lang="es-SV" sz="3600" dirty="0">
                <a:latin typeface="+mn-lt"/>
              </a:rPr>
              <a:t/>
            </a:r>
            <a:br>
              <a:rPr lang="es-SV" sz="3600" dirty="0">
                <a:latin typeface="+mn-lt"/>
              </a:rPr>
            </a:br>
            <a:endParaRPr lang="es-SV" sz="3600" b="1" dirty="0">
              <a:latin typeface="+mn-lt"/>
            </a:endParaRP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5368348"/>
            <a:ext cx="2470563" cy="796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Imagen 5" descr="Description: Description: Descripción: Nuevo Logo Plan_WEB_Azul"/>
          <p:cNvPicPr/>
          <p:nvPr/>
        </p:nvPicPr>
        <p:blipFill>
          <a:blip r:embed="rId3" cstate="print">
            <a:extLst>
              <a:ext uri="{28A0092B-C50C-407E-A947-70E740481C1C}">
                <a14:useLocalDpi xmlns:a14="http://schemas.microsoft.com/office/drawing/2010/main" val="0"/>
              </a:ext>
            </a:extLst>
          </a:blip>
          <a:srcRect r="54060"/>
          <a:stretch>
            <a:fillRect/>
          </a:stretch>
        </p:blipFill>
        <p:spPr bwMode="auto">
          <a:xfrm>
            <a:off x="6876256" y="5085184"/>
            <a:ext cx="936104" cy="1080120"/>
          </a:xfrm>
          <a:prstGeom prst="rect">
            <a:avLst/>
          </a:prstGeom>
          <a:noFill/>
          <a:ln>
            <a:noFill/>
          </a:ln>
        </p:spPr>
      </p:pic>
      <p:sp>
        <p:nvSpPr>
          <p:cNvPr id="4" name="Subtítulo 3"/>
          <p:cNvSpPr>
            <a:spLocks noGrp="1"/>
          </p:cNvSpPr>
          <p:nvPr>
            <p:ph type="subTitle" idx="1"/>
          </p:nvPr>
        </p:nvSpPr>
        <p:spPr/>
        <p:txBody>
          <a:bodyPr>
            <a:normAutofit/>
          </a:bodyPr>
          <a:lstStyle/>
          <a:p>
            <a:r>
              <a:rPr lang="es-SV" sz="2400" b="1" dirty="0" smtClean="0"/>
              <a:t>Propuesta de incremento de salarios</a:t>
            </a:r>
            <a:endParaRPr lang="es-SV" sz="2400" b="1" dirty="0"/>
          </a:p>
        </p:txBody>
      </p:sp>
    </p:spTree>
    <p:extLst>
      <p:ext uri="{BB962C8B-B14F-4D97-AF65-F5344CB8AC3E}">
        <p14:creationId xmlns:p14="http://schemas.microsoft.com/office/powerpoint/2010/main" val="24109902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Propuesta de incremento de salarios</a:t>
            </a:r>
            <a:endParaRPr lang="es-ES" dirty="0"/>
          </a:p>
        </p:txBody>
      </p:sp>
      <p:sp>
        <p:nvSpPr>
          <p:cNvPr id="3" name="Marcador de contenido 2"/>
          <p:cNvSpPr>
            <a:spLocks noGrp="1"/>
          </p:cNvSpPr>
          <p:nvPr>
            <p:ph idx="1"/>
          </p:nvPr>
        </p:nvSpPr>
        <p:spPr/>
        <p:txBody>
          <a:bodyPr/>
          <a:lstStyle/>
          <a:p>
            <a:r>
              <a:rPr lang="es-ES" dirty="0" smtClean="0"/>
              <a:t>El resultado final del cierre financiero ha arrojado una economía de $</a:t>
            </a:r>
            <a:r>
              <a:rPr lang="es-ES" dirty="0" smtClean="0"/>
              <a:t>127,251.73 solo en la l</a:t>
            </a:r>
            <a:r>
              <a:rPr lang="es-ES" dirty="0" smtClean="0"/>
              <a:t>ínea de salarios</a:t>
            </a:r>
            <a:r>
              <a:rPr lang="es-ES" dirty="0" smtClean="0"/>
              <a:t>.</a:t>
            </a:r>
          </a:p>
          <a:p>
            <a:r>
              <a:rPr lang="es-ES" dirty="0" smtClean="0"/>
              <a:t>Estas economías toman en cuenta el periodo de pre implementaci</a:t>
            </a:r>
            <a:r>
              <a:rPr lang="es-ES" dirty="0" smtClean="0"/>
              <a:t>ón.</a:t>
            </a:r>
            <a:endParaRPr lang="es-ES" dirty="0" smtClean="0"/>
          </a:p>
          <a:p>
            <a:r>
              <a:rPr lang="es-ES" dirty="0" smtClean="0"/>
              <a:t>Esta economía es el resultado de la contratación tardía del personal de unidades móviles que se dio en el mes de septiembre de año anterior.</a:t>
            </a:r>
          </a:p>
          <a:p>
            <a:r>
              <a:rPr lang="es-ES" dirty="0" smtClean="0"/>
              <a:t>Este retraso se dio debido a lo dilatado que fue el proceso de validación y coordinación del estudio de pruebas orales y capilares rápidas para HIV.</a:t>
            </a:r>
          </a:p>
          <a:p>
            <a:r>
              <a:rPr lang="es-ES" dirty="0" smtClean="0"/>
              <a:t>Estas economías podrían ser utilizadas, con la autorización del Fondo Mundial, para el año 2017 en que no se tendrá financiamiento.</a:t>
            </a:r>
            <a:endParaRPr lang="es-ES" dirty="0"/>
          </a:p>
        </p:txBody>
      </p:sp>
    </p:spTree>
    <p:extLst>
      <p:ext uri="{BB962C8B-B14F-4D97-AF65-F5344CB8AC3E}">
        <p14:creationId xmlns:p14="http://schemas.microsoft.com/office/powerpoint/2010/main" val="269545401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Propuesta de incremento de salarios</a:t>
            </a:r>
          </a:p>
        </p:txBody>
      </p:sp>
      <p:graphicFrame>
        <p:nvGraphicFramePr>
          <p:cNvPr id="4" name="Tabla 3"/>
          <p:cNvGraphicFramePr>
            <a:graphicFrameLocks noGrp="1"/>
          </p:cNvGraphicFramePr>
          <p:nvPr>
            <p:extLst>
              <p:ext uri="{D42A27DB-BD31-4B8C-83A1-F6EECF244321}">
                <p14:modId xmlns:p14="http://schemas.microsoft.com/office/powerpoint/2010/main" val="2023366649"/>
              </p:ext>
            </p:extLst>
          </p:nvPr>
        </p:nvGraphicFramePr>
        <p:xfrm>
          <a:off x="683568" y="1916832"/>
          <a:ext cx="6336705" cy="576064"/>
        </p:xfrm>
        <a:graphic>
          <a:graphicData uri="http://schemas.openxmlformats.org/drawingml/2006/table">
            <a:tbl>
              <a:tblPr/>
              <a:tblGrid>
                <a:gridCol w="2783674"/>
                <a:gridCol w="979182"/>
                <a:gridCol w="1356866"/>
                <a:gridCol w="1216983"/>
              </a:tblGrid>
              <a:tr h="288032">
                <a:tc>
                  <a:txBody>
                    <a:bodyPr/>
                    <a:lstStyle/>
                    <a:p>
                      <a:pPr algn="l" fontAlgn="b"/>
                      <a:r>
                        <a:rPr lang="es-ES" sz="1400" b="0" i="0" u="none" strike="noStrike" dirty="0">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1400" b="1" i="0" u="none" strike="noStrike" dirty="0">
                          <a:solidFill>
                            <a:srgbClr val="000000"/>
                          </a:solidFill>
                          <a:effectLst/>
                          <a:latin typeface="Calibri"/>
                        </a:rPr>
                        <a:t>Salarios</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1400" b="1" i="0" u="none" strike="noStrike" dirty="0">
                          <a:solidFill>
                            <a:srgbClr val="000000"/>
                          </a:solidFill>
                          <a:effectLst/>
                          <a:latin typeface="Calibri"/>
                        </a:rPr>
                        <a:t>Utilizado</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1400" b="1" i="0" u="none" strike="noStrike" dirty="0">
                          <a:solidFill>
                            <a:srgbClr val="000000"/>
                          </a:solidFill>
                          <a:effectLst/>
                          <a:latin typeface="Calibri"/>
                        </a:rPr>
                        <a:t>Economía</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8032">
                <a:tc>
                  <a:txBody>
                    <a:bodyPr/>
                    <a:lstStyle/>
                    <a:p>
                      <a:pPr algn="l" fontAlgn="b"/>
                      <a:r>
                        <a:rPr lang="es-ES" sz="1400" b="0" i="0" u="none" strike="noStrike" dirty="0">
                          <a:solidFill>
                            <a:srgbClr val="000000"/>
                          </a:solidFill>
                          <a:effectLst/>
                          <a:latin typeface="Calibri"/>
                        </a:rPr>
                        <a:t>Presupuesto 2014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400" b="0" i="0" u="none" strike="noStrike" dirty="0">
                          <a:solidFill>
                            <a:srgbClr val="000000"/>
                          </a:solidFill>
                          <a:effectLst/>
                          <a:latin typeface="Calibri"/>
                        </a:rPr>
                        <a:t> $709,315.74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400" b="0" i="0" u="none" strike="noStrike" dirty="0">
                          <a:solidFill>
                            <a:srgbClr val="000000"/>
                          </a:solidFill>
                          <a:effectLst/>
                          <a:latin typeface="Calibri"/>
                        </a:rPr>
                        <a:t> $582,064.01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400" b="0" i="0" u="none" strike="noStrike" dirty="0">
                          <a:solidFill>
                            <a:srgbClr val="000000"/>
                          </a:solidFill>
                          <a:effectLst/>
                          <a:latin typeface="Calibri"/>
                        </a:rPr>
                        <a:t> $127,251.73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5" name="Gráfico 4"/>
          <p:cNvGraphicFramePr>
            <a:graphicFrameLocks/>
          </p:cNvGraphicFramePr>
          <p:nvPr>
            <p:extLst>
              <p:ext uri="{D42A27DB-BD31-4B8C-83A1-F6EECF244321}">
                <p14:modId xmlns:p14="http://schemas.microsoft.com/office/powerpoint/2010/main" val="3016872402"/>
              </p:ext>
            </p:extLst>
          </p:nvPr>
        </p:nvGraphicFramePr>
        <p:xfrm>
          <a:off x="683568" y="2924944"/>
          <a:ext cx="6840760" cy="33843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497509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Propuesta de incremento de salarios</a:t>
            </a:r>
          </a:p>
        </p:txBody>
      </p:sp>
      <p:graphicFrame>
        <p:nvGraphicFramePr>
          <p:cNvPr id="4" name="Tabla 3"/>
          <p:cNvGraphicFramePr>
            <a:graphicFrameLocks noGrp="1"/>
          </p:cNvGraphicFramePr>
          <p:nvPr>
            <p:extLst>
              <p:ext uri="{D42A27DB-BD31-4B8C-83A1-F6EECF244321}">
                <p14:modId xmlns:p14="http://schemas.microsoft.com/office/powerpoint/2010/main" val="1290112195"/>
              </p:ext>
            </p:extLst>
          </p:nvPr>
        </p:nvGraphicFramePr>
        <p:xfrm>
          <a:off x="827584" y="2276872"/>
          <a:ext cx="6912767" cy="3456386"/>
        </p:xfrm>
        <a:graphic>
          <a:graphicData uri="http://schemas.openxmlformats.org/drawingml/2006/table">
            <a:tbl>
              <a:tblPr/>
              <a:tblGrid>
                <a:gridCol w="3036734"/>
                <a:gridCol w="1068198"/>
                <a:gridCol w="1480217"/>
                <a:gridCol w="1327618"/>
              </a:tblGrid>
              <a:tr h="849178">
                <a:tc>
                  <a:txBody>
                    <a:bodyPr/>
                    <a:lstStyle/>
                    <a:p>
                      <a:pPr algn="ctr" fontAlgn="b"/>
                      <a:r>
                        <a:rPr lang="es-ES" sz="1600" b="1" i="0" u="none" strike="noStrike" dirty="0">
                          <a:solidFill>
                            <a:srgbClr val="000000"/>
                          </a:solidFill>
                          <a:effectLst/>
                          <a:latin typeface="Calibri"/>
                        </a:rPr>
                        <a:t>Posición</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600" b="1" i="0" u="none" strike="noStrike" dirty="0">
                          <a:solidFill>
                            <a:srgbClr val="000000"/>
                          </a:solidFill>
                          <a:effectLst/>
                          <a:latin typeface="Calibri"/>
                        </a:rPr>
                        <a:t>Número</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600" b="1" i="0" u="none" strike="noStrike" dirty="0">
                          <a:solidFill>
                            <a:srgbClr val="000000"/>
                          </a:solidFill>
                          <a:effectLst/>
                          <a:latin typeface="Calibri"/>
                        </a:rPr>
                        <a:t>Porcentaje de Incremento Salarial</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600" b="1" i="0" u="none" strike="noStrike" dirty="0">
                          <a:solidFill>
                            <a:srgbClr val="000000"/>
                          </a:solidFill>
                          <a:effectLst/>
                          <a:latin typeface="Calibri"/>
                        </a:rPr>
                        <a:t>Total Incremento Anual</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5901">
                <a:tc>
                  <a:txBody>
                    <a:bodyPr/>
                    <a:lstStyle/>
                    <a:p>
                      <a:pPr algn="l" fontAlgn="b"/>
                      <a:r>
                        <a:rPr lang="es-ES" sz="1600" b="0" i="0" u="none" strike="noStrike" dirty="0">
                          <a:solidFill>
                            <a:srgbClr val="000000"/>
                          </a:solidFill>
                          <a:effectLst/>
                          <a:latin typeface="Calibri"/>
                        </a:rPr>
                        <a:t>Especialista administrativo</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600" b="0" i="0" u="none" strike="noStrike" dirty="0">
                          <a:solidFill>
                            <a:srgbClr val="000000"/>
                          </a:solidFill>
                          <a:effectLst/>
                          <a:latin typeface="Calibri"/>
                        </a:rPr>
                        <a:t>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600" b="0" i="0" u="none" strike="noStrike" dirty="0">
                          <a:solidFill>
                            <a:srgbClr val="000000"/>
                          </a:solidFill>
                          <a:effectLst/>
                          <a:latin typeface="Calibri"/>
                        </a:rPr>
                        <a:t>10%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600" b="0" i="0" u="none" strike="noStrike" dirty="0">
                          <a:solidFill>
                            <a:srgbClr val="000000"/>
                          </a:solidFill>
                          <a:effectLst/>
                          <a:latin typeface="Calibri"/>
                        </a:rPr>
                        <a:t> $2,387.70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5901">
                <a:tc>
                  <a:txBody>
                    <a:bodyPr/>
                    <a:lstStyle/>
                    <a:p>
                      <a:pPr algn="l" fontAlgn="b"/>
                      <a:r>
                        <a:rPr lang="es-ES" sz="1600" b="0" i="0" u="none" strike="noStrike" dirty="0">
                          <a:solidFill>
                            <a:srgbClr val="000000"/>
                          </a:solidFill>
                          <a:effectLst/>
                          <a:latin typeface="Calibri"/>
                        </a:rPr>
                        <a:t>Especialista Financiero</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600" b="0" i="0" u="none" strike="noStrike" dirty="0">
                          <a:solidFill>
                            <a:srgbClr val="000000"/>
                          </a:solidFill>
                          <a:effectLst/>
                          <a:latin typeface="Calibri"/>
                        </a:rPr>
                        <a:t>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600" b="0" i="0" u="none" strike="noStrike" dirty="0">
                          <a:solidFill>
                            <a:srgbClr val="000000"/>
                          </a:solidFill>
                          <a:effectLst/>
                          <a:latin typeface="Calibri"/>
                        </a:rPr>
                        <a:t>12%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600" b="0" i="0" u="none" strike="noStrike" dirty="0">
                          <a:solidFill>
                            <a:srgbClr val="000000"/>
                          </a:solidFill>
                          <a:effectLst/>
                          <a:latin typeface="Calibri"/>
                        </a:rPr>
                        <a:t> $2,387.70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5901">
                <a:tc>
                  <a:txBody>
                    <a:bodyPr/>
                    <a:lstStyle/>
                    <a:p>
                      <a:pPr algn="l" fontAlgn="b"/>
                      <a:r>
                        <a:rPr lang="es-ES" sz="1600" b="0" i="0" u="none" strike="noStrike" dirty="0">
                          <a:solidFill>
                            <a:srgbClr val="000000"/>
                          </a:solidFill>
                          <a:effectLst/>
                          <a:latin typeface="Calibri"/>
                        </a:rPr>
                        <a:t>Especialista Prevención</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600" b="0" i="0" u="none" strike="noStrike" dirty="0">
                          <a:solidFill>
                            <a:srgbClr val="000000"/>
                          </a:solidFill>
                          <a:effectLst/>
                          <a:latin typeface="Calibri"/>
                        </a:rPr>
                        <a:t>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600" b="0" i="0" u="none" strike="noStrike" dirty="0">
                          <a:solidFill>
                            <a:srgbClr val="000000"/>
                          </a:solidFill>
                          <a:effectLst/>
                          <a:latin typeface="Calibri"/>
                        </a:rPr>
                        <a:t>20%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600" b="0" i="0" u="none" strike="noStrike" dirty="0">
                          <a:solidFill>
                            <a:srgbClr val="000000"/>
                          </a:solidFill>
                          <a:effectLst/>
                          <a:latin typeface="Calibri"/>
                        </a:rPr>
                        <a:t> $5,187.70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5901">
                <a:tc>
                  <a:txBody>
                    <a:bodyPr/>
                    <a:lstStyle/>
                    <a:p>
                      <a:pPr algn="l" fontAlgn="b"/>
                      <a:r>
                        <a:rPr lang="es-ES" sz="1600" b="0" i="0" u="none" strike="noStrike" dirty="0">
                          <a:solidFill>
                            <a:srgbClr val="000000"/>
                          </a:solidFill>
                          <a:effectLst/>
                          <a:latin typeface="Calibri"/>
                        </a:rPr>
                        <a:t>Especialista Monitoreo y Evaluación</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600" b="0" i="0" u="none" strike="noStrike" dirty="0">
                          <a:solidFill>
                            <a:srgbClr val="000000"/>
                          </a:solidFill>
                          <a:effectLst/>
                          <a:latin typeface="Calibri"/>
                        </a:rPr>
                        <a:t>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600" b="0" i="0" u="none" strike="noStrike" dirty="0">
                          <a:solidFill>
                            <a:srgbClr val="000000"/>
                          </a:solidFill>
                          <a:effectLst/>
                          <a:latin typeface="Calibri"/>
                        </a:rPr>
                        <a:t>10%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600" b="0" i="0" u="none" strike="noStrike" dirty="0">
                          <a:solidFill>
                            <a:srgbClr val="000000"/>
                          </a:solidFill>
                          <a:effectLst/>
                          <a:latin typeface="Calibri"/>
                        </a:rPr>
                        <a:t> $2,387.70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5901">
                <a:tc>
                  <a:txBody>
                    <a:bodyPr/>
                    <a:lstStyle/>
                    <a:p>
                      <a:pPr algn="l" fontAlgn="b"/>
                      <a:r>
                        <a:rPr lang="es-ES" sz="1600" b="0" i="0" u="none" strike="noStrike" dirty="0" smtClean="0">
                          <a:solidFill>
                            <a:srgbClr val="000000"/>
                          </a:solidFill>
                          <a:effectLst/>
                          <a:latin typeface="Calibri"/>
                        </a:rPr>
                        <a:t>Técnico </a:t>
                      </a:r>
                      <a:r>
                        <a:rPr lang="es-ES" sz="1600" b="0" i="0" u="none" strike="noStrike" dirty="0">
                          <a:solidFill>
                            <a:srgbClr val="000000"/>
                          </a:solidFill>
                          <a:effectLst/>
                          <a:latin typeface="Calibri"/>
                        </a:rPr>
                        <a:t>Contable</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600" b="0" i="0" u="none" strike="noStrike" dirty="0">
                          <a:solidFill>
                            <a:srgbClr val="000000"/>
                          </a:solidFill>
                          <a:effectLst/>
                          <a:latin typeface="Calibri"/>
                        </a:rPr>
                        <a:t>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600" b="0" i="0" u="none" strike="noStrike" dirty="0">
                          <a:solidFill>
                            <a:srgbClr val="000000"/>
                          </a:solidFill>
                          <a:effectLst/>
                          <a:latin typeface="Calibri"/>
                        </a:rPr>
                        <a:t>5%</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600" b="0" i="0" u="none" strike="noStrike" dirty="0">
                          <a:solidFill>
                            <a:srgbClr val="000000"/>
                          </a:solidFill>
                          <a:effectLst/>
                          <a:latin typeface="Calibri"/>
                        </a:rPr>
                        <a:t> $966.00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5901">
                <a:tc>
                  <a:txBody>
                    <a:bodyPr/>
                    <a:lstStyle/>
                    <a:p>
                      <a:pPr algn="l" fontAlgn="b"/>
                      <a:r>
                        <a:rPr lang="es-ES" sz="1600" b="0" i="0" u="none" strike="noStrike" dirty="0" smtClean="0">
                          <a:solidFill>
                            <a:srgbClr val="000000"/>
                          </a:solidFill>
                          <a:effectLst/>
                          <a:latin typeface="Calibri"/>
                        </a:rPr>
                        <a:t>Técnico </a:t>
                      </a:r>
                      <a:r>
                        <a:rPr lang="es-ES" sz="1600" b="0" i="0" u="none" strike="noStrike" dirty="0">
                          <a:solidFill>
                            <a:srgbClr val="000000"/>
                          </a:solidFill>
                          <a:effectLst/>
                          <a:latin typeface="Calibri"/>
                        </a:rPr>
                        <a:t>de Prevención</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600" b="0" i="0" u="none" strike="noStrike" dirty="0">
                          <a:solidFill>
                            <a:srgbClr val="000000"/>
                          </a:solidFill>
                          <a:effectLst/>
                          <a:latin typeface="Calibri"/>
                        </a:rPr>
                        <a:t>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600" b="0" i="0" u="none" strike="noStrike" dirty="0">
                          <a:solidFill>
                            <a:srgbClr val="000000"/>
                          </a:solidFill>
                          <a:effectLst/>
                          <a:latin typeface="Calibri"/>
                        </a:rPr>
                        <a:t>5%</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600" b="0" i="0" u="none" strike="noStrike" dirty="0">
                          <a:solidFill>
                            <a:srgbClr val="000000"/>
                          </a:solidFill>
                          <a:effectLst/>
                          <a:latin typeface="Calibri"/>
                        </a:rPr>
                        <a:t> $1,449.00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5901">
                <a:tc>
                  <a:txBody>
                    <a:bodyPr/>
                    <a:lstStyle/>
                    <a:p>
                      <a:pPr algn="l" fontAlgn="b"/>
                      <a:r>
                        <a:rPr lang="es-ES" sz="1600" b="0" i="0" u="none" strike="noStrike" dirty="0" smtClean="0">
                          <a:solidFill>
                            <a:srgbClr val="000000"/>
                          </a:solidFill>
                          <a:effectLst/>
                          <a:latin typeface="Calibri"/>
                        </a:rPr>
                        <a:t>Técnico </a:t>
                      </a:r>
                      <a:r>
                        <a:rPr lang="es-ES" sz="1600" b="0" i="0" u="none" strike="noStrike" dirty="0">
                          <a:solidFill>
                            <a:srgbClr val="000000"/>
                          </a:solidFill>
                          <a:effectLst/>
                          <a:latin typeface="Calibri"/>
                        </a:rPr>
                        <a:t>de Monitoreo y Evaluación</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600" b="0" i="0" u="none" strike="noStrike" dirty="0">
                          <a:solidFill>
                            <a:srgbClr val="000000"/>
                          </a:solidFill>
                          <a:effectLst/>
                          <a:latin typeface="Calibri"/>
                        </a:rPr>
                        <a:t>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600" b="0" i="0" u="none" strike="noStrike" dirty="0">
                          <a:solidFill>
                            <a:srgbClr val="000000"/>
                          </a:solidFill>
                          <a:effectLst/>
                          <a:latin typeface="Calibri"/>
                        </a:rPr>
                        <a:t>5%</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600" b="0" i="0" u="none" strike="noStrike" dirty="0">
                          <a:solidFill>
                            <a:srgbClr val="000000"/>
                          </a:solidFill>
                          <a:effectLst/>
                          <a:latin typeface="Calibri"/>
                        </a:rPr>
                        <a:t> $1,449.00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5901">
                <a:tc>
                  <a:txBody>
                    <a:bodyPr/>
                    <a:lstStyle/>
                    <a:p>
                      <a:pPr algn="l" fontAlgn="b"/>
                      <a:r>
                        <a:rPr lang="es-ES" sz="1600" b="0" i="0" u="none" strike="noStrike" dirty="0" smtClean="0">
                          <a:solidFill>
                            <a:srgbClr val="000000"/>
                          </a:solidFill>
                          <a:effectLst/>
                          <a:latin typeface="Calibri"/>
                        </a:rPr>
                        <a:t>Técnico </a:t>
                      </a:r>
                      <a:r>
                        <a:rPr lang="es-ES" sz="1600" b="0" i="0" u="none" strike="noStrike" dirty="0">
                          <a:solidFill>
                            <a:srgbClr val="000000"/>
                          </a:solidFill>
                          <a:effectLst/>
                          <a:latin typeface="Calibri"/>
                        </a:rPr>
                        <a:t>de Compras</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600" b="0" i="0" u="none" strike="noStrike" dirty="0">
                          <a:solidFill>
                            <a:srgbClr val="000000"/>
                          </a:solidFill>
                          <a:effectLst/>
                          <a:latin typeface="Calibri"/>
                        </a:rPr>
                        <a:t>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600" b="0" i="0" u="none" strike="noStrike" dirty="0">
                          <a:solidFill>
                            <a:srgbClr val="000000"/>
                          </a:solidFill>
                          <a:effectLst/>
                          <a:latin typeface="Calibri"/>
                        </a:rPr>
                        <a:t>5%</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600" b="0" i="0" u="none" strike="noStrike" dirty="0">
                          <a:solidFill>
                            <a:srgbClr val="000000"/>
                          </a:solidFill>
                          <a:effectLst/>
                          <a:latin typeface="Calibri"/>
                        </a:rPr>
                        <a:t> $483.00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9865263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Propuesta de incremento de salarios</a:t>
            </a:r>
            <a:endParaRPr lang="es-ES" dirty="0"/>
          </a:p>
        </p:txBody>
      </p:sp>
      <p:sp>
        <p:nvSpPr>
          <p:cNvPr id="3" name="Marcador de contenido 2"/>
          <p:cNvSpPr>
            <a:spLocks noGrp="1"/>
          </p:cNvSpPr>
          <p:nvPr>
            <p:ph idx="1"/>
          </p:nvPr>
        </p:nvSpPr>
        <p:spPr/>
        <p:txBody>
          <a:bodyPr>
            <a:normAutofit fontScale="92500"/>
          </a:bodyPr>
          <a:lstStyle/>
          <a:p>
            <a:pPr marL="114300" indent="0">
              <a:buNone/>
            </a:pPr>
            <a:r>
              <a:rPr lang="es-ES" dirty="0" smtClean="0"/>
              <a:t>Racional de los aumentos:</a:t>
            </a:r>
          </a:p>
          <a:p>
            <a:r>
              <a:rPr lang="es-ES" dirty="0" smtClean="0"/>
              <a:t>La carga de trabajo en las posiciones seleccionadas ha sido sumamente alta, lo que ha propiciado un cumulo de horas extras de trabajo que por política Plan reconoce como d</a:t>
            </a:r>
            <a:r>
              <a:rPr lang="es-ES" dirty="0" smtClean="0"/>
              <a:t>ías compensatorios.</a:t>
            </a:r>
          </a:p>
          <a:p>
            <a:r>
              <a:rPr lang="es-ES" dirty="0" smtClean="0"/>
              <a:t>La carga de trabajo limita que el personal pueda tomar días compensatorios.</a:t>
            </a:r>
          </a:p>
          <a:p>
            <a:r>
              <a:rPr lang="es-ES" dirty="0" smtClean="0"/>
              <a:t>En el caso de la posición del especialista de prevención, la carga de trabajo se ve acentuada por el numero de personas bajo su supervisión (13 en total). De no mejorar el salario en esta posición corremos el riesgo de perder este valioso miembro del personal que posee mucha experiencia y ha realizado un excelente trabajo.</a:t>
            </a:r>
          </a:p>
          <a:p>
            <a:r>
              <a:rPr lang="es-ES" dirty="0" smtClean="0"/>
              <a:t>Estos Recursos Humanos son equipos de alto rendimiento, calificados que trabajan bajo presión con una demanda de trabajo técnica, de campo y administrativa.</a:t>
            </a:r>
            <a:endParaRPr lang="es-ES" dirty="0"/>
          </a:p>
        </p:txBody>
      </p:sp>
    </p:spTree>
    <p:extLst>
      <p:ext uri="{BB962C8B-B14F-4D97-AF65-F5344CB8AC3E}">
        <p14:creationId xmlns:p14="http://schemas.microsoft.com/office/powerpoint/2010/main" val="326929623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Propuesta de incremento de salarios</a:t>
            </a:r>
          </a:p>
        </p:txBody>
      </p:sp>
      <p:sp>
        <p:nvSpPr>
          <p:cNvPr id="3" name="Marcador de contenido 2"/>
          <p:cNvSpPr>
            <a:spLocks noGrp="1"/>
          </p:cNvSpPr>
          <p:nvPr>
            <p:ph idx="1"/>
          </p:nvPr>
        </p:nvSpPr>
        <p:spPr/>
        <p:txBody>
          <a:bodyPr/>
          <a:lstStyle/>
          <a:p>
            <a:r>
              <a:rPr lang="es-ES" dirty="0" smtClean="0"/>
              <a:t>Presupuestos anuales y economías.</a:t>
            </a:r>
          </a:p>
          <a:p>
            <a:endParaRPr lang="es-ES" dirty="0"/>
          </a:p>
        </p:txBody>
      </p:sp>
      <p:graphicFrame>
        <p:nvGraphicFramePr>
          <p:cNvPr id="4" name="Tabla 3"/>
          <p:cNvGraphicFramePr>
            <a:graphicFrameLocks noGrp="1"/>
          </p:cNvGraphicFramePr>
          <p:nvPr>
            <p:extLst>
              <p:ext uri="{D42A27DB-BD31-4B8C-83A1-F6EECF244321}">
                <p14:modId xmlns:p14="http://schemas.microsoft.com/office/powerpoint/2010/main" val="3938945382"/>
              </p:ext>
            </p:extLst>
          </p:nvPr>
        </p:nvGraphicFramePr>
        <p:xfrm>
          <a:off x="467544" y="2276872"/>
          <a:ext cx="7488832" cy="2880318"/>
        </p:xfrm>
        <a:graphic>
          <a:graphicData uri="http://schemas.openxmlformats.org/drawingml/2006/table">
            <a:tbl>
              <a:tblPr/>
              <a:tblGrid>
                <a:gridCol w="3289796"/>
                <a:gridCol w="1157215"/>
                <a:gridCol w="1603569"/>
                <a:gridCol w="1438252"/>
              </a:tblGrid>
              <a:tr h="361312">
                <a:tc>
                  <a:txBody>
                    <a:bodyPr/>
                    <a:lstStyle/>
                    <a:p>
                      <a:pPr algn="ctr" fontAlgn="b"/>
                      <a:r>
                        <a:rPr lang="es-ES" sz="1500" b="0" i="0" u="none" strike="noStrike" dirty="0">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500" b="1" i="0" u="none" strike="noStrike" dirty="0">
                          <a:solidFill>
                            <a:srgbClr val="000000"/>
                          </a:solidFill>
                          <a:effectLst/>
                          <a:latin typeface="Calibri"/>
                        </a:rPr>
                        <a:t>Salarios</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500" b="1" i="0" u="none" strike="noStrike" dirty="0">
                          <a:solidFill>
                            <a:srgbClr val="000000"/>
                          </a:solidFill>
                          <a:effectLst/>
                          <a:latin typeface="Calibri"/>
                        </a:rPr>
                        <a:t>Utilizado</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500" b="1" i="0" u="none" strike="noStrike" dirty="0">
                          <a:solidFill>
                            <a:srgbClr val="000000"/>
                          </a:solidFill>
                          <a:effectLst/>
                          <a:latin typeface="Calibri"/>
                        </a:rPr>
                        <a:t>Economía</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1312">
                <a:tc>
                  <a:txBody>
                    <a:bodyPr/>
                    <a:lstStyle/>
                    <a:p>
                      <a:pPr algn="ctr" fontAlgn="b"/>
                      <a:r>
                        <a:rPr lang="es-ES" sz="1500" b="0" i="0" u="none" strike="noStrike" dirty="0">
                          <a:solidFill>
                            <a:srgbClr val="000000"/>
                          </a:solidFill>
                          <a:effectLst/>
                          <a:latin typeface="Calibri"/>
                        </a:rPr>
                        <a:t>Presupuesto 2014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500" b="0" i="0" u="none" strike="noStrike" dirty="0">
                          <a:solidFill>
                            <a:srgbClr val="000000"/>
                          </a:solidFill>
                          <a:effectLst/>
                          <a:latin typeface="Calibri"/>
                        </a:rPr>
                        <a:t> $709,315.74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500" b="0" i="0" u="none" strike="noStrike" dirty="0">
                          <a:solidFill>
                            <a:srgbClr val="000000"/>
                          </a:solidFill>
                          <a:effectLst/>
                          <a:latin typeface="Calibri"/>
                        </a:rPr>
                        <a:t> $582,064.01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500" b="0" i="0" u="none" strike="noStrike" dirty="0">
                          <a:solidFill>
                            <a:srgbClr val="000000"/>
                          </a:solidFill>
                          <a:effectLst/>
                          <a:latin typeface="Calibri"/>
                        </a:rPr>
                        <a:t> $127,251.73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2446">
                <a:tc>
                  <a:txBody>
                    <a:bodyPr/>
                    <a:lstStyle/>
                    <a:p>
                      <a:pPr algn="ctr" fontAlgn="b"/>
                      <a:r>
                        <a:rPr lang="es-ES" sz="1500" b="0" i="0" u="none" strike="noStrike" dirty="0">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500" b="1" i="0" u="none" strike="noStrike" dirty="0">
                          <a:solidFill>
                            <a:srgbClr val="000000"/>
                          </a:solidFill>
                          <a:effectLst/>
                          <a:latin typeface="Calibri"/>
                        </a:rPr>
                        <a:t> Salarios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500" b="1" i="0" u="none" strike="noStrike" dirty="0">
                          <a:solidFill>
                            <a:srgbClr val="000000"/>
                          </a:solidFill>
                          <a:effectLst/>
                          <a:latin typeface="Calibri"/>
                        </a:rPr>
                        <a:t> Salarios Propuestos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500" b="1" i="0" u="none" strike="noStrike" dirty="0">
                          <a:solidFill>
                            <a:srgbClr val="000000"/>
                          </a:solidFill>
                          <a:effectLst/>
                          <a:latin typeface="Calibri"/>
                        </a:rPr>
                        <a:t> Necesidad de reprogramación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1312">
                <a:tc>
                  <a:txBody>
                    <a:bodyPr/>
                    <a:lstStyle/>
                    <a:p>
                      <a:pPr algn="ctr" fontAlgn="b"/>
                      <a:r>
                        <a:rPr lang="es-ES" sz="1500" b="0" i="0" u="none" strike="noStrike" dirty="0">
                          <a:solidFill>
                            <a:srgbClr val="000000"/>
                          </a:solidFill>
                          <a:effectLst/>
                          <a:latin typeface="Calibri"/>
                        </a:rPr>
                        <a:t>Presupuesto 2015</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500" b="0" i="0" u="none" strike="noStrike" dirty="0">
                          <a:solidFill>
                            <a:srgbClr val="000000"/>
                          </a:solidFill>
                          <a:effectLst/>
                          <a:latin typeface="Calibri"/>
                        </a:rPr>
                        <a:t> $636,429.83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500" b="0" i="0" u="none" strike="noStrike" dirty="0">
                          <a:solidFill>
                            <a:srgbClr val="000000"/>
                          </a:solidFill>
                          <a:effectLst/>
                          <a:latin typeface="Calibri"/>
                        </a:rPr>
                        <a:t> $667,942.63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500" b="0" i="0" u="none" strike="noStrike" dirty="0">
                          <a:solidFill>
                            <a:srgbClr val="000000"/>
                          </a:solidFill>
                          <a:effectLst/>
                          <a:latin typeface="Calibri"/>
                        </a:rPr>
                        <a:t>-$31,512.80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1312">
                <a:tc>
                  <a:txBody>
                    <a:bodyPr/>
                    <a:lstStyle/>
                    <a:p>
                      <a:pPr algn="ctr" fontAlgn="b"/>
                      <a:r>
                        <a:rPr lang="es-ES" sz="1500" b="0" i="0" u="none" strike="noStrike" dirty="0">
                          <a:solidFill>
                            <a:srgbClr val="000000"/>
                          </a:solidFill>
                          <a:effectLst/>
                          <a:latin typeface="Calibri"/>
                        </a:rPr>
                        <a:t>Presupuesto 2016</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500" b="0" i="0" u="none" strike="noStrike" dirty="0">
                          <a:solidFill>
                            <a:srgbClr val="000000"/>
                          </a:solidFill>
                          <a:effectLst/>
                          <a:latin typeface="Calibri"/>
                        </a:rPr>
                        <a:t> $671,109.00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500" b="0" i="0" u="none" strike="noStrike" dirty="0">
                          <a:solidFill>
                            <a:srgbClr val="000000"/>
                          </a:solidFill>
                          <a:effectLst/>
                          <a:latin typeface="Calibri"/>
                        </a:rPr>
                        <a:t> $675,591.68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500" b="0" i="0" u="none" strike="noStrike" dirty="0">
                          <a:solidFill>
                            <a:srgbClr val="000000"/>
                          </a:solidFill>
                          <a:effectLst/>
                          <a:latin typeface="Calibri"/>
                        </a:rPr>
                        <a:t>-$4,482.68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1312">
                <a:tc>
                  <a:txBody>
                    <a:bodyPr/>
                    <a:lstStyle/>
                    <a:p>
                      <a:pPr algn="ctr" fontAlgn="b"/>
                      <a:r>
                        <a:rPr lang="es-ES" sz="1500" b="0" i="0" u="none" strike="noStrike" dirty="0">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500" b="0" i="0" u="none" strike="noStrike" dirty="0">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500" b="0" i="0" u="none" strike="noStrike" dirty="0">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500" b="0" i="0" u="none" strike="noStrike" dirty="0">
                          <a:solidFill>
                            <a:srgbClr val="000000"/>
                          </a:solidFill>
                          <a:effectLst/>
                          <a:latin typeface="Calibri"/>
                        </a:rPr>
                        <a:t>-$35,995.48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1312">
                <a:tc>
                  <a:txBody>
                    <a:bodyPr/>
                    <a:lstStyle/>
                    <a:p>
                      <a:pPr algn="ctr" fontAlgn="b"/>
                      <a:r>
                        <a:rPr lang="es-ES" sz="1500" b="0" i="0" u="none" strike="noStrike" dirty="0">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500" b="0" i="0" u="none" strike="noStrike" dirty="0">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500" b="0" i="0" u="none" strike="noStrike" dirty="0">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500" b="0" i="0" u="none" strike="noStrike" dirty="0">
                          <a:solidFill>
                            <a:srgbClr val="000000"/>
                          </a:solidFill>
                          <a:effectLst/>
                          <a:latin typeface="Calibri"/>
                        </a:rPr>
                        <a:t> $95,738.93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4221177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Propuesta de incremento de salarios</a:t>
            </a:r>
          </a:p>
        </p:txBody>
      </p:sp>
      <p:sp>
        <p:nvSpPr>
          <p:cNvPr id="3" name="Marcador de contenido 2"/>
          <p:cNvSpPr>
            <a:spLocks noGrp="1"/>
          </p:cNvSpPr>
          <p:nvPr>
            <p:ph idx="1"/>
          </p:nvPr>
        </p:nvSpPr>
        <p:spPr/>
        <p:txBody>
          <a:bodyPr/>
          <a:lstStyle/>
          <a:p>
            <a:r>
              <a:rPr lang="es-ES" dirty="0" smtClean="0"/>
              <a:t>Al final de proyecto se obtienen econom</a:t>
            </a:r>
            <a:r>
              <a:rPr lang="es-ES" dirty="0" smtClean="0"/>
              <a:t>ías de $95,738.93 que servirán para financiar el personal en el año 2017.</a:t>
            </a:r>
          </a:p>
          <a:p>
            <a:r>
              <a:rPr lang="es-ES" dirty="0" smtClean="0"/>
              <a:t>Este calculo incluye un aumento del 3% previamente presupuestado para el resto del personal.</a:t>
            </a:r>
            <a:endParaRPr lang="es-ES" dirty="0"/>
          </a:p>
        </p:txBody>
      </p:sp>
    </p:spTree>
    <p:extLst>
      <p:ext uri="{BB962C8B-B14F-4D97-AF65-F5344CB8AC3E}">
        <p14:creationId xmlns:p14="http://schemas.microsoft.com/office/powerpoint/2010/main" val="302746145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2037</TotalTime>
  <Words>470</Words>
  <Application>Microsoft Macintosh PowerPoint</Application>
  <PresentationFormat>Presentación en pantalla (4:3)</PresentationFormat>
  <Paragraphs>94</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Adyacencia</vt:lpstr>
      <vt:lpstr>        “INNOVANDO SERVICIOS, REDUCIENDO RIESGOS, RENOVANDO VIDAS EN EL SALVADOR” </vt:lpstr>
      <vt:lpstr>Propuesta de incremento de salarios</vt:lpstr>
      <vt:lpstr>Propuesta de incremento de salarios</vt:lpstr>
      <vt:lpstr>Propuesta de incremento de salarios</vt:lpstr>
      <vt:lpstr>Propuesta de incremento de salarios</vt:lpstr>
      <vt:lpstr>Propuesta de incremento de salarios</vt:lpstr>
      <vt:lpstr>Propuesta de incremento de salarios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Proceso de Selección de Sub Receptores</dc:title>
  <dc:creator>Walter Monge</dc:creator>
  <cp:lastModifiedBy>Gerardo Lara</cp:lastModifiedBy>
  <cp:revision>115</cp:revision>
  <dcterms:created xsi:type="dcterms:W3CDTF">2014-01-29T16:29:38Z</dcterms:created>
  <dcterms:modified xsi:type="dcterms:W3CDTF">2015-02-03T00:08:15Z</dcterms:modified>
</cp:coreProperties>
</file>