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8" r:id="rId4"/>
    <p:sldId id="309" r:id="rId5"/>
    <p:sldId id="279" r:id="rId6"/>
    <p:sldId id="291" r:id="rId7"/>
    <p:sldId id="310" r:id="rId8"/>
    <p:sldId id="280" r:id="rId9"/>
    <p:sldId id="277" r:id="rId10"/>
    <p:sldId id="288" r:id="rId11"/>
    <p:sldId id="322" r:id="rId12"/>
    <p:sldId id="325" r:id="rId13"/>
    <p:sldId id="324" r:id="rId14"/>
    <p:sldId id="285" r:id="rId15"/>
    <p:sldId id="312" r:id="rId16"/>
    <p:sldId id="258" r:id="rId17"/>
  </p:sldIdLst>
  <p:sldSz cx="9144000" cy="6858000" type="screen4x3"/>
  <p:notesSz cx="7010400" cy="9296400"/>
  <p:defaultTextStyle>
    <a:defPPr>
      <a:defRPr lang="es-S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4672" autoAdjust="0"/>
  </p:normalViewPr>
  <p:slideViewPr>
    <p:cSldViewPr>
      <p:cViewPr varScale="1">
        <p:scale>
          <a:sx n="63" d="100"/>
          <a:sy n="63" d="100"/>
        </p:scale>
        <p:origin x="16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0" y="96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yecto%20FM%20(PENMTB%202016%20-%202021)%20_%20ESA\A&#241;o%202019\Agosto%202019\Avance%20tablero%20de%20Mando%20(enero%20a%20junio%202019_TB)\Tablero%20Mando%20TB%20%20enero%20-%20junio%202019_Datos%20Programaticos%20&amp;%20Financiero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yecto%20FM%20(PENMTB%202016%20-%202021)%20_%20ESA\A&#241;o%202019\Agosto%202019\Avance%20tablero%20de%20Mando%20(enero%20a%20junio%202019_TB)\Tablero%20Mando%20TB%20%20enero%20-%20junio%202019_Datos%20Programaticos%20&amp;%20Financier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76814697356839E-2"/>
          <c:y val="6.1669561228264023E-2"/>
          <c:w val="0.87334273464564538"/>
          <c:h val="0.7971150396844835"/>
        </c:manualLayout>
      </c:layout>
      <c:barChart>
        <c:barDir val="col"/>
        <c:grouping val="clustered"/>
        <c:varyColors val="0"/>
        <c:ser>
          <c:idx val="0"/>
          <c:order val="0"/>
          <c:tx>
            <c:v>PRESUPUESTO</c:v>
          </c:tx>
          <c:spPr>
            <a:solidFill>
              <a:schemeClr val="accent6">
                <a:lumMod val="5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'Introducción de datos'!$C$33:$N$33</c:f>
              <c:numCache>
                <c:formatCode>_([$$-440A]* #,##0.00_);_([$$-440A]* \(#,##0.00\);_([$$-440A]* \-??_);_(@_)</c:formatCode>
                <c:ptCount val="12"/>
                <c:pt idx="0" formatCode="[$$-340A]\ #,##0.00">
                  <c:v>1260839</c:v>
                </c:pt>
                <c:pt idx="1">
                  <c:v>1260839</c:v>
                </c:pt>
                <c:pt idx="2">
                  <c:v>1260840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78-4DD4-A9CB-048EE61F4188}"/>
            </c:ext>
          </c:extLst>
        </c:ser>
        <c:ser>
          <c:idx val="1"/>
          <c:order val="1"/>
          <c:tx>
            <c:v>DESEMBOLSO</c:v>
          </c:tx>
          <c:spPr>
            <a:solidFill>
              <a:srgbClr val="007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2.7257072446495872E-2"/>
                  <c:y val="1.11754227521634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78-4DD4-A9CB-048EE61F4188}"/>
                </c:ext>
              </c:extLst>
            </c:dLbl>
            <c:dLbl>
              <c:idx val="2"/>
              <c:layout>
                <c:manualLayout>
                  <c:x val="3.6877215662906082E-2"/>
                  <c:y val="1.29235991196934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78-4DD4-A9CB-048EE61F41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'Introducción de datos'!$C$34:$N$34</c:f>
              <c:numCache>
                <c:formatCode>_([$$-440A]* #,##0.00_);_([$$-440A]* \(#,##0.00\);_([$$-440A]* \-??_);_(@_)</c:formatCode>
                <c:ptCount val="12"/>
                <c:pt idx="0" formatCode="[$$-340A]\ #,##0.00">
                  <c:v>1260839</c:v>
                </c:pt>
                <c:pt idx="1">
                  <c:v>1260840</c:v>
                </c:pt>
                <c:pt idx="2">
                  <c:v>1260840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78-4DD4-A9CB-048EE61F4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92562112"/>
        <c:axId val="1"/>
      </c:barChart>
      <c:catAx>
        <c:axId val="19256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SV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numFmt formatCode="#.##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SV"/>
          </a:p>
        </c:txPr>
        <c:crossAx val="192562112"/>
        <c:crossesAt val="1"/>
        <c:crossBetween val="between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S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82698443933991"/>
          <c:y val="8.461538461538462E-2"/>
          <c:w val="0.84180945777692773"/>
          <c:h val="0.66153846153846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'Introducción de datos'!$C$38</c:f>
              <c:strCache>
                <c:ptCount val="1"/>
                <c:pt idx="0">
                  <c:v>Presupuesto acumulado (en $)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cat>
            <c:strRef>
              <c:f>'Introducción de datos'!$B$39:$B$47</c:f>
              <c:strCache>
                <c:ptCount val="9"/>
                <c:pt idx="0">
                  <c:v> 1: Detección precoz de casos de tuberculosis </c:v>
                </c:pt>
                <c:pt idx="1">
                  <c:v> 2: Tratamiento de casos TB de todas las formas </c:v>
                </c:pt>
                <c:pt idx="2">
                  <c:v> 3: Detección de casos TB/MDR </c:v>
                </c:pt>
                <c:pt idx="3">
                  <c:v> 4: Tratamiento de casos TB/MDR </c:v>
                </c:pt>
                <c:pt idx="4">
                  <c:v> 5: Disminución de la mortalidad por TB/VIH </c:v>
                </c:pt>
                <c:pt idx="5">
                  <c:v> 6: Atención integral a grupos de más alto riesgo </c:v>
                </c:pt>
                <c:pt idx="6">
                  <c:v>7: Fortalecimiento al Sistema de Salud</c:v>
                </c:pt>
                <c:pt idx="7">
                  <c:v>Monitoreo y Evaluación</c:v>
                </c:pt>
                <c:pt idx="8">
                  <c:v>Planificación, Coordinación y Gerencia</c:v>
                </c:pt>
              </c:strCache>
            </c:strRef>
          </c:cat>
          <c:val>
            <c:numRef>
              <c:f>'Introducción de datos'!$C$39:$C$47</c:f>
              <c:numCache>
                <c:formatCode>_ [$$-240A]\ * #,##0.00_ ;_ [$$-240A]\ * \-#,##0.00_ ;_ [$$-240A]\ * \-??_ ;_ @_ </c:formatCode>
                <c:ptCount val="9"/>
                <c:pt idx="0">
                  <c:v>355538.6</c:v>
                </c:pt>
                <c:pt idx="1">
                  <c:v>100076.09</c:v>
                </c:pt>
                <c:pt idx="2">
                  <c:v>9890.1</c:v>
                </c:pt>
                <c:pt idx="3">
                  <c:v>27975.15</c:v>
                </c:pt>
                <c:pt idx="4">
                  <c:v>26725.25</c:v>
                </c:pt>
                <c:pt idx="5">
                  <c:v>405179.94</c:v>
                </c:pt>
                <c:pt idx="6">
                  <c:v>7326</c:v>
                </c:pt>
                <c:pt idx="7">
                  <c:v>208881.26</c:v>
                </c:pt>
                <c:pt idx="8">
                  <c:v>119246.61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F-4713-B45A-9C7E2BB50053}"/>
            </c:ext>
          </c:extLst>
        </c:ser>
        <c:ser>
          <c:idx val="1"/>
          <c:order val="1"/>
          <c:tx>
            <c:strRef>
              <c:f>'Introducción de datos'!$D$38</c:f>
              <c:strCache>
                <c:ptCount val="1"/>
                <c:pt idx="0">
                  <c:v>Gastos acumulados (en $)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'Introducción de datos'!$B$39:$B$47</c:f>
              <c:strCache>
                <c:ptCount val="9"/>
                <c:pt idx="0">
                  <c:v> 1: Detección precoz de casos de tuberculosis </c:v>
                </c:pt>
                <c:pt idx="1">
                  <c:v> 2: Tratamiento de casos TB de todas las formas </c:v>
                </c:pt>
                <c:pt idx="2">
                  <c:v> 3: Detección de casos TB/MDR </c:v>
                </c:pt>
                <c:pt idx="3">
                  <c:v> 4: Tratamiento de casos TB/MDR </c:v>
                </c:pt>
                <c:pt idx="4">
                  <c:v> 5: Disminución de la mortalidad por TB/VIH </c:v>
                </c:pt>
                <c:pt idx="5">
                  <c:v> 6: Atención integral a grupos de más alto riesgo </c:v>
                </c:pt>
                <c:pt idx="6">
                  <c:v>7: Fortalecimiento al Sistema de Salud</c:v>
                </c:pt>
                <c:pt idx="7">
                  <c:v>Monitoreo y Evaluación</c:v>
                </c:pt>
                <c:pt idx="8">
                  <c:v>Planificación, Coordinación y Gerencia</c:v>
                </c:pt>
              </c:strCache>
            </c:strRef>
          </c:cat>
          <c:val>
            <c:numRef>
              <c:f>'Introducción de datos'!$D$39:$D$47</c:f>
              <c:numCache>
                <c:formatCode>_ [$$-240A]\ * #,##0.00_ ;_ [$$-240A]\ * \-#,##0.00_ ;_ [$$-240A]\ * \-??_ ;_ @_ </c:formatCode>
                <c:ptCount val="9"/>
                <c:pt idx="0">
                  <c:v>204363</c:v>
                </c:pt>
                <c:pt idx="1">
                  <c:v>1175.32</c:v>
                </c:pt>
                <c:pt idx="2">
                  <c:v>7650</c:v>
                </c:pt>
                <c:pt idx="3">
                  <c:v>0</c:v>
                </c:pt>
                <c:pt idx="4">
                  <c:v>0</c:v>
                </c:pt>
                <c:pt idx="5" formatCode="_([$$-440A]* #,##0.00_);_([$$-440A]* \(#,##0.00\);_([$$-440A]* \-??_);_(@_)">
                  <c:v>0</c:v>
                </c:pt>
                <c:pt idx="6" formatCode="_([$$-440A]* #,##0.00_);_([$$-440A]* \(#,##0.00\);_([$$-440A]* \-??_);_(@_)">
                  <c:v>0</c:v>
                </c:pt>
                <c:pt idx="7" formatCode="_([$$-440A]* #,##0.00_);_([$$-440A]* \(#,##0.00\);_([$$-440A]* \-??_);_(@_)">
                  <c:v>0</c:v>
                </c:pt>
                <c:pt idx="8" formatCode="_([$$-440A]* #,##0.00_);_([$$-440A]* \(#,##0.00\);_([$$-440A]* \-??_);_(@_)">
                  <c:v>28180.300000000003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7F-4713-B45A-9C7E2BB50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6270872"/>
        <c:axId val="1"/>
      </c:barChart>
      <c:catAx>
        <c:axId val="52627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rgbClr val="D9D9D9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es-SV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12700">
              <a:solidFill>
                <a:srgbClr val="D9D9D9"/>
              </a:solidFill>
              <a:prstDash val="solid"/>
            </a:ln>
          </c:spPr>
        </c:majorGridlines>
        <c:numFmt formatCode="_ [$$-240A]\ * #,##0.00_ ;_ [$$-240A]\ * \-#,##0.00_ ;_ [$$-240A]\ * \-??_ ;_ @_ 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es-SV"/>
          </a:p>
        </c:txPr>
        <c:crossAx val="526270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D9D9D9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SV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16515172618138E-2"/>
          <c:y val="7.2398190045248875E-2"/>
          <c:w val="0.89275302858904715"/>
          <c:h val="0.783194814933847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3CDDD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numFmt formatCode="_ [$$-240A]\ * #,##0.00_ ;_ [$$-240A]\ * \-#,##0.00_ ;_ [$$-240A]\ * \-??_ ;_ @_ 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93D-4DD8-AEE6-4B39B4722175}"/>
                </c:ext>
              </c:extLst>
            </c:dLbl>
            <c:numFmt formatCode="_ [$$-240A]\ * #,##0.00_ ;_ [$$-240A]\ * \-#,##0.00_ ;_ [$$-240A]\ * \-??_ ;_ @_ 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99"/>
                    </a:solidFill>
                    <a:latin typeface="Calibri"/>
                    <a:ea typeface="Calibri"/>
                    <a:cs typeface="Calibri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'Introducción de datos'!$B$54:$B$57</c:f>
              <c:strCache>
                <c:ptCount val="4"/>
                <c:pt idx="0">
                  <c:v> Desembolsado por el FM al RP </c:v>
                </c:pt>
                <c:pt idx="1">
                  <c:v> Gasto* + Desembolso agentes* </c:v>
                </c:pt>
                <c:pt idx="2">
                  <c:v> Compromisos al 31 de Diciembre MINSAL  </c:v>
                </c:pt>
                <c:pt idx="3">
                  <c:v> Saldo en caja </c:v>
                </c:pt>
              </c:strCache>
            </c:strRef>
          </c:cat>
          <c:val>
            <c:numRef>
              <c:f>'Introducción de datos'!$D$54:$D$57</c:f>
              <c:numCache>
                <c:formatCode>_ [$$-240A]\ * #,##0.00_ ;_ [$$-240A]\ * \-#,##0.00_ ;_ [$$-240A]\ * \-??_ ;_ @_ </c:formatCode>
                <c:ptCount val="4"/>
                <c:pt idx="0">
                  <c:v>1260838.96</c:v>
                </c:pt>
                <c:pt idx="1">
                  <c:v>1010172.15</c:v>
                </c:pt>
                <c:pt idx="2" formatCode="[$$-340A]\ #,##0.00">
                  <c:v>250666.81</c:v>
                </c:pt>
                <c:pt idx="3" formatCode="[$$-340A]\ 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3D-4DD8-AEE6-4B39B4722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268576"/>
        <c:axId val="1"/>
      </c:barChart>
      <c:catAx>
        <c:axId val="52626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SV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12700">
              <a:solidFill>
                <a:srgbClr val="808080"/>
              </a:solidFill>
              <a:prstDash val="solid"/>
            </a:ln>
          </c:spPr>
        </c:majorGridlines>
        <c:numFmt formatCode="[$$-340A]\ #,##0.00" sourceLinked="0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SV"/>
          </a:p>
        </c:txPr>
        <c:crossAx val="526268576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S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69944546405382"/>
          <c:y val="0.10491803278688525"/>
          <c:w val="0.81391056381110249"/>
          <c:h val="0.776892306621853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'Introducción de datos'!$B$59:$B$63</c:f>
              <c:strCache>
                <c:ptCount val="5"/>
                <c:pt idx="0">
                  <c:v>Desembolsado compras  PNUD</c:v>
                </c:pt>
                <c:pt idx="1">
                  <c:v>Desembolsado compras OPS</c:v>
                </c:pt>
                <c:pt idx="2">
                  <c:v>Gasto de RP MINSAL</c:v>
                </c:pt>
                <c:pt idx="3">
                  <c:v>Gastos de los Agentes de Compra PNUD</c:v>
                </c:pt>
                <c:pt idx="4">
                  <c:v>Gastos de los Agentes de Compra OPS</c:v>
                </c:pt>
              </c:strCache>
            </c:strRef>
          </c:cat>
          <c:val>
            <c:numRef>
              <c:f>'Introducción de datos'!$C$59:$C$63</c:f>
              <c:numCache>
                <c:formatCode>_ [$$-240A]\ * #,##0.00_ ;_ [$$-240A]\ * \-#,##0.00_ ;_ [$$-240A]\ * \-??_ ;_ @_ 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E-4554-BFDF-3F58AC0FEB2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125313283208017E-2"/>
                  <c:y val="4.3316650169958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CE-4554-BFDF-3F58AC0FEB26}"/>
                </c:ext>
              </c:extLst>
            </c:dLbl>
            <c:numFmt formatCode="_ [$$-240A]\ * #,##0.00_ ;_ [$$-240A]\ * \-#,##0.00_ ;_ [$$-240A]\ * \-??_ ;_ @_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'Introducción de datos'!$B$59:$B$63</c:f>
              <c:strCache>
                <c:ptCount val="5"/>
                <c:pt idx="0">
                  <c:v>Desembolsado compras  PNUD</c:v>
                </c:pt>
                <c:pt idx="1">
                  <c:v>Desembolsado compras OPS</c:v>
                </c:pt>
                <c:pt idx="2">
                  <c:v>Gasto de RP MINSAL</c:v>
                </c:pt>
                <c:pt idx="3">
                  <c:v>Gastos de los Agentes de Compra PNUD</c:v>
                </c:pt>
                <c:pt idx="4">
                  <c:v>Gastos de los Agentes de Compra OPS</c:v>
                </c:pt>
              </c:strCache>
            </c:strRef>
          </c:cat>
          <c:val>
            <c:numRef>
              <c:f>'Introducción de datos'!$D$59:$D$63</c:f>
              <c:numCache>
                <c:formatCode>_ [$$-240A]\ * #,##0.00_ ;_ [$$-240A]\ * \-#,##0.00_ ;_ [$$-240A]\ * \-??_ ;_ @_ </c:formatCode>
                <c:ptCount val="5"/>
                <c:pt idx="0">
                  <c:v>768803.53</c:v>
                </c:pt>
                <c:pt idx="1">
                  <c:v>230058.32</c:v>
                </c:pt>
                <c:pt idx="2">
                  <c:v>11310.5</c:v>
                </c:pt>
                <c:pt idx="3">
                  <c:v>0</c:v>
                </c:pt>
                <c:pt idx="4">
                  <c:v>230058.32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CE-4554-BFDF-3F58AC0FE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526269560"/>
        <c:axId val="1"/>
      </c:barChart>
      <c:catAx>
        <c:axId val="52626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[$$-240A]\ * #,##0.00_ ;_ [$$-240A]\ * \-#,##0.00_ ;_ [$$-240A]\ * \-??_ ;_ @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2626956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CE24079-330B-4BB1-AB58-7F12DC010B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FD317D0D-21CA-41AA-9377-25C3443701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EF2A41-D4A7-4129-8675-B07156805E15}" type="datetimeFigureOut">
              <a:rPr lang="es-SV"/>
              <a:pPr>
                <a:defRPr/>
              </a:pPr>
              <a:t>25/9/2019</a:t>
            </a:fld>
            <a:endParaRPr lang="es-SV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4D0DA27D-C016-41D1-A6AA-5694AF6D10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3AE84910-BBBB-48AD-ADE2-07B10ADE56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54E4F0-1E24-4DB6-91F7-09911D2AEB14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62B623B7-D299-496C-BB5B-77C4116E37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EBD1D5E1-18B4-4801-8FEC-1B05C604FC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90D982-6960-4124-81B1-855B29281368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C954E8D9-2BCC-4B64-8C05-DC1B670AC9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s-SV" noProof="0" dirty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B1225455-171F-4B71-A336-A7465CEC6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SV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C78D3276-874E-4FE0-AC6F-CDF6B28D95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7D170AD5-02EE-4284-B55F-D166EAF65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0F1DED-6EF9-494E-9A3C-DF921C1FD73C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imagen de diapositiva 1">
            <a:extLst>
              <a:ext uri="{FF2B5EF4-FFF2-40B4-BE49-F238E27FC236}">
                <a16:creationId xmlns:a16="http://schemas.microsoft.com/office/drawing/2014/main" id="{D41D75A4-D65A-471D-9330-5231FAB13C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Marcador de notas 2">
            <a:extLst>
              <a:ext uri="{FF2B5EF4-FFF2-40B4-BE49-F238E27FC236}">
                <a16:creationId xmlns:a16="http://schemas.microsoft.com/office/drawing/2014/main" id="{510949A3-2CCC-4929-9393-3B1C8D87C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7172" name="Marcador de número de diapositiva 3">
            <a:extLst>
              <a:ext uri="{FF2B5EF4-FFF2-40B4-BE49-F238E27FC236}">
                <a16:creationId xmlns:a16="http://schemas.microsoft.com/office/drawing/2014/main" id="{A48BAD3B-B465-449C-92BC-CAAD2B81E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5DA4D5-9358-4E25-8E69-6E303E82C7BA}" type="slidenum">
              <a:rPr lang="es-SV" altLang="es-SV" smtClean="0"/>
              <a:pPr/>
              <a:t>2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>
            <a:extLst>
              <a:ext uri="{FF2B5EF4-FFF2-40B4-BE49-F238E27FC236}">
                <a16:creationId xmlns:a16="http://schemas.microsoft.com/office/drawing/2014/main" id="{29A173B5-9DC6-4567-9443-F6755FD32B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>
            <a:extLst>
              <a:ext uri="{FF2B5EF4-FFF2-40B4-BE49-F238E27FC236}">
                <a16:creationId xmlns:a16="http://schemas.microsoft.com/office/drawing/2014/main" id="{3B28C7D6-F4D6-4C92-81FD-348460BF02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C10A06C1-B78B-47D4-8F6A-DF59E512C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296C48-8E27-4D15-AC81-01D61B312209}" type="slidenum">
              <a:rPr kumimoji="0" lang="es-SV" alt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SV" alt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16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>
            <a:extLst>
              <a:ext uri="{FF2B5EF4-FFF2-40B4-BE49-F238E27FC236}">
                <a16:creationId xmlns:a16="http://schemas.microsoft.com/office/drawing/2014/main" id="{29A173B5-9DC6-4567-9443-F6755FD32B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>
            <a:extLst>
              <a:ext uri="{FF2B5EF4-FFF2-40B4-BE49-F238E27FC236}">
                <a16:creationId xmlns:a16="http://schemas.microsoft.com/office/drawing/2014/main" id="{3B28C7D6-F4D6-4C92-81FD-348460BF02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C10A06C1-B78B-47D4-8F6A-DF59E512C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296C48-8E27-4D15-AC81-01D61B312209}" type="slidenum">
              <a:rPr lang="es-SV" altLang="es-SV" smtClean="0"/>
              <a:pPr/>
              <a:t>13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>
            <a:extLst>
              <a:ext uri="{FF2B5EF4-FFF2-40B4-BE49-F238E27FC236}">
                <a16:creationId xmlns:a16="http://schemas.microsoft.com/office/drawing/2014/main" id="{CBE8BF19-3B57-4175-965A-072965D628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>
            <a:extLst>
              <a:ext uri="{FF2B5EF4-FFF2-40B4-BE49-F238E27FC236}">
                <a16:creationId xmlns:a16="http://schemas.microsoft.com/office/drawing/2014/main" id="{4D9D27E1-3801-41AA-83FD-1D88E7FEF7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26628" name="Marcador de número de diapositiva 3">
            <a:extLst>
              <a:ext uri="{FF2B5EF4-FFF2-40B4-BE49-F238E27FC236}">
                <a16:creationId xmlns:a16="http://schemas.microsoft.com/office/drawing/2014/main" id="{B9A1AD83-BFFD-46B1-8D06-B97A7972D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17F386-EEAB-4D02-B81D-D30A42068B26}" type="slidenum">
              <a:rPr lang="es-SV" altLang="es-SV" smtClean="0"/>
              <a:pPr/>
              <a:t>14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imagen de diapositiva 1">
            <a:extLst>
              <a:ext uri="{FF2B5EF4-FFF2-40B4-BE49-F238E27FC236}">
                <a16:creationId xmlns:a16="http://schemas.microsoft.com/office/drawing/2014/main" id="{10176792-93CA-44D4-8EEA-E99A5F0109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Marcador de notas 2">
            <a:extLst>
              <a:ext uri="{FF2B5EF4-FFF2-40B4-BE49-F238E27FC236}">
                <a16:creationId xmlns:a16="http://schemas.microsoft.com/office/drawing/2014/main" id="{3FFCA155-DE57-4722-9123-5FB2492B11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9220" name="Marcador de número de diapositiva 3">
            <a:extLst>
              <a:ext uri="{FF2B5EF4-FFF2-40B4-BE49-F238E27FC236}">
                <a16:creationId xmlns:a16="http://schemas.microsoft.com/office/drawing/2014/main" id="{4BF0E273-18B6-4C1B-BD76-28B7B79EF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3B1208-76D6-42D0-92DF-02A50FD15F02}" type="slidenum">
              <a:rPr lang="es-SV" altLang="es-SV" smtClean="0"/>
              <a:pPr/>
              <a:t>3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75B641BC-94BE-4922-912C-F915959C2A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5489B2DD-0791-4595-8E8D-01CCEECBED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6F5B9B3F-98F1-49B9-A824-20B2E9D24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824159-0CD0-455C-9A83-1361BCB8B3B3}" type="slidenum">
              <a:rPr lang="es-SV" altLang="es-SV" smtClean="0"/>
              <a:pPr/>
              <a:t>4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imagen de diapositiva 1">
            <a:extLst>
              <a:ext uri="{FF2B5EF4-FFF2-40B4-BE49-F238E27FC236}">
                <a16:creationId xmlns:a16="http://schemas.microsoft.com/office/drawing/2014/main" id="{E774E954-9B4A-471D-AB14-B98447B887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Marcador de notas 2">
            <a:extLst>
              <a:ext uri="{FF2B5EF4-FFF2-40B4-BE49-F238E27FC236}">
                <a16:creationId xmlns:a16="http://schemas.microsoft.com/office/drawing/2014/main" id="{2E893E5A-D362-4052-84A7-3663D695A0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13316" name="Marcador de número de diapositiva 3">
            <a:extLst>
              <a:ext uri="{FF2B5EF4-FFF2-40B4-BE49-F238E27FC236}">
                <a16:creationId xmlns:a16="http://schemas.microsoft.com/office/drawing/2014/main" id="{6A6A934F-74FA-4B50-A7FC-F5A7A8E96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4FAA85-9150-42BD-95BB-F89F7F5F9554}" type="slidenum">
              <a:rPr lang="es-SV" altLang="es-SV" smtClean="0"/>
              <a:pPr/>
              <a:t>5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>
            <a:extLst>
              <a:ext uri="{FF2B5EF4-FFF2-40B4-BE49-F238E27FC236}">
                <a16:creationId xmlns:a16="http://schemas.microsoft.com/office/drawing/2014/main" id="{5C9809DF-C0F3-4FBC-ACC8-8BD502C93C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>
            <a:extLst>
              <a:ext uri="{FF2B5EF4-FFF2-40B4-BE49-F238E27FC236}">
                <a16:creationId xmlns:a16="http://schemas.microsoft.com/office/drawing/2014/main" id="{8FC3249F-5795-4A52-98AB-6E9618028D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15364" name="Marcador de número de diapositiva 3">
            <a:extLst>
              <a:ext uri="{FF2B5EF4-FFF2-40B4-BE49-F238E27FC236}">
                <a16:creationId xmlns:a16="http://schemas.microsoft.com/office/drawing/2014/main" id="{6C945F7D-01BA-480B-A087-9EE8DF989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5FFF22-DC34-4C74-9210-0929E95BCA31}" type="slidenum">
              <a:rPr lang="es-SV" altLang="es-SV" smtClean="0"/>
              <a:pPr/>
              <a:t>6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>
            <a:extLst>
              <a:ext uri="{FF2B5EF4-FFF2-40B4-BE49-F238E27FC236}">
                <a16:creationId xmlns:a16="http://schemas.microsoft.com/office/drawing/2014/main" id="{EE4926E1-0141-40C8-B963-3C37C2D98C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notas 2">
            <a:extLst>
              <a:ext uri="{FF2B5EF4-FFF2-40B4-BE49-F238E27FC236}">
                <a16:creationId xmlns:a16="http://schemas.microsoft.com/office/drawing/2014/main" id="{EFD0143A-9534-481D-98B8-5F2659BAE7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17412" name="Marcador de número de diapositiva 3">
            <a:extLst>
              <a:ext uri="{FF2B5EF4-FFF2-40B4-BE49-F238E27FC236}">
                <a16:creationId xmlns:a16="http://schemas.microsoft.com/office/drawing/2014/main" id="{0BA8C867-7EDC-4FCE-8B78-28374CB4F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B44B83-3744-4100-9904-DDF2E029E18C}" type="slidenum">
              <a:rPr lang="es-SV" altLang="es-SV" smtClean="0"/>
              <a:pPr/>
              <a:t>7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0A4EA240-3916-44AC-A45F-8757F0B5FD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059C3E58-4B00-4DEA-B9B6-EA9624D320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466C7B2C-B535-4216-B67C-D07CFF9E3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E9CA70-2A46-4FE5-A9C2-60C6C9BBF506}" type="slidenum">
              <a:rPr lang="es-SV" altLang="es-SV" smtClean="0"/>
              <a:pPr/>
              <a:t>9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>
            <a:extLst>
              <a:ext uri="{FF2B5EF4-FFF2-40B4-BE49-F238E27FC236}">
                <a16:creationId xmlns:a16="http://schemas.microsoft.com/office/drawing/2014/main" id="{29A173B5-9DC6-4567-9443-F6755FD32B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>
            <a:extLst>
              <a:ext uri="{FF2B5EF4-FFF2-40B4-BE49-F238E27FC236}">
                <a16:creationId xmlns:a16="http://schemas.microsoft.com/office/drawing/2014/main" id="{3B28C7D6-F4D6-4C92-81FD-348460BF02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C10A06C1-B78B-47D4-8F6A-DF59E512C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296C48-8E27-4D15-AC81-01D61B312209}" type="slidenum">
              <a:rPr kumimoji="0" lang="es-SV" alt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SV" alt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67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>
            <a:extLst>
              <a:ext uri="{FF2B5EF4-FFF2-40B4-BE49-F238E27FC236}">
                <a16:creationId xmlns:a16="http://schemas.microsoft.com/office/drawing/2014/main" id="{29A173B5-9DC6-4567-9443-F6755FD32B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>
            <a:extLst>
              <a:ext uri="{FF2B5EF4-FFF2-40B4-BE49-F238E27FC236}">
                <a16:creationId xmlns:a16="http://schemas.microsoft.com/office/drawing/2014/main" id="{3B28C7D6-F4D6-4C92-81FD-348460BF02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C10A06C1-B78B-47D4-8F6A-DF59E512C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296C48-8E27-4D15-AC81-01D61B312209}" type="slidenum">
              <a:rPr kumimoji="0" lang="es-SV" alt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SV" alt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404A645-EB40-4110-9957-6987ECF0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69285-8DAA-435E-A3E8-F3716E951B94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93F93B1-2A81-42AC-A6B0-20B1923D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D5F9F40-2992-4696-B180-C2024ACB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27F10-4E9E-4596-8E9F-BB2E8BD9F209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14410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2B65316-FD13-4926-86A9-AECEB4A1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87BE-88A5-45D9-8A4B-7391DA3E90AC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62C8278-D8B1-4B04-814E-3B5D35C0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2DACD1F-32D3-4D87-8B57-3B5BA5DE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0FC6-D2D9-4CE6-859B-467E5BA595D2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08740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56C2402-7CBD-433B-AFC0-48CAC0BA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A781-BB70-4212-BEF7-5A6A5E97C3BA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60BDC2C-4397-403E-A580-22DC9B2D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C22647D-BB47-4AD5-A66D-B590CD5B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2A963-D1FD-4461-A946-2AA342DF0E92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596222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081464E-3B47-4B29-9471-5092F7A4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E8FF-97AA-4D8C-BB37-939597B39E3A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B6D8CF4-8578-4673-858B-1744A89D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367A66F-7CA4-490C-964A-5E5EC9C8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F5BD-4482-42DC-9E69-71BDDFD1C24B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93104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4D6AE06-74F5-40F9-B999-CEFA23CF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8763-B748-457F-887B-1D203435D543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AA42F4B-C30E-4763-95AF-1F9E0FD0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9DD43CB-8699-4F3C-B9F9-2FE6E47A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03365-4072-477F-AD1A-7A2061174304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203655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910EAFF-ADAB-4211-B1AE-DC452E3C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ADED5-2C41-4A39-9B47-FEDC34AA3F33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CD09D09-7318-439C-AEE2-9E6F24DF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2ACE58F-5BB9-4FA0-A362-6154CF8E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D45C-B1AB-4D46-A2CD-FFE612DDB0F4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24598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E55362B9-BA88-4782-A8D9-995D13DE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42E0D-3142-43E9-A498-56A30322023B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4B653B36-545E-4EB2-87B8-10C0162B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0DFCAD6-E5EB-4EC8-BD46-7BBE40BA1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F815-4AB1-4A77-BC2A-91DDDFB38574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726806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1E45A77F-AC56-43DE-AF97-9380339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60A52-E490-4077-A72F-180B4AFF100B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F10E7238-8C54-41FF-99C2-9762F9C8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1CA5CC3A-2E64-442D-8826-0A1DB066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40F61-28AE-4605-B090-A64D2D95562B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554876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ADF013FF-7797-4F2E-B950-F2A25934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B8BC3-663D-4D0A-9BC6-FD6D1D6CA79F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89B61DB2-EB7A-4135-9192-DCBC2535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52B7C70D-832A-4E5A-8A10-8E37D1F0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007A9-EA64-4672-AF34-3A4A59D34AAB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419650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242D61BC-B39B-4E88-A922-2F83BA0E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877C-F9E9-4C50-BBF7-87D59D63B6D8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87E15A89-B399-4380-B4EB-EEA190CF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72EB1567-B6E9-4C44-BFE1-5BA845C8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4254E-D7D1-4AF9-BEA0-9459F9358789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57992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23EC02C-8494-44F7-9011-3A2244B2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16AE-BBA2-4C8F-AA72-523128F77390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BA5AAD7-3CD7-4655-A481-AF716188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D43C3035-F6A3-434F-8E95-DAED68C2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7047-45F9-4E37-9A6C-33D5A6440975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1381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1E58646-FFB9-4D2F-A7BA-68CBF994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DE6C-054F-4D72-B137-9DA17C1BA84B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B97AE31-5E45-4553-BAC7-F9B60A6A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B4A10E6-D349-4A2D-8773-E33AE2A1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A232-E4AE-4374-90B4-30325D67C4A9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248483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8CBF951A-5949-42DA-9A57-F1585038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0164-2731-4597-B5BD-945ECFABC9FC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0B82C92-29A3-4540-9E65-674376F7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4FB7287-DA6B-424B-BBE2-1AA359D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B983A-09AA-4FC9-8423-95B12FC84FD0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249754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B0D5F61-18DA-41A8-BAD7-403889E2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129C1-3F4D-4703-9CC3-64035A90F527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A96255F-9A6A-43A3-862F-B31996D9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C8A99AC-FAD2-4EE0-BE4C-E312F569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E07E5-6D97-4B2D-8546-A7CA3EA6D812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733857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F3350C8-506B-4B99-B74A-680FA38E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3103-5833-4031-A5C5-F4D6FDBBB42D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FA95909-E37E-4399-A98B-2C52D8837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46F96E6-089B-46CC-BF2D-1C5B1B19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B8D2-466D-4DC9-B2B8-17E54CAFCCE3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38093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D46F2D9-D6EE-4AC0-8BDA-DF58C20E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9B5E-A3FE-483E-9EAD-3084B12880F4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09BBF0C-C0A2-4BA5-B8C6-3C9234AD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9EC115E-F210-4365-8FAC-D8844D84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7D0DF-C9C7-4253-9B04-5B12A6EA4D68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18665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9CA8FF7-AAA0-4465-98F0-520911A0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86F9-2133-4A4C-81F3-168AE66FB710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D21599A-12D8-4D18-B0A2-854EE9FA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15AB4BCA-58B6-45C7-868D-52F5C20F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A48D6-6CC2-47FA-B9F0-CE0392D9D4F6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58038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7EA8706E-30A9-4B69-8B86-9273BCF0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B03B8-763E-4813-B620-A759EDD873DD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788EE938-2C3A-4E59-9504-F82B7A07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D70ED651-C1AA-428B-A279-BB66A138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FF071-B895-4E3A-A3B1-1C6DB9F4EC9C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22572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08B509E7-34EF-4336-BD46-B13F0677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FA79-DE59-4FEC-8D71-CE1E0C9FA336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59345FCC-CCFA-4E26-A196-95381EA7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939C42E0-4766-4979-842A-66E77B44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2CEB-E266-4871-BEF4-6F9002522379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83713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A535AE6F-66D1-41CF-BAFD-F128B8183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A032-7CA9-4C5C-95A4-2B3DC654803E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479EC2D6-973F-4006-AC01-FE742780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27CF5AA8-2988-4224-B728-E08BE827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1A8E-3FCC-4044-A3C0-DE7006AE208B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07061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D6A6233-6A9C-423D-9C40-EF6CA44A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59C4B-92C2-4DDF-933C-D70B870A6688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9272A772-0AF4-4C79-AAC0-BA93F3B1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89EFF02F-663F-41A0-AAE0-1214F015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B28A-053E-4811-B14E-4520A3C629D8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23487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3114AF6-E6C5-424C-9C36-FEC80C05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12A1-8DC7-4CB9-8E36-F77B040D6B3F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55125F0-AC19-4C6D-AAD5-90041DD9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D5F72AD-BFBE-49EB-98BB-C59169DE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8625-4A49-4874-86B1-6D667D8C57A2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68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B7066785-D05C-49B4-9A58-4D0C201AB4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D405E72C-D5F2-4232-8E74-02F2FA7AA5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C9A75F6-16C8-4A65-873C-E82A83709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5C29C-2B5A-4731-8C9E-D60FBED2DB0C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F54CDA2-82A4-4C8F-917A-E2456CB98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D063A72-6C44-4C5D-9A73-BCD466641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425CF7-7740-4DF2-8268-C8FC8EE00C9B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>
            <a:extLst>
              <a:ext uri="{FF2B5EF4-FFF2-40B4-BE49-F238E27FC236}">
                <a16:creationId xmlns:a16="http://schemas.microsoft.com/office/drawing/2014/main" id="{14BA0543-6675-460C-A877-0E0C8BAE26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2051" name="2 Marcador de texto">
            <a:extLst>
              <a:ext uri="{FF2B5EF4-FFF2-40B4-BE49-F238E27FC236}">
                <a16:creationId xmlns:a16="http://schemas.microsoft.com/office/drawing/2014/main" id="{FC90F7B2-41AE-42F6-B288-9A30A06966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36BABC0-AE1E-49AA-9DE7-4C3C4ECF5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D91E25-4742-4225-AE35-42C5A613A6F6}" type="datetimeFigureOut">
              <a:rPr lang="es-SV"/>
              <a:pPr>
                <a:defRPr/>
              </a:pPr>
              <a:t>25/9/2019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209A3D5-CA0C-460B-86F9-98CBBF37A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1FE16A2-17B7-4B30-AA62-4431BEE50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006121-8C09-4D08-A867-63A625D249EA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crwflags.com/fotw/flags/country.html#http://www.crwflags.com/fotw/flags/country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>
            <a:extLst>
              <a:ext uri="{FF2B5EF4-FFF2-40B4-BE49-F238E27FC236}">
                <a16:creationId xmlns:a16="http://schemas.microsoft.com/office/drawing/2014/main" id="{09525EAC-E17F-4D4D-82DF-4D9B190A7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22338"/>
            <a:ext cx="6335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SV" sz="2800" b="1" dirty="0">
                <a:solidFill>
                  <a:srgbClr val="000099"/>
                </a:solidFill>
                <a:latin typeface="Tw Cen MT" panose="020B0602020104020603" pitchFamily="34" charset="0"/>
              </a:rPr>
              <a:t>Subvención </a:t>
            </a:r>
            <a:r>
              <a:rPr lang="es-SV" altLang="es-SV" sz="2800" b="1" dirty="0">
                <a:solidFill>
                  <a:srgbClr val="000099"/>
                </a:solidFill>
                <a:latin typeface="Tw Cen MT" panose="020B0602020104020603" pitchFamily="34" charset="0"/>
              </a:rPr>
              <a:t> SLV-T-MOH</a:t>
            </a:r>
            <a:endParaRPr lang="es-ES" altLang="es-SV" sz="4000" dirty="0">
              <a:solidFill>
                <a:srgbClr val="000099"/>
              </a:solidFill>
              <a:latin typeface="Tw Cen MT" panose="020B0602020104020603" pitchFamily="34" charset="0"/>
            </a:endParaRPr>
          </a:p>
        </p:txBody>
      </p:sp>
      <p:sp>
        <p:nvSpPr>
          <p:cNvPr id="5123" name="CuadroTexto 3">
            <a:extLst>
              <a:ext uri="{FF2B5EF4-FFF2-40B4-BE49-F238E27FC236}">
                <a16:creationId xmlns:a16="http://schemas.microsoft.com/office/drawing/2014/main" id="{DB439369-3BB5-444C-B540-9D88096C3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3" y="443706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SV" altLang="es-SV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124" name="4 Rectángulo">
            <a:extLst>
              <a:ext uri="{FF2B5EF4-FFF2-40B4-BE49-F238E27FC236}">
                <a16:creationId xmlns:a16="http://schemas.microsoft.com/office/drawing/2014/main" id="{5F3D813F-372C-4065-A83F-90BE84CB4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690813"/>
            <a:ext cx="72723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SV" altLang="es-SV" sz="2800" b="1" dirty="0">
                <a:solidFill>
                  <a:srgbClr val="000099"/>
                </a:solidFill>
                <a:latin typeface="Tw Cen MT" panose="020B0602020104020603" pitchFamily="34" charset="0"/>
              </a:rPr>
              <a:t>TABLERO DE MANDO SUBVENCIÓN TB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SV" altLang="es-SV" sz="2800" b="1" dirty="0">
                <a:solidFill>
                  <a:srgbClr val="000099"/>
                </a:solidFill>
                <a:latin typeface="Tw Cen MT" panose="020B0602020104020603" pitchFamily="34" charset="0"/>
              </a:rPr>
              <a:t>EJECUCION ENERO A JUNIO 2019</a:t>
            </a:r>
            <a:endParaRPr lang="es-ES" altLang="es-SV" sz="2800" b="1" dirty="0">
              <a:solidFill>
                <a:srgbClr val="000099"/>
              </a:solidFill>
              <a:latin typeface="Tw Cen MT" panose="020B0602020104020603" pitchFamily="34" charset="0"/>
            </a:endParaRPr>
          </a:p>
        </p:txBody>
      </p:sp>
      <p:sp>
        <p:nvSpPr>
          <p:cNvPr id="5125" name="6 Rectángulo">
            <a:extLst>
              <a:ext uri="{FF2B5EF4-FFF2-40B4-BE49-F238E27FC236}">
                <a16:creationId xmlns:a16="http://schemas.microsoft.com/office/drawing/2014/main" id="{DB52A301-5470-483D-8B3F-0B3371160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806950"/>
            <a:ext cx="4897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SV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Receptor Principal  MINSAL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SV" sz="2000" b="1" dirty="0">
                <a:solidFill>
                  <a:srgbClr val="000099"/>
                </a:solidFill>
                <a:latin typeface="Tw Cen MT" panose="020B0602020104020603" pitchFamily="34" charset="0"/>
              </a:rPr>
              <a:t>26 Septiembre 2019</a:t>
            </a:r>
            <a:endParaRPr lang="es-ES" altLang="es-SV" sz="1800" b="1" dirty="0">
              <a:solidFill>
                <a:srgbClr val="000099"/>
              </a:solidFill>
              <a:latin typeface="Tw Cen MT" panose="020B06020201040206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7A01F3-1674-4A25-8A34-D9F8E7E5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16" y="44624"/>
            <a:ext cx="2487384" cy="8961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57099E4E-FFEE-45FC-B11A-17DC00F4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76672"/>
            <a:ext cx="7128792" cy="719138"/>
          </a:xfrm>
        </p:spPr>
        <p:txBody>
          <a:bodyPr/>
          <a:lstStyle/>
          <a:p>
            <a:pPr eaLnBrk="1" hangingPunct="1">
              <a:defRPr/>
            </a:pPr>
            <a:r>
              <a:rPr lang="es-SV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Indicadores</a:t>
            </a:r>
            <a:r>
              <a:rPr lang="es-SV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de Subvención</a:t>
            </a:r>
            <a:br>
              <a:rPr lang="es-SV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es-SV" sz="1800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“Indicadores de resultado a evaluar para desembolso”</a:t>
            </a:r>
            <a:endParaRPr lang="es-SV" sz="360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F67C567-38E2-4E2D-AF74-9798224B2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701026"/>
              </p:ext>
            </p:extLst>
          </p:nvPr>
        </p:nvGraphicFramePr>
        <p:xfrm>
          <a:off x="318356" y="1556791"/>
          <a:ext cx="8502116" cy="4794090"/>
        </p:xfrm>
        <a:graphic>
          <a:graphicData uri="http://schemas.openxmlformats.org/drawingml/2006/table">
            <a:tbl>
              <a:tblPr/>
              <a:tblGrid>
                <a:gridCol w="2169214">
                  <a:extLst>
                    <a:ext uri="{9D8B030D-6E8A-4147-A177-3AD203B41FA5}">
                      <a16:colId xmlns:a16="http://schemas.microsoft.com/office/drawing/2014/main" val="1873536091"/>
                    </a:ext>
                  </a:extLst>
                </a:gridCol>
                <a:gridCol w="538287">
                  <a:extLst>
                    <a:ext uri="{9D8B030D-6E8A-4147-A177-3AD203B41FA5}">
                      <a16:colId xmlns:a16="http://schemas.microsoft.com/office/drawing/2014/main" val="1512277301"/>
                    </a:ext>
                  </a:extLst>
                </a:gridCol>
                <a:gridCol w="522218">
                  <a:extLst>
                    <a:ext uri="{9D8B030D-6E8A-4147-A177-3AD203B41FA5}">
                      <a16:colId xmlns:a16="http://schemas.microsoft.com/office/drawing/2014/main" val="59393851"/>
                    </a:ext>
                  </a:extLst>
                </a:gridCol>
                <a:gridCol w="626662">
                  <a:extLst>
                    <a:ext uri="{9D8B030D-6E8A-4147-A177-3AD203B41FA5}">
                      <a16:colId xmlns:a16="http://schemas.microsoft.com/office/drawing/2014/main" val="3156430284"/>
                    </a:ext>
                  </a:extLst>
                </a:gridCol>
                <a:gridCol w="590509">
                  <a:extLst>
                    <a:ext uri="{9D8B030D-6E8A-4147-A177-3AD203B41FA5}">
                      <a16:colId xmlns:a16="http://schemas.microsoft.com/office/drawing/2014/main" val="509191470"/>
                    </a:ext>
                  </a:extLst>
                </a:gridCol>
                <a:gridCol w="482048">
                  <a:extLst>
                    <a:ext uri="{9D8B030D-6E8A-4147-A177-3AD203B41FA5}">
                      <a16:colId xmlns:a16="http://schemas.microsoft.com/office/drawing/2014/main" val="1770941056"/>
                    </a:ext>
                  </a:extLst>
                </a:gridCol>
                <a:gridCol w="3573178">
                  <a:extLst>
                    <a:ext uri="{9D8B030D-6E8A-4147-A177-3AD203B41FA5}">
                      <a16:colId xmlns:a16="http://schemas.microsoft.com/office/drawing/2014/main" val="3470812088"/>
                    </a:ext>
                  </a:extLst>
                </a:gridCol>
              </a:tblGrid>
              <a:tr h="31353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Indicadores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Lograda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0% - 59%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60% - 89%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&gt; 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Comentarios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890"/>
                  </a:ext>
                </a:extLst>
              </a:tr>
              <a:tr h="221430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MDR TB-6: Porcentaje de casos de TB con resultados de PSD por lo menos para Rifampicina, entre el número total de casos notificados (nuevos y previamente tratados) en el mismo año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55.0%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60.53%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110.1%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* Dato Preliminar No Oficial.</a:t>
                      </a:r>
                    </a:p>
                    <a:p>
                      <a:pPr algn="l" fontAlgn="ctr"/>
                      <a:b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Este indicador corresponde a los casos confirmados bacteriológicamente con prueba de sensibilidad, entre el número de casos confirmados bacteriológicamente notificados en el mismo año.</a:t>
                      </a:r>
                      <a:b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El PNTYER ha establecido la necesidad de hacer tamizaje para detección de farmacorresistencia, tanto a casos nuevos como antes tratados (incidencia total de país), el país está realizando pruebas de sensibilidad a drogas (PSD) al menos para Rifampicina, a través de las pruebas moleculares y/o cultivo por método de las proporciones, realizados a los casos notificados (nuevos y previamente tratados), en todas las poblaciones (con vulnerabilidad y riesgo a farmacorresistencia).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007589"/>
                  </a:ext>
                </a:extLst>
              </a:tr>
              <a:tr h="222410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MDR TB-3(M): Número de casos TB-RR y/o TB-MDR que iniciaron tratamiento con drogas de segunda línea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11.1%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* Dato Preliminar No Oficial.</a:t>
                      </a:r>
                    </a:p>
                    <a:p>
                      <a:pPr algn="l" fontAlgn="ctr"/>
                      <a:b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El Indicador reporta los casos de TB-RR/TB-MDR que iniciaron tratamiento con drogas contra la TB de segunda línea.  </a:t>
                      </a:r>
                      <a:b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Para las metas proyectadas, se utiliza como denominador la estimación de la OMS de casos TB-RR/TB-MDR; a según consultas del país a la Organización Mundial de la Salud a través de la Organización Panamericana de la Salud, para el país asciende a 30 casos en el año. A esta estimación se le ha aplicado una tasa de detección esperada entre 90%-95% durante los 3 años del proyecto. Las metas reflejan el número de casos (numero absoluto) a detectar pues la meta es 100% de los diagnosticados inicien tratamiento. </a:t>
                      </a:r>
                      <a:b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972560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823E6916-42CF-4167-B437-37B1D31C4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16" y="44624"/>
            <a:ext cx="2487384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48416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57099E4E-FFEE-45FC-B11A-17DC00F4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04664"/>
            <a:ext cx="7488832" cy="719138"/>
          </a:xfrm>
        </p:spPr>
        <p:txBody>
          <a:bodyPr/>
          <a:lstStyle/>
          <a:p>
            <a:pPr eaLnBrk="1" hangingPunct="1">
              <a:defRPr/>
            </a:pPr>
            <a:r>
              <a:rPr lang="es-SV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Indicadores</a:t>
            </a:r>
            <a:r>
              <a:rPr lang="es-SV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de Subvención.</a:t>
            </a:r>
            <a:br>
              <a:rPr lang="es-SV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es-SV" sz="1800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“Indicadores de resultado a evaluar para desembolso”</a:t>
            </a:r>
            <a:endParaRPr lang="es-SV" sz="360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938B947-5FB4-4EFC-A746-5B00232F8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28893"/>
              </p:ext>
            </p:extLst>
          </p:nvPr>
        </p:nvGraphicFramePr>
        <p:xfrm>
          <a:off x="457200" y="1628800"/>
          <a:ext cx="8651304" cy="5109869"/>
        </p:xfrm>
        <a:graphic>
          <a:graphicData uri="http://schemas.openxmlformats.org/drawingml/2006/table">
            <a:tbl>
              <a:tblPr/>
              <a:tblGrid>
                <a:gridCol w="2133790">
                  <a:extLst>
                    <a:ext uri="{9D8B030D-6E8A-4147-A177-3AD203B41FA5}">
                      <a16:colId xmlns:a16="http://schemas.microsoft.com/office/drawing/2014/main" val="1126957786"/>
                    </a:ext>
                  </a:extLst>
                </a:gridCol>
                <a:gridCol w="529496">
                  <a:extLst>
                    <a:ext uri="{9D8B030D-6E8A-4147-A177-3AD203B41FA5}">
                      <a16:colId xmlns:a16="http://schemas.microsoft.com/office/drawing/2014/main" val="3720786128"/>
                    </a:ext>
                  </a:extLst>
                </a:gridCol>
                <a:gridCol w="513690">
                  <a:extLst>
                    <a:ext uri="{9D8B030D-6E8A-4147-A177-3AD203B41FA5}">
                      <a16:colId xmlns:a16="http://schemas.microsoft.com/office/drawing/2014/main" val="2633951134"/>
                    </a:ext>
                  </a:extLst>
                </a:gridCol>
                <a:gridCol w="616428">
                  <a:extLst>
                    <a:ext uri="{9D8B030D-6E8A-4147-A177-3AD203B41FA5}">
                      <a16:colId xmlns:a16="http://schemas.microsoft.com/office/drawing/2014/main" val="314703218"/>
                    </a:ext>
                  </a:extLst>
                </a:gridCol>
                <a:gridCol w="580865">
                  <a:extLst>
                    <a:ext uri="{9D8B030D-6E8A-4147-A177-3AD203B41FA5}">
                      <a16:colId xmlns:a16="http://schemas.microsoft.com/office/drawing/2014/main" val="3599862226"/>
                    </a:ext>
                  </a:extLst>
                </a:gridCol>
                <a:gridCol w="474176">
                  <a:extLst>
                    <a:ext uri="{9D8B030D-6E8A-4147-A177-3AD203B41FA5}">
                      <a16:colId xmlns:a16="http://schemas.microsoft.com/office/drawing/2014/main" val="1139658719"/>
                    </a:ext>
                  </a:extLst>
                </a:gridCol>
                <a:gridCol w="3802859">
                  <a:extLst>
                    <a:ext uri="{9D8B030D-6E8A-4147-A177-3AD203B41FA5}">
                      <a16:colId xmlns:a16="http://schemas.microsoft.com/office/drawing/2014/main" val="3590696966"/>
                    </a:ext>
                  </a:extLst>
                </a:gridCol>
              </a:tblGrid>
              <a:tr h="32440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Indicadores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Lograda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0% - 59%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60% - 89%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&gt; 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Comentarios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84744"/>
                  </a:ext>
                </a:extLst>
              </a:tr>
              <a:tr h="227086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TCP-6a: Número de casos de TB (todas las formas) notificados entre los privados de libertad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2,153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* Dato Preliminar No Oficial.</a:t>
                      </a:r>
                      <a:b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El Indicador corresponde al número total de casos de TB todas las formas en los PPL para el periodo.</a:t>
                      </a:r>
                    </a:p>
                    <a:p>
                      <a:pPr algn="l" fontAlgn="ctr"/>
                      <a:b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Las metas se han establecido considerando que la contribución de casos de TB de todas las formas en PPL  será del 51%, 45% y 45%  para los años 2019, 2020 y 2021 respectivamente.  Sin embargo, los datos de notificación serán revisados anualmente, ya que se espera que las intervenciones  de la detección y éxito del tratamiento sostenido en PPL impacten cortando en la cadena de transmisión en estos centros de reclusión, por lo que las metas podrían requerir de algún ajuste.</a:t>
                      </a:r>
                      <a:b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307592"/>
                  </a:ext>
                </a:extLst>
              </a:tr>
              <a:tr h="230127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TCP - </a:t>
                      </a:r>
                      <a:r>
                        <a:rPr lang="es-S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other</a:t>
                      </a:r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-1: Porcentaje de casos todas las formas de TB entre PPL tratados exitosamente entre el total de casos todas las formas notificados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95.00%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92.20%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* Dato Preliminar No Oficial.</a:t>
                      </a:r>
                      <a:b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El Indicador corresponde a la cohorte del éxito de tratamiento en PPL del año anterior a reportar.</a:t>
                      </a:r>
                    </a:p>
                    <a:p>
                      <a:pPr algn="l" fontAlgn="ctr"/>
                      <a:b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El PNTYER esta realizando acciones para impactar positivamente a través de un programa educativo al interior del sistema penitenciario con actores y sectores (pares, voluntarios, iglesias, MINED, entre otros) a fin de que se mejore la eficacia del tratamiento y con ello impactar en la disminución de la farmacorresistencia y mortalidad y el aumento de la curación; por este motivo se están ejecutando actividades no solo de búsqueda, tratamiento y educación; sino al más alto nivel político para continuar con las intervenciones, cortar la cadena de transmisión y comenzar la reducción de la incidencia de TB en la población privada de libertad.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678307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5E5C8DF8-9AA4-4900-80C7-A134975D6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16" y="44624"/>
            <a:ext cx="2487384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45917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Rectángulo">
            <a:extLst>
              <a:ext uri="{FF2B5EF4-FFF2-40B4-BE49-F238E27FC236}">
                <a16:creationId xmlns:a16="http://schemas.microsoft.com/office/drawing/2014/main" id="{40627CA6-4AE9-41B2-9A21-665BB3203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268413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S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S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altLang="es-SV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ES" altLang="es-SV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57099E4E-FFEE-45FC-B11A-17DC00F4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49275"/>
            <a:ext cx="8153400" cy="719138"/>
          </a:xfrm>
        </p:spPr>
        <p:txBody>
          <a:bodyPr/>
          <a:lstStyle/>
          <a:p>
            <a:pPr eaLnBrk="1" hangingPunct="1">
              <a:defRPr/>
            </a:pPr>
            <a:r>
              <a:rPr lang="es-SV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Indicadores de Subvención.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95B58F8-9E2D-4FCD-A918-232AE69A4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917663"/>
              </p:ext>
            </p:extLst>
          </p:nvPr>
        </p:nvGraphicFramePr>
        <p:xfrm>
          <a:off x="479720" y="1340769"/>
          <a:ext cx="8218488" cy="5356374"/>
        </p:xfrm>
        <a:graphic>
          <a:graphicData uri="http://schemas.openxmlformats.org/drawingml/2006/table">
            <a:tbl>
              <a:tblPr/>
              <a:tblGrid>
                <a:gridCol w="2096850">
                  <a:extLst>
                    <a:ext uri="{9D8B030D-6E8A-4147-A177-3AD203B41FA5}">
                      <a16:colId xmlns:a16="http://schemas.microsoft.com/office/drawing/2014/main" val="4273774179"/>
                    </a:ext>
                  </a:extLst>
                </a:gridCol>
                <a:gridCol w="520329">
                  <a:extLst>
                    <a:ext uri="{9D8B030D-6E8A-4147-A177-3AD203B41FA5}">
                      <a16:colId xmlns:a16="http://schemas.microsoft.com/office/drawing/2014/main" val="3519042485"/>
                    </a:ext>
                  </a:extLst>
                </a:gridCol>
                <a:gridCol w="504797">
                  <a:extLst>
                    <a:ext uri="{9D8B030D-6E8A-4147-A177-3AD203B41FA5}">
                      <a16:colId xmlns:a16="http://schemas.microsoft.com/office/drawing/2014/main" val="1944317330"/>
                    </a:ext>
                  </a:extLst>
                </a:gridCol>
                <a:gridCol w="605757">
                  <a:extLst>
                    <a:ext uri="{9D8B030D-6E8A-4147-A177-3AD203B41FA5}">
                      <a16:colId xmlns:a16="http://schemas.microsoft.com/office/drawing/2014/main" val="3977002177"/>
                    </a:ext>
                  </a:extLst>
                </a:gridCol>
                <a:gridCol w="570809">
                  <a:extLst>
                    <a:ext uri="{9D8B030D-6E8A-4147-A177-3AD203B41FA5}">
                      <a16:colId xmlns:a16="http://schemas.microsoft.com/office/drawing/2014/main" val="3284266998"/>
                    </a:ext>
                  </a:extLst>
                </a:gridCol>
                <a:gridCol w="465967">
                  <a:extLst>
                    <a:ext uri="{9D8B030D-6E8A-4147-A177-3AD203B41FA5}">
                      <a16:colId xmlns:a16="http://schemas.microsoft.com/office/drawing/2014/main" val="2032340210"/>
                    </a:ext>
                  </a:extLst>
                </a:gridCol>
                <a:gridCol w="3453979">
                  <a:extLst>
                    <a:ext uri="{9D8B030D-6E8A-4147-A177-3AD203B41FA5}">
                      <a16:colId xmlns:a16="http://schemas.microsoft.com/office/drawing/2014/main" val="2328575927"/>
                    </a:ext>
                  </a:extLst>
                </a:gridCol>
              </a:tblGrid>
              <a:tr h="39346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Indicadores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Lograda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0% - 59%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60% - 89%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&gt; 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Comentarios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174230"/>
                  </a:ext>
                </a:extLst>
              </a:tr>
              <a:tr h="22776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TB I-3(M): Tasa de mortalidad de la tuberculosis por 100,000 habitantes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* Dato Preliminar No Oficial.</a:t>
                      </a:r>
                      <a:b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El Indicador hace referencia a la muerte hospitalaria reportados en el sistema de morbimortalidad y estadísticas vitales del MINSAL (SIMMOW). </a:t>
                      </a:r>
                    </a:p>
                    <a:p>
                      <a:pPr algn="l" fontAlgn="ctr"/>
                      <a:b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El país se ha propuesto reducir la mortalidad al año 2025 tomando como parámetro  la estrategia Fin a la TB como meta, las intervenciones a implementarse en los próximos tres años se espera reducir paulatinamente la mortalidad de la línea basal actual de 1.2 a concluir la subvención con una tasa menor de 1 por 100,000 habitantes en concordancia con la estrategia Fin a la TB.</a:t>
                      </a:r>
                      <a:b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534506"/>
                  </a:ext>
                </a:extLst>
              </a:tr>
              <a:tr h="258547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TB I-2: Tasa de incidencia de la tuberculosis por 100,000 habitantes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20.52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* Dato Preliminar No Oficial.</a:t>
                      </a:r>
                      <a:b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El Indicador hace referencia a la incidencia estimada a notificar por el país, medida por 100,000 habitantes con base a la población estimada proyectada por año en el mismo periodo, de acuerdo al análisis de la situación epidemiológica y operativa de la tuberculosis.</a:t>
                      </a:r>
                    </a:p>
                    <a:p>
                      <a:pPr algn="l" fontAlgn="ctr"/>
                      <a:b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En el supuesto se espera que el incremento sostenido de la detección y el éxito del tratamiento permitan impactar en la incidencia estimada, para revertir la tendencia al incremento que se proyecta en la línea de base (2016) y/o empezar a reducirla a partir del 2020-2021.</a:t>
                      </a:r>
                      <a:b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7826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932D6022-CF3A-458F-A55F-5E7870DCC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16" y="44624"/>
            <a:ext cx="2487384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48820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Rectángulo">
            <a:extLst>
              <a:ext uri="{FF2B5EF4-FFF2-40B4-BE49-F238E27FC236}">
                <a16:creationId xmlns:a16="http://schemas.microsoft.com/office/drawing/2014/main" id="{40627CA6-4AE9-41B2-9A21-665BB3203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268413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SV" altLang="es-SV" sz="1800">
                <a:latin typeface="Arial" panose="020B0604020202020204" pitchFamily="34" charset="0"/>
              </a:rPr>
              <a:t> </a:t>
            </a:r>
            <a:endParaRPr lang="es-ES" altLang="es-SV" sz="1800" b="1">
              <a:latin typeface="Arial" panose="020B0604020202020204" pitchFamily="34" charset="0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57099E4E-FFEE-45FC-B11A-17DC00F4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49275"/>
            <a:ext cx="8153400" cy="719138"/>
          </a:xfrm>
        </p:spPr>
        <p:txBody>
          <a:bodyPr/>
          <a:lstStyle/>
          <a:p>
            <a:pPr eaLnBrk="1" hangingPunct="1">
              <a:defRPr/>
            </a:pPr>
            <a:r>
              <a:rPr lang="es-SV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Indicadores de Subvención.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9514A8D-5482-480F-8B8D-5351E145E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493988"/>
              </p:ext>
            </p:extLst>
          </p:nvPr>
        </p:nvGraphicFramePr>
        <p:xfrm>
          <a:off x="479394" y="1455938"/>
          <a:ext cx="8269071" cy="5031900"/>
        </p:xfrm>
        <a:graphic>
          <a:graphicData uri="http://schemas.openxmlformats.org/drawingml/2006/table">
            <a:tbl>
              <a:tblPr/>
              <a:tblGrid>
                <a:gridCol w="2109755">
                  <a:extLst>
                    <a:ext uri="{9D8B030D-6E8A-4147-A177-3AD203B41FA5}">
                      <a16:colId xmlns:a16="http://schemas.microsoft.com/office/drawing/2014/main" val="2668551688"/>
                    </a:ext>
                  </a:extLst>
                </a:gridCol>
                <a:gridCol w="523532">
                  <a:extLst>
                    <a:ext uri="{9D8B030D-6E8A-4147-A177-3AD203B41FA5}">
                      <a16:colId xmlns:a16="http://schemas.microsoft.com/office/drawing/2014/main" val="1709541916"/>
                    </a:ext>
                  </a:extLst>
                </a:gridCol>
                <a:gridCol w="507904">
                  <a:extLst>
                    <a:ext uri="{9D8B030D-6E8A-4147-A177-3AD203B41FA5}">
                      <a16:colId xmlns:a16="http://schemas.microsoft.com/office/drawing/2014/main" val="988187146"/>
                    </a:ext>
                  </a:extLst>
                </a:gridCol>
                <a:gridCol w="609485">
                  <a:extLst>
                    <a:ext uri="{9D8B030D-6E8A-4147-A177-3AD203B41FA5}">
                      <a16:colId xmlns:a16="http://schemas.microsoft.com/office/drawing/2014/main" val="95449302"/>
                    </a:ext>
                  </a:extLst>
                </a:gridCol>
                <a:gridCol w="574323">
                  <a:extLst>
                    <a:ext uri="{9D8B030D-6E8A-4147-A177-3AD203B41FA5}">
                      <a16:colId xmlns:a16="http://schemas.microsoft.com/office/drawing/2014/main" val="981313527"/>
                    </a:ext>
                  </a:extLst>
                </a:gridCol>
                <a:gridCol w="468835">
                  <a:extLst>
                    <a:ext uri="{9D8B030D-6E8A-4147-A177-3AD203B41FA5}">
                      <a16:colId xmlns:a16="http://schemas.microsoft.com/office/drawing/2014/main" val="1455157185"/>
                    </a:ext>
                  </a:extLst>
                </a:gridCol>
                <a:gridCol w="3475237">
                  <a:extLst>
                    <a:ext uri="{9D8B030D-6E8A-4147-A177-3AD203B41FA5}">
                      <a16:colId xmlns:a16="http://schemas.microsoft.com/office/drawing/2014/main" val="573999874"/>
                    </a:ext>
                  </a:extLst>
                </a:gridCol>
              </a:tblGrid>
              <a:tr h="39681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Indicadores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Lograda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0% - 59%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60% - 89%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&gt; 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Comentarios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430110"/>
                  </a:ext>
                </a:extLst>
              </a:tr>
              <a:tr h="248009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TB O-2a: Tasa de éxito del tratamiento de casos de TB todas las formas - confirmados bacteriológicamente y con diagnóstico clínico, casos nuevos y recaídas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92.00%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90.20%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* Dato Preliminar No Oficial.</a:t>
                      </a:r>
                      <a:b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El Indicador representa el número de casos notificados como éxito del tratamiento: los casos diagnosticados, notificados, tratados y curados el año anterior.</a:t>
                      </a:r>
                    </a:p>
                    <a:p>
                      <a:pPr algn="l" fontAlgn="ctr"/>
                      <a:b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La cohorte disponible a reportar en resultado de tratamiento no es la del año anterior, sino de dos años previos, ya que los que ingresaron de enero a diciembre de un año, terminaron de tratarse y curarse en septiembre del siguiente año, y así sucesivamente.</a:t>
                      </a:r>
                      <a:b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b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** </a:t>
                      </a:r>
                      <a:r>
                        <a:rPr lang="es-SV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90.20% del éxito del tratamiento de TB todas las formas, corresponde al período comprendido de Enero a Septiembre de 2018</a:t>
                      </a:r>
                      <a:br>
                        <a:rPr lang="es-SV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endParaRPr lang="es-SV" sz="1100" b="0" i="1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614299"/>
                  </a:ext>
                </a:extLst>
              </a:tr>
              <a:tr h="212048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TB O-5(M): Cobertura del tratamiento de TB: Porcentaje de casos nuevos y recaídas que fueron notificados y tratados entre el número de casos incidentes estimados para el mismo año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* Dato Preliminar No Oficial.</a:t>
                      </a:r>
                      <a:b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El Indicador hace referencia a la incidencia estimada de casos para los cuales el MINSAL está cubriendo el tratamiento de los casos notificados de los estimados por la OMS. Este indicador y metas serán revisadas, en caso de ser necesario podría ser ajustado, después del primer informe de esta subvención. </a:t>
                      </a:r>
                      <a:b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b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** </a:t>
                      </a:r>
                      <a:r>
                        <a:rPr lang="es-SV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Es importante mencionar que este dato no se tiene referencia ya que esta ajustado al "Global </a:t>
                      </a:r>
                      <a:r>
                        <a:rPr lang="es-SV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Report</a:t>
                      </a:r>
                      <a:r>
                        <a:rPr lang="es-SV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TB Mundial" cuyo dato es proporcionado a los países hasta en Noviembre de cada año.</a:t>
                      </a:r>
                      <a:br>
                        <a:rPr lang="es-SV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endParaRPr lang="es-SV" sz="1100" b="0" i="1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720085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83560CA0-2879-4E54-A024-5254BDFC3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16" y="44624"/>
            <a:ext cx="2487384" cy="8961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Rectángulo">
            <a:extLst>
              <a:ext uri="{FF2B5EF4-FFF2-40B4-BE49-F238E27FC236}">
                <a16:creationId xmlns:a16="http://schemas.microsoft.com/office/drawing/2014/main" id="{3A577DD8-B96A-42C7-8763-AA9F9262B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268413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SV" altLang="es-SV" sz="1800">
                <a:latin typeface="Arial" panose="020B0604020202020204" pitchFamily="34" charset="0"/>
              </a:rPr>
              <a:t> </a:t>
            </a:r>
            <a:endParaRPr lang="es-ES" altLang="es-SV" sz="1800" b="1">
              <a:latin typeface="Arial" panose="020B0604020202020204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8AA3F6A-6482-47D5-B68D-09F2D8AE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49275"/>
            <a:ext cx="8153400" cy="719138"/>
          </a:xfrm>
        </p:spPr>
        <p:txBody>
          <a:bodyPr/>
          <a:lstStyle/>
          <a:p>
            <a:pPr eaLnBrk="1" hangingPunct="1">
              <a:defRPr/>
            </a:pPr>
            <a:r>
              <a:rPr lang="es-SV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Indicadores de Subvención.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9FC43EB-21EA-41A4-80D8-905ADC273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338136"/>
              </p:ext>
            </p:extLst>
          </p:nvPr>
        </p:nvGraphicFramePr>
        <p:xfrm>
          <a:off x="457200" y="1412776"/>
          <a:ext cx="8363272" cy="5277107"/>
        </p:xfrm>
        <a:graphic>
          <a:graphicData uri="http://schemas.openxmlformats.org/drawingml/2006/table">
            <a:tbl>
              <a:tblPr/>
              <a:tblGrid>
                <a:gridCol w="2133790">
                  <a:extLst>
                    <a:ext uri="{9D8B030D-6E8A-4147-A177-3AD203B41FA5}">
                      <a16:colId xmlns:a16="http://schemas.microsoft.com/office/drawing/2014/main" val="16010284"/>
                    </a:ext>
                  </a:extLst>
                </a:gridCol>
                <a:gridCol w="529496">
                  <a:extLst>
                    <a:ext uri="{9D8B030D-6E8A-4147-A177-3AD203B41FA5}">
                      <a16:colId xmlns:a16="http://schemas.microsoft.com/office/drawing/2014/main" val="2163809279"/>
                    </a:ext>
                  </a:extLst>
                </a:gridCol>
                <a:gridCol w="513690">
                  <a:extLst>
                    <a:ext uri="{9D8B030D-6E8A-4147-A177-3AD203B41FA5}">
                      <a16:colId xmlns:a16="http://schemas.microsoft.com/office/drawing/2014/main" val="2812885692"/>
                    </a:ext>
                  </a:extLst>
                </a:gridCol>
                <a:gridCol w="616428">
                  <a:extLst>
                    <a:ext uri="{9D8B030D-6E8A-4147-A177-3AD203B41FA5}">
                      <a16:colId xmlns:a16="http://schemas.microsoft.com/office/drawing/2014/main" val="4183232033"/>
                    </a:ext>
                  </a:extLst>
                </a:gridCol>
                <a:gridCol w="580865">
                  <a:extLst>
                    <a:ext uri="{9D8B030D-6E8A-4147-A177-3AD203B41FA5}">
                      <a16:colId xmlns:a16="http://schemas.microsoft.com/office/drawing/2014/main" val="1928071075"/>
                    </a:ext>
                  </a:extLst>
                </a:gridCol>
                <a:gridCol w="474176">
                  <a:extLst>
                    <a:ext uri="{9D8B030D-6E8A-4147-A177-3AD203B41FA5}">
                      <a16:colId xmlns:a16="http://schemas.microsoft.com/office/drawing/2014/main" val="3859419482"/>
                    </a:ext>
                  </a:extLst>
                </a:gridCol>
                <a:gridCol w="3514827">
                  <a:extLst>
                    <a:ext uri="{9D8B030D-6E8A-4147-A177-3AD203B41FA5}">
                      <a16:colId xmlns:a16="http://schemas.microsoft.com/office/drawing/2014/main" val="3459883789"/>
                    </a:ext>
                  </a:extLst>
                </a:gridCol>
              </a:tblGrid>
              <a:tr h="40697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Indicadores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Lograda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0% - 59%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60% - 89%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&gt; 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Comentarios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992387"/>
                  </a:ext>
                </a:extLst>
              </a:tr>
              <a:tr h="249269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TB O-6: Notificación de casos TB-RR y/o TB-MDR - Porcentaje de casos notificados de RR-TB y/o MDR-TB bacteriológicamente confirmados, como una proporción de todos los casos estimados de TB-RR y/o TB-MDR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* Dato Preliminar No Oficial.</a:t>
                      </a:r>
                      <a:b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l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El Indicador se refiere a la incidencia notificada de  TB-RR y TB-MDR en el país de casos nuevos y antes tratados; entre la incidencia estimada por la OMS (número de casos estimados de TB-RR y TB-MDR bajo el modelo matemático de la OMS en casos nuevos y antes tratados) en el último año calendario.</a:t>
                      </a:r>
                      <a:b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b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** Es importante mencionar aún no se tiene el Global Tuberculosis  </a:t>
                      </a:r>
                      <a:r>
                        <a:rPr lang="es-SV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Report</a:t>
                      </a:r>
                      <a:r>
                        <a:rPr lang="es-S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WHO. La OMS lo envía hasta noviembre de cada año.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946"/>
                  </a:ext>
                </a:extLst>
              </a:tr>
              <a:tr h="221290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TB O-4(M): Tasa de éxito del tratamiento de TB-RR y/o TB-MDR: Porcentaje de casos TB-RR y/o TB-MR que fueron tratados exitosamente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* Dato Preliminar No Oficial.</a:t>
                      </a:r>
                    </a:p>
                    <a:p>
                      <a:pPr algn="l" fontAlgn="ctr"/>
                      <a:b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El Indicador hace referencia al número de casos confirmados de TB-RR y TB-MDR en el último periodo calendario que recibieron tratamiento según las directrices internacionales y que fueron egresados como  curados (con tres cultivos negativos en su último año de tratamiento) o  tratamiento terminado en el  periodo a evaluar; entre el total de casos confirmados de TB-RR y TB-MDR que fueron ingresados, reportados y tratados en la clínica TB - MDR del Hospital de referencia nacional "Hospital Saldaña" </a:t>
                      </a:r>
                      <a:b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</a:b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57924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9F148BF0-CF88-4070-A439-14F9A2E22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16" y="44624"/>
            <a:ext cx="2487384" cy="8961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>
            <a:extLst>
              <a:ext uri="{FF2B5EF4-FFF2-40B4-BE49-F238E27FC236}">
                <a16:creationId xmlns:a16="http://schemas.microsoft.com/office/drawing/2014/main" id="{06A0C763-8235-4C14-8A39-E93598225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25" y="333375"/>
            <a:ext cx="1225550" cy="431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SV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s-SV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id="{1D07E7F4-699C-414E-A56D-56CE79E8A9E1}"/>
              </a:ext>
            </a:extLst>
          </p:cNvPr>
          <p:cNvSpPr txBox="1">
            <a:spLocks/>
          </p:cNvSpPr>
          <p:nvPr/>
        </p:nvSpPr>
        <p:spPr bwMode="auto">
          <a:xfrm>
            <a:off x="1476375" y="1657350"/>
            <a:ext cx="5761038" cy="43180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s-SV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AutoShape 6" descr="data:image/jpeg;base64,/9j/4AAQSkZJRgABAQAAAQABAAD/2wCEAAkGBw8QDxANEA4QDQ8PDw8PDQ0PDw8ODQ0MFBEWFxQRFBUYHCggGholHRQUITEhJSkrLi4uFx8zODMsNygtLisBCgoKDg0OFxAQFywcFRwsLCwsLCwuKywsLCwsLCwsLCwsLCwsLSwsNywsLCwuLDcsLCwsLCwsLDcsNzcsLDcsLP/AABEIAMgAyAMBEQACEQEDEQH/xAAcAAACAgMBAQAAAAAAAAAAAAAAAQUHAgMGBAj/xABLEAABAgMBCAwMBAYABwAAAAABAAIDBBEhBQYSMTJRsbIHExQWM0FxcnORktEiIzVSYWJjZIGjweIkNFSCFUJEU5OhJUOzw+Hw8f/EABoBAQADAQEBAAAAAAAAAAAAAAABAgQFAwb/xAApEQEAAQMBBwUBAQEBAAAAAAAAAQIDETEEEhMUITNRBTJBQmEigVIj/9oADAMBAAIRAxEAPwC8UAgSCPn7sy8Gx8QYXmN8J3UvSi1XXpCk10wh4t+TBkwHO9LnhmgFaOTq+Zec3ohr35+7fO+xTyc+UcePA35+7/O+xOSnycePA35+7/O+xOSnycf8G/P3f532JyU+Tj/g35+7/O+xOSnycf8ABvz93+d9iclPk4/4N+fu/wA77E5KfJx/wb8/d/nfYnJT5OP+Dfn7v877E5KfJx/wb8/d/nfYnJT5OP8Ag35+7/O+xOSnycf8G/P3f532JyU+Tj/g35+7/O+xOSnycf8ABvz93+d9iclPk4/4N+fu3zvsTk58nHhshX5MOXAc0Z2vD/oFWdjq8p48JiQuzLx7GRBheY7wXdS8K7NdOsPSmumUgvNc1AFIECKDi74L5nEmDAOC0VDooNHOPGG5gt9jZoxvVM9y58QgpeUe+3JB4yLT8ONapriNHhiZe1kgwZ3cp4vgvOa5lbdiGZl4QxtaPjRRmo6Mdqg5mdpTmpPQbVBzM7SZqOg2qDmZ2kzUdBtUHMztJmo6DaoOZnaTNR0G1QczO0majoNqg5mdpM1HQbVBzM7SZqOg2qDmZ2kzUdBtUHMztJmo6DaoOZnaTNR0G1QczO0majoNqg5mdpM1HRk2XhHE1p5DVN6oxDB9z2HFVvprVTvybsPFHk3stHhAcYsI+Cvv7ymMJ69++ZzS2DHOE0mjYptc05jnCy3tnjG9S97d34l2YKwNBoEg5q/K6phwxAYaPi1LiDa2GMfX9CtOy2t6czo8bteOjl7nyooIjv2giymcrbcr+IeGMvVNTQYM7jib3qtNOUz0RUaae7GaegWBe0UxCkzlpqrYQKoCqAqgKoCqAqgKoCqAqgKoCqAqgKoCqYMt0Gae3E74G0Ku7CYqSspNh4sscMbV41UzEr5y8t0pb/mNHOHFTOr0T5Vqj5dTebdUxWGA81fCpgk2l0M931WLabW7OY0aLVeYw6VZXsxcbEFZ3fjmNNxBjo4Q2+gD/wBK6tmN2hjuTmp640QMaXcQFgzniCrEZlMziEFEiFxLjaTjWiIw85ljVSgVQFUBVAVQFUBVAVQFUBVAVRBtBJAAJJxACpKicRrKcZSUC4M2+0QHgZ3UZpXlN+3HyvFuZexl6M4eKG3lf3Lzna6IW4FTZvOms8LtHuTm6DgSxdefN+yP7z3JzlBwJQ09KvgxHQn0D20rQ1FoqveiqKo3oec04lphxC0hwxi1WnrCIlOwogiMrxOFCM2deFXSXo8l70wYU3DtxuMM8hs0gKb8b1stzipZrSuU2NUwaNKCsIds08+0iH4gldaPZDFrVLK68XJb+46O9TahFSNqvVUVQFUBVAVQFUBVAVQFUBVAVQSl79yHTcQtDsCGyhiPpU0OJo9JoV4Xr0W4/Xpbo3uqxLnXMgwG4MKGG2WuxvdynjXMruVVdZlqimIe1VWJAIBBWd9x/Gxv2aoXV2btsd33Ieq93kkrjxcpnIR9fovK5C9LA1E0zpYRHJhBKu3KY9y0pc1aCuQ2sJvJKmBWEA/ionPi6SurHbhij3S1XXPjBzRpKtb0RU8VV6qiqAqgKoCqAqgKoCqAqgKoMobXOIa0Vc4hrRncTQBVqmI6kRnota4lzWy0FsIWnHEdiw4hxlce5c36sttFO7GEgqLhAIBAIKwvwP42N+zUC6uzduGO77kNVaHm91yD4w806QvO5otS2Rj+Kh8+FrBUn2Sn7QtCVyQuS2lN5JUwKsgH8VE58XSV1Y7cMX2lruufGDmjSVa3orU8NV6oFUBVAVQOqAqgKoBA6oCqIdDeNKCJN4RFRBYX/vrQaSsu1VYox5e1mP6WQFy2s1IECJQQc3fZJw3FhiF5Fh2tpcAeVe9OzXJjOHnVdph5jfvJ5ovY/wDKvylavHpcVfBPsjzMSMyuC7BphChsbQ2LbZommnEvCuqJnKOqvZR7rkHxh5p0hedzRanVtjH8VD58LWCpPslP2hacrkBcltKbySpgVVAP4uJz42krqx24YvtLXdg+M/aNJV7eitTwVXoqKoCqB1QOqAqpBVAAoGgSDtdjZlsy7oW65XP22dIabEau4WFoCAUDmL/bouhS7YTTR0dxaSDQiG0VdpA+K17LRFVXX4eV6cQrmq6bHoKp0Cqh1FUHtuOfGHmnSF53NFqdW2MfxcPnwtYKk+yU/aFrSuQFyW4pvIPIVMIUjKzsQT8dtajbpiw22YZXXjtwx/Mtl2bptEUBwI8AWi0YyrW46K1NMOaY7E8H40K9MKt1UwCqBgqAVQFVIdUBVTOuEFhjOOsJ0TgYYzjrChDudjR1RNW1tg6Hrn7b7oadnnpLt1haQgSDgtkt9IksK/yRT/ti37FHSWa+4zDGcda3M4wxnHWpDwv/ALxKBqiTTG43DSUwN1x7pNMUhoJ8A2mwYwqXI6LUtUzORDPwG4WCNtl6gZsNuNVntyt9oXdK5AXHbSm8kpAomD5Rj9NM65XYjtwxfMvPfCPGjmDSVe3orUjKL2VbYcVzcTiOQmiD0MuhFHGHcoUYG9l1Dxs+IKYG5t0mZnDqTA2NnoXnU5QQmBsE3DP84TCJZbc3zm9YSTwuwScL+1D7De5cHeq8uhER4G44X9qH2G9yb1XlOI8NkKC1tcFrW1x4IAr1KJmZMNihIQKiDCJAY7KY11MWE0GnWpiZjRExEsNxwv7UPsN7k3qvJux4G44X9qH2G9yb1XkxClNkCy6Mw0WNBZRosaPAHEF2Nl624mWK77nN0WhRJ3vDxp5h0heV3Ral6Io/4hA6aW12qk9uU/aF6yuQFxm4pvJKQKKgj/iEfppnXK7EduGKNZee+AeNHMGkq9vRWpG0XsqEDCkOiBphBpgCnAThYkj6SC+cdGDRIQCAQCAQCBIKP2QvKczys/6YXZ2XtwxXfc5wrS80le/wp5h0heV3RanV6I3lCB00trtXnPblP2hekrkBcZuKbyT8UgUVA8oR+mmdcrsx24Yo90tF8HCjmDSVe1orUjV7KhAwgyClAQNSgAJgDhYonQfSAXzjpRoaJJA0AgEAoApCQUhsg+U5nlZqBdrZO1DFd9znCtDzSVwOFPMOkLyu6LUavRF8oQOmltdqpPblP2hecrkBcVuKbyT8UgUZA8oR+mmdcrsx24YvtLRfBwo5g0lelrRWpGL1VNEGFIaBoCilBgJgOimEQ9f8Umf1Ux/ni968uFT4Wmuryf8AFJn9VMf54vep4VHg36vKwdieaixBN7ZFiRaGXptj3PwaiJWlcWJc7b6aaZjENWz1TKwVz2gIEgrfZXm4sOLKCHFiQgYcbCEOI9gJDmUrQ2410dhoiqJyzX6piYw4T+KTX6qY/wA8XvXQ4VHhn36vI/is1+qmP88XvUTaozob8vLGiue4ve5z3HG5xLnHlJtV4pxHREzlrKCSuBwp5h0heV3RejVvjeUIHSy2u1ec9uU/aF5yuQFxW4pvJKQKMheUI/SzOuV2Y7cMP2lovg4UcwaSvS1orUjV7KmgalBgIHRA1KDQFFOA6JgFEwLG2IP6zll9ERcv1H3UtWzaSsZc1qCBIKy2X+FlOjj60NdT0/2yybTrCv10WYqKEkQgSCSuBwp5h0heV3RehvjeUIHSy2uF5z25T9oXlK5AXEbym8kpAo2D5Qj9NM65XaiP/OGH7S0XwcKOYNJXpa0VqRq9lcmiMmApGSYQKJgOiB0UwBSHRAUQWNsQ4pzll9ERcr1HWlq2bSVirmtQQCCstl3hZTo4+tDXU9P0qZNp1hX5C6WGYlGAJgIhQlI3A4U8w6QvK7ovQ3xfKEDpZbXavOe3KftC8ZXIC4jeJvJKmBRkLyhH6aZ13LtR24YftLTfBwo5g0lXtaK1I1eyjIBA1IYCIOikCBgIGAgasBBYuxH/AFnLL/8AcXJ9R1patm0lYi5rUEAgrLZd4WU6OPrQ11fTtKmTadYcCuizEgRCgJEpK4HCnmHSF5XdF6G6N5QgdLL67V5T25T9oXhK5AXElvE3klIFHQfKEfppjXK7cduGH7S0Xf4UcwaSr2tFakaF7KMkDVkGgYCBqwaBgIgUUhoLD2I8U5yy+iIuR6lrS17NpKxFzWoIEgrTZc4WU6OPrMXV9N9tTJtOsOBXTZRRQlioCIQSVweFPMOkLyu6L0at0b8/A6WX12rzq7UrfeF3yuQFwm8pvJKCj4P5+P00xrlduO3DD9paLvcKOYNJV7WitSOXsoyUoAUjIBIDU4DopDoiDU4DomAUTAsPYkxTnLL6Ii5PqWtLXs2krDXMaggSCtdlvhZTo42sxdX0321Mm06w4Ki6bKSjCWJTASgSNwOFPMOkLyu6L0at8X8/B6WX1wvOrtSt9oXdK5AXCbxN5JQUdB/Px+mmNdy7cduGGfdLTd4eNHMGkr0taKVI5eyhgIGpGQUwGpQyUgogYClB0QFESsPYlxTnLA0RFyPUtaf9a9m0lYS5jUECQVtstcLKdHG1mLq+m+2pk2nWHBLqMpUUJY0SQlUSNweFPMOkLyu6L0at0X8/B6WX1wvOrtSt9oXdK5AXCbymskpAo9hwboRQeOPGHxLiu5R24YZ6VMr4YWRE5WnSPqrWvCtcIZe6ksgpQyCBhWgMKUGEGQUhhEBSGgsLYm/q+WBoiLkep60/617NpKwVy2sIEgrbZZ4WU6ONrMXW9N9tTJtOsODK6bKSgYoEq4Sl73oWW/isaNJ+i8L3heiGAqboQ+OkxBA9ADmlRXiLUpj3rwlckci4LoHMCrSPQgpK+2AYE894swiIreIekf6XY2Wrft4Y70YqSMxBEVhbWxwBBzHiKtTOJRMZhysWE5ji1woRjWqJy8ZjBKyGQUjJTCDUhhBkFIYUgRBqRYWxR/V8sDREXH9T91P+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/VP7LO5eXJWf+U8avyW+26H6p/ZZ3JyVn/lPGr8kb7bofqn9lnco5Kz/AMo41flH3TurHmS10eKYpYCGkhooDSuIegL1t2aLfSmFaq5q6zLwlXwqxKJhvlpKJEPgts842NXnNcQtFOU9IyLYQs8Jxxu+gWau5MvSIwj7tTwoYLDXieRi5qvbpx1lFU56Q7K8G4xhtw3Dw30LvQOILlbVe4lfTSGuzRiMu/aKLK9Qg8d0ZQRGkJkVPfFe25j3RIbcZJczP6Qujs21YjdqZrlrPWEXLXViQ/BiAuFlMLwXAfVbpppq6xLwzNPSYScG6kFwy8HOHAhUm3VGi29DIiWdb4o146tBUxFaOhbRK+y7Q71OazEGIErmhdsd6n+0YhltEt7LtDvU5rOg2mW9n2h3pms/k9plvZ9od6nerP5PaZb2fab3qd6tH8stolvZdod6b1Z/J7RLez7Q703riP5IwJb2XaHem9Wn+S2mW9l2h3pvVnRjtMt7PtDvUb1aY3RtMt7LtDvUZrI3S2mW9l2h3p/Z0FJZtvihTjq0qv8AZ0YxbpwWjKwsdA0E4k4dUrb0IyaunEi1YxpaDxNqXn48Svu00RmZV3pq6Qlb3b3HPe18QYiCGY6HOVz9p2ve/mnR727PzK1rnyghtAXNaXsUgQCDxTkg2ILQg5e6V7QPEHDMRVWiuqnSUTGXPx7021yKclQtFO13Y+XnNmmWreqPMd1lTztxHApMXqjzXdZTnbhwKRvVHmu6ynO3DgUjesPNd1lTztxHBpPeuPNd1lOeunApG9j1T1lTz104FJ72PVd1lOeup4FA3s+q7rKc/dOXoPe16p6yp5+6jgUDez6p6yo5+6nl6C3seq7rKc9dOXoLex6p6ynPXUcCkb1/Vd1lOeunApLesPNd1lRztw4NI3rDzHdZU87dTwaW2BeoK5FeUkqk7Xdn5TFmnLoLmXtAUsoPQKLwm5VVPWXpERHw6iSkWwxYF5pexSBAIBAIEWoNboDTxIFuZuZAbmZmQG5mZkBuZmZAbmZmQG5mZkBuZmZAbmZmQG5mZkBuZmZAbmZmQG5mZkBuZmZAbmZmQG5m5ggYgNzBBsAogaAQCD//2Q==">
            <a:extLst>
              <a:ext uri="{FF2B5EF4-FFF2-40B4-BE49-F238E27FC236}">
                <a16:creationId xmlns:a16="http://schemas.microsoft.com/office/drawing/2014/main" id="{91EDED39-BA95-45F0-9454-DB337E6BC1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5" name="AutoShape 8" descr="data:image/jpeg;base64,/9j/4AAQSkZJRgABAQAAAQABAAD/2wCEAAkGBw8QDxANEA4QDQ8PDw8PDQ0PDw8ODQ0MFBEWFxQRFBUYHCggGholHRQUITEhJSkrLi4uFx8zODMsNygtLisBCgoKDg0OFxAQFywcFRwsLCwsLCwuKywsLCwsLCwsLCwsLCwsLSwsNywsLCwuLDcsLCwsLCwsLDcsNzcsLDcsLP/AABEIAMgAyAMBEQACEQEDEQH/xAAcAAACAgMBAQAAAAAAAAAAAAAAAQUHAgMGBAj/xABLEAABAgMBCAwMBAYABwAAAAABAAIDBBEhBQYSMTJRsbIHExQWM0FxcnORktEiIzVSYWJjZIGjweIkNFSCFUJEU5OhJUOzw+Hw8f/EABoBAQADAQEBAAAAAAAAAAAAAAABAgQFAwb/xAApEQEAAQMBBwUBAQEBAAAAAAAAAQIDETEEEhMUITNRBTJBQmEigVIj/9oADAMBAAIRAxEAPwC8UAgSCPn7sy8Gx8QYXmN8J3UvSi1XXpCk10wh4t+TBkwHO9LnhmgFaOTq+Zec3ohr35+7fO+xTyc+UcePA35+7/O+xOSnycePA35+7/O+xOSnycf8G/P3f532JyU+Tj/g35+7/O+xOSnycf8ABvz93+d9iclPk4/4N+fu/wA77E5KfJx/wb8/d/nfYnJT5OP+Dfn7v877E5KfJx/wb8/d/nfYnJT5OP8Ag35+7/O+xOSnycf8G/P3f532JyU+Tj/g35+7/O+xOSnycf8ABvz93+d9iclPk4/4N+fu3zvsTk58nHhshX5MOXAc0Z2vD/oFWdjq8p48JiQuzLx7GRBheY7wXdS8K7NdOsPSmumUgvNc1AFIECKDi74L5nEmDAOC0VDooNHOPGG5gt9jZoxvVM9y58QgpeUe+3JB4yLT8ONapriNHhiZe1kgwZ3cp4vgvOa5lbdiGZl4QxtaPjRRmo6Mdqg5mdpTmpPQbVBzM7SZqOg2qDmZ2kzUdBtUHMztJmo6DaoOZnaTNR0G1QczO0majoNqg5mdpM1HQbVBzM7SZqOg2qDmZ2kzUdBtUHMztJmo6DaoOZnaTNR0G1QczO0majoNqg5mdpM1HRk2XhHE1p5DVN6oxDB9z2HFVvprVTvybsPFHk3stHhAcYsI+Cvv7ymMJ69++ZzS2DHOE0mjYptc05jnCy3tnjG9S97d34l2YKwNBoEg5q/K6phwxAYaPi1LiDa2GMfX9CtOy2t6czo8bteOjl7nyooIjv2giymcrbcr+IeGMvVNTQYM7jib3qtNOUz0RUaae7GaegWBe0UxCkzlpqrYQKoCqAqgKoCqAqgKoCqAqgKoCqAqgKoCqYMt0Gae3E74G0Ku7CYqSspNh4sscMbV41UzEr5y8t0pb/mNHOHFTOr0T5Vqj5dTebdUxWGA81fCpgk2l0M931WLabW7OY0aLVeYw6VZXsxcbEFZ3fjmNNxBjo4Q2+gD/wBK6tmN2hjuTmp640QMaXcQFgzniCrEZlMziEFEiFxLjaTjWiIw85ljVSgVQFUBVAVQFUBVAVQFUBVAVRBtBJAAJJxACpKicRrKcZSUC4M2+0QHgZ3UZpXlN+3HyvFuZexl6M4eKG3lf3Lzna6IW4FTZvOms8LtHuTm6DgSxdefN+yP7z3JzlBwJQ09KvgxHQn0D20rQ1FoqveiqKo3oec04lphxC0hwxi1WnrCIlOwogiMrxOFCM2deFXSXo8l70wYU3DtxuMM8hs0gKb8b1stzipZrSuU2NUwaNKCsIds08+0iH4gldaPZDFrVLK68XJb+46O9TahFSNqvVUVQFUBVAVQFUBVAVQFUBVAVQSl79yHTcQtDsCGyhiPpU0OJo9JoV4Xr0W4/Xpbo3uqxLnXMgwG4MKGG2WuxvdynjXMruVVdZlqimIe1VWJAIBBWd9x/Gxv2aoXV2btsd33Ieq93kkrjxcpnIR9fovK5C9LA1E0zpYRHJhBKu3KY9y0pc1aCuQ2sJvJKmBWEA/ionPi6SurHbhij3S1XXPjBzRpKtb0RU8VV6qiqAqgKoCqAqgKoCqAqgKoMobXOIa0Vc4hrRncTQBVqmI6kRnota4lzWy0FsIWnHEdiw4hxlce5c36sttFO7GEgqLhAIBAIKwvwP42N+zUC6uzduGO77kNVaHm91yD4w806QvO5otS2Rj+Kh8+FrBUn2Sn7QtCVyQuS2lN5JUwKsgH8VE58XSV1Y7cMX2lruufGDmjSVa3orU8NV6oFUBVAVQOqAqgKoBA6oCqIdDeNKCJN4RFRBYX/vrQaSsu1VYox5e1mP6WQFy2s1IECJQQc3fZJw3FhiF5Fh2tpcAeVe9OzXJjOHnVdph5jfvJ5ovY/wDKvylavHpcVfBPsjzMSMyuC7BphChsbQ2LbZommnEvCuqJnKOqvZR7rkHxh5p0hedzRanVtjH8VD58LWCpPslP2hacrkBcltKbySpgVVAP4uJz42krqx24YvtLXdg+M/aNJV7eitTwVXoqKoCqB1QOqAqpBVAAoGgSDtdjZlsy7oW65XP22dIabEau4WFoCAUDmL/bouhS7YTTR0dxaSDQiG0VdpA+K17LRFVXX4eV6cQrmq6bHoKp0Cqh1FUHtuOfGHmnSF53NFqdW2MfxcPnwtYKk+yU/aFrSuQFyW4pvIPIVMIUjKzsQT8dtajbpiw22YZXXjtwx/Mtl2bptEUBwI8AWi0YyrW46K1NMOaY7E8H40K9MKt1UwCqBgqAVQFVIdUBVTOuEFhjOOsJ0TgYYzjrChDudjR1RNW1tg6Hrn7b7oadnnpLt1haQgSDgtkt9IksK/yRT/ti37FHSWa+4zDGcda3M4wxnHWpDwv/ALxKBqiTTG43DSUwN1x7pNMUhoJ8A2mwYwqXI6LUtUzORDPwG4WCNtl6gZsNuNVntyt9oXdK5AXHbSm8kpAomD5Rj9NM65XYjtwxfMvPfCPGjmDSVe3orUjKL2VbYcVzcTiOQmiD0MuhFHGHcoUYG9l1Dxs+IKYG5t0mZnDqTA2NnoXnU5QQmBsE3DP84TCJZbc3zm9YSTwuwScL+1D7De5cHeq8uhER4G44X9qH2G9yb1XlOI8NkKC1tcFrW1x4IAr1KJmZMNihIQKiDCJAY7KY11MWE0GnWpiZjRExEsNxwv7UPsN7k3qvJux4G44X9qH2G9yb1XkxClNkCy6Mw0WNBZRosaPAHEF2Nl624mWK77nN0WhRJ3vDxp5h0heV3Ral6Io/4hA6aW12qk9uU/aF6yuQFxm4pvJKQKKgj/iEfppnXK7EduGKNZee+AeNHMGkq9vRWpG0XsqEDCkOiBphBpgCnAThYkj6SC+cdGDRIQCAQCAQCBIKP2QvKczys/6YXZ2XtwxXfc5wrS80le/wp5h0heV3RanV6I3lCB00trtXnPblP2hekrkBcZuKbyT8UgUVA8oR+mmdcrsx24Yo90tF8HCjmDSVe1orUjV7KhAwgyClAQNSgAJgDhYonQfSAXzjpRoaJJA0AgEAoApCQUhsg+U5nlZqBdrZO1DFd9znCtDzSVwOFPMOkLyu6LUavRF8oQOmltdqpPblP2hecrkBcVuKbyT8UgUZA8oR+mmdcrsx24YvtLRfBwo5g0lelrRWpGL1VNEGFIaBoCilBgJgOimEQ9f8Umf1Ux/ni968uFT4Wmuryf8AFJn9VMf54vep4VHg36vKwdieaixBN7ZFiRaGXptj3PwaiJWlcWJc7b6aaZjENWz1TKwVz2gIEgrfZXm4sOLKCHFiQgYcbCEOI9gJDmUrQ2410dhoiqJyzX6piYw4T+KTX6qY/wA8XvXQ4VHhn36vI/is1+qmP88XvUTaozob8vLGiue4ve5z3HG5xLnHlJtV4pxHREzlrKCSuBwp5h0heV3RejVvjeUIHSy2u1ec9uU/aF5yuQFxW4pvJKQKMheUI/SzOuV2Y7cMP2lovg4UcwaSvS1orUjV7KmgalBgIHRA1KDQFFOA6JgFEwLG2IP6zll9ERcv1H3UtWzaSsZc1qCBIKy2X+FlOjj60NdT0/2yybTrCv10WYqKEkQgSCSuBwp5h0heV3RehvjeUIHSy2uF5z25T9oXlK5AXEbym8kpAo2D5Qj9NM65XaiP/OGH7S0XwcKOYNJXpa0VqRq9lcmiMmApGSYQKJgOiB0UwBSHRAUQWNsQ4pzll9ERcr1HWlq2bSVirmtQQCCstl3hZTo4+tDXU9P0qZNp1hX5C6WGYlGAJgIhQlI3A4U8w6QvK7ovQ3xfKEDpZbXavOe3KftC8ZXIC4jeJvJKmBRkLyhH6aZ13LtR24YftLTfBwo5g0lXtaK1I1eyjIBA1IYCIOikCBgIGAgasBBYuxH/AFnLL/8AcXJ9R1patm0lYi5rUEAgrLZd4WU6OPrQ11fTtKmTadYcCuizEgRCgJEpK4HCnmHSF5XdF6G6N5QgdLL67V5T25T9oXhK5AXElvE3klIFHQfKEfppjXK7cduGH7S0Xf4UcwaSr2tFakaF7KMkDVkGgYCBqwaBgIgUUhoLD2I8U5yy+iIuR6lrS17NpKxFzWoIEgrTZc4WU6OPrMXV9N9tTJtOsOBXTZRRQlioCIQSVweFPMOkLyu6L0at0b8/A6WX12rzq7UrfeF3yuQFwm8pvJKCj4P5+P00xrlduO3DD9paLvcKOYNJV7WitSOXsoyUoAUjIBIDU4DopDoiDU4DomAUTAsPYkxTnLL6Ii5PqWtLXs2krDXMaggSCtdlvhZTo42sxdX0321Mm06w4Ki6bKSjCWJTASgSNwOFPMOkLyu6L0at8X8/B6WX1wvOrtSt9oXdK5AXCbxN5JQUdB/Px+mmNdy7cduGGfdLTd4eNHMGkr0taKVI5eyhgIGpGQUwGpQyUgogYClB0QFESsPYlxTnLA0RFyPUtaf9a9m0lYS5jUECQVtstcLKdHG1mLq+m+2pk2nWHBLqMpUUJY0SQlUSNweFPMOkLyu6L0at0X8/B6WX1wvOrtSt9oXdK5AXCbymskpAo9hwboRQeOPGHxLiu5R24YZ6VMr4YWRE5WnSPqrWvCtcIZe6ksgpQyCBhWgMKUGEGQUhhEBSGgsLYm/q+WBoiLkep60/617NpKwVy2sIEgrbZZ4WU6ONrMXW9N9tTJtOsODK6bKSgYoEq4Sl73oWW/isaNJ+i8L3heiGAqboQ+OkxBA9ADmlRXiLUpj3rwlckci4LoHMCrSPQgpK+2AYE894swiIreIekf6XY2Wrft4Y70YqSMxBEVhbWxwBBzHiKtTOJRMZhysWE5ji1woRjWqJy8ZjBKyGQUjJTCDUhhBkFIYUgRBqRYWxR/V8sDREXH9T91P+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/VP7LO5eXJWf+U8avyW+26H6p/ZZ3JyVn/lPGr8kb7bofqn9lnco5Kz/AMo41flH3TurHmS10eKYpYCGkhooDSuIegL1t2aLfSmFaq5q6zLwlXwqxKJhvlpKJEPgts842NXnNcQtFOU9IyLYQs8Jxxu+gWau5MvSIwj7tTwoYLDXieRi5qvbpx1lFU56Q7K8G4xhtw3Dw30LvQOILlbVe4lfTSGuzRiMu/aKLK9Qg8d0ZQRGkJkVPfFe25j3RIbcZJczP6Qujs21YjdqZrlrPWEXLXViQ/BiAuFlMLwXAfVbpppq6xLwzNPSYScG6kFwy8HOHAhUm3VGi29DIiWdb4o146tBUxFaOhbRK+y7Q71OazEGIErmhdsd6n+0YhltEt7LtDvU5rOg2mW9n2h3pms/k9plvZ9od6nerP5PaZb2fab3qd6tH8stolvZdod6b1Z/J7RLez7Q703riP5IwJb2XaHem9Wn+S2mW9l2h3pvVnRjtMt7PtDvUb1aY3RtMt7LtDvUZrI3S2mW9l2h3p/Z0FJZtvihTjq0qv8AZ0YxbpwWjKwsdA0E4k4dUrb0IyaunEi1YxpaDxNqXn48Svu00RmZV3pq6Qlb3b3HPe18QYiCGY6HOVz9p2ve/mnR727PzK1rnyghtAXNaXsUgQCDxTkg2ILQg5e6V7QPEHDMRVWiuqnSUTGXPx7021yKclQtFO13Y+XnNmmWreqPMd1lTztxHApMXqjzXdZTnbhwKRvVHmu6ynO3DgUjesPNd1lTztxHBpPeuPNd1lOeunApG9j1T1lTz104FJ72PVd1lOeup4FA3s+q7rKc/dOXoPe16p6yp5+6jgUDez6p6yo5+6nl6C3seq7rKc9dOXoLex6p6ynPXUcCkb1/Vd1lOeunApLesPNd1lRztw4NI3rDzHdZU87dTwaW2BeoK5FeUkqk7Xdn5TFmnLoLmXtAUsoPQKLwm5VVPWXpERHw6iSkWwxYF5pexSBAIBAIEWoNboDTxIFuZuZAbmZmQG5mZkBuZmZAbmZmQG5mZkBuZmZAbmZmQG5mZkBuZmZAbmZmQG5mZkBuZmZAbmZmQG5m5ggYgNzBBsAogaAQCD//2Q==">
            <a:extLst>
              <a:ext uri="{FF2B5EF4-FFF2-40B4-BE49-F238E27FC236}">
                <a16:creationId xmlns:a16="http://schemas.microsoft.com/office/drawing/2014/main" id="{F2C49FC6-B8E6-40F1-8086-FDEA59EA3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8" name="1 Rectángulo">
            <a:extLst>
              <a:ext uri="{FF2B5EF4-FFF2-40B4-BE49-F238E27FC236}">
                <a16:creationId xmlns:a16="http://schemas.microsoft.com/office/drawing/2014/main" id="{55D8FEAC-A7B6-41FC-BECA-18EF80113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976313"/>
            <a:ext cx="713581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3600" b="1" dirty="0">
                <a:solidFill>
                  <a:srgbClr val="000000"/>
                </a:solidFill>
                <a:latin typeface="Arial Black" panose="020B0A04020102020204" pitchFamily="34" charset="0"/>
              </a:rPr>
              <a:t>MCP-ES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SV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Contribuyendo a la reducción significativa y sostenible del VIH, Tuberculosis y Malaria, a través de las subvenciones del Fondo Mundial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3 Marcador de contenido">
            <a:extLst>
              <a:ext uri="{FF2B5EF4-FFF2-40B4-BE49-F238E27FC236}">
                <a16:creationId xmlns:a16="http://schemas.microsoft.com/office/drawing/2014/main" id="{C0FFA038-52D8-42C5-9680-1D275CDF556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4851240"/>
              </p:ext>
            </p:extLst>
          </p:nvPr>
        </p:nvGraphicFramePr>
        <p:xfrm>
          <a:off x="179388" y="2060575"/>
          <a:ext cx="8785225" cy="3627438"/>
        </p:xfrm>
        <a:graphic>
          <a:graphicData uri="http://schemas.openxmlformats.org/drawingml/2006/table">
            <a:tbl>
              <a:tblPr/>
              <a:tblGrid>
                <a:gridCol w="1719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7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5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9957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s-ES" sz="36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Apoyo al Plan Nacional Estratégico Multisectorial para el Control de la Tuberculosis 2016-2021 ( PENMTB ) en El Salvador</a:t>
                      </a:r>
                      <a:endParaRPr lang="es-ES" sz="32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  <a:p>
                      <a:pPr algn="ctr" fontAlgn="b"/>
                      <a:endParaRPr lang="es-ES" sz="32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01 Enero 2019 –  30 Junio 2019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859">
                <a:tc>
                  <a:txBody>
                    <a:bodyPr/>
                    <a:lstStyle/>
                    <a:p>
                      <a:pPr algn="ctr" fontAlgn="b"/>
                      <a:endParaRPr lang="es-SV" sz="3200" b="1" i="0" u="none" strike="noStrike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3200" b="1" i="0" u="none" strike="noStrike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3200" b="1" i="1" u="none" strike="noStrike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3200" b="1" i="0" u="none" strike="noStrike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3200" b="0" i="0" u="none" strike="noStrike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3200" b="0" i="0" u="none" strike="noStrike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A6DA062B-83CB-4A2B-A54B-23CCF2975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16" y="44624"/>
            <a:ext cx="2487384" cy="8961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33005F32-3626-4159-A2BF-8901BABB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36613"/>
            <a:ext cx="8153400" cy="720725"/>
          </a:xfrm>
        </p:spPr>
        <p:txBody>
          <a:bodyPr/>
          <a:lstStyle/>
          <a:p>
            <a:pPr>
              <a:defRPr/>
            </a:pPr>
            <a:r>
              <a:rPr lang="es-E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Información de la Subvención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711AEAD-BC1D-4817-BEE6-91876BA26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009006"/>
              </p:ext>
            </p:extLst>
          </p:nvPr>
        </p:nvGraphicFramePr>
        <p:xfrm>
          <a:off x="323528" y="1916832"/>
          <a:ext cx="8496942" cy="3888434"/>
        </p:xfrm>
        <a:graphic>
          <a:graphicData uri="http://schemas.openxmlformats.org/drawingml/2006/table">
            <a:tbl>
              <a:tblPr/>
              <a:tblGrid>
                <a:gridCol w="1082227">
                  <a:extLst>
                    <a:ext uri="{9D8B030D-6E8A-4147-A177-3AD203B41FA5}">
                      <a16:colId xmlns:a16="http://schemas.microsoft.com/office/drawing/2014/main" val="137889449"/>
                    </a:ext>
                  </a:extLst>
                </a:gridCol>
                <a:gridCol w="636173">
                  <a:extLst>
                    <a:ext uri="{9D8B030D-6E8A-4147-A177-3AD203B41FA5}">
                      <a16:colId xmlns:a16="http://schemas.microsoft.com/office/drawing/2014/main" val="3997387330"/>
                    </a:ext>
                  </a:extLst>
                </a:gridCol>
                <a:gridCol w="1045666">
                  <a:extLst>
                    <a:ext uri="{9D8B030D-6E8A-4147-A177-3AD203B41FA5}">
                      <a16:colId xmlns:a16="http://schemas.microsoft.com/office/drawing/2014/main" val="1841320686"/>
                    </a:ext>
                  </a:extLst>
                </a:gridCol>
                <a:gridCol w="1228474">
                  <a:extLst>
                    <a:ext uri="{9D8B030D-6E8A-4147-A177-3AD203B41FA5}">
                      <a16:colId xmlns:a16="http://schemas.microsoft.com/office/drawing/2014/main" val="3240933317"/>
                    </a:ext>
                  </a:extLst>
                </a:gridCol>
                <a:gridCol w="592301">
                  <a:extLst>
                    <a:ext uri="{9D8B030D-6E8A-4147-A177-3AD203B41FA5}">
                      <a16:colId xmlns:a16="http://schemas.microsoft.com/office/drawing/2014/main" val="3226293065"/>
                    </a:ext>
                  </a:extLst>
                </a:gridCol>
                <a:gridCol w="950604">
                  <a:extLst>
                    <a:ext uri="{9D8B030D-6E8A-4147-A177-3AD203B41FA5}">
                      <a16:colId xmlns:a16="http://schemas.microsoft.com/office/drawing/2014/main" val="1605789995"/>
                    </a:ext>
                  </a:extLst>
                </a:gridCol>
                <a:gridCol w="870168">
                  <a:extLst>
                    <a:ext uri="{9D8B030D-6E8A-4147-A177-3AD203B41FA5}">
                      <a16:colId xmlns:a16="http://schemas.microsoft.com/office/drawing/2014/main" val="2691434846"/>
                    </a:ext>
                  </a:extLst>
                </a:gridCol>
                <a:gridCol w="178101">
                  <a:extLst>
                    <a:ext uri="{9D8B030D-6E8A-4147-A177-3AD203B41FA5}">
                      <a16:colId xmlns:a16="http://schemas.microsoft.com/office/drawing/2014/main" val="1621900351"/>
                    </a:ext>
                  </a:extLst>
                </a:gridCol>
                <a:gridCol w="765191">
                  <a:extLst>
                    <a:ext uri="{9D8B030D-6E8A-4147-A177-3AD203B41FA5}">
                      <a16:colId xmlns:a16="http://schemas.microsoft.com/office/drawing/2014/main" val="566833241"/>
                    </a:ext>
                  </a:extLst>
                </a:gridCol>
                <a:gridCol w="482614">
                  <a:extLst>
                    <a:ext uri="{9D8B030D-6E8A-4147-A177-3AD203B41FA5}">
                      <a16:colId xmlns:a16="http://schemas.microsoft.com/office/drawing/2014/main" val="2968093351"/>
                    </a:ext>
                  </a:extLst>
                </a:gridCol>
                <a:gridCol w="665423">
                  <a:extLst>
                    <a:ext uri="{9D8B030D-6E8A-4147-A177-3AD203B41FA5}">
                      <a16:colId xmlns:a16="http://schemas.microsoft.com/office/drawing/2014/main" val="1433517533"/>
                    </a:ext>
                  </a:extLst>
                </a:gridCol>
              </a:tblGrid>
              <a:tr h="547346"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SV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 Tablero de mando:  El Salvador - TB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265568"/>
                  </a:ext>
                </a:extLst>
              </a:tr>
              <a:tr h="228060"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676341"/>
                  </a:ext>
                </a:extLst>
              </a:tr>
              <a:tr h="228060"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874624"/>
                  </a:ext>
                </a:extLst>
              </a:tr>
              <a:tr h="490331">
                <a:tc>
                  <a:txBody>
                    <a:bodyPr/>
                    <a:lstStyle/>
                    <a:p>
                      <a:pPr algn="r" fontAlgn="ctr"/>
                      <a:r>
                        <a:rPr lang="es-SV" sz="9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País: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El Salvador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Título de la subvención: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Financiamiento al PENM TB 2019 - 2021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581876"/>
                  </a:ext>
                </a:extLst>
              </a:tr>
              <a:tr h="255428"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188551"/>
                  </a:ext>
                </a:extLst>
              </a:tr>
              <a:tr h="200694"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012807"/>
                  </a:ext>
                </a:extLst>
              </a:tr>
              <a:tr h="387703"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Componente: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Subvención N.º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SLV-T-MOH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Fecha de inicio: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 de ene de 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Financiación total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Financiación total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$4,242,741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859587"/>
                  </a:ext>
                </a:extLst>
              </a:tr>
              <a:tr h="387703"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Convocatoria: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Fase: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Receptor principal: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Ministerio de Salud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39627"/>
                  </a:ext>
                </a:extLst>
              </a:tr>
              <a:tr h="387703"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Periodo de referencia: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P1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desde: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 de ene de 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hasta: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30 de jun de 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Última calificación: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Última calificación: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 A1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638738"/>
                  </a:ext>
                </a:extLst>
              </a:tr>
              <a:tr h="387703"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Agente Local del Fondo: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Grupo Jacobs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Gerente de Cartera del Fondo: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Jaime Briz de Felipe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879788"/>
                  </a:ext>
                </a:extLst>
              </a:tr>
              <a:tr h="387703"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Elaborado por: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UAFM/UFE/MINSAL.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Fecha de elaboración del informe: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 de sep. de 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148563"/>
                  </a:ext>
                </a:extLst>
              </a:tr>
            </a:tbl>
          </a:graphicData>
        </a:graphic>
      </p:graphicFrame>
      <p:pic>
        <p:nvPicPr>
          <p:cNvPr id="5122" name="Rectangle 117">
            <a:hlinkClick r:id="rId4"/>
            <a:extLst>
              <a:ext uri="{FF2B5EF4-FFF2-40B4-BE49-F238E27FC236}">
                <a16:creationId xmlns:a16="http://schemas.microsoft.com/office/drawing/2014/main" id="{2749170A-6A48-4166-B268-72406D7D5D0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46363"/>
            <a:ext cx="1905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11">
            <a:extLst>
              <a:ext uri="{FF2B5EF4-FFF2-40B4-BE49-F238E27FC236}">
                <a16:creationId xmlns:a16="http://schemas.microsoft.com/office/drawing/2014/main" id="{209B8E24-543C-47C8-82E0-43BE62C1C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9" y="2837428"/>
            <a:ext cx="1221941" cy="62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8B83F9A-999C-4A40-89BF-F9D74CE45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16" y="44624"/>
            <a:ext cx="2487384" cy="8961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Rectángulo">
            <a:extLst>
              <a:ext uri="{FF2B5EF4-FFF2-40B4-BE49-F238E27FC236}">
                <a16:creationId xmlns:a16="http://schemas.microsoft.com/office/drawing/2014/main" id="{84FC33E8-2263-4ED6-977B-C62B4CEE2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26841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panose="020B0604020202020204" pitchFamily="34" charset="0"/>
            </a:endParaRPr>
          </a:p>
        </p:txBody>
      </p:sp>
      <p:sp>
        <p:nvSpPr>
          <p:cNvPr id="10243" name="2 Rectángulo">
            <a:extLst>
              <a:ext uri="{FF2B5EF4-FFF2-40B4-BE49-F238E27FC236}">
                <a16:creationId xmlns:a16="http://schemas.microsoft.com/office/drawing/2014/main" id="{CF794222-00E5-4201-94CD-F73FE0734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20713"/>
            <a:ext cx="7345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panose="020B0604020202020204" pitchFamily="34" charset="0"/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2855D22-F6E8-4BA9-A87D-4DD9A4E1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s-SV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financieros</a:t>
            </a:r>
            <a:r>
              <a:rPr lang="es-SV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3632228-68F4-4C2D-97C0-2AA708704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51290"/>
              </p:ext>
            </p:extLst>
          </p:nvPr>
        </p:nvGraphicFramePr>
        <p:xfrm>
          <a:off x="853440" y="1239520"/>
          <a:ext cx="7390967" cy="1829440"/>
        </p:xfrm>
        <a:graphic>
          <a:graphicData uri="http://schemas.openxmlformats.org/drawingml/2006/table">
            <a:tbl>
              <a:tblPr/>
              <a:tblGrid>
                <a:gridCol w="1184925">
                  <a:extLst>
                    <a:ext uri="{9D8B030D-6E8A-4147-A177-3AD203B41FA5}">
                      <a16:colId xmlns:a16="http://schemas.microsoft.com/office/drawing/2014/main" val="3373213066"/>
                    </a:ext>
                  </a:extLst>
                </a:gridCol>
                <a:gridCol w="6206042">
                  <a:extLst>
                    <a:ext uri="{9D8B030D-6E8A-4147-A177-3AD203B41FA5}">
                      <a16:colId xmlns:a16="http://schemas.microsoft.com/office/drawing/2014/main" val="263754035"/>
                    </a:ext>
                  </a:extLst>
                </a:gridCol>
              </a:tblGrid>
              <a:tr h="2858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F1: Presupuesto y desembolsos del Fondo Mundial - en ($)         Periodo: P1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530422"/>
                  </a:ext>
                </a:extLst>
              </a:tr>
              <a:tr h="154359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Comentarios: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El  Fondo Mundi</a:t>
                      </a:r>
                      <a:r>
                        <a:rPr lang="es-S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</a:t>
                      </a:r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 a desembolso al RP MINSAL el 100 % del presupuesto autorizado para el primer semestre del año  2019.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452977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2CB781A-D050-45BE-9972-2ADA1B52A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580040"/>
              </p:ext>
            </p:extLst>
          </p:nvPr>
        </p:nvGraphicFramePr>
        <p:xfrm>
          <a:off x="539552" y="3220132"/>
          <a:ext cx="7920880" cy="340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8BAA9BB5-A152-49DA-92CB-1FF421DB9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16" y="44624"/>
            <a:ext cx="2487384" cy="8961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Rectángulo">
            <a:extLst>
              <a:ext uri="{FF2B5EF4-FFF2-40B4-BE49-F238E27FC236}">
                <a16:creationId xmlns:a16="http://schemas.microsoft.com/office/drawing/2014/main" id="{9DED4129-0E31-4233-9309-B82AD7D08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20713"/>
            <a:ext cx="7345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SV" altLang="es-SV" sz="1800">
                <a:latin typeface="Arial" panose="020B0604020202020204" pitchFamily="34" charset="0"/>
              </a:rPr>
              <a:t>  </a:t>
            </a:r>
            <a:endParaRPr lang="es-ES" altLang="es-SV" sz="1800">
              <a:latin typeface="Arial" panose="020B0604020202020204" pitchFamily="34" charset="0"/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08F8B168-BAE7-43CD-8FBA-0DA3C977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6764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s-SV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financieros</a:t>
            </a:r>
            <a:r>
              <a:rPr lang="es-SV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0BDB99B-5C7D-4685-BB2B-1187017F0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295527"/>
              </p:ext>
            </p:extLst>
          </p:nvPr>
        </p:nvGraphicFramePr>
        <p:xfrm>
          <a:off x="827088" y="1266825"/>
          <a:ext cx="7777360" cy="1725191"/>
        </p:xfrm>
        <a:graphic>
          <a:graphicData uri="http://schemas.openxmlformats.org/drawingml/2006/table">
            <a:tbl>
              <a:tblPr/>
              <a:tblGrid>
                <a:gridCol w="1246872">
                  <a:extLst>
                    <a:ext uri="{9D8B030D-6E8A-4147-A177-3AD203B41FA5}">
                      <a16:colId xmlns:a16="http://schemas.microsoft.com/office/drawing/2014/main" val="4292122027"/>
                    </a:ext>
                  </a:extLst>
                </a:gridCol>
                <a:gridCol w="6530488">
                  <a:extLst>
                    <a:ext uri="{9D8B030D-6E8A-4147-A177-3AD203B41FA5}">
                      <a16:colId xmlns:a16="http://schemas.microsoft.com/office/drawing/2014/main" val="2217237569"/>
                    </a:ext>
                  </a:extLst>
                </a:gridCol>
              </a:tblGrid>
              <a:tr h="5059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F2: Presupuesto y gastos reales por estrategias de la subvención anual - en ($)  Periodo: P1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424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Comentarios: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Del 100% del presupuesto se a ejecutado el 19.14%, siendo el mayor porcentaje de ejecución la estrategia 1. Detección precoz de casos de tuberculosis con un 16.21%  de gastos, en segundo lugar es la estrategia de Planificación, Coordinación y Gerencia con el 2.24% y en tercer lugar  la Estrategia 3. Gestión de Casos de TB con el 0.61%.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711684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BCF7714-9BD0-47CD-B4DC-C4FBE27BEC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902100"/>
              </p:ext>
            </p:extLst>
          </p:nvPr>
        </p:nvGraphicFramePr>
        <p:xfrm>
          <a:off x="827088" y="2924943"/>
          <a:ext cx="7777360" cy="352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1B88B6AF-5158-48A6-A867-7E325ADCE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16" y="44624"/>
            <a:ext cx="2487384" cy="8961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Rectángulo">
            <a:extLst>
              <a:ext uri="{FF2B5EF4-FFF2-40B4-BE49-F238E27FC236}">
                <a16:creationId xmlns:a16="http://schemas.microsoft.com/office/drawing/2014/main" id="{166B3065-EED5-4E3B-8CE8-A6FB5B174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26841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panose="020B0604020202020204" pitchFamily="34" charset="0"/>
            </a:endParaRPr>
          </a:p>
        </p:txBody>
      </p:sp>
      <p:sp>
        <p:nvSpPr>
          <p:cNvPr id="14339" name="2 Rectángulo">
            <a:extLst>
              <a:ext uri="{FF2B5EF4-FFF2-40B4-BE49-F238E27FC236}">
                <a16:creationId xmlns:a16="http://schemas.microsoft.com/office/drawing/2014/main" id="{EA522146-ED89-4878-82FC-EA2599E2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20713"/>
            <a:ext cx="7345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panose="020B0604020202020204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C32AF327-8DEB-44A2-AF21-B7D3EF7F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s-SV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financieros</a:t>
            </a:r>
            <a:r>
              <a:rPr lang="es-SV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2738E7-885D-46BD-AA71-1960D2708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23919"/>
              </p:ext>
            </p:extLst>
          </p:nvPr>
        </p:nvGraphicFramePr>
        <p:xfrm>
          <a:off x="612775" y="1354138"/>
          <a:ext cx="8062914" cy="1272540"/>
        </p:xfrm>
        <a:graphic>
          <a:graphicData uri="http://schemas.openxmlformats.org/drawingml/2006/table">
            <a:tbl>
              <a:tblPr/>
              <a:tblGrid>
                <a:gridCol w="1504122">
                  <a:extLst>
                    <a:ext uri="{9D8B030D-6E8A-4147-A177-3AD203B41FA5}">
                      <a16:colId xmlns:a16="http://schemas.microsoft.com/office/drawing/2014/main" val="596497098"/>
                    </a:ext>
                  </a:extLst>
                </a:gridCol>
                <a:gridCol w="3192423">
                  <a:extLst>
                    <a:ext uri="{9D8B030D-6E8A-4147-A177-3AD203B41FA5}">
                      <a16:colId xmlns:a16="http://schemas.microsoft.com/office/drawing/2014/main" val="3779491719"/>
                    </a:ext>
                  </a:extLst>
                </a:gridCol>
                <a:gridCol w="1826434">
                  <a:extLst>
                    <a:ext uri="{9D8B030D-6E8A-4147-A177-3AD203B41FA5}">
                      <a16:colId xmlns:a16="http://schemas.microsoft.com/office/drawing/2014/main" val="3954801168"/>
                    </a:ext>
                  </a:extLst>
                </a:gridCol>
                <a:gridCol w="388821">
                  <a:extLst>
                    <a:ext uri="{9D8B030D-6E8A-4147-A177-3AD203B41FA5}">
                      <a16:colId xmlns:a16="http://schemas.microsoft.com/office/drawing/2014/main" val="2520326474"/>
                    </a:ext>
                  </a:extLst>
                </a:gridCol>
                <a:gridCol w="1151114">
                  <a:extLst>
                    <a:ext uri="{9D8B030D-6E8A-4147-A177-3AD203B41FA5}">
                      <a16:colId xmlns:a16="http://schemas.microsoft.com/office/drawing/2014/main" val="2385571334"/>
                    </a:ext>
                  </a:extLst>
                </a:gridCol>
              </a:tblGrid>
              <a:tr h="2026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F3: Desembolsos y gastos - en ($)         Periodo: P1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655705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Comentarios: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Del desembolso de $1,260,40.00 se han gastado $1,010,172.15 y se tiene compromisos $250,667.85 con  proveedores, los cuales serán pagados el segundo semestre de  2019.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762303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6FB7CF9-C1F5-452D-8F02-2D6B149780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295627"/>
              </p:ext>
            </p:extLst>
          </p:nvPr>
        </p:nvGraphicFramePr>
        <p:xfrm>
          <a:off x="612774" y="2852936"/>
          <a:ext cx="8062913" cy="37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20466562-F504-4831-BB14-389D703B3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16" y="44624"/>
            <a:ext cx="2487384" cy="8961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1 Rectángulo">
            <a:extLst>
              <a:ext uri="{FF2B5EF4-FFF2-40B4-BE49-F238E27FC236}">
                <a16:creationId xmlns:a16="http://schemas.microsoft.com/office/drawing/2014/main" id="{7930E59B-71B7-48E5-9285-D59C5CA74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268413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SV" altLang="es-SV" sz="1800">
                <a:latin typeface="Arial" panose="020B0604020202020204" pitchFamily="34" charset="0"/>
              </a:rPr>
              <a:t> </a:t>
            </a:r>
            <a:endParaRPr lang="es-ES" altLang="es-SV" sz="1800" b="1">
              <a:latin typeface="Arial" panose="020B0604020202020204" pitchFamily="34" charset="0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26959B76-7DC9-4AE3-B187-9913E6ED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s-SV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financieros</a:t>
            </a:r>
            <a:r>
              <a:rPr lang="es-SV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4B49309-8CC9-478A-8D04-CD41804AB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282270"/>
              </p:ext>
            </p:extLst>
          </p:nvPr>
        </p:nvGraphicFramePr>
        <p:xfrm>
          <a:off x="612775" y="1219200"/>
          <a:ext cx="8062914" cy="1706880"/>
        </p:xfrm>
        <a:graphic>
          <a:graphicData uri="http://schemas.openxmlformats.org/drawingml/2006/table">
            <a:tbl>
              <a:tblPr/>
              <a:tblGrid>
                <a:gridCol w="1151845">
                  <a:extLst>
                    <a:ext uri="{9D8B030D-6E8A-4147-A177-3AD203B41FA5}">
                      <a16:colId xmlns:a16="http://schemas.microsoft.com/office/drawing/2014/main" val="1431670276"/>
                    </a:ext>
                  </a:extLst>
                </a:gridCol>
                <a:gridCol w="4607379">
                  <a:extLst>
                    <a:ext uri="{9D8B030D-6E8A-4147-A177-3AD203B41FA5}">
                      <a16:colId xmlns:a16="http://schemas.microsoft.com/office/drawing/2014/main" val="1761377967"/>
                    </a:ext>
                  </a:extLst>
                </a:gridCol>
                <a:gridCol w="1151845">
                  <a:extLst>
                    <a:ext uri="{9D8B030D-6E8A-4147-A177-3AD203B41FA5}">
                      <a16:colId xmlns:a16="http://schemas.microsoft.com/office/drawing/2014/main" val="1757120543"/>
                    </a:ext>
                  </a:extLst>
                </a:gridCol>
                <a:gridCol w="1151845">
                  <a:extLst>
                    <a:ext uri="{9D8B030D-6E8A-4147-A177-3AD203B41FA5}">
                      <a16:colId xmlns:a16="http://schemas.microsoft.com/office/drawing/2014/main" val="3598938179"/>
                    </a:ext>
                  </a:extLst>
                </a:gridCol>
              </a:tblGrid>
              <a:tr h="2215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F3a: Detalles Desembolsos y gastos - en ($)         Periodo: P1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827911"/>
                  </a:ext>
                </a:extLst>
              </a:tr>
              <a:tr h="119619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Comentarios: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Del  desembolsado realizado  a PNUD  por el monto  de $ 768,803.53,a la fecha no se a reportado ningún gasto el monto total se encuentra en compromisos. De lo desembolsado a OPS  por el monto de $ 230,058.32  el 100% ha sido gastado y lo destinado  para MINSAL de </a:t>
                      </a:r>
                    </a:p>
                    <a:p>
                      <a:pPr algn="just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$ 261,977.31, se a gastado el monto de $ 11,310.50 y el monto  de $ 250,666.81 se encuentra en  proceso de contratación y pago para el 2o. semestre 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658528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D8B9C49-D29D-4BF1-A606-4BFBE857A1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259293"/>
              </p:ext>
            </p:extLst>
          </p:nvPr>
        </p:nvGraphicFramePr>
        <p:xfrm>
          <a:off x="612774" y="2780928"/>
          <a:ext cx="806291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A078272-D335-457C-A440-B9AAE1CFC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16" y="44624"/>
            <a:ext cx="2487384" cy="8961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2D455CE4-5149-4CE7-ACEA-B34F6341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s-SV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financieros</a:t>
            </a:r>
            <a:r>
              <a:rPr lang="es-SV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CD0B3A9-C68A-4193-8DE7-79430DB53AC3}"/>
              </a:ext>
            </a:extLst>
          </p:cNvPr>
          <p:cNvGraphicFramePr>
            <a:graphicFrameLocks noGrp="1"/>
          </p:cNvGraphicFramePr>
          <p:nvPr/>
        </p:nvGraphicFramePr>
        <p:xfrm>
          <a:off x="1403350" y="3068638"/>
          <a:ext cx="6553200" cy="2232027"/>
        </p:xfrm>
        <a:graphic>
          <a:graphicData uri="http://schemas.openxmlformats.org/drawingml/2006/table">
            <a:tbl>
              <a:tblPr/>
              <a:tblGrid>
                <a:gridCol w="3220107">
                  <a:extLst>
                    <a:ext uri="{9D8B030D-6E8A-4147-A177-3AD203B41FA5}">
                      <a16:colId xmlns:a16="http://schemas.microsoft.com/office/drawing/2014/main" val="2172493833"/>
                    </a:ext>
                  </a:extLst>
                </a:gridCol>
                <a:gridCol w="1499635">
                  <a:extLst>
                    <a:ext uri="{9D8B030D-6E8A-4147-A177-3AD203B41FA5}">
                      <a16:colId xmlns:a16="http://schemas.microsoft.com/office/drawing/2014/main" val="371894296"/>
                    </a:ext>
                  </a:extLst>
                </a:gridCol>
                <a:gridCol w="1833458">
                  <a:extLst>
                    <a:ext uri="{9D8B030D-6E8A-4147-A177-3AD203B41FA5}">
                      <a16:colId xmlns:a16="http://schemas.microsoft.com/office/drawing/2014/main" val="2612083383"/>
                    </a:ext>
                  </a:extLst>
                </a:gridCol>
              </a:tblGrid>
              <a:tr h="52125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 Último desembolso de fondos: Días calendario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629030"/>
                  </a:ext>
                </a:extLst>
              </a:tr>
              <a:tr h="44105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 (Días) esperados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 (Días) reales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990936"/>
                  </a:ext>
                </a:extLst>
              </a:tr>
              <a:tr h="521252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Días tardados en presentar el informe de progreso actualizado y solicitud de desembolso al ALF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168940"/>
                  </a:ext>
                </a:extLst>
              </a:tr>
              <a:tr h="374232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Días que el desembolso ha tardado en llegar al RP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720515"/>
                  </a:ext>
                </a:extLst>
              </a:tr>
              <a:tr h="374232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Días que el desembolso ha tardado en llegar a los agentes de compra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600431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0582B77-F6A6-47CA-AD58-6BC1C9481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57881"/>
              </p:ext>
            </p:extLst>
          </p:nvPr>
        </p:nvGraphicFramePr>
        <p:xfrm>
          <a:off x="1403350" y="980728"/>
          <a:ext cx="6553200" cy="1831131"/>
        </p:xfrm>
        <a:graphic>
          <a:graphicData uri="http://schemas.openxmlformats.org/drawingml/2006/table">
            <a:tbl>
              <a:tblPr/>
              <a:tblGrid>
                <a:gridCol w="1511090">
                  <a:extLst>
                    <a:ext uri="{9D8B030D-6E8A-4147-A177-3AD203B41FA5}">
                      <a16:colId xmlns:a16="http://schemas.microsoft.com/office/drawing/2014/main" val="3258490944"/>
                    </a:ext>
                  </a:extLst>
                </a:gridCol>
                <a:gridCol w="3207214">
                  <a:extLst>
                    <a:ext uri="{9D8B030D-6E8A-4147-A177-3AD203B41FA5}">
                      <a16:colId xmlns:a16="http://schemas.microsoft.com/office/drawing/2014/main" val="2666697353"/>
                    </a:ext>
                  </a:extLst>
                </a:gridCol>
                <a:gridCol w="1834896">
                  <a:extLst>
                    <a:ext uri="{9D8B030D-6E8A-4147-A177-3AD203B41FA5}">
                      <a16:colId xmlns:a16="http://schemas.microsoft.com/office/drawing/2014/main" val="1851823856"/>
                    </a:ext>
                  </a:extLst>
                </a:gridCol>
              </a:tblGrid>
              <a:tr h="3957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F4: Último ciclo de información y desembolso del RP  Periodo:P1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406006"/>
                  </a:ext>
                </a:extLst>
              </a:tr>
              <a:tr h="140441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Comentarios: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 ha cumplido con los informes presentados de forma oportuna, así como el FM a enviado los desembolsos de forma anticipado.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60845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7E908B13-DD0D-415E-A359-4FBCE696A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16" y="44624"/>
            <a:ext cx="2487384" cy="8961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Rectángulo">
            <a:extLst>
              <a:ext uri="{FF2B5EF4-FFF2-40B4-BE49-F238E27FC236}">
                <a16:creationId xmlns:a16="http://schemas.microsoft.com/office/drawing/2014/main" id="{5419A136-7FD6-4716-9472-2E4EDE9E8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268413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SV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SV" altLang="es-SV" sz="1800">
                <a:latin typeface="Arial" panose="020B0604020202020204" pitchFamily="34" charset="0"/>
              </a:rPr>
              <a:t> </a:t>
            </a:r>
            <a:endParaRPr lang="es-ES" altLang="es-SV" sz="1800" b="1">
              <a:latin typeface="Arial" panose="020B0604020202020204" pitchFamily="34" charset="0"/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AD0C03B5-C275-47EC-927D-A8E9DF8D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458788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es-SV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Fármacos de Segunda Línea TB.</a:t>
            </a:r>
            <a:endParaRPr lang="es-E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BD31B98-E178-4DAA-BFAC-283BFBF45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519037"/>
              </p:ext>
            </p:extLst>
          </p:nvPr>
        </p:nvGraphicFramePr>
        <p:xfrm>
          <a:off x="611560" y="1362075"/>
          <a:ext cx="8010151" cy="2128229"/>
        </p:xfrm>
        <a:graphic>
          <a:graphicData uri="http://schemas.openxmlformats.org/drawingml/2006/table">
            <a:tbl>
              <a:tblPr/>
              <a:tblGrid>
                <a:gridCol w="1270612">
                  <a:extLst>
                    <a:ext uri="{9D8B030D-6E8A-4147-A177-3AD203B41FA5}">
                      <a16:colId xmlns:a16="http://schemas.microsoft.com/office/drawing/2014/main" val="1971965312"/>
                    </a:ext>
                  </a:extLst>
                </a:gridCol>
                <a:gridCol w="5003036">
                  <a:extLst>
                    <a:ext uri="{9D8B030D-6E8A-4147-A177-3AD203B41FA5}">
                      <a16:colId xmlns:a16="http://schemas.microsoft.com/office/drawing/2014/main" val="318205306"/>
                    </a:ext>
                  </a:extLst>
                </a:gridCol>
                <a:gridCol w="1736503">
                  <a:extLst>
                    <a:ext uri="{9D8B030D-6E8A-4147-A177-3AD203B41FA5}">
                      <a16:colId xmlns:a16="http://schemas.microsoft.com/office/drawing/2014/main" val="1798892536"/>
                    </a:ext>
                  </a:extLst>
                </a:gridCol>
              </a:tblGrid>
              <a:tr h="4263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M6: Diferencia entre existencias actuales y existencias de seguridad    Periodo:  P1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891722"/>
                  </a:ext>
                </a:extLst>
              </a:tr>
              <a:tr h="164054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Comentarios: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Los productos enlistados son medicamentos antituberculosos de segunda línea, es importante hacer mención que estos son adquiridos con financiamiento del Estado como compromiso de contrapartida.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14771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D02749B-9888-4B05-8DA7-A2182BD85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13572"/>
              </p:ext>
            </p:extLst>
          </p:nvPr>
        </p:nvGraphicFramePr>
        <p:xfrm>
          <a:off x="611561" y="3645024"/>
          <a:ext cx="8010150" cy="2754187"/>
        </p:xfrm>
        <a:graphic>
          <a:graphicData uri="http://schemas.openxmlformats.org/drawingml/2006/table">
            <a:tbl>
              <a:tblPr/>
              <a:tblGrid>
                <a:gridCol w="1268097">
                  <a:extLst>
                    <a:ext uri="{9D8B030D-6E8A-4147-A177-3AD203B41FA5}">
                      <a16:colId xmlns:a16="http://schemas.microsoft.com/office/drawing/2014/main" val="729930310"/>
                    </a:ext>
                  </a:extLst>
                </a:gridCol>
                <a:gridCol w="1606257">
                  <a:extLst>
                    <a:ext uri="{9D8B030D-6E8A-4147-A177-3AD203B41FA5}">
                      <a16:colId xmlns:a16="http://schemas.microsoft.com/office/drawing/2014/main" val="3947187945"/>
                    </a:ext>
                  </a:extLst>
                </a:gridCol>
                <a:gridCol w="1690797">
                  <a:extLst>
                    <a:ext uri="{9D8B030D-6E8A-4147-A177-3AD203B41FA5}">
                      <a16:colId xmlns:a16="http://schemas.microsoft.com/office/drawing/2014/main" val="541605817"/>
                    </a:ext>
                  </a:extLst>
                </a:gridCol>
                <a:gridCol w="1711932">
                  <a:extLst>
                    <a:ext uri="{9D8B030D-6E8A-4147-A177-3AD203B41FA5}">
                      <a16:colId xmlns:a16="http://schemas.microsoft.com/office/drawing/2014/main" val="2703445751"/>
                    </a:ext>
                  </a:extLst>
                </a:gridCol>
                <a:gridCol w="1733067">
                  <a:extLst>
                    <a:ext uri="{9D8B030D-6E8A-4147-A177-3AD203B41FA5}">
                      <a16:colId xmlns:a16="http://schemas.microsoft.com/office/drawing/2014/main" val="1465097475"/>
                    </a:ext>
                  </a:extLst>
                </a:gridCol>
              </a:tblGrid>
              <a:tr h="90293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existencias expresado en meses de tratamiento para todos los pacientes actuales.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Meses de existencias de seguridad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Diferencia entre existencias actuales y existencias de seguridad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208718"/>
                  </a:ext>
                </a:extLst>
              </a:tr>
              <a:tr h="33332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S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SV" sz="14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36415"/>
                  </a:ext>
                </a:extLst>
              </a:tr>
              <a:tr h="43605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Cicloserina</a:t>
                      </a: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250mg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SV" sz="14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14.7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169483"/>
                  </a:ext>
                </a:extLst>
              </a:tr>
              <a:tr h="34601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Kanamicina 1gr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SV" sz="14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191236"/>
                  </a:ext>
                </a:extLst>
              </a:tr>
              <a:tr h="34601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Etionamida 250mg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SV" sz="14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99.4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700719"/>
                  </a:ext>
                </a:extLst>
              </a:tr>
              <a:tr h="38984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Levofloxacina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SV" sz="14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83.0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3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82239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184FB67-4F5C-4227-A3E8-0F2939B73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16" y="44624"/>
            <a:ext cx="2487384" cy="8961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1192</Words>
  <Application>Microsoft Office PowerPoint</Application>
  <PresentationFormat>Presentación en pantalla (4:3)</PresentationFormat>
  <Paragraphs>244</Paragraphs>
  <Slides>15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Tw Cen MT</vt:lpstr>
      <vt:lpstr>Tema de Office</vt:lpstr>
      <vt:lpstr>4_Tema de Office</vt:lpstr>
      <vt:lpstr>Presentación de PowerPoint</vt:lpstr>
      <vt:lpstr>Presentación de PowerPoint</vt:lpstr>
      <vt:lpstr>Información de la Subvención</vt:lpstr>
      <vt:lpstr>Indicadores financieros </vt:lpstr>
      <vt:lpstr>Indicadores financieros </vt:lpstr>
      <vt:lpstr>Indicadores financieros </vt:lpstr>
      <vt:lpstr>Indicadores financieros </vt:lpstr>
      <vt:lpstr>Indicadores financieros </vt:lpstr>
      <vt:lpstr>Fármacos de Segunda Línea TB.</vt:lpstr>
      <vt:lpstr>Indicadores de Subvención “Indicadores de resultado a evaluar para desembolso”</vt:lpstr>
      <vt:lpstr>Indicadores de Subvención. “Indicadores de resultado a evaluar para desembolso”</vt:lpstr>
      <vt:lpstr>Indicadores de Subvención.</vt:lpstr>
      <vt:lpstr>Indicadores de Subvención.</vt:lpstr>
      <vt:lpstr>Indicadores de Subvención.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Vanessa</dc:creator>
  <cp:lastModifiedBy>UAFM1</cp:lastModifiedBy>
  <cp:revision>264</cp:revision>
  <cp:lastPrinted>2019-03-21T14:15:37Z</cp:lastPrinted>
  <dcterms:created xsi:type="dcterms:W3CDTF">2012-11-07T15:01:43Z</dcterms:created>
  <dcterms:modified xsi:type="dcterms:W3CDTF">2019-09-26T02:09:40Z</dcterms:modified>
</cp:coreProperties>
</file>