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>
      <p:cViewPr varScale="1">
        <p:scale>
          <a:sx n="86" d="100"/>
          <a:sy n="86" d="100"/>
        </p:scale>
        <p:origin x="-1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24/2/15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24/2/15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24/2/15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24/2/15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24/2/15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24/2/15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24/2/15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24/2/15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24/2/15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24/2/15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24/2/15</a:t>
            </a:fld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S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955524F-53A5-4BB2-B18F-F75613234E66}" type="datetimeFigureOut">
              <a:rPr lang="es-SV" smtClean="0"/>
              <a:t>24/2/15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8208912" cy="2952327"/>
          </a:xfrm>
        </p:spPr>
        <p:txBody>
          <a:bodyPr/>
          <a:lstStyle/>
          <a:p>
            <a:r>
              <a:rPr lang="es-SV" sz="4400" b="1" dirty="0" smtClean="0"/>
              <a:t/>
            </a:r>
            <a:br>
              <a:rPr lang="es-SV" sz="4400" b="1" dirty="0" smtClean="0"/>
            </a:br>
            <a:r>
              <a:rPr lang="es-SV" sz="4400" b="1" dirty="0"/>
              <a:t/>
            </a:r>
            <a:br>
              <a:rPr lang="es-SV" sz="4400" b="1" dirty="0"/>
            </a:br>
            <a:r>
              <a:rPr lang="es-SV" sz="4400" b="1" dirty="0" smtClean="0"/>
              <a:t/>
            </a:r>
            <a:br>
              <a:rPr lang="es-SV" sz="4400" b="1" dirty="0" smtClean="0"/>
            </a:br>
            <a:r>
              <a:rPr lang="es-SV" sz="4400" b="1" dirty="0"/>
              <a:t/>
            </a:r>
            <a:br>
              <a:rPr lang="es-SV" sz="4400" b="1" dirty="0"/>
            </a:br>
            <a:r>
              <a:rPr lang="es-SV" sz="4400" b="1" dirty="0" smtClean="0"/>
              <a:t/>
            </a:r>
            <a:br>
              <a:rPr lang="es-SV" sz="4400" b="1" dirty="0" smtClean="0"/>
            </a:br>
            <a:r>
              <a:rPr lang="es-SV" sz="2400" b="1" dirty="0">
                <a:latin typeface="+mn-lt"/>
              </a:rPr>
              <a:t/>
            </a:r>
            <a:br>
              <a:rPr lang="es-SV" sz="2400" b="1" dirty="0">
                <a:latin typeface="+mn-lt"/>
              </a:rPr>
            </a:br>
            <a:r>
              <a:rPr lang="es-SV" sz="2400" b="1" dirty="0" smtClean="0">
                <a:latin typeface="+mn-lt"/>
              </a:rPr>
              <a:t/>
            </a:r>
            <a:br>
              <a:rPr lang="es-SV" sz="2400" b="1" dirty="0" smtClean="0">
                <a:latin typeface="+mn-lt"/>
              </a:rPr>
            </a:br>
            <a:r>
              <a:rPr lang="es-SV" sz="2400" b="1" dirty="0">
                <a:latin typeface="+mn-lt"/>
              </a:rPr>
              <a:t/>
            </a:r>
            <a:br>
              <a:rPr lang="es-SV" sz="2400" b="1" dirty="0">
                <a:latin typeface="+mn-lt"/>
              </a:rPr>
            </a:br>
            <a:r>
              <a:rPr lang="es-SV" sz="3600" b="1" dirty="0" smtClean="0">
                <a:latin typeface="+mn-lt"/>
              </a:rPr>
              <a:t>“INNOVANDO SERVICIOS, REDUCIENDO RIESGOS, RENOVANDO VIDAS EN EL SALVADOR”</a:t>
            </a:r>
            <a:r>
              <a:rPr lang="es-SV" sz="3600" dirty="0">
                <a:latin typeface="+mn-lt"/>
              </a:rPr>
              <a:t/>
            </a:r>
            <a:br>
              <a:rPr lang="es-SV" sz="3600" dirty="0">
                <a:latin typeface="+mn-lt"/>
              </a:rPr>
            </a:br>
            <a:endParaRPr lang="es-SV" sz="3600" b="1" dirty="0"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68348"/>
            <a:ext cx="2470563" cy="79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n 5" descr="Description: Description: Descripción: Nuevo Logo Plan_WEB_Azul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60"/>
          <a:stretch>
            <a:fillRect/>
          </a:stretch>
        </p:blipFill>
        <p:spPr bwMode="auto">
          <a:xfrm>
            <a:off x="6876256" y="5085184"/>
            <a:ext cx="936104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683568" y="3573016"/>
            <a:ext cx="6461760" cy="1066800"/>
          </a:xfrm>
        </p:spPr>
        <p:txBody>
          <a:bodyPr>
            <a:normAutofit/>
          </a:bodyPr>
          <a:lstStyle/>
          <a:p>
            <a:r>
              <a:rPr lang="es-SV" sz="2400" b="1" dirty="0" smtClean="0"/>
              <a:t>Propuesta de </a:t>
            </a:r>
            <a:r>
              <a:rPr lang="es-SV" sz="2400" b="1" dirty="0" smtClean="0"/>
              <a:t>uso de econom</a:t>
            </a:r>
            <a:r>
              <a:rPr lang="es-SV" sz="2400" b="1" dirty="0" smtClean="0"/>
              <a:t>ías para el fortalecimiento de Sub Receptores </a:t>
            </a:r>
            <a:endParaRPr lang="es-SV" sz="2400" b="1" dirty="0"/>
          </a:p>
        </p:txBody>
      </p:sp>
    </p:spTree>
    <p:extLst>
      <p:ext uri="{BB962C8B-B14F-4D97-AF65-F5344CB8AC3E}">
        <p14:creationId xmlns:p14="http://schemas.microsoft.com/office/powerpoint/2010/main" val="241099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/>
              <a:t>Propuesta </a:t>
            </a:r>
            <a:r>
              <a:rPr lang="es-ES" sz="4000" dirty="0" smtClean="0"/>
              <a:t>de utilizaci</a:t>
            </a:r>
            <a:r>
              <a:rPr lang="es-ES" sz="4000" dirty="0" smtClean="0"/>
              <a:t>ón de economías 2014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s-ES" dirty="0" smtClean="0"/>
              <a:t>Al final del año 2014 se obtuvieron economías producto de varios factores de la ejecuci</a:t>
            </a:r>
            <a:r>
              <a:rPr lang="es-ES" dirty="0" smtClean="0"/>
              <a:t>ón, entre estos vale la pena mencionar el inicio en el segundo trimestre de actividades con los sub receptores de Prevención y el inicio en el segundo semestre de las actividades con los sub receptores de cuidado y tratamiento. Estas economías se dividen en dos grupos principales: </a:t>
            </a:r>
          </a:p>
          <a:p>
            <a:pPr marL="114300" indent="0"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Economías correspondientes al presupuesto de los Sub Receptores </a:t>
            </a:r>
            <a:endParaRPr lang="es-ES" dirty="0"/>
          </a:p>
          <a:p>
            <a:pPr algn="just"/>
            <a:r>
              <a:rPr lang="es-ES" dirty="0" smtClean="0"/>
              <a:t>Economías que corresponden a las operaciones del RP Plan como soporte a la ejecución de actividades.</a:t>
            </a:r>
          </a:p>
        </p:txBody>
      </p:sp>
    </p:spTree>
    <p:extLst>
      <p:ext uri="{BB962C8B-B14F-4D97-AF65-F5344CB8AC3E}">
        <p14:creationId xmlns:p14="http://schemas.microsoft.com/office/powerpoint/2010/main" val="2695454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/>
              <a:t>Propuesta de refuerzo de presupuesto a Sub Receptores</a:t>
            </a:r>
            <a:endParaRPr lang="es-ES" sz="4000" dirty="0"/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539552" y="1700808"/>
            <a:ext cx="7620000" cy="48006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s-ES" dirty="0"/>
              <a:t>Dentro de las economías de sub receptores se ha realizado una consulta y </a:t>
            </a:r>
            <a:r>
              <a:rPr lang="es-ES" dirty="0" smtClean="0"/>
              <a:t>un diagnostico </a:t>
            </a:r>
            <a:r>
              <a:rPr lang="es-ES" dirty="0"/>
              <a:t>para conocer las principales necesidades de cada Sub Receptor y </a:t>
            </a:r>
            <a:r>
              <a:rPr lang="es-ES" dirty="0" smtClean="0"/>
              <a:t>la Propuesta </a:t>
            </a:r>
            <a:r>
              <a:rPr lang="es-ES" dirty="0"/>
              <a:t>busca reforzar </a:t>
            </a:r>
            <a:r>
              <a:rPr lang="es-ES" dirty="0" smtClean="0"/>
              <a:t>las necesidades inmediatas de los mismos priorizando a aquellas instituciones que han sido menos favorecidas. Se propone un refuerzo en:</a:t>
            </a:r>
          </a:p>
          <a:p>
            <a:pPr algn="just"/>
            <a:r>
              <a:rPr lang="es-ES" dirty="0" smtClean="0"/>
              <a:t>La compra de sistemas contables</a:t>
            </a:r>
          </a:p>
          <a:p>
            <a:pPr algn="just"/>
            <a:r>
              <a:rPr lang="es-ES" dirty="0" smtClean="0"/>
              <a:t>Refuerzos de Recursos Humanos</a:t>
            </a:r>
          </a:p>
          <a:p>
            <a:pPr algn="just"/>
            <a:r>
              <a:rPr lang="es-ES" dirty="0" smtClean="0"/>
              <a:t>Refuerzos de costos administrativos para el funcionamiento d las organizaciones.</a:t>
            </a:r>
          </a:p>
          <a:p>
            <a:pPr algn="just"/>
            <a:r>
              <a:rPr lang="es-ES" dirty="0" smtClean="0"/>
              <a:t>Infraestructura</a:t>
            </a:r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marL="11430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6929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/>
              <a:t>Propuesta de refuerzo de presupuesto a Sub Receptores</a:t>
            </a:r>
            <a:endParaRPr lang="es-ES" sz="40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0403"/>
              </p:ext>
            </p:extLst>
          </p:nvPr>
        </p:nvGraphicFramePr>
        <p:xfrm>
          <a:off x="611560" y="1844824"/>
          <a:ext cx="2952328" cy="3528394"/>
        </p:xfrm>
        <a:graphic>
          <a:graphicData uri="http://schemas.openxmlformats.org/drawingml/2006/table">
            <a:tbl>
              <a:tblPr/>
              <a:tblGrid>
                <a:gridCol w="1742358"/>
                <a:gridCol w="1209970"/>
              </a:tblGrid>
              <a:tr h="21874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Consolidadado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4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ASPIDH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$17,546.00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4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Colectivo Alejandría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$39,285.92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4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PASMO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$10,080.00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4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FUNDASIDA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$11,400.00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4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CONTRASIDA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$14,048.00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4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Orquídeas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 Mar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$15,720.00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4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Entre Amigos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$11,826.84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4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REDSAL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$16,400.00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4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Visión Pro Positiva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$30,245.12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4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$166,551.88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72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7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Economías 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$273,985.25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72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3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Porcentaje de 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economías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4139952" y="1916832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Se ha propuesto, tomando en cuenta  las solicitudes de los Sub Receptores, la utilizaci</a:t>
            </a:r>
            <a:r>
              <a:rPr lang="es-ES" dirty="0" smtClean="0"/>
              <a:t>ón de un total de $166,551.88. </a:t>
            </a:r>
            <a:r>
              <a:rPr lang="es-ES" dirty="0"/>
              <a:t>E</a:t>
            </a:r>
            <a:r>
              <a:rPr lang="es-ES" dirty="0" smtClean="0"/>
              <a:t>stos están distribuidos de acuerdo a las necesidades que el presupuesto del proyecto puede costear en este momento y de acuerdo a la necesidades prioritarias por cada organización. </a:t>
            </a:r>
          </a:p>
          <a:p>
            <a:pPr algn="just"/>
            <a:r>
              <a:rPr lang="es-ES" dirty="0" smtClean="0"/>
              <a:t>Se ha priorizado un refuerzo mas acentuado a aquellas organizaciones que mas lo necesitan.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569172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/>
              <a:t>Propuesta de utilizaci</a:t>
            </a:r>
            <a:r>
              <a:rPr lang="es-ES" sz="4000" dirty="0" smtClean="0"/>
              <a:t>ón de economías PLAN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ES" dirty="0" smtClean="0"/>
              <a:t>La propuesta de utilizaci</a:t>
            </a:r>
            <a:r>
              <a:rPr lang="es-ES" dirty="0" smtClean="0"/>
              <a:t>ón de economías Plan se agrupan en dos grandes rubros:</a:t>
            </a:r>
          </a:p>
          <a:p>
            <a:r>
              <a:rPr lang="es-ES" dirty="0">
                <a:solidFill>
                  <a:srgbClr val="000000"/>
                </a:solidFill>
                <a:ea typeface="Calibri"/>
                <a:cs typeface="Calibri"/>
              </a:rPr>
              <a:t>Fortalecimiento de Operaciones para CCPI, Unidades Móviles y componente de Cuidado Y tratamiento</a:t>
            </a:r>
            <a:r>
              <a:rPr lang="es-ES" dirty="0" smtClean="0">
                <a:solidFill>
                  <a:srgbClr val="000000"/>
                </a:solidFill>
                <a:ea typeface="Calibri"/>
                <a:cs typeface="Calibri"/>
              </a:rPr>
              <a:t>. Este aborda el fortalecimiento de presupuesto en mobiliario para los CCPI, mantenimiento de CCPI, adquisici</a:t>
            </a:r>
            <a:r>
              <a:rPr lang="es-ES" dirty="0" smtClean="0">
                <a:solidFill>
                  <a:srgbClr val="000000"/>
                </a:solidFill>
                <a:ea typeface="Calibri"/>
                <a:cs typeface="Calibri"/>
              </a:rPr>
              <a:t>ón de equipos, elaboración de Materiales y talleres de capacitación.</a:t>
            </a:r>
          </a:p>
          <a:p>
            <a:r>
              <a:rPr lang="es-ES" dirty="0">
                <a:solidFill>
                  <a:srgbClr val="000000"/>
                </a:solidFill>
                <a:ea typeface="Calibri"/>
                <a:cs typeface="Calibri"/>
              </a:rPr>
              <a:t>Fortalecimiento de capacidades de los Sub Receptores y estrategia de </a:t>
            </a:r>
            <a:r>
              <a:rPr lang="es-ES" dirty="0" smtClean="0">
                <a:solidFill>
                  <a:srgbClr val="000000"/>
                </a:solidFill>
                <a:ea typeface="Calibri"/>
                <a:cs typeface="Calibri"/>
              </a:rPr>
              <a:t>Sostenibilidad. Este rubro incluye procesos específicos de fortalecimiento y construcci</a:t>
            </a:r>
            <a:r>
              <a:rPr lang="es-ES" dirty="0" smtClean="0">
                <a:solidFill>
                  <a:srgbClr val="000000"/>
                </a:solidFill>
                <a:ea typeface="Calibri"/>
                <a:cs typeface="Calibri"/>
              </a:rPr>
              <a:t>ón</a:t>
            </a:r>
            <a:r>
              <a:rPr lang="es-ES" dirty="0" smtClean="0">
                <a:solidFill>
                  <a:srgbClr val="000000"/>
                </a:solidFill>
                <a:ea typeface="Calibri"/>
                <a:cs typeface="Calibri"/>
              </a:rPr>
              <a:t> de capacidades para los Sub Receptores orientados a la auto sostenibilidad incluyendo el desarrollo de iniciativas concretas.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2615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/>
              <a:t>Propuesta de utilización de economías PLAN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270716"/>
              </p:ext>
            </p:extLst>
          </p:nvPr>
        </p:nvGraphicFramePr>
        <p:xfrm>
          <a:off x="2051720" y="1916832"/>
          <a:ext cx="4089400" cy="2346960"/>
        </p:xfrm>
        <a:graphic>
          <a:graphicData uri="http://schemas.openxmlformats.org/drawingml/2006/table">
            <a:tbl>
              <a:tblPr/>
              <a:tblGrid>
                <a:gridCol w="2692400"/>
                <a:gridCol w="1397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Consolidadado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Fortalecimiento de Operaciones para CCPI, Unidades Móviles y componente de Cuidado Y tratamiento.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$187,430.00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Fortalecimiento de capacidades de los Sub Receptores y estrategia de Sostenibilidad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$95,325.00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$282,755.00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Economías Presupuesto Plan Internacional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$962,065.79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Porcentaje de economías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55576" y="4797152"/>
            <a:ext cx="6999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La propuesta contempla la utilizaci</a:t>
            </a:r>
            <a:r>
              <a:rPr lang="es-ES" dirty="0" smtClean="0"/>
              <a:t>ón del 29% del total de economías del</a:t>
            </a:r>
          </a:p>
          <a:p>
            <a:r>
              <a:rPr lang="es-ES" dirty="0" smtClean="0"/>
              <a:t>Año 2014, el remanente de estas economías se utilizará en el año 2017.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2089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2055</TotalTime>
  <Words>506</Words>
  <Application>Microsoft Macintosh PowerPoint</Application>
  <PresentationFormat>Presentación en pantalla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Adyacencia</vt:lpstr>
      <vt:lpstr>        “INNOVANDO SERVICIOS, REDUCIENDO RIESGOS, RENOVANDO VIDAS EN EL SALVADOR” </vt:lpstr>
      <vt:lpstr>Propuesta de utilización de economías 2014</vt:lpstr>
      <vt:lpstr>Propuesta de refuerzo de presupuesto a Sub Receptores</vt:lpstr>
      <vt:lpstr>Propuesta de refuerzo de presupuesto a Sub Receptores</vt:lpstr>
      <vt:lpstr>Propuesta de utilización de economías PLAN</vt:lpstr>
      <vt:lpstr>Propuesta de utilización de economías PLAN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de Selección de Sub Receptores</dc:title>
  <dc:creator>Walter Monge</dc:creator>
  <cp:lastModifiedBy>Gerardo Lara</cp:lastModifiedBy>
  <cp:revision>117</cp:revision>
  <dcterms:created xsi:type="dcterms:W3CDTF">2014-01-29T16:29:38Z</dcterms:created>
  <dcterms:modified xsi:type="dcterms:W3CDTF">2015-02-25T06:20:17Z</dcterms:modified>
</cp:coreProperties>
</file>