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89" r:id="rId3"/>
    <p:sldId id="292" r:id="rId4"/>
    <p:sldId id="293" r:id="rId5"/>
    <p:sldId id="29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28 </a:t>
            </a:r>
            <a:r>
              <a:rPr lang="es-ES" sz="1600" dirty="0" smtClean="0"/>
              <a:t>/ </a:t>
            </a:r>
            <a:r>
              <a:rPr lang="es-ES" sz="1600" dirty="0" smtClean="0"/>
              <a:t>Mayo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2060848"/>
            <a:ext cx="6984776" cy="162523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400" dirty="0" smtClean="0"/>
              <a:t>Propuesta </a:t>
            </a:r>
            <a:r>
              <a:rPr lang="es-ES" sz="4400" dirty="0"/>
              <a:t>Modificación Estatutos del MCP-ES Art.23</a:t>
            </a:r>
            <a:endParaRPr lang="es-ES" sz="44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 smtClean="0"/>
              <a:t>Presenta: Lcda. </a:t>
            </a:r>
            <a:r>
              <a:rPr lang="es-SV" sz="1800" dirty="0" smtClean="0"/>
              <a:t>Yanira Olivo de Rodríguez </a:t>
            </a:r>
            <a:endParaRPr lang="es-SV" sz="1800" dirty="0"/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/>
          <p:nvPr/>
        </p:nvSpPr>
        <p:spPr>
          <a:xfrm>
            <a:off x="0" y="116632"/>
            <a:ext cx="5328592" cy="459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Ins="4572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>
              <a:defRPr/>
            </a:pPr>
            <a:r>
              <a:rPr lang="es-SV" sz="2800" b="1" dirty="0" smtClean="0">
                <a:solidFill>
                  <a:srgbClr val="FFC800"/>
                </a:solidFill>
                <a:latin typeface="Arial" pitchFamily="34" charset="0"/>
                <a:ea typeface="+mj-ea"/>
                <a:cs typeface="Arial" pitchFamily="34" charset="0"/>
              </a:rPr>
              <a:t>ESTATUTOS</a:t>
            </a:r>
            <a:endParaRPr lang="es-SV" sz="2800" b="1" dirty="0">
              <a:solidFill>
                <a:srgbClr val="FFC8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764704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SV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Actualmente. </a:t>
            </a:r>
            <a:endParaRPr lang="es-SV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SV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SV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b="1" dirty="0">
                <a:latin typeface="Cambria" panose="02040503050406030204" pitchFamily="18" charset="0"/>
                <a:ea typeface="Times New Roman" panose="02020603050405020304" pitchFamily="18" charset="0"/>
              </a:rPr>
              <a:t>Artículo 23:</a:t>
            </a:r>
            <a:endParaRPr lang="es-SV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Los cargos de Presidente,  V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ice-presidente </a:t>
            </a:r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y Secretario serán ostentados por la persona y no  por la institución que representa. Únicamente serán elegibles los miembros propietarios. </a:t>
            </a:r>
            <a:endParaRPr lang="es-SV" dirty="0" smtClean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 smtClean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r>
              <a:rPr lang="es-SV" dirty="0" smtClean="0"/>
              <a:t>Propuesta de modificación a:</a:t>
            </a:r>
            <a:endParaRPr lang="es-SV" dirty="0"/>
          </a:p>
          <a:p>
            <a:r>
              <a:rPr lang="es-SV" dirty="0"/>
              <a:t> </a:t>
            </a:r>
          </a:p>
          <a:p>
            <a:r>
              <a:rPr lang="es-SV" dirty="0"/>
              <a:t> </a:t>
            </a:r>
          </a:p>
          <a:p>
            <a:r>
              <a:rPr lang="es-SV" b="1" dirty="0"/>
              <a:t>Artículo 23:</a:t>
            </a:r>
            <a:endParaRPr lang="es-SV" dirty="0"/>
          </a:p>
          <a:p>
            <a:pPr algn="just"/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Los cargos 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de Presidente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/a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, Vicepresidente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/a 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y Secretario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/a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serán ostentados por la persona y no 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por </a:t>
            </a:r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la institución que representa. 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Para los cargos de Presidente/a y Vicepresidente/a únicamente 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serán elegibles los miembros propietarios. 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Pudiendo el pleno elegir 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al 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Secretario/a 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entre los miembros 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propietarios 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 suplentes.</a:t>
            </a:r>
          </a:p>
          <a:p>
            <a:pPr algn="just"/>
            <a:endParaRPr lang="es-SV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SV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SV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6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/>
          <p:nvPr/>
        </p:nvSpPr>
        <p:spPr>
          <a:xfrm>
            <a:off x="0" y="116632"/>
            <a:ext cx="5328592" cy="459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Ins="4572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>
              <a:defRPr/>
            </a:pPr>
            <a:r>
              <a:rPr lang="es-SV" sz="2800" b="1" dirty="0" smtClean="0">
                <a:solidFill>
                  <a:srgbClr val="FFC800"/>
                </a:solidFill>
                <a:latin typeface="Arial" pitchFamily="34" charset="0"/>
                <a:ea typeface="+mj-ea"/>
                <a:cs typeface="Arial" pitchFamily="34" charset="0"/>
              </a:rPr>
              <a:t>REGLAMENTO</a:t>
            </a:r>
            <a:endParaRPr lang="es-SV" sz="2800" b="1" dirty="0">
              <a:solidFill>
                <a:srgbClr val="FFC8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764704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SV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Actualmente. </a:t>
            </a:r>
            <a:endParaRPr lang="es-SV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SV" b="1" i="1" dirty="0" smtClean="0"/>
              <a:t>Artículo </a:t>
            </a:r>
            <a:r>
              <a:rPr lang="es-SV" b="1" i="1" dirty="0"/>
              <a:t>48:</a:t>
            </a:r>
            <a:endParaRPr lang="es-SV" dirty="0"/>
          </a:p>
          <a:p>
            <a:r>
              <a:rPr lang="es-SV" dirty="0"/>
              <a:t>El Comité Ejecutivo del MCP-ES está compuesto por  los siguientes miembros: </a:t>
            </a:r>
          </a:p>
          <a:p>
            <a:pPr lvl="0"/>
            <a:r>
              <a:rPr lang="es-SV" dirty="0"/>
              <a:t>El </a:t>
            </a:r>
            <a:r>
              <a:rPr lang="es-SV" dirty="0" smtClean="0"/>
              <a:t>Presidente</a:t>
            </a:r>
          </a:p>
          <a:p>
            <a:pPr lvl="0"/>
            <a:r>
              <a:rPr lang="es-SV" dirty="0" smtClean="0"/>
              <a:t>El Vice-presidente</a:t>
            </a:r>
          </a:p>
          <a:p>
            <a:pPr lvl="0"/>
            <a:r>
              <a:rPr lang="es-SV" dirty="0" smtClean="0"/>
              <a:t>Secretario(a)</a:t>
            </a:r>
          </a:p>
          <a:p>
            <a:pPr lvl="0"/>
            <a:r>
              <a:rPr lang="es-SV" dirty="0" smtClean="0"/>
              <a:t>El/la </a:t>
            </a:r>
            <a:r>
              <a:rPr lang="es-SV" dirty="0"/>
              <a:t>Director/a Ejecutivo/a </a:t>
            </a:r>
            <a:endParaRPr lang="es-SV" dirty="0" smtClean="0"/>
          </a:p>
          <a:p>
            <a:pPr lvl="0"/>
            <a:endParaRPr lang="es-SV" dirty="0"/>
          </a:p>
          <a:p>
            <a:pPr algn="just"/>
            <a:r>
              <a:rPr lang="es-SV" dirty="0" smtClean="0"/>
              <a:t>Los </a:t>
            </a:r>
            <a:r>
              <a:rPr lang="es-SV" dirty="0"/>
              <a:t>cargos serán de representación personal y no institucional y serán ostentados únicamente por los delegados propietarios.  </a:t>
            </a:r>
          </a:p>
          <a:p>
            <a:r>
              <a:rPr lang="es-SV" dirty="0"/>
              <a:t>El Comité Ejecutivo podrá de manera regular invitar a los/las coordinadores/as de los Comités Técnicos a participar en las reuniones. La invitación será enviada por la Dirección Ejecutiva.</a:t>
            </a:r>
          </a:p>
          <a:p>
            <a:pPr algn="just"/>
            <a:endParaRPr lang="es-SV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SV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SV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/>
          <p:cNvSpPr txBox="1"/>
          <p:nvPr/>
        </p:nvSpPr>
        <p:spPr>
          <a:xfrm>
            <a:off x="0" y="116632"/>
            <a:ext cx="5328592" cy="459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Ins="4572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>
              <a:defRPr/>
            </a:pPr>
            <a:r>
              <a:rPr lang="es-SV" sz="2800" b="1" dirty="0" smtClean="0">
                <a:solidFill>
                  <a:srgbClr val="FFC800"/>
                </a:solidFill>
                <a:latin typeface="Arial" pitchFamily="34" charset="0"/>
                <a:ea typeface="+mj-ea"/>
                <a:cs typeface="Arial" pitchFamily="34" charset="0"/>
              </a:rPr>
              <a:t>REGLAMENTO</a:t>
            </a:r>
            <a:endParaRPr lang="es-SV" sz="2800" b="1" dirty="0">
              <a:solidFill>
                <a:srgbClr val="FFC8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764704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>
                <a:latin typeface="Cambria" panose="02040503050406030204" pitchFamily="18" charset="0"/>
              </a:rPr>
              <a:t>Propuesta de modificación a:</a:t>
            </a:r>
          </a:p>
          <a:p>
            <a:r>
              <a:rPr lang="es-SV" b="1" i="1" dirty="0">
                <a:latin typeface="Cambria" panose="02040503050406030204" pitchFamily="18" charset="0"/>
              </a:rPr>
              <a:t>Artículo 48:</a:t>
            </a:r>
            <a:endParaRPr lang="es-SV" dirty="0">
              <a:latin typeface="Cambria" panose="02040503050406030204" pitchFamily="18" charset="0"/>
            </a:endParaRPr>
          </a:p>
          <a:p>
            <a:r>
              <a:rPr lang="es-SV" dirty="0">
                <a:latin typeface="Cambria" panose="02040503050406030204" pitchFamily="18" charset="0"/>
              </a:rPr>
              <a:t>El Comité Ejecutivo del MCP-ES está compuesto por  los siguientes miembros: </a:t>
            </a:r>
          </a:p>
          <a:p>
            <a:pPr lvl="0"/>
            <a:r>
              <a:rPr lang="es-SV" dirty="0">
                <a:latin typeface="Cambria" panose="02040503050406030204" pitchFamily="18" charset="0"/>
              </a:rPr>
              <a:t>El Presidente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</a:rPr>
              <a:t>/a</a:t>
            </a:r>
            <a:r>
              <a:rPr lang="es-SV" dirty="0" smtClean="0">
                <a:latin typeface="Cambria" panose="02040503050406030204" pitchFamily="18" charset="0"/>
              </a:rPr>
              <a:t>,</a:t>
            </a:r>
          </a:p>
          <a:p>
            <a:pPr lvl="0"/>
            <a:r>
              <a:rPr lang="es-SV" dirty="0" smtClean="0">
                <a:latin typeface="Cambria" panose="02040503050406030204" pitchFamily="18" charset="0"/>
              </a:rPr>
              <a:t>El </a:t>
            </a:r>
            <a:r>
              <a:rPr lang="es-SV" dirty="0">
                <a:latin typeface="Cambria" panose="02040503050406030204" pitchFamily="18" charset="0"/>
              </a:rPr>
              <a:t>Vice-presidente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</a:rPr>
              <a:t>/a</a:t>
            </a:r>
            <a:r>
              <a:rPr lang="es-SV" dirty="0">
                <a:latin typeface="Cambria" panose="02040503050406030204" pitchFamily="18" charset="0"/>
              </a:rPr>
              <a:t>, </a:t>
            </a:r>
            <a:endParaRPr lang="es-SV" dirty="0" smtClean="0">
              <a:latin typeface="Cambria" panose="02040503050406030204" pitchFamily="18" charset="0"/>
            </a:endParaRPr>
          </a:p>
          <a:p>
            <a:pPr lvl="0"/>
            <a:r>
              <a:rPr lang="es-SV" dirty="0" smtClean="0">
                <a:latin typeface="Cambria" panose="02040503050406030204" pitchFamily="18" charset="0"/>
              </a:rPr>
              <a:t>Secretario(a</a:t>
            </a:r>
            <a:r>
              <a:rPr lang="es-SV" dirty="0">
                <a:latin typeface="Cambria" panose="02040503050406030204" pitchFamily="18" charset="0"/>
              </a:rPr>
              <a:t>), </a:t>
            </a:r>
            <a:endParaRPr lang="es-SV" dirty="0" smtClean="0">
              <a:latin typeface="Cambria" panose="02040503050406030204" pitchFamily="18" charset="0"/>
            </a:endParaRPr>
          </a:p>
          <a:p>
            <a:pPr lvl="0"/>
            <a:r>
              <a:rPr lang="es-SV" dirty="0" smtClean="0">
                <a:latin typeface="Cambria" panose="02040503050406030204" pitchFamily="18" charset="0"/>
              </a:rPr>
              <a:t>El/la </a:t>
            </a:r>
            <a:r>
              <a:rPr lang="es-SV" dirty="0">
                <a:latin typeface="Cambria" panose="02040503050406030204" pitchFamily="18" charset="0"/>
              </a:rPr>
              <a:t>Director/a Ejecutivo/a </a:t>
            </a:r>
          </a:p>
          <a:p>
            <a:endParaRPr lang="es-SV" dirty="0" smtClean="0"/>
          </a:p>
          <a:p>
            <a:pPr algn="just"/>
            <a:r>
              <a:rPr lang="es-SV" dirty="0" smtClean="0">
                <a:latin typeface="Cambria" panose="02040503050406030204" pitchFamily="18" charset="0"/>
              </a:rPr>
              <a:t>Los cargos de Presidente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</a:rPr>
              <a:t>/a</a:t>
            </a:r>
            <a:r>
              <a:rPr lang="es-SV" dirty="0" smtClean="0">
                <a:latin typeface="Cambria" panose="02040503050406030204" pitchFamily="18" charset="0"/>
              </a:rPr>
              <a:t>, Vice-presidente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</a:rPr>
              <a:t>/a y </a:t>
            </a:r>
            <a:r>
              <a:rPr lang="es-SV" dirty="0" smtClean="0">
                <a:latin typeface="Cambria" panose="02040503050406030204" pitchFamily="18" charset="0"/>
              </a:rPr>
              <a:t>Secretario(a</a:t>
            </a:r>
            <a:r>
              <a:rPr lang="es-SV" dirty="0">
                <a:latin typeface="Cambria" panose="02040503050406030204" pitchFamily="18" charset="0"/>
              </a:rPr>
              <a:t>), </a:t>
            </a:r>
            <a:r>
              <a:rPr lang="es-SV" dirty="0" smtClean="0">
                <a:latin typeface="Cambria" panose="02040503050406030204" pitchFamily="18" charset="0"/>
              </a:rPr>
              <a:t>serán </a:t>
            </a:r>
            <a:r>
              <a:rPr lang="es-SV" dirty="0">
                <a:latin typeface="Cambria" panose="02040503050406030204" pitchFamily="18" charset="0"/>
              </a:rPr>
              <a:t>de representación personal y no </a:t>
            </a:r>
            <a:r>
              <a:rPr lang="es-SV" dirty="0" smtClean="0">
                <a:latin typeface="Cambria" panose="02040503050406030204" pitchFamily="18" charset="0"/>
              </a:rPr>
              <a:t>institucional. </a:t>
            </a:r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Para los </a:t>
            </a:r>
            <a:r>
              <a:rPr lang="es-SV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cargos </a:t>
            </a:r>
            <a:r>
              <a:rPr lang="es-SV" dirty="0">
                <a:latin typeface="Cambria" panose="02040503050406030204" pitchFamily="18" charset="0"/>
                <a:ea typeface="Times New Roman" panose="02020603050405020304" pitchFamily="18" charset="0"/>
              </a:rPr>
              <a:t>de Presidente/a y Vicepresidente/a únicamente serán elegibles los miembros propietarios. 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Pudiendo el pleno elegir al Secretario/a entre los miembros propietarios o suplentes.</a:t>
            </a:r>
          </a:p>
          <a:p>
            <a:pPr lvl="0"/>
            <a:r>
              <a:rPr lang="es-SV" dirty="0" smtClean="0">
                <a:latin typeface="Cambria" panose="02040503050406030204" pitchFamily="18" charset="0"/>
              </a:rPr>
              <a:t>El </a:t>
            </a:r>
            <a:r>
              <a:rPr lang="es-SV" dirty="0">
                <a:latin typeface="Cambria" panose="02040503050406030204" pitchFamily="18" charset="0"/>
              </a:rPr>
              <a:t>Comité Ejecutivo podrá de manera regular invitar a los/las coordinadores/as de los Comités Técnicos a participar en las reuniones. La invitación será enviada por 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</a:rPr>
              <a:t>el/la 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</a:rPr>
              <a:t>D</a:t>
            </a:r>
            <a:r>
              <a:rPr lang="es-SV" dirty="0" smtClean="0">
                <a:solidFill>
                  <a:srgbClr val="FF0000"/>
                </a:solidFill>
                <a:latin typeface="Cambria" panose="02040503050406030204" pitchFamily="18" charset="0"/>
              </a:rPr>
              <a:t>irector/a Ejecutivo/a</a:t>
            </a:r>
            <a:r>
              <a:rPr lang="es-SV" dirty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endParaRPr lang="es-SV" dirty="0"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SV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SV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6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2204864"/>
            <a:ext cx="6624736" cy="302433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7200" b="1" dirty="0" smtClean="0">
                <a:solidFill>
                  <a:srgbClr val="FFC000"/>
                </a:solidFill>
              </a:rPr>
              <a:t>Gracias</a:t>
            </a:r>
            <a:endParaRPr lang="es-ES" sz="4800" dirty="0" smtClean="0"/>
          </a:p>
        </p:txBody>
      </p:sp>
      <p:sp>
        <p:nvSpPr>
          <p:cNvPr id="6" name="Rectángulo 5"/>
          <p:cNvSpPr/>
          <p:nvPr/>
        </p:nvSpPr>
        <p:spPr>
          <a:xfrm>
            <a:off x="7092280" y="188640"/>
            <a:ext cx="19442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836712"/>
            <a:ext cx="2880320" cy="98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53</Words>
  <Application>Microsoft Office PowerPoint</Application>
  <PresentationFormat>Presentación en pantalla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Cambria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78</cp:revision>
  <dcterms:created xsi:type="dcterms:W3CDTF">2014-09-12T13:24:53Z</dcterms:created>
  <dcterms:modified xsi:type="dcterms:W3CDTF">2015-05-27T22:34:15Z</dcterms:modified>
</cp:coreProperties>
</file>