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59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77CE-937D-4F9B-9B98-540B58DCF5F7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A9CFD-E003-429A-8AAD-57CF9C80792B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7" name="Picture 9" descr="pasm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68300"/>
            <a:ext cx="23764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86BB-C153-4D8F-A066-8D13EBF19B5D}" type="datetimeFigureOut">
              <a:rPr lang="es-GT" smtClean="0"/>
              <a:pPr/>
              <a:t>27/05/2015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C9F8-36A1-415C-90F3-E5BCE5DD8D12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7" name="Picture 9" descr="pasm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83635" y="260648"/>
            <a:ext cx="2160365" cy="11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/>
          <a:srcRect t="16238" b="17210"/>
          <a:stretch>
            <a:fillRect/>
          </a:stretch>
        </p:blipFill>
        <p:spPr bwMode="auto">
          <a:xfrm>
            <a:off x="228600" y="6248400"/>
            <a:ext cx="39719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urvas"/>
          <p:cNvPicPr>
            <a:picLocks noChangeAspect="1" noChangeArrowheads="1"/>
          </p:cNvPicPr>
          <p:nvPr userDrawn="1"/>
        </p:nvPicPr>
        <p:blipFill>
          <a:blip r:embed="rId15" cstate="print"/>
          <a:srcRect b="7025"/>
          <a:stretch>
            <a:fillRect/>
          </a:stretch>
        </p:blipFill>
        <p:spPr bwMode="auto">
          <a:xfrm>
            <a:off x="5435600" y="5870575"/>
            <a:ext cx="3708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1,2,3 COMBINADO CON ENFOQUE EN PREVENCIÓN COMBINADA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400800" cy="1752600"/>
          </a:xfrm>
        </p:spPr>
        <p:txBody>
          <a:bodyPr/>
          <a:lstStyle/>
          <a:p>
            <a:pPr algn="r"/>
            <a:r>
              <a:rPr lang="es-GT" dirty="0" smtClean="0"/>
              <a:t>Licda. Karla Oliva</a:t>
            </a:r>
          </a:p>
          <a:p>
            <a:pPr algn="r"/>
            <a:r>
              <a:rPr lang="es-GT" dirty="0" smtClean="0"/>
              <a:t>Gerente de Comunicación</a:t>
            </a:r>
          </a:p>
          <a:p>
            <a:pPr algn="r"/>
            <a:r>
              <a:rPr lang="es-GT" dirty="0" smtClean="0"/>
              <a:t>PASMO REGIONAL</a:t>
            </a:r>
            <a:endParaRPr lang="es-G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58775"/>
            <a:ext cx="7772400" cy="1470025"/>
          </a:xfrm>
          <a:noFill/>
        </p:spPr>
        <p:txBody>
          <a:bodyPr anchor="t"/>
          <a:lstStyle/>
          <a:p>
            <a:pPr algn="l" eaLnBrk="1" hangingPunct="1"/>
            <a:r>
              <a:rPr lang="es-ES" b="1" i="1" dirty="0" smtClean="0">
                <a:solidFill>
                  <a:srgbClr val="990000"/>
                </a:solidFill>
              </a:rPr>
              <a:t>Habilidades del Facilitador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844824"/>
            <a:ext cx="7992888" cy="468131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2800" dirty="0">
                <a:solidFill>
                  <a:schemeClr val="tx1"/>
                </a:solidFill>
              </a:rPr>
              <a:t>Conocimiento </a:t>
            </a:r>
            <a:r>
              <a:rPr lang="es-ES" sz="2800" dirty="0" smtClean="0">
                <a:solidFill>
                  <a:schemeClr val="tx1"/>
                </a:solidFill>
              </a:rPr>
              <a:t>de los Comportamientos y los  Temas.</a:t>
            </a:r>
            <a:endParaRPr lang="es-ES" sz="28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Conocimiento </a:t>
            </a:r>
            <a:r>
              <a:rPr lang="es-ES" sz="2800" dirty="0">
                <a:solidFill>
                  <a:schemeClr val="tx1"/>
                </a:solidFill>
              </a:rPr>
              <a:t>y dominio pleno de la intervención</a:t>
            </a:r>
            <a:r>
              <a:rPr lang="es-ES" sz="28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defRPr/>
            </a:pPr>
            <a:endParaRPr lang="es-ES" sz="28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s-ES" sz="2800" dirty="0">
                <a:solidFill>
                  <a:schemeClr val="tx1"/>
                </a:solidFill>
              </a:rPr>
              <a:t>Destreza para lograr que las personas trasciendan a mayor reflexión personal.</a:t>
            </a:r>
          </a:p>
          <a:p>
            <a:pPr algn="l" eaLnBrk="1" hangingPunct="1">
              <a:defRPr/>
            </a:pPr>
            <a:endParaRPr lang="es-ES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H:\STRATEGIC SERVICES\MERCADEO\METODOLOGÍAS CCC\123 SALUDABLE\JPG_artes\armado de c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81075"/>
            <a:ext cx="3149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:\STRATEGIC SERVICES\MERCADEO\METODOLOGÍAS CCC\123 SALUDABLE\JPG_artes\jpg 123\Atra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29048">
            <a:off x="3721100" y="1971675"/>
            <a:ext cx="35766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347048" cy="1162050"/>
          </a:xfrm>
          <a:noFill/>
        </p:spPr>
        <p:txBody>
          <a:bodyPr anchor="t">
            <a:normAutofit/>
          </a:bodyPr>
          <a:lstStyle/>
          <a:p>
            <a:pPr algn="l" eaLnBrk="1" hangingPunct="1"/>
            <a:r>
              <a:rPr lang="es-ES" sz="2800" b="1" i="1" dirty="0" smtClean="0">
                <a:solidFill>
                  <a:srgbClr val="990000"/>
                </a:solidFill>
              </a:rPr>
              <a:t/>
            </a:r>
            <a:br>
              <a:rPr lang="es-ES" sz="2800" b="1" i="1" dirty="0" smtClean="0">
                <a:solidFill>
                  <a:srgbClr val="990000"/>
                </a:solidFill>
              </a:rPr>
            </a:br>
            <a:r>
              <a:rPr lang="es-ES" sz="2800" b="1" i="1" dirty="0" smtClean="0">
                <a:solidFill>
                  <a:srgbClr val="990000"/>
                </a:solidFill>
              </a:rPr>
              <a:t>Fundamentos de la Intervención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idx="1"/>
          </p:nvPr>
        </p:nvSpPr>
        <p:spPr>
          <a:xfrm>
            <a:off x="3563888" y="620688"/>
            <a:ext cx="5111750" cy="5232425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endParaRPr lang="es-ES" sz="2000" dirty="0" smtClean="0"/>
          </a:p>
          <a:p>
            <a:pPr eaLnBrk="1" hangingPunct="1">
              <a:lnSpc>
                <a:spcPct val="90000"/>
              </a:lnSpc>
            </a:pPr>
            <a:endParaRPr lang="es-ES" sz="2000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1"/>
            <a:ext cx="6995120" cy="55374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Basada en resultados </a:t>
            </a:r>
            <a:r>
              <a:rPr lang="es-ES" sz="1800" dirty="0" err="1" smtClean="0">
                <a:solidFill>
                  <a:schemeClr val="tx1"/>
                </a:solidFill>
              </a:rPr>
              <a:t>TRac</a:t>
            </a:r>
            <a:r>
              <a:rPr lang="es-ES" sz="1800" dirty="0" smtClean="0">
                <a:solidFill>
                  <a:schemeClr val="tx1"/>
                </a:solidFill>
              </a:rPr>
              <a:t>, en áreas que debíamos reforzar.</a:t>
            </a:r>
          </a:p>
          <a:p>
            <a:pPr lvl="1" algn="l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" y="1772816"/>
            <a:ext cx="8686800" cy="4102522"/>
            <a:chOff x="144" y="864"/>
            <a:chExt cx="5472" cy="283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4" y="864"/>
              <a:ext cx="5472" cy="2837"/>
              <a:chOff x="-3" y="-3"/>
              <a:chExt cx="4375" cy="2930"/>
            </a:xfrm>
          </p:grpSpPr>
          <p:grpSp>
            <p:nvGrpSpPr>
              <p:cNvPr id="2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369" cy="2924"/>
                <a:chOff x="0" y="0"/>
                <a:chExt cx="4369" cy="2924"/>
              </a:xfrm>
            </p:grpSpPr>
            <p:grpSp>
              <p:nvGrpSpPr>
                <p:cNvPr id="2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419" cy="451"/>
                  <a:chOff x="0" y="0"/>
                  <a:chExt cx="1419" cy="451"/>
                </a:xfrm>
              </p:grpSpPr>
              <p:sp>
                <p:nvSpPr>
                  <p:cNvPr id="4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1333" cy="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/>
                  <a:lstStyle/>
                  <a:p>
                    <a:pPr algn="ctr"/>
                    <a:r>
                      <a:rPr lang="es-CR" sz="2800" b="1">
                        <a:latin typeface="Palatino" pitchFamily="18" charset="0"/>
                      </a:rPr>
                      <a:t>O</a:t>
                    </a:r>
                    <a:r>
                      <a:rPr lang="es-CR" sz="2000" b="1">
                        <a:latin typeface="Palatino" pitchFamily="18" charset="0"/>
                      </a:rPr>
                      <a:t>PORTUNIDAD</a:t>
                    </a:r>
                  </a:p>
                  <a:p>
                    <a:pPr algn="ctr" eaLnBrk="0" hangingPunct="0"/>
                    <a:endParaRPr lang="es-CR" sz="2000" b="1">
                      <a:latin typeface="Palatino" pitchFamily="18" charset="0"/>
                    </a:endParaRPr>
                  </a:p>
                </p:txBody>
              </p:sp>
              <p:sp>
                <p:nvSpPr>
                  <p:cNvPr id="4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19" cy="45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US"/>
                  </a:p>
                </p:txBody>
              </p:sp>
            </p:grpSp>
            <p:grpSp>
              <p:nvGrpSpPr>
                <p:cNvPr id="26" name="Group 10"/>
                <p:cNvGrpSpPr>
                  <a:grpSpLocks/>
                </p:cNvGrpSpPr>
                <p:nvPr/>
              </p:nvGrpSpPr>
              <p:grpSpPr bwMode="auto">
                <a:xfrm>
                  <a:off x="1419" y="0"/>
                  <a:ext cx="1241" cy="451"/>
                  <a:chOff x="1419" y="0"/>
                  <a:chExt cx="1241" cy="451"/>
                </a:xfrm>
              </p:grpSpPr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462" y="0"/>
                    <a:ext cx="1155" cy="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CR" sz="2800" b="1" dirty="0">
                        <a:latin typeface="Palatino" pitchFamily="18" charset="0"/>
                        <a:cs typeface="Times New Roman" pitchFamily="18" charset="0"/>
                      </a:rPr>
                      <a:t>H</a:t>
                    </a:r>
                    <a:r>
                      <a:rPr lang="es-CR" sz="2000" b="1" dirty="0">
                        <a:latin typeface="Palatino" pitchFamily="18" charset="0"/>
                        <a:cs typeface="Times New Roman" pitchFamily="18" charset="0"/>
                      </a:rPr>
                      <a:t>ABILIDAD</a:t>
                    </a:r>
                    <a:endParaRPr lang="en-US" sz="2000" b="1" dirty="0">
                      <a:latin typeface="Palatino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sz="2000" dirty="0">
                      <a:latin typeface="Palatino" pitchFamily="18" charset="0"/>
                    </a:endParaRPr>
                  </a:p>
                </p:txBody>
              </p:sp>
              <p:sp>
                <p:nvSpPr>
                  <p:cNvPr id="4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419" y="0"/>
                    <a:ext cx="1241" cy="45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US"/>
                  </a:p>
                </p:txBody>
              </p:sp>
            </p:grpSp>
            <p:grpSp>
              <p:nvGrpSpPr>
                <p:cNvPr id="27" name="Group 13"/>
                <p:cNvGrpSpPr>
                  <a:grpSpLocks/>
                </p:cNvGrpSpPr>
                <p:nvPr/>
              </p:nvGrpSpPr>
              <p:grpSpPr bwMode="auto">
                <a:xfrm>
                  <a:off x="2660" y="0"/>
                  <a:ext cx="1709" cy="451"/>
                  <a:chOff x="2660" y="0"/>
                  <a:chExt cx="1709" cy="451"/>
                </a:xfrm>
              </p:grpSpPr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703" y="0"/>
                    <a:ext cx="1623" cy="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s-CR" sz="2800" b="1">
                        <a:latin typeface="Palatino" pitchFamily="18" charset="0"/>
                        <a:cs typeface="Times New Roman" pitchFamily="18" charset="0"/>
                      </a:rPr>
                      <a:t>M</a:t>
                    </a:r>
                    <a:r>
                      <a:rPr lang="es-CR" sz="2000" b="1">
                        <a:latin typeface="Palatino" pitchFamily="18" charset="0"/>
                        <a:cs typeface="Times New Roman" pitchFamily="18" charset="0"/>
                      </a:rPr>
                      <a:t>OTIVACIÓN</a:t>
                    </a:r>
                    <a:endParaRPr lang="en-US" sz="2000" b="1">
                      <a:latin typeface="Palatino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sz="1600" b="1">
                      <a:latin typeface="Palatino" pitchFamily="18" charset="0"/>
                    </a:endParaRPr>
                  </a:p>
                </p:txBody>
              </p:sp>
              <p:sp>
                <p:nvSpPr>
                  <p:cNvPr id="3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0"/>
                    <a:ext cx="1709" cy="45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US"/>
                  </a:p>
                </p:txBody>
              </p:sp>
            </p:grpSp>
            <p:grpSp>
              <p:nvGrpSpPr>
                <p:cNvPr id="28" name="Group 16"/>
                <p:cNvGrpSpPr>
                  <a:grpSpLocks/>
                </p:cNvGrpSpPr>
                <p:nvPr/>
              </p:nvGrpSpPr>
              <p:grpSpPr bwMode="auto">
                <a:xfrm>
                  <a:off x="0" y="451"/>
                  <a:ext cx="1419" cy="2473"/>
                  <a:chOff x="0" y="451"/>
                  <a:chExt cx="1419" cy="2473"/>
                </a:xfrm>
              </p:grpSpPr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51"/>
                    <a:ext cx="1333" cy="2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s-CR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eaLnBrk="0" hangingPunct="0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1"/>
                    <a:ext cx="1419" cy="247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US"/>
                  </a:p>
                </p:txBody>
              </p:sp>
            </p:grpSp>
            <p:grpSp>
              <p:nvGrpSpPr>
                <p:cNvPr id="29" name="Group 19"/>
                <p:cNvGrpSpPr>
                  <a:grpSpLocks/>
                </p:cNvGrpSpPr>
                <p:nvPr/>
              </p:nvGrpSpPr>
              <p:grpSpPr bwMode="auto">
                <a:xfrm>
                  <a:off x="1419" y="451"/>
                  <a:ext cx="1241" cy="2473"/>
                  <a:chOff x="1419" y="451"/>
                  <a:chExt cx="1241" cy="2473"/>
                </a:xfrm>
              </p:grpSpPr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62" y="451"/>
                    <a:ext cx="1155" cy="2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</a:rPr>
                      <a:t/>
                    </a:r>
                    <a:br>
                      <a:rPr lang="en-US" sz="1400">
                        <a:latin typeface="Times New Roman" pitchFamily="18" charset="0"/>
                      </a:rPr>
                    </a:br>
                    <a:endParaRPr lang="en-US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419" y="451"/>
                    <a:ext cx="1241" cy="247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US"/>
                  </a:p>
                </p:txBody>
              </p:sp>
            </p:grpSp>
            <p:grpSp>
              <p:nvGrpSpPr>
                <p:cNvPr id="30" name="Group 22"/>
                <p:cNvGrpSpPr>
                  <a:grpSpLocks/>
                </p:cNvGrpSpPr>
                <p:nvPr/>
              </p:nvGrpSpPr>
              <p:grpSpPr bwMode="auto">
                <a:xfrm>
                  <a:off x="2660" y="451"/>
                  <a:ext cx="1709" cy="2473"/>
                  <a:chOff x="2660" y="451"/>
                  <a:chExt cx="1709" cy="2473"/>
                </a:xfrm>
              </p:grpSpPr>
              <p:sp>
                <p:nvSpPr>
                  <p:cNvPr id="3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703" y="451"/>
                    <a:ext cx="1623" cy="2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es-US"/>
                  </a:p>
                </p:txBody>
              </p:sp>
              <p:sp>
                <p:nvSpPr>
                  <p:cNvPr id="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451"/>
                    <a:ext cx="1709" cy="247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US"/>
                  </a:p>
                </p:txBody>
              </p:sp>
            </p:grpSp>
          </p:grpSp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4375" cy="2930"/>
              </a:xfrm>
              <a:prstGeom prst="rect">
                <a:avLst/>
              </a:prstGeom>
              <a:noFill/>
              <a:ln w="11112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7" name="Oval 26"/>
            <p:cNvSpPr>
              <a:spLocks noChangeArrowheads="1"/>
            </p:cNvSpPr>
            <p:nvPr/>
          </p:nvSpPr>
          <p:spPr bwMode="auto">
            <a:xfrm>
              <a:off x="480" y="1344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Disponibilidad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8" name="Oval 27"/>
            <p:cNvSpPr>
              <a:spLocks noChangeArrowheads="1"/>
            </p:cNvSpPr>
            <p:nvPr/>
          </p:nvSpPr>
          <p:spPr bwMode="auto">
            <a:xfrm>
              <a:off x="480" y="1824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Marca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Atractiva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9" name="Oval 28"/>
            <p:cNvSpPr>
              <a:spLocks noChangeArrowheads="1"/>
            </p:cNvSpPr>
            <p:nvPr/>
          </p:nvSpPr>
          <p:spPr bwMode="auto">
            <a:xfrm>
              <a:off x="480" y="2304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Atributos de 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Marca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0" name="Oval 29"/>
            <p:cNvSpPr>
              <a:spLocks noChangeArrowheads="1"/>
            </p:cNvSpPr>
            <p:nvPr/>
          </p:nvSpPr>
          <p:spPr bwMode="auto">
            <a:xfrm>
              <a:off x="480" y="2784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Calidad de 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Servicio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480" y="3264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Normas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Sociales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2208" y="1491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Conocimiento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2208" y="3027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Autoeficacia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2208" y="2256"/>
              <a:ext cx="1008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Palatino" pitchFamily="18" charset="0"/>
                </a:rPr>
                <a:t>Apoyo </a:t>
              </a:r>
            </a:p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Palatino" pitchFamily="18" charset="0"/>
                </a:rPr>
                <a:t>Social</a:t>
              </a:r>
              <a:endParaRPr lang="en-US" sz="1400" b="1" dirty="0">
                <a:solidFill>
                  <a:schemeClr val="bg1"/>
                </a:solidFill>
                <a:latin typeface="Palatino" pitchFamily="18" charset="0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3504" y="1440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 dirty="0">
                  <a:latin typeface="Palatino" pitchFamily="18" charset="0"/>
                </a:rPr>
                <a:t>Actitudes</a:t>
              </a:r>
              <a:endParaRPr lang="en-US" sz="1400" dirty="0">
                <a:latin typeface="Palatino" pitchFamily="18" charset="0"/>
              </a:endParaRPr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4608" y="1440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Creencias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3504" y="2016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Intención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4608" y="2016"/>
              <a:ext cx="1008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Palatino" pitchFamily="18" charset="0"/>
                </a:rPr>
                <a:t>Ubicación de</a:t>
              </a:r>
            </a:p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Palatino" pitchFamily="18" charset="0"/>
                </a:rPr>
                <a:t>Control</a:t>
              </a:r>
              <a:endParaRPr lang="en-US" sz="1400" b="1" dirty="0">
                <a:solidFill>
                  <a:schemeClr val="bg1"/>
                </a:solidFill>
                <a:latin typeface="Palatino" pitchFamily="18" charset="0"/>
              </a:endParaRPr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3504" y="2592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Expectativas de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Producto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20" name="Oval 39"/>
            <p:cNvSpPr>
              <a:spLocks noChangeArrowheads="1"/>
            </p:cNvSpPr>
            <p:nvPr/>
          </p:nvSpPr>
          <p:spPr bwMode="auto">
            <a:xfrm>
              <a:off x="4608" y="3168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Disposición de 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Pago</a:t>
              </a:r>
              <a:endParaRPr lang="en-US" sz="1400">
                <a:latin typeface="Palatino" pitchFamily="18" charset="0"/>
              </a:endParaRPr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3504" y="3168"/>
              <a:ext cx="1008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Palatino" pitchFamily="18" charset="0"/>
                </a:rPr>
                <a:t>Riesgo</a:t>
              </a:r>
              <a:endParaRPr lang="en-US" sz="1400" b="1" dirty="0">
                <a:solidFill>
                  <a:schemeClr val="bg1"/>
                </a:solidFill>
                <a:latin typeface="Palatino" pitchFamily="18" charset="0"/>
              </a:endParaRPr>
            </a:p>
          </p:txBody>
        </p: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4608" y="2592"/>
              <a:ext cx="100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>
                  <a:latin typeface="Palatino" pitchFamily="18" charset="0"/>
                </a:rPr>
                <a:t>Norma</a:t>
              </a:r>
            </a:p>
            <a:p>
              <a:pPr algn="ctr"/>
              <a:r>
                <a:rPr lang="es-MX" sz="1400">
                  <a:latin typeface="Palatino" pitchFamily="18" charset="0"/>
                </a:rPr>
                <a:t>Subjetiva</a:t>
              </a:r>
              <a:endParaRPr lang="en-US" sz="1400">
                <a:latin typeface="Palatino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0"/>
            <a:ext cx="7232848" cy="1470025"/>
          </a:xfrm>
          <a:noFill/>
        </p:spPr>
        <p:txBody>
          <a:bodyPr anchor="t"/>
          <a:lstStyle/>
          <a:p>
            <a:pPr algn="l" eaLnBrk="1" hangingPunct="1"/>
            <a:r>
              <a:rPr lang="es-ES" sz="2800" b="1" i="1" dirty="0" smtClean="0">
                <a:solidFill>
                  <a:srgbClr val="990000"/>
                </a:solidFill>
              </a:rPr>
              <a:t/>
            </a:r>
            <a:br>
              <a:rPr lang="es-ES" sz="2800" b="1" i="1" dirty="0" smtClean="0">
                <a:solidFill>
                  <a:srgbClr val="990000"/>
                </a:solidFill>
              </a:rPr>
            </a:br>
            <a:r>
              <a:rPr lang="es-ES" sz="2800" b="1" i="1" dirty="0" smtClean="0">
                <a:solidFill>
                  <a:srgbClr val="990000"/>
                </a:solidFill>
              </a:rPr>
              <a:t>Fundamentos de la Intervención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776"/>
            <a:ext cx="7775575" cy="460851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0000"/>
                </a:solidFill>
              </a:rPr>
              <a:t>Trasciende a etapas de mayor reflexión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Se adapta a diferentes poblaciones meta.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Reflexión por medio de imágenes (no siempre relacionadas a simple vista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</a:p>
          <a:p>
            <a:pPr lvl="1" algn="l">
              <a:lnSpc>
                <a:spcPct val="90000"/>
              </a:lnSpc>
            </a:pPr>
            <a:endParaRPr lang="es-E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s-ES" sz="2000" dirty="0" smtClean="0">
                <a:solidFill>
                  <a:srgbClr val="FF0000"/>
                </a:solidFill>
              </a:rPr>
              <a:t>Reflexiona sobre 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>
                <a:solidFill>
                  <a:srgbClr val="FF0000"/>
                </a:solidFill>
              </a:rPr>
              <a:t>5 comportamientos y 3 </a:t>
            </a:r>
            <a:r>
              <a:rPr lang="es-ES" sz="2000" dirty="0" smtClean="0">
                <a:solidFill>
                  <a:srgbClr val="FF0000"/>
                </a:solidFill>
              </a:rPr>
              <a:t>temas </a:t>
            </a:r>
            <a:r>
              <a:rPr lang="es-ES" sz="2000" dirty="0" smtClean="0">
                <a:solidFill>
                  <a:srgbClr val="FF0000"/>
                </a:solidFill>
              </a:rPr>
              <a:t>GENERALES: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endParaRPr lang="es-GT" sz="2000" dirty="0" smtClean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Reducción del Número de Parejas Sexuales 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Uso Correcto y Consistente del Condón y Lubricante a base de Agua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Búsqueda de Atención Especializada en ITS</a:t>
            </a:r>
            <a:endParaRPr lang="es-GT" sz="2000" dirty="0" smtClean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Prueba Voluntaria y con Consejería de VIH</a:t>
            </a:r>
            <a:r>
              <a:rPr lang="es-GT" sz="2000" dirty="0" smtClean="0">
                <a:solidFill>
                  <a:schemeClr val="tx1"/>
                </a:solidFill>
              </a:rPr>
              <a:t>.</a:t>
            </a:r>
          </a:p>
          <a:p>
            <a:pPr lvl="1" algn="l">
              <a:lnSpc>
                <a:spcPct val="90000"/>
              </a:lnSpc>
            </a:pPr>
            <a:endParaRPr lang="es-ES" sz="2000" dirty="0" smtClean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Alcohol </a:t>
            </a:r>
            <a:r>
              <a:rPr lang="es-GT" sz="2000" dirty="0" smtClean="0">
                <a:solidFill>
                  <a:schemeClr val="tx1"/>
                </a:solidFill>
              </a:rPr>
              <a:t>y Drogas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Violencia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tx1"/>
                </a:solidFill>
              </a:rPr>
              <a:t>Estigma y Discriminación </a:t>
            </a:r>
            <a:endParaRPr lang="es-GT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7772400" cy="1470025"/>
          </a:xfrm>
          <a:noFill/>
        </p:spPr>
        <p:txBody>
          <a:bodyPr anchor="t"/>
          <a:lstStyle/>
          <a:p>
            <a:pPr algn="l" eaLnBrk="1" hangingPunct="1"/>
            <a:r>
              <a:rPr lang="es-ES" dirty="0" smtClean="0"/>
              <a:t>Continuación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84313"/>
            <a:ext cx="7992566" cy="4392612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Promueve 3 comportamientos saludables ESPECIFICOS para cada población:</a:t>
            </a: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HSH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Sexo no penetrativo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Masculinidad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Sexo anónimo</a:t>
            </a:r>
          </a:p>
          <a:p>
            <a:pPr marL="457200" lvl="1" indent="0" algn="l" eaLnBrk="1" hangingPunct="1">
              <a:lnSpc>
                <a:spcPct val="90000"/>
              </a:lnSpc>
              <a:buFontTx/>
              <a:buNone/>
              <a:defRPr/>
            </a:pPr>
            <a:endParaRPr lang="es-ES" sz="1800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TSF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GT" sz="1800" dirty="0" smtClean="0">
                <a:solidFill>
                  <a:schemeClr val="tx1"/>
                </a:solidFill>
              </a:rPr>
              <a:t>Uso de condón de látex con parejas afectivas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GT" sz="1800" dirty="0" smtClean="0">
                <a:solidFill>
                  <a:schemeClr val="tx1"/>
                </a:solidFill>
              </a:rPr>
              <a:t>Tener condones siempre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GT" sz="1800" dirty="0" smtClean="0">
                <a:solidFill>
                  <a:schemeClr val="tx1"/>
                </a:solidFill>
              </a:rPr>
              <a:t>Planificación familiar</a:t>
            </a:r>
          </a:p>
          <a:p>
            <a:pPr marL="914400" lvl="2" indent="0" algn="l" eaLnBrk="1" hangingPunct="1">
              <a:lnSpc>
                <a:spcPct val="90000"/>
              </a:lnSpc>
              <a:buFontTx/>
              <a:buNone/>
              <a:defRPr/>
            </a:pPr>
            <a:endParaRPr lang="es-GT" sz="1800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TRANS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GT" sz="1800" dirty="0" smtClean="0">
                <a:solidFill>
                  <a:schemeClr val="tx1"/>
                </a:solidFill>
              </a:rPr>
              <a:t>Hormonización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GT" sz="1800" dirty="0" smtClean="0">
                <a:solidFill>
                  <a:schemeClr val="tx1"/>
                </a:solidFill>
              </a:rPr>
              <a:t>Autoestima</a:t>
            </a:r>
          </a:p>
          <a:p>
            <a:pPr lvl="2" algn="l" eaLnBrk="1" hangingPunct="1">
              <a:lnSpc>
                <a:spcPct val="90000"/>
              </a:lnSpc>
              <a:defRPr/>
            </a:pPr>
            <a:r>
              <a:rPr lang="es-GT" sz="1800" dirty="0" smtClean="0">
                <a:solidFill>
                  <a:schemeClr val="tx1"/>
                </a:solidFill>
              </a:rPr>
              <a:t>Identidad de género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s-E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404813"/>
            <a:ext cx="6116637" cy="431800"/>
          </a:xfrm>
          <a:noFill/>
        </p:spPr>
        <p:txBody>
          <a:bodyPr anchor="t">
            <a:normAutofit fontScale="90000"/>
          </a:bodyPr>
          <a:lstStyle/>
          <a:p>
            <a:pPr eaLnBrk="1" hangingPunct="1"/>
            <a:r>
              <a:rPr lang="es-ES" b="1" i="1" smtClean="0">
                <a:solidFill>
                  <a:srgbClr val="990000"/>
                </a:solidFill>
              </a:rPr>
              <a:t>Áreas de Trabajo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060575"/>
            <a:ext cx="8207375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Cada comportamiento promovido se hace bajo las áreas de trabajo indicadas y componentes del paquete mínimo de prevención combinada. De tal forma que</a:t>
            </a:r>
            <a:r>
              <a:rPr lang="es-ES" sz="18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s-ES" b="1" dirty="0" smtClean="0">
              <a:solidFill>
                <a:srgbClr val="0000FF"/>
              </a:solidFill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835150" y="3343275"/>
            <a:ext cx="4826000" cy="419100"/>
          </a:xfrm>
          <a:prstGeom prst="rect">
            <a:avLst/>
          </a:prstGeom>
          <a:solidFill>
            <a:srgbClr val="23BAEF"/>
          </a:solidFill>
          <a:ln w="127000" cmpd="dbl" algn="ctr">
            <a:solidFill>
              <a:srgbClr val="23BAE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GT" sz="1400" b="1"/>
              <a:t>UBICACIÓN DE CONTROL - COMPLEMENTARIO</a:t>
            </a:r>
          </a:p>
          <a:p>
            <a:pPr>
              <a:spcAft>
                <a:spcPts val="1000"/>
              </a:spcAft>
            </a:pPr>
            <a:endParaRPr lang="es-GT" sz="1100">
              <a:latin typeface="Times New Roman" pitchFamily="18" charset="0"/>
            </a:endParaRPr>
          </a:p>
          <a:p>
            <a:endParaRPr lang="es-GT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822450" y="4286250"/>
            <a:ext cx="4826000" cy="419100"/>
          </a:xfrm>
          <a:prstGeom prst="rect">
            <a:avLst/>
          </a:prstGeom>
          <a:solidFill>
            <a:srgbClr val="24F037"/>
          </a:solidFill>
          <a:ln w="127000" cmpd="dbl" algn="ctr">
            <a:solidFill>
              <a:srgbClr val="24F037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GT" sz="1400" b="1"/>
              <a:t>APOYO SOCIAL - BIOMÉDICO</a:t>
            </a:r>
            <a:endParaRPr lang="es-GT" sz="1100">
              <a:latin typeface="Times New Roman" pitchFamily="18" charset="0"/>
            </a:endParaRPr>
          </a:p>
          <a:p>
            <a:endParaRPr lang="es-GT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835150" y="5157788"/>
            <a:ext cx="4826000" cy="419100"/>
          </a:xfrm>
          <a:prstGeom prst="rect">
            <a:avLst/>
          </a:prstGeom>
          <a:solidFill>
            <a:srgbClr val="E36C0A"/>
          </a:solidFill>
          <a:ln w="127000" cmpd="dbl" algn="ctr">
            <a:solidFill>
              <a:srgbClr val="E36C0A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GT" sz="1400" b="1"/>
              <a:t>RIESGO - ELEMENTAL</a:t>
            </a:r>
          </a:p>
          <a:p>
            <a:pPr>
              <a:spcAft>
                <a:spcPts val="1000"/>
              </a:spcAft>
            </a:pPr>
            <a:endParaRPr lang="es-GT" sz="1100">
              <a:latin typeface="Times New Roman" pitchFamily="18" charset="0"/>
            </a:endParaRPr>
          </a:p>
          <a:p>
            <a:endParaRPr lang="es-G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6552728" cy="1470025"/>
          </a:xfrm>
          <a:noFill/>
        </p:spPr>
        <p:txBody>
          <a:bodyPr anchor="t"/>
          <a:lstStyle/>
          <a:p>
            <a:pPr algn="l" eaLnBrk="1" hangingPunct="1"/>
            <a:r>
              <a:rPr lang="es-ES" sz="3600" b="1" i="1" dirty="0" smtClean="0">
                <a:solidFill>
                  <a:srgbClr val="990000"/>
                </a:solidFill>
              </a:rPr>
              <a:t>Identificación de Comportamientos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00808"/>
            <a:ext cx="5724276" cy="2760712"/>
          </a:xfrm>
          <a:noFill/>
        </p:spPr>
        <p:txBody>
          <a:bodyPr>
            <a:noAutofit/>
          </a:bodyPr>
          <a:lstStyle/>
          <a:p>
            <a:pPr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Cada Comportamiento esta identificado con una letra: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Reducción de Parejas </a:t>
            </a:r>
            <a:r>
              <a:rPr lang="es-ES" sz="2000" b="1" dirty="0" smtClean="0">
                <a:solidFill>
                  <a:schemeClr val="tx1"/>
                </a:solidFill>
              </a:rPr>
              <a:t>( R 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Uso de Condón y lubricante</a:t>
            </a:r>
            <a:r>
              <a:rPr lang="es-ES" sz="2000" b="1" dirty="0" smtClean="0">
                <a:solidFill>
                  <a:schemeClr val="tx1"/>
                </a:solidFill>
              </a:rPr>
              <a:t>( U 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Búsqueda de Atención </a:t>
            </a:r>
            <a:r>
              <a:rPr lang="es-ES" sz="2000" b="1" dirty="0" smtClean="0">
                <a:solidFill>
                  <a:schemeClr val="tx1"/>
                </a:solidFill>
              </a:rPr>
              <a:t>( I 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Prueba Voluntaria </a:t>
            </a:r>
            <a:r>
              <a:rPr lang="es-ES" sz="2000" b="1" dirty="0" smtClean="0">
                <a:solidFill>
                  <a:schemeClr val="tx1"/>
                </a:solidFill>
              </a:rPr>
              <a:t>( P 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Estigma y discriminación </a:t>
            </a:r>
            <a:r>
              <a:rPr lang="es-ES" sz="2000" b="1" dirty="0" smtClean="0">
                <a:solidFill>
                  <a:schemeClr val="tx1"/>
                </a:solidFill>
              </a:rPr>
              <a:t>(D)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Violencia</a:t>
            </a:r>
            <a:r>
              <a:rPr lang="es-ES" sz="2000" b="1" dirty="0" smtClean="0">
                <a:solidFill>
                  <a:schemeClr val="tx1"/>
                </a:solidFill>
              </a:rPr>
              <a:t> (O)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Alcohol y drogas </a:t>
            </a:r>
            <a:r>
              <a:rPr lang="es-ES" sz="2000" b="1" dirty="0" smtClean="0">
                <a:solidFill>
                  <a:schemeClr val="tx1"/>
                </a:solidFill>
              </a:rPr>
              <a:t>(A)</a:t>
            </a:r>
          </a:p>
        </p:txBody>
      </p:sp>
      <p:pic>
        <p:nvPicPr>
          <p:cNvPr id="12292" name="Picture 4" descr="H:\STRATEGIC SERVICES\MERCADEO\METODOLOGÍAS CCC\123 SALUDABLE\JPG_artes\jpg 123\1I azul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713" y="1700213"/>
            <a:ext cx="16732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H:\STRATEGIC SERVICES\MERCADEO\METODOLOGÍAS CCC\123 SALUDABLE\JPG_artes\jpg 123\2P naranja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060575"/>
            <a:ext cx="16732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:\STRATEGIC SERVICES\MERCADEO\METODOLOGÍAS CCC\123 SALUDABLE\JPG_artes\jpg 123\3u verde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141663"/>
            <a:ext cx="16033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H:\STRATEGIC SERVICES\MERCADEO\METODOLOGÍAS CCC\123 SALUDABLE\JPG_artes\jpg 123 parte 2 Y 3\1A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075" y="3905250"/>
            <a:ext cx="16891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H:\STRATEGIC SERVICES\MERCADEO\METODOLOGÍAS CCC\123 SALUDABLE\JPG_artes\jpg 123 parte 2 Y 3\1R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676775"/>
            <a:ext cx="180022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H:\STRATEGIC SERVICES\MERCADEO\METODOLOGÍAS CCC\123 SALUDABLE\JPG_artes\jpg 123 parte 2 Y 3\3O-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5167313"/>
            <a:ext cx="170338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H:\STRATEGIC SERVICES\MERCADEO\METODOLOGÍAS CCC\123 SALUDABLE\JPG_artes\jpg 123 parte 2 Y 3\2D-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479925"/>
            <a:ext cx="1703387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noFill/>
        </p:spPr>
        <p:txBody>
          <a:bodyPr anchor="t"/>
          <a:lstStyle/>
          <a:p>
            <a:pPr algn="l" eaLnBrk="1" hangingPunct="1"/>
            <a:r>
              <a:rPr lang="es-ES" sz="3600" b="1" i="1" dirty="0" smtClean="0">
                <a:solidFill>
                  <a:srgbClr val="990000"/>
                </a:solidFill>
              </a:rPr>
              <a:t/>
            </a:r>
            <a:br>
              <a:rPr lang="es-ES" sz="3600" b="1" i="1" dirty="0" smtClean="0">
                <a:solidFill>
                  <a:srgbClr val="990000"/>
                </a:solidFill>
              </a:rPr>
            </a:br>
            <a:r>
              <a:rPr lang="es-ES" sz="3600" b="1" i="1" dirty="0" smtClean="0">
                <a:solidFill>
                  <a:srgbClr val="990000"/>
                </a:solidFill>
              </a:rPr>
              <a:t>Identificación de Poblaciones Meta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96752"/>
            <a:ext cx="6400800" cy="2736304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s-ES" sz="3600" dirty="0" smtClean="0">
                <a:solidFill>
                  <a:schemeClr val="tx1"/>
                </a:solidFill>
              </a:rPr>
              <a:t>Cada Población Meta esta identificado con una letra:</a:t>
            </a:r>
          </a:p>
          <a:p>
            <a:pPr lvl="1" algn="l" eaLnBrk="1" hangingPunct="1"/>
            <a:r>
              <a:rPr lang="es-ES" sz="3600" dirty="0" smtClean="0">
                <a:solidFill>
                  <a:schemeClr val="tx1"/>
                </a:solidFill>
              </a:rPr>
              <a:t>HSH  </a:t>
            </a:r>
            <a:r>
              <a:rPr lang="es-ES" sz="3600" b="1" dirty="0" smtClean="0">
                <a:solidFill>
                  <a:schemeClr val="tx1"/>
                </a:solidFill>
              </a:rPr>
              <a:t>( H )</a:t>
            </a:r>
          </a:p>
          <a:p>
            <a:pPr lvl="1" algn="l" eaLnBrk="1" hangingPunct="1"/>
            <a:r>
              <a:rPr lang="es-ES" sz="3600" dirty="0" smtClean="0">
                <a:solidFill>
                  <a:schemeClr val="tx1"/>
                </a:solidFill>
              </a:rPr>
              <a:t>TSF </a:t>
            </a:r>
            <a:r>
              <a:rPr lang="es-ES" sz="3600" b="1" dirty="0" smtClean="0">
                <a:solidFill>
                  <a:schemeClr val="tx1"/>
                </a:solidFill>
              </a:rPr>
              <a:t>( M )</a:t>
            </a:r>
          </a:p>
          <a:p>
            <a:pPr lvl="1" algn="l" eaLnBrk="1" hangingPunct="1"/>
            <a:r>
              <a:rPr lang="es-ES" sz="3600" dirty="0" smtClean="0">
                <a:solidFill>
                  <a:schemeClr val="tx1"/>
                </a:solidFill>
              </a:rPr>
              <a:t>TRANS</a:t>
            </a:r>
            <a:r>
              <a:rPr lang="es-ES" sz="3600" b="1" dirty="0" smtClean="0">
                <a:solidFill>
                  <a:schemeClr val="tx1"/>
                </a:solidFill>
              </a:rPr>
              <a:t> (T)</a:t>
            </a:r>
          </a:p>
        </p:txBody>
      </p:sp>
      <p:pic>
        <p:nvPicPr>
          <p:cNvPr id="13316" name="Picture 4" descr="H:\STRATEGIC SERVICES\MERCADEO\METODOLOGÍAS CCC\123 SALUDABLE\JPG_artes\jpg 123 parte 2 Y 3\2H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557338"/>
            <a:ext cx="17875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:\STRATEGIC SERVICES\MERCADEO\METODOLOGÍAS CCC\123 SALUDABLE\JPG_artes\jpg 123 parte 2 Y 3\3M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2565400"/>
            <a:ext cx="18669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:\STRATEGIC SERVICES\MERCADEO\METODOLOGÍAS CCC\123 SALUDABLE\JPG_artes\jpg 123 parte 2 Y 3\1C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3181350"/>
            <a:ext cx="16827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H:\STRATEGIC SERVICES\MERCADEO\METODOLOGÍAS CCC\123 SALUDABLE\JPG_artes\jpg 123 parte 2 Y 3\2V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149725"/>
            <a:ext cx="1676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:\STRATEGIC SERVICES\MERCADEO\METODOLOGÍAS CCC\123 SALUDABLE\JPG_artes\jpg 123 parte 2 Y 3\3G-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6300" y="4652963"/>
            <a:ext cx="15621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H:\STRATEGIC SERVICES\MERCADEO\METODOLOGÍAS CCC\123 SALUDABLE\JPG_artes\jpg 123 parte 2 Y 3\1T-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5159375"/>
            <a:ext cx="15843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7772400" cy="1470025"/>
          </a:xfrm>
          <a:noFill/>
        </p:spPr>
        <p:txBody>
          <a:bodyPr anchor="t"/>
          <a:lstStyle/>
          <a:p>
            <a:pPr algn="l" eaLnBrk="1" hangingPunct="1"/>
            <a:r>
              <a:rPr lang="es-ES" b="1" i="1" dirty="0" smtClean="0">
                <a:solidFill>
                  <a:srgbClr val="990000"/>
                </a:solidFill>
              </a:rPr>
              <a:t>Forma de Implementación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700808"/>
            <a:ext cx="4248150" cy="4704928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tx1"/>
                </a:solidFill>
              </a:rPr>
              <a:t>Actividad que se puede realizar de 5 formas diferentes: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tx1"/>
                </a:solidFill>
              </a:rPr>
              <a:t>Memoria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tx1"/>
                </a:solidFill>
              </a:rPr>
              <a:t>Virus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tx1"/>
                </a:solidFill>
              </a:rPr>
              <a:t>Manotazo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tx1"/>
                </a:solidFill>
              </a:rPr>
              <a:t>Vete a Pescar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tx1"/>
                </a:solidFill>
              </a:rPr>
              <a:t>RUIDO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335</Words>
  <Application>Microsoft Office PowerPoint</Application>
  <PresentationFormat>Presentación en pantalla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1,2,3 COMBINADO CON ENFOQUE EN PREVENCIÓN COMBINADA</vt:lpstr>
      <vt:lpstr>Diapositiva 2</vt:lpstr>
      <vt:lpstr> Fundamentos de la Intervención</vt:lpstr>
      <vt:lpstr> Fundamentos de la Intervención</vt:lpstr>
      <vt:lpstr>Continuación</vt:lpstr>
      <vt:lpstr>Áreas de Trabajo</vt:lpstr>
      <vt:lpstr>Identificación de Comportamientos</vt:lpstr>
      <vt:lpstr> Identificación de Poblaciones Meta</vt:lpstr>
      <vt:lpstr>Forma de Implementación</vt:lpstr>
      <vt:lpstr>Habilidades del Facilitador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Owner</dc:creator>
  <cp:lastModifiedBy>Owner</cp:lastModifiedBy>
  <cp:revision>7</cp:revision>
  <dcterms:created xsi:type="dcterms:W3CDTF">2014-02-10T02:56:32Z</dcterms:created>
  <dcterms:modified xsi:type="dcterms:W3CDTF">2015-05-28T02:15:58Z</dcterms:modified>
</cp:coreProperties>
</file>