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2" r:id="rId6"/>
    <p:sldId id="263" r:id="rId7"/>
    <p:sldId id="283" r:id="rId8"/>
    <p:sldId id="264" r:id="rId9"/>
    <p:sldId id="265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4" r:id="rId21"/>
    <p:sldId id="279" r:id="rId22"/>
    <p:sldId id="280" r:id="rId23"/>
    <p:sldId id="281" r:id="rId24"/>
    <p:sldId id="282" r:id="rId25"/>
    <p:sldId id="259" r:id="rId26"/>
    <p:sldId id="260" r:id="rId27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E937E-7F89-45A4-915E-78733162C02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F067DE-808F-40ED-969F-00B3CDAEF5A8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endParaRPr lang="en-US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2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s-ES_tradnl" sz="2200" b="1" noProof="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Estrategia</a:t>
          </a:r>
          <a:r>
            <a: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DOTS</a:t>
          </a:r>
        </a:p>
        <a:p>
          <a:pPr algn="l"/>
          <a:r>
            <a: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1. </a:t>
          </a:r>
          <a:r>
            <a:rPr lang="es-ES_tradnl" sz="1400" b="1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Compromiso gubernamental</a:t>
          </a:r>
        </a:p>
        <a:p>
          <a:pPr algn="l"/>
          <a:r>
            <a:rPr lang="es-ES_tradnl" sz="1400" b="1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2. Detección de casos principalmente pasiva</a:t>
          </a:r>
        </a:p>
        <a:p>
          <a:pPr algn="l"/>
          <a:r>
            <a:rPr lang="es-ES_tradnl" sz="1400" b="1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3. Tratamiento Acortado estandarizado al menos hasta la negativización del esputo bajo condiciones de manejo apropiado</a:t>
          </a:r>
        </a:p>
        <a:p>
          <a:pPr algn="l"/>
          <a:r>
            <a:rPr lang="es-ES_tradnl" sz="1400" b="1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4. Establecer un sistema regular de suministro de medicamentos esenciales</a:t>
          </a:r>
        </a:p>
        <a:p>
          <a:pPr algn="l"/>
          <a:r>
            <a:rPr lang="es-ES_tradnl" sz="1400" b="1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5. Establecer y mantener un sistema de monitoreo tanto para la supervisión como para la evolución</a:t>
          </a:r>
        </a:p>
        <a:p>
          <a:pPr algn="ctr"/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9521C4C-8A7E-457F-838F-2AE0506A4CF8}" type="parTrans" cxnId="{183C849E-3A0A-4EFA-9296-AC6000306D01}">
      <dgm:prSet/>
      <dgm:spPr/>
      <dgm:t>
        <a:bodyPr/>
        <a:lstStyle/>
        <a:p>
          <a:endParaRPr lang="en-US"/>
        </a:p>
      </dgm:t>
    </dgm:pt>
    <dgm:pt modelId="{4EDABB73-B8CC-447F-8D3D-D51F30AA4A62}" type="sibTrans" cxnId="{183C849E-3A0A-4EFA-9296-AC6000306D01}">
      <dgm:prSet/>
      <dgm:spPr/>
      <dgm:t>
        <a:bodyPr/>
        <a:lstStyle/>
        <a:p>
          <a:endParaRPr lang="en-US"/>
        </a:p>
      </dgm:t>
    </dgm:pt>
    <dgm:pt modelId="{21D8B02E-FF24-4725-81CA-1C4BD2F0079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endParaRPr lang="en-US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2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2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2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es-ES_tradnl" sz="2200" b="1" noProof="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Estrategia Alto a la </a:t>
          </a:r>
          <a:r>
            <a: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TB</a:t>
          </a:r>
        </a:p>
        <a:p>
          <a:pPr algn="l"/>
          <a:r>
            <a:rPr lang="en-US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s-ES_tradnl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Continuar con</a:t>
          </a:r>
          <a:r>
            <a:rPr lang="es-ES_tradnl" sz="1600" b="1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un DOTS de alta calidad, expandirlo y mejorarlo</a:t>
          </a:r>
        </a:p>
        <a:p>
          <a:pPr algn="l"/>
          <a:r>
            <a:rPr lang="es-ES_tradnl" sz="1600" b="1" baseline="0" noProof="0" dirty="0">
              <a:solidFill>
                <a:srgbClr val="660066"/>
              </a:solidFill>
              <a:latin typeface="Calibri" pitchFamily="34" charset="0"/>
              <a:cs typeface="Calibri" pitchFamily="34" charset="0"/>
            </a:rPr>
            <a:t>2. Abordar TB/VIH, MDR-TB y otros retos</a:t>
          </a:r>
          <a:endParaRPr lang="es-ES_tradnl" sz="1600" b="1" noProof="0" dirty="0">
            <a:solidFill>
              <a:srgbClr val="660066"/>
            </a:solidFill>
            <a:latin typeface="Calibri" pitchFamily="34" charset="0"/>
            <a:cs typeface="Calibri" pitchFamily="34" charset="0"/>
          </a:endParaRPr>
        </a:p>
        <a:p>
          <a:pPr algn="l"/>
          <a:r>
            <a:rPr lang="es-ES_tradnl" sz="1600" b="1" noProof="0" dirty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3. Contribuir al fortalecimiento del sistema de salud</a:t>
          </a:r>
        </a:p>
        <a:p>
          <a:pPr algn="l"/>
          <a:r>
            <a:rPr lang="es-ES_tradnl" sz="1600" b="1" noProof="0" dirty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4. Involucrar a todos los proveedores de atención</a:t>
          </a:r>
        </a:p>
        <a:p>
          <a:pPr algn="l"/>
          <a:r>
            <a:rPr lang="es-ES_tradnl" sz="1600" b="1" noProof="0" dirty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5. Empoderar a las personas con TB y a la comunidad</a:t>
          </a:r>
          <a:endParaRPr lang="es-ES_tradnl" sz="1600" b="1" baseline="0" noProof="0" dirty="0">
            <a:solidFill>
              <a:srgbClr val="0000FF"/>
            </a:solidFill>
            <a:latin typeface="Calibri" pitchFamily="34" charset="0"/>
            <a:cs typeface="Calibri" pitchFamily="34" charset="0"/>
          </a:endParaRPr>
        </a:p>
        <a:p>
          <a:pPr algn="l"/>
          <a:r>
            <a:rPr lang="es-ES_tradnl" sz="1800" b="1" baseline="0" noProof="0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6. Permitir y fortalecer la investigación</a:t>
          </a:r>
        </a:p>
        <a:p>
          <a:pPr algn="l"/>
          <a:endParaRPr lang="en-US" sz="1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B81AB88-0CDB-47FC-8ED9-4BD0E6C93708}" type="parTrans" cxnId="{044455C7-1B4B-4CD5-BD37-6669C996DF6A}">
      <dgm:prSet/>
      <dgm:spPr/>
      <dgm:t>
        <a:bodyPr/>
        <a:lstStyle/>
        <a:p>
          <a:endParaRPr lang="en-US"/>
        </a:p>
      </dgm:t>
    </dgm:pt>
    <dgm:pt modelId="{0A0BF1D1-C18C-469C-93A7-D153BC5B5953}" type="sibTrans" cxnId="{044455C7-1B4B-4CD5-BD37-6669C996DF6A}">
      <dgm:prSet/>
      <dgm:spPr/>
      <dgm:t>
        <a:bodyPr/>
        <a:lstStyle/>
        <a:p>
          <a:endParaRPr lang="en-US"/>
        </a:p>
      </dgm:t>
    </dgm:pt>
    <dgm:pt modelId="{1EC626EE-59D8-4348-9A7F-0D6BBD4C3ED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ct val="35000"/>
            </a:spcAft>
          </a:pPr>
          <a:endParaRPr lang="en-US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>
            <a:spcAft>
              <a:spcPct val="35000"/>
            </a:spcAft>
          </a:pPr>
          <a:endParaRPr lang="en-US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>
            <a:spcAft>
              <a:spcPct val="35000"/>
            </a:spcAft>
          </a:pPr>
          <a:endParaRPr lang="en-US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>
            <a:spcAft>
              <a:spcPts val="0"/>
            </a:spcAft>
          </a:pPr>
          <a:endParaRPr lang="en-US" sz="22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algn="ctr">
            <a:spcAft>
              <a:spcPts val="0"/>
            </a:spcAft>
          </a:pPr>
          <a:endParaRPr lang="es-ES_tradnl" sz="2200" b="1" noProof="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algn="ctr">
            <a:spcAft>
              <a:spcPts val="0"/>
            </a:spcAft>
          </a:pPr>
          <a:r>
            <a:rPr lang="es-ES_tradnl" sz="2200" b="1" noProof="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Estrategia Fin de la </a:t>
          </a:r>
          <a:r>
            <a: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TB</a:t>
          </a:r>
        </a:p>
        <a:p>
          <a:pPr algn="ctr">
            <a:spcAft>
              <a:spcPts val="0"/>
            </a:spcAft>
          </a:pPr>
          <a:endParaRPr lang="en-US" sz="14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algn="l">
            <a:spcAft>
              <a:spcPct val="35000"/>
            </a:spcAft>
          </a:pPr>
          <a:r>
            <a:rPr lang="en-US" sz="1800" b="1" baseline="0" dirty="0">
              <a:solidFill>
                <a:srgbClr val="660066"/>
              </a:solidFill>
              <a:latin typeface="Calibri" pitchFamily="34" charset="0"/>
              <a:cs typeface="Calibri" pitchFamily="34" charset="0"/>
            </a:rPr>
            <a:t>1. A</a:t>
          </a:r>
          <a:r>
            <a:rPr lang="es-ES" sz="1800" b="1" baseline="0" dirty="0">
              <a:solidFill>
                <a:srgbClr val="660066"/>
              </a:solidFill>
              <a:latin typeface="Calibri" pitchFamily="34" charset="0"/>
            </a:rPr>
            <a:t>tención y prevención integrada de la TB centrada en el paciente </a:t>
          </a:r>
        </a:p>
        <a:p>
          <a:pPr algn="l">
            <a:spcAft>
              <a:spcPct val="35000"/>
            </a:spcAft>
          </a:pPr>
          <a:endParaRPr lang="es-ES" sz="1800" b="1" baseline="0" dirty="0">
            <a:solidFill>
              <a:srgbClr val="660066"/>
            </a:solidFill>
            <a:latin typeface="Calibri" pitchFamily="34" charset="0"/>
            <a:cs typeface="Calibri" pitchFamily="34" charset="0"/>
          </a:endParaRPr>
        </a:p>
        <a:p>
          <a:pPr algn="l">
            <a:spcAft>
              <a:spcPct val="35000"/>
            </a:spcAft>
          </a:pPr>
          <a:r>
            <a:rPr lang="en-US" sz="1800" b="1" baseline="0" dirty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2. </a:t>
          </a:r>
          <a:r>
            <a:rPr lang="es-ES_tradnl" sz="1800" b="1" baseline="0" noProof="0" dirty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Políticas audaces y sistemas de soporte</a:t>
          </a:r>
        </a:p>
        <a:p>
          <a:pPr algn="l">
            <a:spcAft>
              <a:spcPct val="35000"/>
            </a:spcAft>
          </a:pPr>
          <a:endParaRPr lang="en-US" sz="1800" b="1" baseline="0" dirty="0">
            <a:solidFill>
              <a:srgbClr val="0000FF"/>
            </a:solidFill>
            <a:latin typeface="Calibri" pitchFamily="34" charset="0"/>
            <a:cs typeface="Calibri" pitchFamily="34" charset="0"/>
          </a:endParaRPr>
        </a:p>
        <a:p>
          <a:pPr algn="l">
            <a:spcAft>
              <a:spcPct val="35000"/>
            </a:spcAft>
          </a:pPr>
          <a:r>
            <a:rPr lang="en-US" sz="2000" b="1" baseline="0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3. </a:t>
          </a:r>
          <a:r>
            <a:rPr lang="es-ES_tradnl" sz="2000" b="1" baseline="0" noProof="0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Intensificación de la investigación e innovación</a:t>
          </a:r>
        </a:p>
        <a:p>
          <a:pPr algn="ctr">
            <a:spcAft>
              <a:spcPct val="35000"/>
            </a:spcAft>
          </a:pPr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>
            <a:spcAft>
              <a:spcPct val="35000"/>
            </a:spcAft>
          </a:pPr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>
            <a:spcAft>
              <a:spcPct val="35000"/>
            </a:spcAft>
          </a:pPr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>
            <a:spcAft>
              <a:spcPct val="35000"/>
            </a:spcAft>
          </a:pPr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>
            <a:spcAft>
              <a:spcPct val="35000"/>
            </a:spcAft>
          </a:pPr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>
            <a:spcAft>
              <a:spcPct val="35000"/>
            </a:spcAft>
          </a:pPr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DF516C-5317-490B-AA4C-1F9DE9B4C08D}" type="parTrans" cxnId="{DD9435CD-C668-4C0B-8BDA-38031A7C24A3}">
      <dgm:prSet/>
      <dgm:spPr/>
      <dgm:t>
        <a:bodyPr/>
        <a:lstStyle/>
        <a:p>
          <a:endParaRPr lang="en-US"/>
        </a:p>
      </dgm:t>
    </dgm:pt>
    <dgm:pt modelId="{AAAD7636-DB4F-41B8-B40A-57712B73B666}" type="sibTrans" cxnId="{DD9435CD-C668-4C0B-8BDA-38031A7C24A3}">
      <dgm:prSet/>
      <dgm:spPr/>
      <dgm:t>
        <a:bodyPr/>
        <a:lstStyle/>
        <a:p>
          <a:endParaRPr lang="en-US"/>
        </a:p>
      </dgm:t>
    </dgm:pt>
    <dgm:pt modelId="{0BA2D012-6BCA-41B1-9791-E17DEB131849}" type="pres">
      <dgm:prSet presAssocID="{560E937E-7F89-45A4-915E-78733162C02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F5921B-B65C-45FA-81B5-5B9918B12BC0}" type="pres">
      <dgm:prSet presAssocID="{560E937E-7F89-45A4-915E-78733162C022}" presName="arrow" presStyleLbl="bgShp" presStyleIdx="0" presStyleCnt="1" custLinFactNeighborX="-386"/>
      <dgm:spPr/>
    </dgm:pt>
    <dgm:pt modelId="{97DF705A-EABF-449E-85C8-3700A86923A2}" type="pres">
      <dgm:prSet presAssocID="{560E937E-7F89-45A4-915E-78733162C022}" presName="linearProcess" presStyleCnt="0"/>
      <dgm:spPr/>
    </dgm:pt>
    <dgm:pt modelId="{F12A5482-0CE7-4439-BA18-F37FB0BE15D0}" type="pres">
      <dgm:prSet presAssocID="{63F067DE-808F-40ED-969F-00B3CDAEF5A8}" presName="textNode" presStyleLbl="node1" presStyleIdx="0" presStyleCnt="3" custScaleY="1889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ADABD7-E9ED-4CE8-9867-5E04231F4CA5}" type="pres">
      <dgm:prSet presAssocID="{4EDABB73-B8CC-447F-8D3D-D51F30AA4A62}" presName="sibTrans" presStyleCnt="0"/>
      <dgm:spPr/>
    </dgm:pt>
    <dgm:pt modelId="{DE79A80E-5286-47C1-935F-03E9A8693D41}" type="pres">
      <dgm:prSet presAssocID="{21D8B02E-FF24-4725-81CA-1C4BD2F00797}" presName="textNode" presStyleLbl="node1" presStyleIdx="1" presStyleCnt="3" custScaleX="105071" custScaleY="189747" custLinFactNeighborY="-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5099F-BB72-4847-B3A3-A81437D27198}" type="pres">
      <dgm:prSet presAssocID="{0A0BF1D1-C18C-469C-93A7-D153BC5B5953}" presName="sibTrans" presStyleCnt="0"/>
      <dgm:spPr/>
    </dgm:pt>
    <dgm:pt modelId="{CE071E0E-4267-49E2-A4A1-27ADEFF377C1}" type="pres">
      <dgm:prSet presAssocID="{1EC626EE-59D8-4348-9A7F-0D6BBD4C3EDA}" presName="textNode" presStyleLbl="node1" presStyleIdx="2" presStyleCnt="3" custScaleY="1857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F088A9-0797-4B84-A891-ADBDE9AA9E0C}" type="presOf" srcId="{63F067DE-808F-40ED-969F-00B3CDAEF5A8}" destId="{F12A5482-0CE7-4439-BA18-F37FB0BE15D0}" srcOrd="0" destOrd="0" presId="urn:microsoft.com/office/officeart/2005/8/layout/hProcess9"/>
    <dgm:cxn modelId="{044455C7-1B4B-4CD5-BD37-6669C996DF6A}" srcId="{560E937E-7F89-45A4-915E-78733162C022}" destId="{21D8B02E-FF24-4725-81CA-1C4BD2F00797}" srcOrd="1" destOrd="0" parTransId="{EB81AB88-0CDB-47FC-8ED9-4BD0E6C93708}" sibTransId="{0A0BF1D1-C18C-469C-93A7-D153BC5B5953}"/>
    <dgm:cxn modelId="{89880655-9DA0-4390-A487-DBAB4465FB25}" type="presOf" srcId="{1EC626EE-59D8-4348-9A7F-0D6BBD4C3EDA}" destId="{CE071E0E-4267-49E2-A4A1-27ADEFF377C1}" srcOrd="0" destOrd="0" presId="urn:microsoft.com/office/officeart/2005/8/layout/hProcess9"/>
    <dgm:cxn modelId="{A3822A2E-0EA4-4712-A430-764A4801117D}" type="presOf" srcId="{560E937E-7F89-45A4-915E-78733162C022}" destId="{0BA2D012-6BCA-41B1-9791-E17DEB131849}" srcOrd="0" destOrd="0" presId="urn:microsoft.com/office/officeart/2005/8/layout/hProcess9"/>
    <dgm:cxn modelId="{1C0AD4BC-EDD4-404F-B41A-9E3625287382}" type="presOf" srcId="{21D8B02E-FF24-4725-81CA-1C4BD2F00797}" destId="{DE79A80E-5286-47C1-935F-03E9A8693D41}" srcOrd="0" destOrd="0" presId="urn:microsoft.com/office/officeart/2005/8/layout/hProcess9"/>
    <dgm:cxn modelId="{DD9435CD-C668-4C0B-8BDA-38031A7C24A3}" srcId="{560E937E-7F89-45A4-915E-78733162C022}" destId="{1EC626EE-59D8-4348-9A7F-0D6BBD4C3EDA}" srcOrd="2" destOrd="0" parTransId="{FBDF516C-5317-490B-AA4C-1F9DE9B4C08D}" sibTransId="{AAAD7636-DB4F-41B8-B40A-57712B73B666}"/>
    <dgm:cxn modelId="{183C849E-3A0A-4EFA-9296-AC6000306D01}" srcId="{560E937E-7F89-45A4-915E-78733162C022}" destId="{63F067DE-808F-40ED-969F-00B3CDAEF5A8}" srcOrd="0" destOrd="0" parTransId="{D9521C4C-8A7E-457F-838F-2AE0506A4CF8}" sibTransId="{4EDABB73-B8CC-447F-8D3D-D51F30AA4A62}"/>
    <dgm:cxn modelId="{127F7A70-1D3A-467C-9148-BF7D68C6308D}" type="presParOf" srcId="{0BA2D012-6BCA-41B1-9791-E17DEB131849}" destId="{F4F5921B-B65C-45FA-81B5-5B9918B12BC0}" srcOrd="0" destOrd="0" presId="urn:microsoft.com/office/officeart/2005/8/layout/hProcess9"/>
    <dgm:cxn modelId="{6F5EBE73-F7B9-4C3D-8B6E-5B90CD57525D}" type="presParOf" srcId="{0BA2D012-6BCA-41B1-9791-E17DEB131849}" destId="{97DF705A-EABF-449E-85C8-3700A86923A2}" srcOrd="1" destOrd="0" presId="urn:microsoft.com/office/officeart/2005/8/layout/hProcess9"/>
    <dgm:cxn modelId="{A533E290-0C55-4DC2-9E45-34839970EBA3}" type="presParOf" srcId="{97DF705A-EABF-449E-85C8-3700A86923A2}" destId="{F12A5482-0CE7-4439-BA18-F37FB0BE15D0}" srcOrd="0" destOrd="0" presId="urn:microsoft.com/office/officeart/2005/8/layout/hProcess9"/>
    <dgm:cxn modelId="{FC411C93-411C-4F9E-90E1-489CC3213ED4}" type="presParOf" srcId="{97DF705A-EABF-449E-85C8-3700A86923A2}" destId="{99ADABD7-E9ED-4CE8-9867-5E04231F4CA5}" srcOrd="1" destOrd="0" presId="urn:microsoft.com/office/officeart/2005/8/layout/hProcess9"/>
    <dgm:cxn modelId="{CAB63669-9469-4FEE-8DEF-388FC30509B2}" type="presParOf" srcId="{97DF705A-EABF-449E-85C8-3700A86923A2}" destId="{DE79A80E-5286-47C1-935F-03E9A8693D41}" srcOrd="2" destOrd="0" presId="urn:microsoft.com/office/officeart/2005/8/layout/hProcess9"/>
    <dgm:cxn modelId="{98292B04-E592-4BA8-BB1E-63E75104E02D}" type="presParOf" srcId="{97DF705A-EABF-449E-85C8-3700A86923A2}" destId="{CB55099F-BB72-4847-B3A3-A81437D27198}" srcOrd="3" destOrd="0" presId="urn:microsoft.com/office/officeart/2005/8/layout/hProcess9"/>
    <dgm:cxn modelId="{B8402D8D-A5B9-4191-9104-A02B784B4729}" type="presParOf" srcId="{97DF705A-EABF-449E-85C8-3700A86923A2}" destId="{CE071E0E-4267-49E2-A4A1-27ADEFF377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5921B-B65C-45FA-81B5-5B9918B12BC0}">
      <dsp:nvSpPr>
        <dsp:cNvPr id="0" name=""/>
        <dsp:cNvSpPr/>
      </dsp:nvSpPr>
      <dsp:spPr>
        <a:xfrm>
          <a:off x="637158" y="0"/>
          <a:ext cx="7551481" cy="58559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A5482-0CE7-4439-BA18-F37FB0BE15D0}">
      <dsp:nvSpPr>
        <dsp:cNvPr id="0" name=""/>
        <dsp:cNvSpPr/>
      </dsp:nvSpPr>
      <dsp:spPr>
        <a:xfrm>
          <a:off x="83" y="715409"/>
          <a:ext cx="2819659" cy="442513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noProof="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Estrategia</a:t>
          </a:r>
          <a:r>
            <a:rPr lang="en-US" sz="2200" b="1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DOTS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1. </a:t>
          </a:r>
          <a:r>
            <a:rPr lang="es-ES_tradnl" sz="1400" b="1" kern="1200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Compromiso gubernamental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2. Detección de casos principalmente pasiva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3. Tratamiento Acortado estandarizado al menos hasta la negativización del esputo bajo condiciones de manejo apropiado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4. Establecer un sistema regular de suministro de medicamentos esenciales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5. Establecer y mantener un sistema de monitoreo tanto para la supervisión como para la evolución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37727" y="853053"/>
        <a:ext cx="2544371" cy="4149842"/>
      </dsp:txXfrm>
    </dsp:sp>
    <dsp:sp modelId="{DE79A80E-5286-47C1-935F-03E9A8693D41}">
      <dsp:nvSpPr>
        <dsp:cNvPr id="0" name=""/>
        <dsp:cNvSpPr/>
      </dsp:nvSpPr>
      <dsp:spPr>
        <a:xfrm>
          <a:off x="2960725" y="704904"/>
          <a:ext cx="2962644" cy="444459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noProof="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Estrategia Alto a la </a:t>
          </a:r>
          <a:r>
            <a:rPr lang="en-US" sz="2200" b="1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TB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es-ES_tradnl" sz="16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 Continuar con</a:t>
          </a:r>
          <a:r>
            <a:rPr lang="es-ES_tradnl" sz="1600" b="1" kern="1200" noProof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un DOTS de alta calidad, expandirlo y mejorarlo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baseline="0" noProof="0" dirty="0">
              <a:solidFill>
                <a:srgbClr val="660066"/>
              </a:solidFill>
              <a:latin typeface="Calibri" pitchFamily="34" charset="0"/>
              <a:cs typeface="Calibri" pitchFamily="34" charset="0"/>
            </a:rPr>
            <a:t>2. Abordar TB/VIH, MDR-TB y otros retos</a:t>
          </a:r>
          <a:endParaRPr lang="es-ES_tradnl" sz="1600" b="1" kern="1200" noProof="0" dirty="0">
            <a:solidFill>
              <a:srgbClr val="660066"/>
            </a:solidFill>
            <a:latin typeface="Calibri" pitchFamily="34" charset="0"/>
            <a:cs typeface="Calibri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noProof="0" dirty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3. Contribuir al fortalecimiento del sistema de salud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noProof="0" dirty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4. Involucrar a todos los proveedores de atención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noProof="0" dirty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5. Empoderar a las personas con TB y a la comunidad</a:t>
          </a:r>
          <a:endParaRPr lang="es-ES_tradnl" sz="1600" b="1" kern="1200" baseline="0" noProof="0" dirty="0">
            <a:solidFill>
              <a:srgbClr val="0000FF"/>
            </a:solidFill>
            <a:latin typeface="Calibri" pitchFamily="34" charset="0"/>
            <a:cs typeface="Calibri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baseline="0" noProof="0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6. Permitir y fortalecer la investigación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105349" y="849528"/>
        <a:ext cx="2673396" cy="4155347"/>
      </dsp:txXfrm>
    </dsp:sp>
    <dsp:sp modelId="{CE071E0E-4267-49E2-A4A1-27ADEFF377C1}">
      <dsp:nvSpPr>
        <dsp:cNvPr id="0" name=""/>
        <dsp:cNvSpPr/>
      </dsp:nvSpPr>
      <dsp:spPr>
        <a:xfrm>
          <a:off x="6064353" y="752524"/>
          <a:ext cx="2819659" cy="43509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2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_tradnl" sz="2200" b="1" kern="1200" noProof="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2200" b="1" kern="1200" noProof="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Estrategia Fin de la </a:t>
          </a:r>
          <a:r>
            <a:rPr lang="en-US" sz="2200" b="1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TB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4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>
              <a:solidFill>
                <a:srgbClr val="660066"/>
              </a:solidFill>
              <a:latin typeface="Calibri" pitchFamily="34" charset="0"/>
              <a:cs typeface="Calibri" pitchFamily="34" charset="0"/>
            </a:rPr>
            <a:t>1. A</a:t>
          </a:r>
          <a:r>
            <a:rPr lang="es-ES" sz="1800" b="1" kern="1200" baseline="0" dirty="0">
              <a:solidFill>
                <a:srgbClr val="660066"/>
              </a:solidFill>
              <a:latin typeface="Calibri" pitchFamily="34" charset="0"/>
            </a:rPr>
            <a:t>tención y prevención integrada de la TB centrada en el paciente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baseline="0" dirty="0">
            <a:solidFill>
              <a:srgbClr val="660066"/>
            </a:solidFill>
            <a:latin typeface="Calibri" pitchFamily="34" charset="0"/>
            <a:cs typeface="Calibri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2. </a:t>
          </a:r>
          <a:r>
            <a:rPr lang="es-ES_tradnl" sz="1800" b="1" kern="1200" baseline="0" noProof="0" dirty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Políticas audaces y sistemas de soporte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baseline="0" dirty="0">
            <a:solidFill>
              <a:srgbClr val="0000FF"/>
            </a:solidFill>
            <a:latin typeface="Calibri" pitchFamily="34" charset="0"/>
            <a:cs typeface="Calibri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3. </a:t>
          </a:r>
          <a:r>
            <a:rPr lang="es-ES_tradnl" sz="2000" b="1" kern="1200" baseline="0" noProof="0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Intensificación de la investigación e innovación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201997" y="890168"/>
        <a:ext cx="2544371" cy="407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AB964-DAB4-46B9-9398-8CE4EEC923B2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65141-DEAE-43A8-B2B7-D8063FA2A5D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3883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D2B9-2CE5-409D-84DF-3E39E8062BF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21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D2B9-2CE5-409D-84DF-3E39E8062BF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64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6D2B9-2CE5-409D-84DF-3E39E8062BF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45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12813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912813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912813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912813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912813" rtl="1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77A2CD-2D83-4F63-96C9-E192FDE04D92}" type="slidenum">
              <a:rPr lang="en-US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0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6D2B9-2CE5-409D-84DF-3E39E8062BF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500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D2B9-2CE5-409D-84DF-3E39E8062BF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64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2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217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35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951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21/10/2019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| 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UN High Level Meeting on TB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‹Nº›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917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63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821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1779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2426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076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998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447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30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554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AA71-FC81-451E-9546-EC4196E5C5B4}" type="datetimeFigureOut">
              <a:rPr lang="es-SV" smtClean="0"/>
              <a:t>21/10/2019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73BD8-B5E1-4AF0-88FA-299F03A277F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283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64091" y="292232"/>
            <a:ext cx="6947554" cy="827398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s-SV" sz="1800" b="1" cap="all" spc="200" dirty="0">
                <a:solidFill>
                  <a:srgbClr val="344068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Ministerio de salud</a:t>
            </a:r>
            <a:br>
              <a:rPr lang="es-SV" sz="1800" b="1" cap="all" spc="200" dirty="0">
                <a:solidFill>
                  <a:srgbClr val="344068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</a:br>
            <a:r>
              <a:rPr lang="es-SV" sz="1400" cap="all" spc="200" dirty="0">
                <a:solidFill>
                  <a:srgbClr val="344068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PROGRAMA NACIONAL DE TUBERCULOSIS Y ENFERMEDADES </a:t>
            </a:r>
            <a:r>
              <a:rPr lang="es-SV" sz="1400" cap="all" spc="200" dirty="0" smtClean="0">
                <a:solidFill>
                  <a:srgbClr val="344068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RESPIRATORIAS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140883"/>
            <a:ext cx="9144000" cy="4109088"/>
          </a:xfrm>
        </p:spPr>
        <p:txBody>
          <a:bodyPr>
            <a:normAutofit fontScale="92500" lnSpcReduction="10000"/>
          </a:bodyPr>
          <a:lstStyle/>
          <a:p>
            <a:r>
              <a:rPr lang="es-SV" sz="7700" dirty="0" smtClean="0"/>
              <a:t>ENGAGE TB</a:t>
            </a:r>
          </a:p>
          <a:p>
            <a:endParaRPr lang="es-SV" sz="7700" dirty="0" smtClean="0"/>
          </a:p>
          <a:p>
            <a:pPr algn="l"/>
            <a:r>
              <a:rPr lang="es-SV" altLang="es-SV" b="1" dirty="0" smtClean="0">
                <a:solidFill>
                  <a:srgbClr val="0070C0"/>
                </a:solidFill>
              </a:rPr>
              <a:t>Dr. Julio Garay Ramos</a:t>
            </a:r>
          </a:p>
          <a:p>
            <a:pPr algn="l"/>
            <a:r>
              <a:rPr lang="es-SV" altLang="es-SV" dirty="0">
                <a:solidFill>
                  <a:srgbClr val="0070C0"/>
                </a:solidFill>
              </a:rPr>
              <a:t>Coordinador del Programa Nacional de Tuberculosis</a:t>
            </a:r>
          </a:p>
          <a:p>
            <a:pPr algn="l"/>
            <a:r>
              <a:rPr lang="es-SV" altLang="es-SV" dirty="0" smtClean="0">
                <a:solidFill>
                  <a:srgbClr val="0070C0"/>
                </a:solidFill>
              </a:rPr>
              <a:t>MINSAL</a:t>
            </a:r>
          </a:p>
          <a:p>
            <a:pPr algn="l"/>
            <a:r>
              <a:rPr lang="es-SV" altLang="es-SV" dirty="0" smtClean="0">
                <a:solidFill>
                  <a:srgbClr val="0070C0"/>
                </a:solidFill>
              </a:rPr>
              <a:t>Ing. Jaime </a:t>
            </a:r>
            <a:r>
              <a:rPr lang="es-SV" altLang="es-SV" dirty="0" smtClean="0">
                <a:solidFill>
                  <a:srgbClr val="0070C0"/>
                </a:solidFill>
              </a:rPr>
              <a:t>Argueta</a:t>
            </a:r>
          </a:p>
          <a:p>
            <a:pPr algn="l"/>
            <a:r>
              <a:rPr lang="es-SV" altLang="es-SV" dirty="0" smtClean="0">
                <a:solidFill>
                  <a:srgbClr val="0070C0"/>
                </a:solidFill>
              </a:rPr>
              <a:t> </a:t>
            </a:r>
            <a:r>
              <a:rPr lang="es-SV" altLang="es-SV" smtClean="0">
                <a:solidFill>
                  <a:srgbClr val="0070C0"/>
                </a:solidFill>
              </a:rPr>
              <a:t>Punto </a:t>
            </a:r>
            <a:r>
              <a:rPr lang="es-SV" altLang="es-SV" smtClean="0">
                <a:solidFill>
                  <a:srgbClr val="0070C0"/>
                </a:solidFill>
              </a:rPr>
              <a:t>Focal Sociedad </a:t>
            </a:r>
            <a:r>
              <a:rPr lang="es-SV" altLang="es-SV" dirty="0" smtClean="0">
                <a:solidFill>
                  <a:srgbClr val="0070C0"/>
                </a:solidFill>
              </a:rPr>
              <a:t>Civil</a:t>
            </a:r>
            <a:endParaRPr lang="es-SV" altLang="es-SV" dirty="0">
              <a:solidFill>
                <a:srgbClr val="0070C0"/>
              </a:solidFill>
            </a:endParaRPr>
          </a:p>
          <a:p>
            <a:endParaRPr lang="es-SV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44" y="111567"/>
            <a:ext cx="20367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8" y="136637"/>
            <a:ext cx="1935456" cy="9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2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B98C27D-E31D-484D-88E1-592DBC85A4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104" y="75744"/>
            <a:ext cx="3026508" cy="11124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D2689F0-2069-426A-A30E-FCD31CF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73" y="222686"/>
            <a:ext cx="5480055" cy="1112432"/>
          </a:xfrm>
        </p:spPr>
        <p:txBody>
          <a:bodyPr>
            <a:noAutofit/>
          </a:bodyPr>
          <a:lstStyle/>
          <a:p>
            <a:r>
              <a:rPr lang="es-419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Declaración Política de la Reunión de Alto Nivel de Naciones Unidas sobre TB</a:t>
            </a:r>
            <a:endParaRPr lang="es-419" sz="24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0745B4-DFBB-4492-80C4-9465A7F78311}"/>
              </a:ext>
            </a:extLst>
          </p:cNvPr>
          <p:cNvSpPr/>
          <p:nvPr/>
        </p:nvSpPr>
        <p:spPr>
          <a:xfrm>
            <a:off x="4156206" y="1494312"/>
            <a:ext cx="387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8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+mj-cs"/>
              </a:rPr>
              <a:t>Compromisos Claves</a:t>
            </a:r>
            <a:endParaRPr lang="es-419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91E3-87A2-4AEF-ACD9-98B4BE4C9BE1}"/>
              </a:ext>
            </a:extLst>
          </p:cNvPr>
          <p:cNvSpPr/>
          <p:nvPr/>
        </p:nvSpPr>
        <p:spPr>
          <a:xfrm>
            <a:off x="1981200" y="2017532"/>
            <a:ext cx="8442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419" sz="2800" b="1" dirty="0"/>
              <a:t>Avanzar en investigación y productos innovadores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39C036D-7478-46DC-9B71-4D6782C6E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40" y="2596756"/>
            <a:ext cx="5675116" cy="166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B8BB44-FFA8-44C3-82F9-288000B07C0F}"/>
              </a:ext>
            </a:extLst>
          </p:cNvPr>
          <p:cNvSpPr/>
          <p:nvPr/>
        </p:nvSpPr>
        <p:spPr>
          <a:xfrm>
            <a:off x="1874635" y="4394192"/>
            <a:ext cx="84427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s-419" sz="2400" dirty="0">
                <a:solidFill>
                  <a:prstClr val="black"/>
                </a:solidFill>
              </a:rPr>
              <a:t>Establecer ambientes propicios para la competencia y colaboración; redes entre sectores publico y privado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s-419" sz="2400" dirty="0">
                <a:solidFill>
                  <a:prstClr val="black"/>
                </a:solidFill>
              </a:rPr>
              <a:t>Trabajar en mejorar los procesos regulatorios y las capacidades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r>
              <a:rPr lang="es-419" sz="2400" dirty="0">
                <a:solidFill>
                  <a:prstClr val="black"/>
                </a:solidFill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s-419" sz="2400" dirty="0">
                <a:solidFill>
                  <a:prstClr val="black"/>
                </a:solidFill>
              </a:rPr>
              <a:t>Facilitar la accesibilidad y disponibilidad de estos productos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es-419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B98C27D-E31D-484D-88E1-592DBC85A4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104" y="75744"/>
            <a:ext cx="3026508" cy="11124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D2689F0-2069-426A-A30E-FCD31CF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73" y="222686"/>
            <a:ext cx="5480055" cy="1112432"/>
          </a:xfrm>
        </p:spPr>
        <p:txBody>
          <a:bodyPr>
            <a:noAutofit/>
          </a:bodyPr>
          <a:lstStyle/>
          <a:p>
            <a:r>
              <a:rPr lang="es-419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Declaración Política de la Reunión de Alto Nivel de Naciones Unidas sobre TB</a:t>
            </a:r>
            <a:endParaRPr lang="es-419" sz="24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0745B4-DFBB-4492-80C4-9465A7F78311}"/>
              </a:ext>
            </a:extLst>
          </p:cNvPr>
          <p:cNvSpPr/>
          <p:nvPr/>
        </p:nvSpPr>
        <p:spPr>
          <a:xfrm>
            <a:off x="4156206" y="1475003"/>
            <a:ext cx="387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8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+mj-cs"/>
              </a:rPr>
              <a:t>Compromisos Claves</a:t>
            </a:r>
            <a:endParaRPr lang="es-419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91E3-87A2-4AEF-ACD9-98B4BE4C9BE1}"/>
              </a:ext>
            </a:extLst>
          </p:cNvPr>
          <p:cNvSpPr/>
          <p:nvPr/>
        </p:nvSpPr>
        <p:spPr>
          <a:xfrm>
            <a:off x="1971676" y="2090172"/>
            <a:ext cx="81200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419" sz="2400" dirty="0">
                <a:solidFill>
                  <a:prstClr val="black"/>
                </a:solidFill>
              </a:rPr>
              <a:t>Desarrollar o fortalecer, según sea el caso, </a:t>
            </a:r>
            <a:r>
              <a:rPr lang="es-419" sz="2400" b="1" dirty="0">
                <a:solidFill>
                  <a:prstClr val="black"/>
                </a:solidFill>
              </a:rPr>
              <a:t>los planes estratégicos nacionales de TB, establecer mecanismos nacionales multisectoriales de alto nivel de rendición de cuentas</a:t>
            </a:r>
            <a:r>
              <a:rPr lang="es-419" sz="2400" dirty="0">
                <a:solidFill>
                  <a:prstClr val="black"/>
                </a:solidFill>
              </a:rPr>
              <a:t> para monitorear y verificar avances, preferiblemente con liderazgo de jefes de estado o de gobierno e involucramiento activo de la sociedad civil y otros actores, así como </a:t>
            </a:r>
            <a:r>
              <a:rPr lang="es-419" sz="2400" b="1" dirty="0">
                <a:solidFill>
                  <a:prstClr val="black"/>
                </a:solidFill>
              </a:rPr>
              <a:t>promover iniciativas regionales</a:t>
            </a:r>
            <a:r>
              <a:rPr lang="es-419" sz="2400" dirty="0">
                <a:solidFill>
                  <a:prstClr val="black"/>
                </a:solidFill>
              </a:rPr>
              <a:t>.</a:t>
            </a:r>
            <a:endParaRPr lang="es-419" sz="24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419" sz="2400" b="1" dirty="0">
              <a:solidFill>
                <a:prstClr val="black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937DEA9-A1C3-4E90-8E9B-DE59F76F6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56" y="4759692"/>
            <a:ext cx="3482489" cy="17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2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2689F0-2069-426A-A30E-FCD31CF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6" y="222686"/>
            <a:ext cx="8452252" cy="1112432"/>
          </a:xfrm>
        </p:spPr>
        <p:txBody>
          <a:bodyPr>
            <a:noAutofit/>
          </a:bodyPr>
          <a:lstStyle/>
          <a:p>
            <a:pPr algn="ctr"/>
            <a:r>
              <a:rPr lang="es-419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Marco de Rendición de Cuentas Multisectorial</a:t>
            </a:r>
            <a:endParaRPr lang="es-419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91E3-87A2-4AEF-ACD9-98B4BE4C9BE1}"/>
              </a:ext>
            </a:extLst>
          </p:cNvPr>
          <p:cNvSpPr/>
          <p:nvPr/>
        </p:nvSpPr>
        <p:spPr>
          <a:xfrm>
            <a:off x="2268085" y="1335119"/>
            <a:ext cx="7866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419" sz="2400" dirty="0">
                <a:solidFill>
                  <a:srgbClr val="00B050"/>
                </a:solidFill>
              </a:rPr>
              <a:t>Una rendición de cuentas fortalecida se requiere para acelerar los avances hacia el fin de la TB</a:t>
            </a:r>
            <a:endParaRPr lang="es-419" sz="2400" b="1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60C6E3-15DA-4974-A535-ECAD2917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21" y="2610336"/>
            <a:ext cx="2395728" cy="3340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10AD12-0859-41DA-990C-33AE49F6AE0D}"/>
              </a:ext>
            </a:extLst>
          </p:cNvPr>
          <p:cNvSpPr txBox="1"/>
          <p:nvPr/>
        </p:nvSpPr>
        <p:spPr>
          <a:xfrm>
            <a:off x="5257800" y="3198655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400" dirty="0"/>
              <a:t>El Marco de Rendición de Cuentas Multisectorial de TB fue lanzado por la OMS en mayo del 2019 para ser adoptado y utilizado de manera inmediata tanto a nivel nacional, como regional y mundial.</a:t>
            </a:r>
          </a:p>
        </p:txBody>
      </p:sp>
    </p:spTree>
    <p:extLst>
      <p:ext uri="{BB962C8B-B14F-4D97-AF65-F5344CB8AC3E}">
        <p14:creationId xmlns:p14="http://schemas.microsoft.com/office/powerpoint/2010/main" val="126212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2689F0-2069-426A-A30E-FCD31CF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6" y="222686"/>
            <a:ext cx="8452252" cy="1112432"/>
          </a:xfrm>
        </p:spPr>
        <p:txBody>
          <a:bodyPr>
            <a:noAutofit/>
          </a:bodyPr>
          <a:lstStyle/>
          <a:p>
            <a:pPr algn="ctr"/>
            <a:r>
              <a:rPr lang="es-419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Marco de Rendición de Cuentas Multisectorial</a:t>
            </a:r>
            <a:endParaRPr lang="es-419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0AD12-0859-41DA-990C-33AE49F6AE0D}"/>
              </a:ext>
            </a:extLst>
          </p:cNvPr>
          <p:cNvSpPr txBox="1"/>
          <p:nvPr/>
        </p:nvSpPr>
        <p:spPr>
          <a:xfrm>
            <a:off x="2302645" y="1524001"/>
            <a:ext cx="7790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>
                <a:solidFill>
                  <a:srgbClr val="00B050"/>
                </a:solidFill>
              </a:rPr>
              <a:t>Quien debe rendir cuentas:</a:t>
            </a:r>
          </a:p>
          <a:p>
            <a:pPr lvl="1"/>
            <a:r>
              <a:rPr lang="es-419" sz="2400" dirty="0"/>
              <a:t>Ej.: Un individuo, un departamento, una organización, un gobierno nacional</a:t>
            </a:r>
          </a:p>
          <a:p>
            <a:pPr lvl="1"/>
            <a:endParaRPr lang="es-419" sz="2400" dirty="0"/>
          </a:p>
          <a:p>
            <a:r>
              <a:rPr lang="es-419" sz="2400" dirty="0">
                <a:solidFill>
                  <a:srgbClr val="00B050"/>
                </a:solidFill>
              </a:rPr>
              <a:t>Sobre que deben rendir cuentas: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419" sz="2400" dirty="0"/>
              <a:t>Compromisos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419" sz="2400" dirty="0"/>
              <a:t>Acciones</a:t>
            </a:r>
          </a:p>
          <a:p>
            <a:pPr lvl="1"/>
            <a:endParaRPr lang="es-419" sz="2400" dirty="0"/>
          </a:p>
          <a:p>
            <a:r>
              <a:rPr lang="es-419" sz="2400" dirty="0">
                <a:solidFill>
                  <a:srgbClr val="00B050"/>
                </a:solidFill>
              </a:rPr>
              <a:t>Cómo se hará la rendición de cuentas: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419" sz="2400" dirty="0"/>
              <a:t>Monitoreo y notificación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419" sz="2400" dirty="0"/>
              <a:t>Revisiones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419" sz="2400" dirty="0"/>
              <a:t>Acciones realizadas basadas en revisiones</a:t>
            </a:r>
          </a:p>
        </p:txBody>
      </p:sp>
    </p:spTree>
    <p:extLst>
      <p:ext uri="{BB962C8B-B14F-4D97-AF65-F5344CB8AC3E}">
        <p14:creationId xmlns:p14="http://schemas.microsoft.com/office/powerpoint/2010/main" val="9452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2689F0-2069-426A-A30E-FCD31CF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6" y="222686"/>
            <a:ext cx="8452252" cy="1112432"/>
          </a:xfrm>
        </p:spPr>
        <p:txBody>
          <a:bodyPr>
            <a:noAutofit/>
          </a:bodyPr>
          <a:lstStyle/>
          <a:p>
            <a:pPr algn="ctr"/>
            <a:r>
              <a:rPr lang="es-419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Marco de Rendición de Cuentas Multisectorial</a:t>
            </a:r>
            <a:endParaRPr lang="es-419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91E3-87A2-4AEF-ACD9-98B4BE4C9BE1}"/>
              </a:ext>
            </a:extLst>
          </p:cNvPr>
          <p:cNvSpPr/>
          <p:nvPr/>
        </p:nvSpPr>
        <p:spPr>
          <a:xfrm>
            <a:off x="2268085" y="1335118"/>
            <a:ext cx="7866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419" sz="2800" b="1" dirty="0">
                <a:solidFill>
                  <a:srgbClr val="00B050"/>
                </a:solidFill>
              </a:rPr>
              <a:t>Ciclo y Componentes de Rendición de Cuentas</a:t>
            </a:r>
            <a:r>
              <a:rPr lang="es-419" sz="2400" dirty="0">
                <a:solidFill>
                  <a:srgbClr val="00B050"/>
                </a:solidFill>
              </a:rPr>
              <a:t> </a:t>
            </a:r>
            <a:endParaRPr lang="es-419" sz="2400" b="1" dirty="0">
              <a:solidFill>
                <a:srgbClr val="00B05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25317A-6F49-43C9-A341-9CECCFFB70DF}"/>
              </a:ext>
            </a:extLst>
          </p:cNvPr>
          <p:cNvGrpSpPr/>
          <p:nvPr/>
        </p:nvGrpSpPr>
        <p:grpSpPr>
          <a:xfrm>
            <a:off x="3409256" y="2034100"/>
            <a:ext cx="5373489" cy="4625069"/>
            <a:chOff x="1885255" y="2034099"/>
            <a:chExt cx="5373489" cy="4625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AEF808-E977-4DF5-8F05-EF2C255BE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5255" y="2034099"/>
              <a:ext cx="5373489" cy="462506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205087-3D91-4339-8F71-EB29B81493D9}"/>
                </a:ext>
              </a:extLst>
            </p:cNvPr>
            <p:cNvSpPr txBox="1"/>
            <p:nvPr/>
          </p:nvSpPr>
          <p:spPr>
            <a:xfrm>
              <a:off x="3733800" y="2342254"/>
              <a:ext cx="17804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COMPROMISOS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3CE6D6-7961-4D6E-8B60-FF14B267D803}"/>
                </a:ext>
              </a:extLst>
            </p:cNvPr>
            <p:cNvSpPr txBox="1"/>
            <p:nvPr/>
          </p:nvSpPr>
          <p:spPr>
            <a:xfrm>
              <a:off x="5334000" y="3429000"/>
              <a:ext cx="1219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ACCIONES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F9FC1E-A34B-4E8D-AA0E-9275FF8C848C}"/>
                </a:ext>
              </a:extLst>
            </p:cNvPr>
            <p:cNvSpPr txBox="1"/>
            <p:nvPr/>
          </p:nvSpPr>
          <p:spPr>
            <a:xfrm>
              <a:off x="5146071" y="5638800"/>
              <a:ext cx="1828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MONITOREO Y NOTIFICACION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520A3E-DBD0-4EC1-86DB-65330D7B6A32}"/>
                </a:ext>
              </a:extLst>
            </p:cNvPr>
            <p:cNvSpPr txBox="1"/>
            <p:nvPr/>
          </p:nvSpPr>
          <p:spPr>
            <a:xfrm>
              <a:off x="2209800" y="4648200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9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2689F0-2069-426A-A30E-FCD31CF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4074"/>
          </a:xfrm>
        </p:spPr>
        <p:txBody>
          <a:bodyPr>
            <a:noAutofit/>
          </a:bodyPr>
          <a:lstStyle/>
          <a:p>
            <a:pPr algn="ctr"/>
            <a:r>
              <a:rPr lang="es-419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Marco de Rendición de Cuentas Multisectorial – Nivel Nacional*</a:t>
            </a:r>
            <a:endParaRPr lang="es-419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63FD4-A496-4E04-80DC-19545F18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133600"/>
            <a:ext cx="7886700" cy="40433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419" dirty="0"/>
              <a:t>Objetivos de Desarrollo Sostenible (ej. TB, CUS, Inv.)</a:t>
            </a:r>
          </a:p>
          <a:p>
            <a:pPr>
              <a:lnSpc>
                <a:spcPct val="150000"/>
              </a:lnSpc>
            </a:pPr>
            <a:r>
              <a:rPr lang="es-419" dirty="0"/>
              <a:t>Estrategia Fin de la TB: metas e hitos.</a:t>
            </a:r>
          </a:p>
          <a:p>
            <a:pPr>
              <a:lnSpc>
                <a:spcPct val="150000"/>
              </a:lnSpc>
            </a:pPr>
            <a:r>
              <a:rPr lang="es-419" dirty="0"/>
              <a:t>Declaraciones de Reuniones de Alto Nivel de Naciones Unidas: TB, VIH.</a:t>
            </a:r>
          </a:p>
          <a:p>
            <a:pPr>
              <a:lnSpc>
                <a:spcPct val="150000"/>
              </a:lnSpc>
            </a:pPr>
            <a:r>
              <a:rPr lang="es-419" dirty="0"/>
              <a:t>Otros compromisos de carácter mundial, regional o nacional relacionados con TB.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91E3-87A2-4AEF-ACD9-98B4BE4C9BE1}"/>
              </a:ext>
            </a:extLst>
          </p:cNvPr>
          <p:cNvSpPr/>
          <p:nvPr/>
        </p:nvSpPr>
        <p:spPr>
          <a:xfrm>
            <a:off x="2268085" y="1335119"/>
            <a:ext cx="786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419" sz="2800" b="1" dirty="0">
                <a:solidFill>
                  <a:srgbClr val="00B050"/>
                </a:solidFill>
              </a:rPr>
              <a:t>Compromisos</a:t>
            </a:r>
            <a:r>
              <a:rPr lang="es-419" sz="3200" dirty="0">
                <a:solidFill>
                  <a:srgbClr val="00B050"/>
                </a:solidFill>
              </a:rPr>
              <a:t> </a:t>
            </a:r>
            <a:endParaRPr lang="es-419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7BA85-2647-4B15-BE85-656ED262E749}"/>
              </a:ext>
            </a:extLst>
          </p:cNvPr>
          <p:cNvSpPr txBox="1"/>
          <p:nvPr/>
        </p:nvSpPr>
        <p:spPr>
          <a:xfrm>
            <a:off x="3390900" y="6390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s-419" dirty="0"/>
              <a:t>A ser adaptados a nivel nacional, </a:t>
            </a:r>
            <a:r>
              <a:rPr lang="es-419" dirty="0" err="1"/>
              <a:t>sub-nacional</a:t>
            </a:r>
            <a:r>
              <a:rPr lang="es-419" dirty="0"/>
              <a:t> o local </a:t>
            </a:r>
          </a:p>
        </p:txBody>
      </p:sp>
    </p:spTree>
    <p:extLst>
      <p:ext uri="{BB962C8B-B14F-4D97-AF65-F5344CB8AC3E}">
        <p14:creationId xmlns:p14="http://schemas.microsoft.com/office/powerpoint/2010/main" val="35463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2689F0-2069-426A-A30E-FCD31CF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4074"/>
          </a:xfrm>
        </p:spPr>
        <p:txBody>
          <a:bodyPr>
            <a:noAutofit/>
          </a:bodyPr>
          <a:lstStyle/>
          <a:p>
            <a:pPr algn="ctr"/>
            <a:r>
              <a:rPr lang="es-419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Marco de Rendición de Cuentas Multisectorial – Nivel Nacional*</a:t>
            </a:r>
            <a:endParaRPr lang="es-419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63FD4-A496-4E04-80DC-19545F18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133600"/>
            <a:ext cx="7886700" cy="40433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s-419" dirty="0"/>
              <a:t>Planes estratégicos nacionales de TB (PEN-TB) con una perspectiva multisectorial y acorde a la estrategia Fin a la TB.</a:t>
            </a:r>
          </a:p>
          <a:p>
            <a:pPr>
              <a:lnSpc>
                <a:spcPct val="150000"/>
              </a:lnSpc>
            </a:pPr>
            <a:r>
              <a:rPr lang="es-419" dirty="0"/>
              <a:t>Planes operativos de TB derivados de los PEN-TB.</a:t>
            </a:r>
          </a:p>
          <a:p>
            <a:pPr>
              <a:lnSpc>
                <a:spcPct val="150000"/>
              </a:lnSpc>
            </a:pPr>
            <a:r>
              <a:rPr lang="es-419" dirty="0"/>
              <a:t>Desarrollo y uso de un </a:t>
            </a:r>
            <a:r>
              <a:rPr lang="es-ES" dirty="0"/>
              <a:t>Marco de Rendición de Cuentas Multisectorial para TB</a:t>
            </a:r>
            <a:r>
              <a:rPr lang="es-419" dirty="0"/>
              <a:t>.</a:t>
            </a:r>
          </a:p>
          <a:p>
            <a:pPr>
              <a:lnSpc>
                <a:spcPct val="150000"/>
              </a:lnSpc>
            </a:pPr>
            <a:r>
              <a:rPr lang="es-419" dirty="0"/>
              <a:t>Establecimiento o fortalecimiento de un mecanismo nacional multisectorial encargado de vigilancia, coordinación y revisión periódica.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91E3-87A2-4AEF-ACD9-98B4BE4C9BE1}"/>
              </a:ext>
            </a:extLst>
          </p:cNvPr>
          <p:cNvSpPr/>
          <p:nvPr/>
        </p:nvSpPr>
        <p:spPr>
          <a:xfrm>
            <a:off x="2268085" y="1335118"/>
            <a:ext cx="7866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419" sz="2800" b="1" dirty="0">
                <a:solidFill>
                  <a:srgbClr val="00B050"/>
                </a:solidFill>
              </a:rPr>
              <a:t>Acciones </a:t>
            </a:r>
            <a:r>
              <a:rPr lang="es-419" sz="2000" b="1" dirty="0">
                <a:solidFill>
                  <a:srgbClr val="00B050"/>
                </a:solidFill>
              </a:rPr>
              <a:t>(Ejemplos)</a:t>
            </a:r>
            <a:r>
              <a:rPr lang="es-419" sz="2000" dirty="0">
                <a:solidFill>
                  <a:srgbClr val="00B050"/>
                </a:solidFill>
              </a:rPr>
              <a:t> </a:t>
            </a:r>
            <a:endParaRPr lang="es-419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7BA85-2647-4B15-BE85-656ED262E749}"/>
              </a:ext>
            </a:extLst>
          </p:cNvPr>
          <p:cNvSpPr txBox="1"/>
          <p:nvPr/>
        </p:nvSpPr>
        <p:spPr>
          <a:xfrm>
            <a:off x="3534343" y="6400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s-419" dirty="0"/>
              <a:t>A ser adaptados a nivel nacional, </a:t>
            </a:r>
            <a:r>
              <a:rPr lang="es-419" dirty="0" err="1"/>
              <a:t>sub-nacional</a:t>
            </a:r>
            <a:r>
              <a:rPr lang="es-419" dirty="0"/>
              <a:t> o local </a:t>
            </a:r>
          </a:p>
        </p:txBody>
      </p:sp>
    </p:spTree>
    <p:extLst>
      <p:ext uri="{BB962C8B-B14F-4D97-AF65-F5344CB8AC3E}">
        <p14:creationId xmlns:p14="http://schemas.microsoft.com/office/powerpoint/2010/main" val="21477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2689F0-2069-426A-A30E-FCD31CF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4074"/>
          </a:xfrm>
        </p:spPr>
        <p:txBody>
          <a:bodyPr>
            <a:noAutofit/>
          </a:bodyPr>
          <a:lstStyle/>
          <a:p>
            <a:pPr algn="ctr"/>
            <a:r>
              <a:rPr lang="es-419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Marco de Rendición de Cuentas Multisectorial – Nivel Nacional*</a:t>
            </a:r>
            <a:endParaRPr lang="es-419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63FD4-A496-4E04-80DC-19545F18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133600"/>
            <a:ext cx="7886700" cy="40433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419" dirty="0"/>
              <a:t>Recolección y notificación periódica de información y de indicadores asociados a través de un sistema nacional de información.</a:t>
            </a:r>
          </a:p>
          <a:p>
            <a:pPr>
              <a:lnSpc>
                <a:spcPct val="150000"/>
              </a:lnSpc>
            </a:pPr>
            <a:r>
              <a:rPr lang="es-419" dirty="0"/>
              <a:t>Notificación rutinaria de muertes por TB con código de causa de muerte a través de un sistema de registros vitales.</a:t>
            </a:r>
          </a:p>
          <a:p>
            <a:pPr>
              <a:lnSpc>
                <a:spcPct val="150000"/>
              </a:lnSpc>
            </a:pPr>
            <a:r>
              <a:rPr lang="es-419" dirty="0"/>
              <a:t>Un informe nacional de TB o un análisis detallado de TB en un informe nacional de salud.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91E3-87A2-4AEF-ACD9-98B4BE4C9BE1}"/>
              </a:ext>
            </a:extLst>
          </p:cNvPr>
          <p:cNvSpPr/>
          <p:nvPr/>
        </p:nvSpPr>
        <p:spPr>
          <a:xfrm>
            <a:off x="2268085" y="1335118"/>
            <a:ext cx="7866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419" sz="2800" b="1" dirty="0">
                <a:solidFill>
                  <a:srgbClr val="00B050"/>
                </a:solidFill>
              </a:rPr>
              <a:t>Monitoreo y Notificación </a:t>
            </a:r>
            <a:r>
              <a:rPr lang="es-419" sz="2000" b="1" dirty="0">
                <a:solidFill>
                  <a:srgbClr val="00B050"/>
                </a:solidFill>
              </a:rPr>
              <a:t>(Ejemplos)</a:t>
            </a:r>
            <a:r>
              <a:rPr lang="es-419" sz="2000" dirty="0">
                <a:solidFill>
                  <a:srgbClr val="00B050"/>
                </a:solidFill>
              </a:rPr>
              <a:t> </a:t>
            </a:r>
            <a:endParaRPr lang="es-419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7BA85-2647-4B15-BE85-656ED262E749}"/>
              </a:ext>
            </a:extLst>
          </p:cNvPr>
          <p:cNvSpPr txBox="1"/>
          <p:nvPr/>
        </p:nvSpPr>
        <p:spPr>
          <a:xfrm>
            <a:off x="3429000" y="6324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s-419" dirty="0"/>
              <a:t>A ser adaptados a nivel nacional, </a:t>
            </a:r>
            <a:r>
              <a:rPr lang="es-419" dirty="0" err="1"/>
              <a:t>sub-nacional</a:t>
            </a:r>
            <a:r>
              <a:rPr lang="es-419" dirty="0"/>
              <a:t> o local </a:t>
            </a:r>
          </a:p>
        </p:txBody>
      </p:sp>
    </p:spTree>
    <p:extLst>
      <p:ext uri="{BB962C8B-B14F-4D97-AF65-F5344CB8AC3E}">
        <p14:creationId xmlns:p14="http://schemas.microsoft.com/office/powerpoint/2010/main" val="23739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2689F0-2069-426A-A30E-FCD31CF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4074"/>
          </a:xfrm>
        </p:spPr>
        <p:txBody>
          <a:bodyPr>
            <a:noAutofit/>
          </a:bodyPr>
          <a:lstStyle/>
          <a:p>
            <a:pPr algn="ctr"/>
            <a:r>
              <a:rPr lang="es-419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Marco de Rendición de Cuentas Multisectorial – Nivel Nacional*</a:t>
            </a:r>
            <a:endParaRPr lang="es-419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63FD4-A496-4E04-80DC-19545F18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81201"/>
            <a:ext cx="7886700" cy="41957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s-419" dirty="0"/>
              <a:t>Revisión periódica (ej. anual) de las acciones de TB a través de un mecanismo de revisión nacional (ej. comisión interministerial) con:</a:t>
            </a:r>
          </a:p>
          <a:p>
            <a:pPr lvl="1">
              <a:lnSpc>
                <a:spcPct val="110000"/>
              </a:lnSpc>
            </a:pPr>
            <a:r>
              <a:rPr lang="es-419" dirty="0"/>
              <a:t>Liderazgo de alto nivel, preferiblemente bajo la dirección del jefe de estado o de gobierno, especialmente en países de alta carga. </a:t>
            </a:r>
          </a:p>
          <a:p>
            <a:pPr lvl="1">
              <a:lnSpc>
                <a:spcPct val="110000"/>
              </a:lnSpc>
            </a:pPr>
            <a:r>
              <a:rPr lang="es-419" dirty="0"/>
              <a:t>Una perspectiva multisectorial.</a:t>
            </a:r>
          </a:p>
          <a:p>
            <a:pPr lvl="1">
              <a:lnSpc>
                <a:spcPct val="110000"/>
              </a:lnSpc>
            </a:pPr>
            <a:r>
              <a:rPr lang="es-419" dirty="0"/>
              <a:t>Involucramiento de socios claves, incluyendo la sociedad civil y comunidades afectadas por TB, gobiernos locales, sector privado, universidades, institutos de investigación, asociaciones profesionales y otros constituyentes que se consideren apropiados.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s-419" dirty="0"/>
              <a:t>Visitas periódicas de monitoreo del PNT que incluya a expertos independientes.</a:t>
            </a:r>
          </a:p>
          <a:p>
            <a:pPr>
              <a:lnSpc>
                <a:spcPct val="150000"/>
              </a:lnSpc>
            </a:pPr>
            <a:r>
              <a:rPr lang="es-419" dirty="0"/>
              <a:t>Otro tipo de evaluaciones.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91E3-87A2-4AEF-ACD9-98B4BE4C9BE1}"/>
              </a:ext>
            </a:extLst>
          </p:cNvPr>
          <p:cNvSpPr/>
          <p:nvPr/>
        </p:nvSpPr>
        <p:spPr>
          <a:xfrm>
            <a:off x="2268085" y="1335118"/>
            <a:ext cx="7866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419" sz="2800" b="1" dirty="0">
                <a:solidFill>
                  <a:srgbClr val="00B050"/>
                </a:solidFill>
              </a:rPr>
              <a:t>Revisión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7BA85-2647-4B15-BE85-656ED262E749}"/>
              </a:ext>
            </a:extLst>
          </p:cNvPr>
          <p:cNvSpPr txBox="1"/>
          <p:nvPr/>
        </p:nvSpPr>
        <p:spPr>
          <a:xfrm>
            <a:off x="3429000" y="6400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s-419" dirty="0"/>
              <a:t>A ser adaptados a nivel nacional, </a:t>
            </a:r>
            <a:r>
              <a:rPr lang="es-419" dirty="0" err="1"/>
              <a:t>sub-nacional</a:t>
            </a:r>
            <a:r>
              <a:rPr lang="es-419" dirty="0"/>
              <a:t> o local </a:t>
            </a:r>
          </a:p>
        </p:txBody>
      </p:sp>
    </p:spTree>
    <p:extLst>
      <p:ext uri="{BB962C8B-B14F-4D97-AF65-F5344CB8AC3E}">
        <p14:creationId xmlns:p14="http://schemas.microsoft.com/office/powerpoint/2010/main" val="19118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2689F0-2069-426A-A30E-FCD31CF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4074"/>
          </a:xfrm>
        </p:spPr>
        <p:txBody>
          <a:bodyPr>
            <a:noAutofit/>
          </a:bodyPr>
          <a:lstStyle/>
          <a:p>
            <a:pPr algn="ctr"/>
            <a:r>
              <a:rPr lang="es-419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Marco de Rendición de Cuentas Multisectorial</a:t>
            </a:r>
            <a:endParaRPr lang="es-419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63FD4-A496-4E04-80DC-19545F18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81201"/>
            <a:ext cx="7886700" cy="4195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419" dirty="0"/>
              <a:t>Desarrollar una línea de base de los componentes actuales del Marco de Rendiciones de Cuentas, a través de visitas de monitoreo  y consultas nacionales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s-419" dirty="0"/>
              <a:t>Adaptación</a:t>
            </a:r>
            <a:r>
              <a:rPr lang="en-US" dirty="0"/>
              <a:t> del </a:t>
            </a:r>
            <a:r>
              <a:rPr lang="es-ES" dirty="0"/>
              <a:t>Marco de Rendiciones de Cuentas de TB y formalizarlo.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s-419" dirty="0"/>
              <a:t>Definición de resultados específicos y cronograma  para establecer o fortalecer elementos del marco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endParaRPr lang="es-41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91E3-87A2-4AEF-ACD9-98B4BE4C9BE1}"/>
              </a:ext>
            </a:extLst>
          </p:cNvPr>
          <p:cNvSpPr/>
          <p:nvPr/>
        </p:nvSpPr>
        <p:spPr>
          <a:xfrm>
            <a:off x="2268085" y="1335118"/>
            <a:ext cx="7866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419" sz="2800" b="1" dirty="0">
                <a:solidFill>
                  <a:srgbClr val="00B050"/>
                </a:solidFill>
              </a:rPr>
              <a:t>Próximos Pasos a Nivel Nacional – 2019-2020</a:t>
            </a:r>
          </a:p>
        </p:txBody>
      </p:sp>
    </p:spTree>
    <p:extLst>
      <p:ext uri="{BB962C8B-B14F-4D97-AF65-F5344CB8AC3E}">
        <p14:creationId xmlns:p14="http://schemas.microsoft.com/office/powerpoint/2010/main" val="25020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err="1" smtClean="0"/>
              <a:t>Introduccion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El segundo pilar de la Estrategia Fin de la TB incluye un componente de participación de las comunidades y la sociedad civil.</a:t>
            </a:r>
          </a:p>
          <a:p>
            <a:r>
              <a:rPr lang="es-419" dirty="0" smtClean="0"/>
              <a:t>Con el animo de acelerar la implementación de este componente la OPS/OMS impulsa la adopción del enfoque ENGAGE-TB.</a:t>
            </a:r>
          </a:p>
          <a:p>
            <a:r>
              <a:rPr lang="es-419" dirty="0" smtClean="0"/>
              <a:t>Existe ya esfuerzos para la adopción de este enfoque con socios regionales.</a:t>
            </a:r>
          </a:p>
          <a:p>
            <a:r>
              <a:rPr lang="es-419" dirty="0" smtClean="0"/>
              <a:t>El taller de lima oct.19  brinda la oportunidad para darlo a conocer en detalle, adquirir habilidades para implementarlo y formar un grupo de profesionales que lo pueda poner en practica en países seleccionados de las Américas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3767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 noChangeArrowheads="1"/>
          </p:cNvSpPr>
          <p:nvPr>
            <p:ph type="title"/>
          </p:nvPr>
        </p:nvSpPr>
        <p:spPr>
          <a:xfrm>
            <a:off x="1913240" y="649373"/>
            <a:ext cx="8365522" cy="1053969"/>
          </a:xfrm>
        </p:spPr>
        <p:txBody>
          <a:bodyPr>
            <a:normAutofit fontScale="90000"/>
          </a:bodyPr>
          <a:lstStyle/>
          <a:p>
            <a:r>
              <a:rPr lang="en-US" altLang="es-SV" b="1" smtClean="0"/>
              <a:t>ENGAGE-TB: </a:t>
            </a:r>
            <a:r>
              <a:rPr lang="en-US" altLang="es-SV" b="1" smtClean="0">
                <a:solidFill>
                  <a:srgbClr val="C00000"/>
                </a:solidFill>
              </a:rPr>
              <a:t>gaps in recording and reporting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0969" y="2486620"/>
            <a:ext cx="2953130" cy="42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80000"/>
              </a:spcBef>
              <a:buClr>
                <a:srgbClr val="1E7FB8"/>
              </a:buClr>
              <a:buFont typeface="Wingdings" panose="05000000000000000000" pitchFamily="2" charset="2"/>
              <a:buChar char="l"/>
              <a:defRPr/>
            </a:pPr>
            <a:endParaRPr lang="en-US" sz="2307"/>
          </a:p>
        </p:txBody>
      </p:sp>
      <p:pic>
        <p:nvPicPr>
          <p:cNvPr id="1116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6" t="19519" r="14549" b="10678"/>
          <a:stretch>
            <a:fillRect/>
          </a:stretch>
        </p:blipFill>
        <p:spPr bwMode="auto">
          <a:xfrm>
            <a:off x="1822529" y="2119458"/>
            <a:ext cx="8516706" cy="43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1" name="Group 19"/>
          <p:cNvGrpSpPr>
            <a:grpSpLocks/>
          </p:cNvGrpSpPr>
          <p:nvPr/>
        </p:nvGrpSpPr>
        <p:grpSpPr bwMode="auto">
          <a:xfrm>
            <a:off x="1246590" y="6297899"/>
            <a:ext cx="9737698" cy="587458"/>
            <a:chOff x="0" y="6239537"/>
            <a:chExt cx="9212088" cy="618462"/>
          </a:xfrm>
        </p:grpSpPr>
        <p:pic>
          <p:nvPicPr>
            <p:cNvPr id="11162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" r="16685"/>
            <a:stretch>
              <a:fillRect/>
            </a:stretch>
          </p:blipFill>
          <p:spPr bwMode="auto">
            <a:xfrm>
              <a:off x="107263" y="6239538"/>
              <a:ext cx="9104825" cy="618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Pentagon 21">
              <a:extLst>
                <a:ext uri="{FF2B5EF4-FFF2-40B4-BE49-F238E27FC236}">
                  <a16:creationId xmlns:a16="http://schemas.microsoft.com/office/drawing/2014/main" id="{CC1E2AB9-67CB-4F63-940C-74D9D99EC964}"/>
                </a:ext>
              </a:extLst>
            </p:cNvPr>
            <p:cNvSpPr/>
            <p:nvPr/>
          </p:nvSpPr>
          <p:spPr>
            <a:xfrm>
              <a:off x="0" y="6239537"/>
              <a:ext cx="6299853" cy="618462"/>
            </a:xfrm>
            <a:prstGeom prst="homePlate">
              <a:avLst/>
            </a:prstGeom>
            <a:solidFill>
              <a:srgbClr val="009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900">
                  <a:solidFill>
                    <a:srgbClr val="0000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900">
                  <a:solidFill>
                    <a:srgbClr val="0000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900">
                  <a:solidFill>
                    <a:srgbClr val="00006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900">
                  <a:solidFill>
                    <a:srgbClr val="0000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900">
                  <a:solidFill>
                    <a:srgbClr val="00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80000"/>
                </a:spcBef>
                <a:spcAft>
                  <a:spcPct val="0"/>
                </a:spcAft>
                <a:buClr>
                  <a:srgbClr val="1E7FB8"/>
                </a:buClr>
                <a:buFont typeface="Wingdings" pitchFamily="2" charset="2"/>
                <a:buChar char="l"/>
                <a:defRPr sz="2900">
                  <a:solidFill>
                    <a:srgbClr val="00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80000"/>
                </a:spcBef>
                <a:spcAft>
                  <a:spcPct val="0"/>
                </a:spcAft>
                <a:buClr>
                  <a:srgbClr val="1E7FB8"/>
                </a:buClr>
                <a:buFont typeface="Wingdings" pitchFamily="2" charset="2"/>
                <a:buChar char="l"/>
                <a:defRPr sz="2900">
                  <a:solidFill>
                    <a:srgbClr val="00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80000"/>
                </a:spcBef>
                <a:spcAft>
                  <a:spcPct val="0"/>
                </a:spcAft>
                <a:buClr>
                  <a:srgbClr val="1E7FB8"/>
                </a:buClr>
                <a:buFont typeface="Wingdings" pitchFamily="2" charset="2"/>
                <a:buChar char="l"/>
                <a:defRPr sz="2900">
                  <a:solidFill>
                    <a:srgbClr val="00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80000"/>
                </a:spcBef>
                <a:spcAft>
                  <a:spcPct val="0"/>
                </a:spcAft>
                <a:buClr>
                  <a:srgbClr val="1E7FB8"/>
                </a:buClr>
                <a:buFont typeface="Wingdings" pitchFamily="2" charset="2"/>
                <a:buChar char="l"/>
                <a:defRPr sz="2900">
                  <a:solidFill>
                    <a:srgbClr val="000066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1905">
                <a:solidFill>
                  <a:srgbClr val="FFFFFF"/>
                </a:solidFill>
              </a:endParaRPr>
            </a:p>
          </p:txBody>
        </p:sp>
        <p:pic>
          <p:nvPicPr>
            <p:cNvPr id="11162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1" t="6778" r="43935" b="-2"/>
            <a:stretch>
              <a:fillRect/>
            </a:stretch>
          </p:blipFill>
          <p:spPr bwMode="auto">
            <a:xfrm>
              <a:off x="6756143" y="6357001"/>
              <a:ext cx="1241497" cy="42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625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009" y="6257966"/>
              <a:ext cx="1774166" cy="52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6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24" y="6366209"/>
              <a:ext cx="1358968" cy="415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6471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Que haremos en El Salvador?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534674"/>
              </p:ext>
            </p:extLst>
          </p:nvPr>
        </p:nvGraphicFramePr>
        <p:xfrm>
          <a:off x="838204" y="970961"/>
          <a:ext cx="9906725" cy="5206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632">
                  <a:extLst>
                    <a:ext uri="{9D8B030D-6E8A-4147-A177-3AD203B41FA5}">
                      <a16:colId xmlns:a16="http://schemas.microsoft.com/office/drawing/2014/main" val="693645906"/>
                    </a:ext>
                  </a:extLst>
                </a:gridCol>
                <a:gridCol w="1205423">
                  <a:extLst>
                    <a:ext uri="{9D8B030D-6E8A-4147-A177-3AD203B41FA5}">
                      <a16:colId xmlns:a16="http://schemas.microsoft.com/office/drawing/2014/main" val="2689065374"/>
                    </a:ext>
                  </a:extLst>
                </a:gridCol>
                <a:gridCol w="1438182">
                  <a:extLst>
                    <a:ext uri="{9D8B030D-6E8A-4147-A177-3AD203B41FA5}">
                      <a16:colId xmlns:a16="http://schemas.microsoft.com/office/drawing/2014/main" val="151389966"/>
                    </a:ext>
                  </a:extLst>
                </a:gridCol>
                <a:gridCol w="1233296">
                  <a:extLst>
                    <a:ext uri="{9D8B030D-6E8A-4147-A177-3AD203B41FA5}">
                      <a16:colId xmlns:a16="http://schemas.microsoft.com/office/drawing/2014/main" val="4137711604"/>
                    </a:ext>
                  </a:extLst>
                </a:gridCol>
                <a:gridCol w="244342">
                  <a:extLst>
                    <a:ext uri="{9D8B030D-6E8A-4147-A177-3AD203B41FA5}">
                      <a16:colId xmlns:a16="http://schemas.microsoft.com/office/drawing/2014/main" val="75636182"/>
                    </a:ext>
                  </a:extLst>
                </a:gridCol>
                <a:gridCol w="244342">
                  <a:extLst>
                    <a:ext uri="{9D8B030D-6E8A-4147-A177-3AD203B41FA5}">
                      <a16:colId xmlns:a16="http://schemas.microsoft.com/office/drawing/2014/main" val="168251331"/>
                    </a:ext>
                  </a:extLst>
                </a:gridCol>
                <a:gridCol w="249772">
                  <a:extLst>
                    <a:ext uri="{9D8B030D-6E8A-4147-A177-3AD203B41FA5}">
                      <a16:colId xmlns:a16="http://schemas.microsoft.com/office/drawing/2014/main" val="2646375657"/>
                    </a:ext>
                  </a:extLst>
                </a:gridCol>
                <a:gridCol w="249772">
                  <a:extLst>
                    <a:ext uri="{9D8B030D-6E8A-4147-A177-3AD203B41FA5}">
                      <a16:colId xmlns:a16="http://schemas.microsoft.com/office/drawing/2014/main" val="878473193"/>
                    </a:ext>
                  </a:extLst>
                </a:gridCol>
                <a:gridCol w="244342">
                  <a:extLst>
                    <a:ext uri="{9D8B030D-6E8A-4147-A177-3AD203B41FA5}">
                      <a16:colId xmlns:a16="http://schemas.microsoft.com/office/drawing/2014/main" val="933792980"/>
                    </a:ext>
                  </a:extLst>
                </a:gridCol>
                <a:gridCol w="244342">
                  <a:extLst>
                    <a:ext uri="{9D8B030D-6E8A-4147-A177-3AD203B41FA5}">
                      <a16:colId xmlns:a16="http://schemas.microsoft.com/office/drawing/2014/main" val="2511505605"/>
                    </a:ext>
                  </a:extLst>
                </a:gridCol>
                <a:gridCol w="244342">
                  <a:extLst>
                    <a:ext uri="{9D8B030D-6E8A-4147-A177-3AD203B41FA5}">
                      <a16:colId xmlns:a16="http://schemas.microsoft.com/office/drawing/2014/main" val="3789954819"/>
                    </a:ext>
                  </a:extLst>
                </a:gridCol>
                <a:gridCol w="244342">
                  <a:extLst>
                    <a:ext uri="{9D8B030D-6E8A-4147-A177-3AD203B41FA5}">
                      <a16:colId xmlns:a16="http://schemas.microsoft.com/office/drawing/2014/main" val="2081838841"/>
                    </a:ext>
                  </a:extLst>
                </a:gridCol>
                <a:gridCol w="244342">
                  <a:extLst>
                    <a:ext uri="{9D8B030D-6E8A-4147-A177-3AD203B41FA5}">
                      <a16:colId xmlns:a16="http://schemas.microsoft.com/office/drawing/2014/main" val="1891158379"/>
                    </a:ext>
                  </a:extLst>
                </a:gridCol>
                <a:gridCol w="244342">
                  <a:extLst>
                    <a:ext uri="{9D8B030D-6E8A-4147-A177-3AD203B41FA5}">
                      <a16:colId xmlns:a16="http://schemas.microsoft.com/office/drawing/2014/main" val="3269277197"/>
                    </a:ext>
                  </a:extLst>
                </a:gridCol>
                <a:gridCol w="244342">
                  <a:extLst>
                    <a:ext uri="{9D8B030D-6E8A-4147-A177-3AD203B41FA5}">
                      <a16:colId xmlns:a16="http://schemas.microsoft.com/office/drawing/2014/main" val="3978986621"/>
                    </a:ext>
                  </a:extLst>
                </a:gridCol>
                <a:gridCol w="244342">
                  <a:extLst>
                    <a:ext uri="{9D8B030D-6E8A-4147-A177-3AD203B41FA5}">
                      <a16:colId xmlns:a16="http://schemas.microsoft.com/office/drawing/2014/main" val="1092760690"/>
                    </a:ext>
                  </a:extLst>
                </a:gridCol>
                <a:gridCol w="1009949">
                  <a:extLst>
                    <a:ext uri="{9D8B030D-6E8A-4147-A177-3AD203B41FA5}">
                      <a16:colId xmlns:a16="http://schemas.microsoft.com/office/drawing/2014/main" val="2350435275"/>
                    </a:ext>
                  </a:extLst>
                </a:gridCol>
                <a:gridCol w="1099541">
                  <a:extLst>
                    <a:ext uri="{9D8B030D-6E8A-4147-A177-3AD203B41FA5}">
                      <a16:colId xmlns:a16="http://schemas.microsoft.com/office/drawing/2014/main" val="2685840908"/>
                    </a:ext>
                  </a:extLst>
                </a:gridCol>
                <a:gridCol w="716738">
                  <a:extLst>
                    <a:ext uri="{9D8B030D-6E8A-4147-A177-3AD203B41FA5}">
                      <a16:colId xmlns:a16="http://schemas.microsoft.com/office/drawing/2014/main" val="4183073706"/>
                    </a:ext>
                  </a:extLst>
                </a:gridCol>
              </a:tblGrid>
              <a:tr h="191416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s-SV" sz="1000" u="none" strike="noStrike">
                          <a:effectLst/>
                        </a:rPr>
                        <a:t>Ministerio de Salud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17887"/>
                  </a:ext>
                </a:extLst>
              </a:tr>
              <a:tr h="191416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s-SV" sz="1000" u="none" strike="noStrike">
                          <a:effectLst/>
                        </a:rPr>
                        <a:t>Programa Nacional de Tuberculosis y Enfermedades Respiratorias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13447"/>
                  </a:ext>
                </a:extLst>
              </a:tr>
              <a:tr h="268678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Cronograma de actividades para la participación de la sociedad civil en el control de la TB.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80473"/>
                  </a:ext>
                </a:extLst>
              </a:tr>
              <a:tr h="316592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>
                          <a:effectLst/>
                        </a:rPr>
                        <a:t>País: 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>
                          <a:effectLst/>
                        </a:rPr>
                        <a:t>El Salvador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960341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>
                          <a:effectLst/>
                        </a:rPr>
                        <a:t>Participantes: 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833665"/>
                  </a:ext>
                </a:extLst>
              </a:tr>
              <a:tr h="2322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No.</a:t>
                      </a:r>
                      <a:endParaRPr lang="es-S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Objetivo</a:t>
                      </a:r>
                      <a:endParaRPr lang="es-S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Actividad</a:t>
                      </a:r>
                      <a:endParaRPr lang="es-S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Descripción (situación actual, retos…)</a:t>
                      </a:r>
                      <a:endParaRPr lang="es-S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Cronograma</a:t>
                      </a:r>
                      <a:endParaRPr lang="es-S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Responsable</a:t>
                      </a:r>
                      <a:endParaRPr lang="es-S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Necesidades apoyo técnico</a:t>
                      </a:r>
                      <a:endParaRPr lang="es-S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Costo</a:t>
                      </a:r>
                      <a:br>
                        <a:rPr lang="es-SV" sz="1000" u="none" strike="noStrike">
                          <a:effectLst/>
                        </a:rPr>
                      </a:br>
                      <a:r>
                        <a:rPr lang="es-SV" sz="1000" u="none" strike="noStrike">
                          <a:effectLst/>
                        </a:rPr>
                        <a:t>$</a:t>
                      </a:r>
                      <a:endParaRPr lang="es-S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extLst>
                  <a:ext uri="{0D108BD9-81ED-4DB2-BD59-A6C34878D82A}">
                    <a16:rowId xmlns:a16="http://schemas.microsoft.com/office/drawing/2014/main" val="4131255041"/>
                  </a:ext>
                </a:extLst>
              </a:tr>
              <a:tr h="26200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D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F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M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M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J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J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S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107514"/>
                  </a:ext>
                </a:extLst>
              </a:tr>
              <a:tr h="95523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1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>
                          <a:effectLst/>
                        </a:rPr>
                        <a:t>Involucrar de forma sistemática y permanente a la sociedad civil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b="1" u="none" strike="noStrike" dirty="0">
                          <a:effectLst/>
                        </a:rPr>
                        <a:t>Convocar a través del MCP-ES a la sociedad civil a reunión con representantes del PNTYER</a:t>
                      </a:r>
                      <a:endParaRPr lang="es-SV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u="none" strike="noStrike">
                          <a:effectLst/>
                        </a:rPr>
                        <a:t>Hacer convocatoria formal a ONG y representantes de la socieda cívil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X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u="none" strike="noStrike">
                          <a:effectLst/>
                        </a:rPr>
                        <a:t>PNTYER y MCP-ES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u="none" strike="noStrike">
                          <a:effectLst/>
                        </a:rPr>
                        <a:t>Notas de convocatoria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extLst>
                  <a:ext uri="{0D108BD9-81ED-4DB2-BD59-A6C34878D82A}">
                    <a16:rowId xmlns:a16="http://schemas.microsoft.com/office/drawing/2014/main" val="106552246"/>
                  </a:ext>
                </a:extLst>
              </a:tr>
              <a:tr h="133732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u="none" strike="noStrike">
                          <a:effectLst/>
                        </a:rPr>
                        <a:t>Contar con mapa de actores de la sociedad cívil 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b="1" u="none" strike="noStrike" dirty="0">
                          <a:effectLst/>
                        </a:rPr>
                        <a:t>Desarrollo de consultoría para levantamiento de información sobre actores de la </a:t>
                      </a:r>
                      <a:r>
                        <a:rPr lang="es-SV" sz="1000" b="1" u="none" strike="noStrike" dirty="0" err="1">
                          <a:effectLst/>
                        </a:rPr>
                        <a:t>socieda</a:t>
                      </a:r>
                      <a:r>
                        <a:rPr lang="es-SV" sz="1000" b="1" u="none" strike="noStrike" dirty="0">
                          <a:effectLst/>
                        </a:rPr>
                        <a:t> civil (mapeo a nivel nacional)</a:t>
                      </a:r>
                      <a:endParaRPr lang="es-SV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u="none" strike="noStrike" dirty="0">
                          <a:effectLst/>
                        </a:rPr>
                        <a:t>Elaborar términos de referencia y realizar proceso de contratación de consultoría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X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X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000" u="none" strike="noStrike">
                          <a:effectLst/>
                        </a:rPr>
                        <a:t>PNTYER 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u="none" strike="noStrike">
                          <a:effectLst/>
                        </a:rPr>
                        <a:t>Apoyo de Socios en Salud para TDR y contratación de consultoría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extLst>
                  <a:ext uri="{0D108BD9-81ED-4DB2-BD59-A6C34878D82A}">
                    <a16:rowId xmlns:a16="http://schemas.microsoft.com/office/drawing/2014/main" val="2725053364"/>
                  </a:ext>
                </a:extLst>
              </a:tr>
              <a:tr h="11462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3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Contar con la mayoría de actores de la sociedad civil que tengan interés en trabajar en el control de la TB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b="1" u="none" strike="noStrike" dirty="0">
                          <a:effectLst/>
                        </a:rPr>
                        <a:t>Análisis de banco de actores de la sociedad civil que puedan desarrollar actividades de control de la TB</a:t>
                      </a:r>
                      <a:endParaRPr lang="es-SV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u="none" strike="noStrike">
                          <a:effectLst/>
                        </a:rPr>
                        <a:t>Vincular a todos los actores interesados en trabajar en el control de la TB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X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SV" sz="1000" u="none" strike="noStrike">
                          <a:effectLst/>
                        </a:rPr>
                        <a:t>PNTYER y socios en salud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>
                          <a:effectLst/>
                        </a:rPr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u="none" strike="noStrike" dirty="0">
                          <a:effectLst/>
                        </a:rPr>
                        <a:t> 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5" marR="7605" marT="7605" marB="0" anchor="b"/>
                </a:tc>
                <a:extLst>
                  <a:ext uri="{0D108BD9-81ED-4DB2-BD59-A6C34878D82A}">
                    <a16:rowId xmlns:a16="http://schemas.microsoft.com/office/drawing/2014/main" val="398046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1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0511"/>
            <a:ext cx="10515600" cy="433633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Que haremos en El Salvador </a:t>
            </a:r>
            <a:r>
              <a:rPr lang="es-SV" dirty="0" err="1" smtClean="0"/>
              <a:t>conti</a:t>
            </a:r>
            <a:r>
              <a:rPr lang="es-SV" dirty="0" smtClean="0"/>
              <a:t>…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956425"/>
              </p:ext>
            </p:extLst>
          </p:nvPr>
        </p:nvGraphicFramePr>
        <p:xfrm>
          <a:off x="725872" y="942679"/>
          <a:ext cx="10765397" cy="5269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33">
                  <a:extLst>
                    <a:ext uri="{9D8B030D-6E8A-4147-A177-3AD203B41FA5}">
                      <a16:colId xmlns:a16="http://schemas.microsoft.com/office/drawing/2014/main" val="4026070761"/>
                    </a:ext>
                  </a:extLst>
                </a:gridCol>
                <a:gridCol w="298952">
                  <a:extLst>
                    <a:ext uri="{9D8B030D-6E8A-4147-A177-3AD203B41FA5}">
                      <a16:colId xmlns:a16="http://schemas.microsoft.com/office/drawing/2014/main" val="2141725849"/>
                    </a:ext>
                  </a:extLst>
                </a:gridCol>
                <a:gridCol w="1382654">
                  <a:extLst>
                    <a:ext uri="{9D8B030D-6E8A-4147-A177-3AD203B41FA5}">
                      <a16:colId xmlns:a16="http://schemas.microsoft.com/office/drawing/2014/main" val="1697497773"/>
                    </a:ext>
                  </a:extLst>
                </a:gridCol>
                <a:gridCol w="1606663">
                  <a:extLst>
                    <a:ext uri="{9D8B030D-6E8A-4147-A177-3AD203B41FA5}">
                      <a16:colId xmlns:a16="http://schemas.microsoft.com/office/drawing/2014/main" val="2918309572"/>
                    </a:ext>
                  </a:extLst>
                </a:gridCol>
                <a:gridCol w="1564850">
                  <a:extLst>
                    <a:ext uri="{9D8B030D-6E8A-4147-A177-3AD203B41FA5}">
                      <a16:colId xmlns:a16="http://schemas.microsoft.com/office/drawing/2014/main" val="2188202386"/>
                    </a:ext>
                  </a:extLst>
                </a:gridCol>
                <a:gridCol w="179244">
                  <a:extLst>
                    <a:ext uri="{9D8B030D-6E8A-4147-A177-3AD203B41FA5}">
                      <a16:colId xmlns:a16="http://schemas.microsoft.com/office/drawing/2014/main" val="400232459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1918665681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1122436592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882933883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1247759090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1561384430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2831775944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648605103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1698362053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3527192424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2819731526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2060026942"/>
                    </a:ext>
                  </a:extLst>
                </a:gridCol>
                <a:gridCol w="1158440">
                  <a:extLst>
                    <a:ext uri="{9D8B030D-6E8A-4147-A177-3AD203B41FA5}">
                      <a16:colId xmlns:a16="http://schemas.microsoft.com/office/drawing/2014/main" val="4272033208"/>
                    </a:ext>
                  </a:extLst>
                </a:gridCol>
                <a:gridCol w="1261205">
                  <a:extLst>
                    <a:ext uri="{9D8B030D-6E8A-4147-A177-3AD203B41FA5}">
                      <a16:colId xmlns:a16="http://schemas.microsoft.com/office/drawing/2014/main" val="2150526827"/>
                    </a:ext>
                  </a:extLst>
                </a:gridCol>
              </a:tblGrid>
              <a:tr h="2496118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4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b="1" u="none" strike="noStrike" dirty="0" err="1">
                          <a:effectLst/>
                        </a:rPr>
                        <a:t>Trasnmitir</a:t>
                      </a:r>
                      <a:r>
                        <a:rPr lang="es-SV" sz="1100" b="1" u="none" strike="noStrike" dirty="0">
                          <a:effectLst/>
                        </a:rPr>
                        <a:t> información sobre </a:t>
                      </a:r>
                      <a:r>
                        <a:rPr lang="es-SV" sz="1100" b="1" u="none" strike="noStrike" dirty="0" err="1">
                          <a:effectLst/>
                        </a:rPr>
                        <a:t>Engage</a:t>
                      </a:r>
                      <a:r>
                        <a:rPr lang="es-SV" sz="1100" b="1" u="none" strike="noStrike" dirty="0">
                          <a:effectLst/>
                        </a:rPr>
                        <a:t> TB a representantes de las sociedad civil.</a:t>
                      </a:r>
                      <a:br>
                        <a:rPr lang="es-SV" sz="1100" b="1" u="none" strike="noStrike" dirty="0">
                          <a:effectLst/>
                        </a:rPr>
                      </a:br>
                      <a:r>
                        <a:rPr lang="es-SV" sz="1100" b="1" u="none" strike="noStrike" dirty="0">
                          <a:effectLst/>
                        </a:rPr>
                        <a:t>Obtener insumos para elaboración de Plan de acción ENGAGE TB </a:t>
                      </a:r>
                      <a:endParaRPr lang="es-S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b="1" u="none" strike="noStrike" dirty="0">
                          <a:effectLst/>
                        </a:rPr>
                        <a:t>Taller nacional con representantes de la sociedad civil y personal del PNTYER</a:t>
                      </a:r>
                      <a:endParaRPr lang="es-S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u="none" strike="noStrike">
                          <a:effectLst/>
                        </a:rPr>
                        <a:t>Convocar a diferentes actores de la sociedad civil (ONG, sector académico, sector religioso, organizaciones de base comunitaria, entre otros) 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X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u="none" strike="noStrike">
                          <a:effectLst/>
                        </a:rPr>
                        <a:t>Socios en salud, MCP-ES y PNTYER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u="none" strike="noStrike">
                          <a:effectLst/>
                        </a:rPr>
                        <a:t>Socios en salud y OPS realizarán el taller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extLst>
                  <a:ext uri="{0D108BD9-81ED-4DB2-BD59-A6C34878D82A}">
                    <a16:rowId xmlns:a16="http://schemas.microsoft.com/office/drawing/2014/main" val="224753198"/>
                  </a:ext>
                </a:extLst>
              </a:tr>
              <a:tr h="1386733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5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b="1" u="none" strike="noStrike" dirty="0">
                          <a:effectLst/>
                        </a:rPr>
                        <a:t>Contar con Plan nacional de participación de la sociedad civil para el control de la TB.</a:t>
                      </a:r>
                      <a:endParaRPr lang="es-S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b="1" u="none" strike="noStrike" dirty="0">
                          <a:effectLst/>
                        </a:rPr>
                        <a:t>Elaborar Plan nacional de participación de la sociedad civil para el control de la TB</a:t>
                      </a:r>
                      <a:endParaRPr lang="es-S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u="none" strike="noStrike">
                          <a:effectLst/>
                        </a:rPr>
                        <a:t>Organizar equipo para elaboración del Plan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X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X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X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u="none" strike="noStrike">
                          <a:effectLst/>
                        </a:rPr>
                        <a:t>Socios en salud, MCP-ES y PNTYER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extLst>
                  <a:ext uri="{0D108BD9-81ED-4DB2-BD59-A6C34878D82A}">
                    <a16:rowId xmlns:a16="http://schemas.microsoft.com/office/drawing/2014/main" val="820778908"/>
                  </a:ext>
                </a:extLst>
              </a:tr>
              <a:tr h="1386733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6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b="1" u="none" strike="noStrike" dirty="0">
                          <a:effectLst/>
                        </a:rPr>
                        <a:t>Socializar Plan nacional de participación de la sociedad civil para el control de la TB</a:t>
                      </a:r>
                      <a:endParaRPr lang="es-S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b="1" u="none" strike="noStrike" dirty="0">
                          <a:effectLst/>
                        </a:rPr>
                        <a:t>Desarrollar jornadas de socialización regionales</a:t>
                      </a:r>
                      <a:endParaRPr lang="es-S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u="none" strike="noStrike">
                          <a:effectLst/>
                        </a:rPr>
                        <a:t>En coordinación con las regiones de salud organizar las jornadas de socialización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X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X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effectLst/>
                        </a:rPr>
                        <a:t>X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u="none" strike="noStrike">
                          <a:effectLst/>
                        </a:rPr>
                        <a:t>Socios en salud, MCP-ES y PNTYER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SV" sz="1100" u="none" strike="noStrike" dirty="0">
                          <a:effectLst/>
                        </a:rPr>
                        <a:t>Se requerirá apoyo financiero de Socios en salud.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extLst>
                  <a:ext uri="{0D108BD9-81ED-4DB2-BD59-A6C34878D82A}">
                    <a16:rowId xmlns:a16="http://schemas.microsoft.com/office/drawing/2014/main" val="2049281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4" name="Group 3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524000" y="2"/>
          <a:ext cx="9144000" cy="6482597"/>
        </p:xfrm>
        <a:graphic>
          <a:graphicData uri="http://schemas.openxmlformats.org/drawingml/2006/table">
            <a:tbl>
              <a:tblPr/>
              <a:tblGrid>
                <a:gridCol w="1522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1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37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Integración de actividades comunitarias relacionadas con la TB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7F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13"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Tema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8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Actividades posibles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8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044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Prevención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Sensibilización; información, educación y comunicación (IEC); comunicación para el cambio de comportamiento (CCC); control de la infección; capacitación de los proveedores.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20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Detección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Campañas de cribado; rastreo de contactos; recolección y transporte de muestras de esputo; capacitación de los proveedores.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696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Derivación de casos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Vínculos con los dispensarios de salud; apoyo y facilitación para el transporte; acompañamiento; formularios de derivación; capacitación de los proveedores.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609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Apoyo al </a:t>
                      </a:r>
                    </a:p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tratamiento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Apoyo al domiciliario; asesoramiento para mejorar el cumplimiento terapéutico; reducción de la estigmatización; recuento de píldoras; atención y apoyo domiciliarios.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303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Apoyo social y a la mejora</a:t>
                      </a:r>
                    </a:p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de los medios de subsistencia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Transferencias de dinero; planes de seguro; apoyo nutricional y suplementación con nutrientes; programas de préstamos y ahorros voluntarios; potenciación de mercados inclusivos; capacitación de los proveedores; generación de ingresos.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177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Promoción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Medidas para garantizar la disponibilidad de suministros, equipo y servicios; capacitación de los proveedores; cuestiones relacionadas con la gobernanza y las políticas; colaboración con los líderes comunitarios.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3038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Reducción de la estigmatización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Grupos de teatro comunitario; testimonios; grupos de apoyo entre pacientes o entre pares; paladines comunitarios; sensibilización y capacitación a nivel de establecimientos de salud, ASC y líderes comunitarios.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4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77" name="Group 3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524000" y="2"/>
          <a:ext cx="9144000" cy="6774307"/>
        </p:xfrm>
        <a:graphic>
          <a:graphicData uri="http://schemas.openxmlformats.org/drawingml/2006/table">
            <a:tbl>
              <a:tblPr/>
              <a:tblGrid>
                <a:gridCol w="152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5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Integración de actividades comunitarias relacionadas con la TB 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3"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Tema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Actividades posibles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A4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935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Prevención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Sensibilización; actividades de información, educación y comunicación (IEC); campañas de comunicación para el cambio de comportamiento (CCC); intervenciones de control de la infección; capacitación de los proveedores.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489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Detección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Cribado; rastreo de contactos; recolección y transporte de muestras de esputo; capacitación de los proveedores.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489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Derivación de casos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Establecimiento de vínculos con los dispensarios de salud; apoyo y facilitación en relación con el transporte; acompañamiento al paciente; provisión de formularios de derivación; capacitación de los proveedores.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489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Tratamiento </a:t>
                      </a:r>
                    </a:p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tratamiento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Apoyo al domiciliario; asesoramiento para mejorar el cumplimiento terapéutico; reducción de la estigmatización; recuento de píldoras; atención y apoyo domiciliarios.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3991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Apoyo social y a la mejora </a:t>
                      </a:r>
                    </a:p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tratamiento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Transferencias de dinero; planes de seguro; apoyo nutricional y suplementación con nutrientes; programas de préstamos y ahorros voluntarios; potenciación de mercados inclusivos; capacitación de los proveedores; generación de ingresos.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2006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Promoción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Medidas para garantizar la disponibilidad de suministros, equipo y servicios; capacitación de los proveedores; cuestiones relacionadas con la gobernanza y las políticas; colaboración con los líderes comunitarios.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2006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Reducción de la estigmatización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127" charset="0"/>
                        <a:ea typeface="ＭＳ Ｐゴシック" pitchFamily="127" charset="-128"/>
                        <a:cs typeface="ＭＳ Ｐゴシック" pitchFamily="12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127" charset="0"/>
                          <a:ea typeface="ＭＳ Ｐゴシック" pitchFamily="127" charset="-128"/>
                          <a:cs typeface="ＭＳ Ｐゴシック" pitchFamily="127" charset="-128"/>
                        </a:rPr>
                        <a:t>Grupos de teatro comunitario; testimonios; grupos de apoyo entre pacientes o entre pares; paladines comunitarios; sensibilización y capacitación a nivel de establecimientos de salud, ASC y líderes comunitarios.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19675524">
            <a:off x="1755487" y="3403936"/>
            <a:ext cx="9374675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dirty="0">
                <a:solidFill>
                  <a:srgbClr val="E0870D"/>
                </a:solidFill>
                <a:latin typeface="Tahoma" pitchFamily="127" charset="0"/>
                <a:ea typeface="ＭＳ Ｐゴシック" pitchFamily="127" charset="-128"/>
                <a:cs typeface="ＭＳ Ｐゴシック" pitchFamily="127" charset="-128"/>
              </a:rPr>
              <a:t>La promoción y la reducción de la estigmatización son temas transversales</a:t>
            </a:r>
          </a:p>
        </p:txBody>
      </p:sp>
    </p:spTree>
    <p:extLst>
      <p:ext uri="{BB962C8B-B14F-4D97-AF65-F5344CB8AC3E}">
        <p14:creationId xmlns:p14="http://schemas.microsoft.com/office/powerpoint/2010/main" val="27949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3922"/>
          </a:xfrm>
        </p:spPr>
        <p:txBody>
          <a:bodyPr>
            <a:normAutofit fontScale="90000"/>
          </a:bodyPr>
          <a:lstStyle/>
          <a:p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7087"/>
            <a:ext cx="6306980" cy="310969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95" y="612110"/>
            <a:ext cx="4653846" cy="62458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5" y="3546779"/>
            <a:ext cx="6404918" cy="32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337"/>
          </a:xfrm>
        </p:spPr>
        <p:txBody>
          <a:bodyPr>
            <a:normAutofit fontScale="90000"/>
          </a:bodyPr>
          <a:lstStyle/>
          <a:p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9" y="474793"/>
            <a:ext cx="5934703" cy="315095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9" y="3429000"/>
            <a:ext cx="5934703" cy="35376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04" y="474793"/>
            <a:ext cx="4829665" cy="36222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72" y="4097042"/>
            <a:ext cx="4678836" cy="23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Introducción Continuación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s-ES" dirty="0" smtClean="0"/>
              <a:t>El taller es </a:t>
            </a:r>
            <a:r>
              <a:rPr lang="es-ES" dirty="0" err="1" smtClean="0"/>
              <a:t>ára</a:t>
            </a:r>
            <a:r>
              <a:rPr lang="es-ES" dirty="0" smtClean="0"/>
              <a:t> Brindar conocimientos y desarrollar habilidades y aptitudes para la implementación del enfoque ENGAGE-TB, en aspectos de:</a:t>
            </a:r>
          </a:p>
          <a:p>
            <a:pPr marL="74289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100" dirty="0" smtClean="0"/>
              <a:t>integración actividades comunitarias de TB en el trabajo de las ONG/OSC;</a:t>
            </a:r>
          </a:p>
          <a:p>
            <a:pPr marL="74289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100" dirty="0" smtClean="0"/>
              <a:t>promoción de la colaboración entre el PNT y las ONG/OSC;</a:t>
            </a:r>
          </a:p>
          <a:p>
            <a:pPr marL="74289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100" dirty="0" smtClean="0"/>
              <a:t>monitoreo de la participación comunitaria.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s-ES" dirty="0" smtClean="0"/>
              <a:t>Generar capacidades para brindar asesoría técnica en este tema.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1078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726121" y="923877"/>
          <a:ext cx="8884096" cy="58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2059927" y="549738"/>
            <a:ext cx="8072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2400" b="1" dirty="0">
                <a:solidFill>
                  <a:srgbClr val="00B050"/>
                </a:solidFill>
                <a:cs typeface="Arial" charset="0"/>
              </a:rPr>
              <a:t>Evolución de las estrategias mundiales para el control de la </a:t>
            </a:r>
            <a:r>
              <a:rPr lang="en-US" altLang="en-US" sz="2400" b="1" dirty="0">
                <a:solidFill>
                  <a:srgbClr val="00B050"/>
                </a:solidFill>
                <a:cs typeface="Arial" charset="0"/>
              </a:rPr>
              <a:t>TB</a:t>
            </a:r>
          </a:p>
        </p:txBody>
      </p:sp>
      <p:sp>
        <p:nvSpPr>
          <p:cNvPr id="14" name="Striped Right Arrow 13"/>
          <p:cNvSpPr/>
          <p:nvPr/>
        </p:nvSpPr>
        <p:spPr bwMode="auto">
          <a:xfrm>
            <a:off x="7392989" y="2336146"/>
            <a:ext cx="508994" cy="935038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Striped Right Arrow 14"/>
          <p:cNvSpPr/>
          <p:nvPr/>
        </p:nvSpPr>
        <p:spPr bwMode="auto">
          <a:xfrm>
            <a:off x="7297232" y="3586817"/>
            <a:ext cx="527556" cy="1223963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Striped Right Arrow 15"/>
          <p:cNvSpPr/>
          <p:nvPr/>
        </p:nvSpPr>
        <p:spPr bwMode="auto">
          <a:xfrm>
            <a:off x="7297231" y="5062826"/>
            <a:ext cx="604752" cy="720725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2725" y="1143817"/>
            <a:ext cx="6985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1994</a:t>
            </a:r>
            <a:endParaRPr lang="en-GB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839" y="1143816"/>
            <a:ext cx="58221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2006</a:t>
            </a:r>
            <a:endParaRPr lang="en-GB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6662" y="1143816"/>
            <a:ext cx="582612" cy="307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2015</a:t>
            </a:r>
            <a:endParaRPr lang="en-GB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AD473E-3E0D-4830-88A8-1A0DF4078F03}"/>
              </a:ext>
            </a:extLst>
          </p:cNvPr>
          <p:cNvGrpSpPr/>
          <p:nvPr/>
        </p:nvGrpSpPr>
        <p:grpSpPr>
          <a:xfrm>
            <a:off x="1942534" y="2373651"/>
            <a:ext cx="2785042" cy="3335037"/>
            <a:chOff x="418534" y="2373650"/>
            <a:chExt cx="2785042" cy="3335037"/>
          </a:xfrm>
        </p:grpSpPr>
        <p:sp>
          <p:nvSpPr>
            <p:cNvPr id="8" name="Bent Arrow 7"/>
            <p:cNvSpPr/>
            <p:nvPr/>
          </p:nvSpPr>
          <p:spPr bwMode="auto">
            <a:xfrm>
              <a:off x="2771776" y="2373650"/>
              <a:ext cx="431800" cy="3263599"/>
            </a:xfrm>
            <a:prstGeom prst="bentArrow">
              <a:avLst>
                <a:gd name="adj1" fmla="val 25000"/>
                <a:gd name="adj2" fmla="val 27189"/>
                <a:gd name="adj3" fmla="val 25000"/>
                <a:gd name="adj4" fmla="val 41394"/>
              </a:avLst>
            </a:prstGeom>
            <a:solidFill>
              <a:schemeClr val="accent5">
                <a:lumMod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b="1" i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18534" y="5637249"/>
              <a:ext cx="246221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6 Rectángulo">
            <a:extLst>
              <a:ext uri="{FF2B5EF4-FFF2-40B4-BE49-F238E27FC236}">
                <a16:creationId xmlns:a16="http://schemas.microsoft.com/office/drawing/2014/main" id="{08FDE8B0-6BF6-4EC8-8075-510EF6E081AC}"/>
              </a:ext>
            </a:extLst>
          </p:cNvPr>
          <p:cNvSpPr/>
          <p:nvPr/>
        </p:nvSpPr>
        <p:spPr>
          <a:xfrm>
            <a:off x="2424475" y="76201"/>
            <a:ext cx="73666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600" b="1" dirty="0">
                <a:solidFill>
                  <a:srgbClr val="0070C0"/>
                </a:solidFill>
                <a:latin typeface="Calibri"/>
                <a:cs typeface="Arial" charset="0"/>
              </a:rPr>
              <a:t>Marco Mundial para el Abordaje de la Tuberculosis  </a:t>
            </a:r>
          </a:p>
        </p:txBody>
      </p:sp>
    </p:spTree>
    <p:extLst>
      <p:ext uri="{BB962C8B-B14F-4D97-AF65-F5344CB8AC3E}">
        <p14:creationId xmlns:p14="http://schemas.microsoft.com/office/powerpoint/2010/main" val="4088743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4" grpId="0" animBg="1"/>
      <p:bldP spid="15" grpId="0" animBg="1"/>
      <p:bldP spid="16" grpId="0" animBg="1"/>
      <p:bldP spid="5" grpId="0" animBg="1"/>
      <p:bldP spid="10" grpId="0" animBg="1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0729" y="105273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 2: </a:t>
            </a:r>
            <a:r>
              <a:rPr lang="es-E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Políticas audaces y sistemas de apoyo</a:t>
            </a: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709867" y="222555"/>
            <a:ext cx="8724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Fin de la TB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D1D254-A60F-4DF7-AD9E-1809E8395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718" y="2133601"/>
            <a:ext cx="62769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4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7841" y="79356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Pilar 2: </a:t>
            </a:r>
            <a:r>
              <a:rPr lang="es-E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Políticas audaces y sistemas de apoyo</a:t>
            </a: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709867" y="222555"/>
            <a:ext cx="8724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Fin de la TB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D1D254-A60F-4DF7-AD9E-1809E8395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97096"/>
            <a:ext cx="3148846" cy="144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9F126C-3D0F-416A-94D7-EF4203EACD55}"/>
              </a:ext>
            </a:extLst>
          </p:cNvPr>
          <p:cNvSpPr txBox="1"/>
          <p:nvPr/>
        </p:nvSpPr>
        <p:spPr>
          <a:xfrm>
            <a:off x="5651556" y="4857690"/>
            <a:ext cx="502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>
                <a:solidFill>
                  <a:srgbClr val="00B050"/>
                </a:solidFill>
              </a:rPr>
              <a:t>Paso Clave para su implementación: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1DC1D-6CC6-4658-95F0-2527C1E93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423" y="5257801"/>
            <a:ext cx="4795259" cy="89130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DFAB78F-EE2E-41E4-A84E-86BAD9ADBBA4}"/>
              </a:ext>
            </a:extLst>
          </p:cNvPr>
          <p:cNvSpPr/>
          <p:nvPr/>
        </p:nvSpPr>
        <p:spPr>
          <a:xfrm rot="2207533">
            <a:off x="5167030" y="3392462"/>
            <a:ext cx="2895700" cy="91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/>
          </p:cNvSpPr>
          <p:nvPr/>
        </p:nvSpPr>
        <p:spPr bwMode="auto">
          <a:xfrm>
            <a:off x="1703022" y="1124523"/>
            <a:ext cx="8885307" cy="2880"/>
          </a:xfrm>
          <a:custGeom>
            <a:avLst/>
            <a:gdLst>
              <a:gd name="T0" fmla="*/ 0 w 5597"/>
              <a:gd name="T1" fmla="*/ 0 h 2"/>
              <a:gd name="T2" fmla="*/ 2147483647 w 5597"/>
              <a:gd name="T3" fmla="*/ 2147483647 h 2"/>
              <a:gd name="T4" fmla="*/ 0 60000 65536"/>
              <a:gd name="T5" fmla="*/ 0 60000 65536"/>
              <a:gd name="T6" fmla="*/ 0 w 5597"/>
              <a:gd name="T7" fmla="*/ 0 h 2"/>
              <a:gd name="T8" fmla="*/ 5597 w 5597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97" h="2">
                <a:moveTo>
                  <a:pt x="0" y="0"/>
                </a:moveTo>
                <a:lnTo>
                  <a:pt x="5597" y="2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80000"/>
              </a:spcBef>
              <a:buClr>
                <a:srgbClr val="1E7FB8"/>
              </a:buClr>
              <a:buFont typeface="Wingdings" panose="05000000000000000000" pitchFamily="2" charset="2"/>
              <a:buChar char="l"/>
              <a:defRPr/>
            </a:pPr>
            <a:endParaRPr lang="en-GB" sz="2900">
              <a:solidFill>
                <a:prstClr val="black"/>
              </a:solidFill>
            </a:endParaRPr>
          </a:p>
        </p:txBody>
      </p:sp>
      <p:pic>
        <p:nvPicPr>
          <p:cNvPr id="10547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43" y="6453403"/>
            <a:ext cx="1251229" cy="35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24481" y="120948"/>
            <a:ext cx="914304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914179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14179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914179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914179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914179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00736" algn="ctr" defTabSz="914179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801472" algn="ctr" defTabSz="914179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202207" algn="ctr" defTabSz="914179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602943" algn="ctr" defTabSz="914179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914149">
              <a:defRPr/>
            </a:pPr>
            <a:r>
              <a:rPr lang="en-US" kern="0">
                <a:cs typeface="Arial"/>
              </a:rPr>
              <a:t>§</a:t>
            </a:r>
          </a:p>
        </p:txBody>
      </p:sp>
      <p:pic>
        <p:nvPicPr>
          <p:cNvPr id="105477" name="Picture 9" descr="D:\who work\ENGAGE-TB\Side strips\Blue_no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81" y="0"/>
            <a:ext cx="9143040" cy="122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2" descr="D:\who work\ENGAGE-TB\Side strips\EngageTB_web-13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69" y="1340500"/>
            <a:ext cx="6194230" cy="47126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479" name="Group 8"/>
          <p:cNvGrpSpPr>
            <a:grpSpLocks/>
          </p:cNvGrpSpPr>
          <p:nvPr/>
        </p:nvGrpSpPr>
        <p:grpSpPr bwMode="auto">
          <a:xfrm>
            <a:off x="1246589" y="6279181"/>
            <a:ext cx="9698822" cy="586018"/>
            <a:chOff x="0" y="6239537"/>
            <a:chExt cx="9212088" cy="618462"/>
          </a:xfrm>
        </p:grpSpPr>
        <p:pic>
          <p:nvPicPr>
            <p:cNvPr id="10548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" r="16685"/>
            <a:stretch>
              <a:fillRect/>
            </a:stretch>
          </p:blipFill>
          <p:spPr bwMode="auto">
            <a:xfrm>
              <a:off x="107263" y="6239538"/>
              <a:ext cx="9104825" cy="618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Pentagon 21">
              <a:extLst>
                <a:ext uri="{FF2B5EF4-FFF2-40B4-BE49-F238E27FC236}">
                  <a16:creationId xmlns:a16="http://schemas.microsoft.com/office/drawing/2014/main" id="{5C4B6976-7421-498E-A38A-01B99F43CFE9}"/>
                </a:ext>
              </a:extLst>
            </p:cNvPr>
            <p:cNvSpPr/>
            <p:nvPr/>
          </p:nvSpPr>
          <p:spPr>
            <a:xfrm>
              <a:off x="0" y="6239537"/>
              <a:ext cx="6300489" cy="618462"/>
            </a:xfrm>
            <a:prstGeom prst="homePlate">
              <a:avLst/>
            </a:prstGeom>
            <a:solidFill>
              <a:srgbClr val="009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1E7FB8"/>
                </a:buClr>
                <a:buFont typeface="Wingdings" panose="05000000000000000000" pitchFamily="2" charset="2"/>
                <a:buChar char="l"/>
                <a:defRPr/>
              </a:pPr>
              <a:endParaRPr lang="en-GB" sz="2900">
                <a:solidFill>
                  <a:srgbClr val="FFFFFF"/>
                </a:solidFill>
              </a:endParaRPr>
            </a:p>
          </p:txBody>
        </p:sp>
        <p:pic>
          <p:nvPicPr>
            <p:cNvPr id="105482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1" t="6778" r="43935" b="-2"/>
            <a:stretch>
              <a:fillRect/>
            </a:stretch>
          </p:blipFill>
          <p:spPr bwMode="auto">
            <a:xfrm>
              <a:off x="6756143" y="6357001"/>
              <a:ext cx="1241497" cy="42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83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009" y="6257966"/>
              <a:ext cx="1774166" cy="52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84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24" y="6366209"/>
              <a:ext cx="1358968" cy="415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09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89A28A7-F32B-4955-9045-C55296C3CC3C}"/>
              </a:ext>
            </a:extLst>
          </p:cNvPr>
          <p:cNvSpPr/>
          <p:nvPr/>
        </p:nvSpPr>
        <p:spPr>
          <a:xfrm>
            <a:off x="1630664" y="199094"/>
            <a:ext cx="8884937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00B050"/>
                </a:solidFill>
                <a:latin typeface="Calibri"/>
                <a:cs typeface="Arial" charset="0"/>
              </a:rPr>
              <a:t>Indicadores mundiales de alto nivel de la estrategia Fin de la TB - metas e hitos para las Américas</a:t>
            </a:r>
            <a:endParaRPr lang="es-AR" sz="2800" b="1" dirty="0">
              <a:solidFill>
                <a:srgbClr val="00B050"/>
              </a:solidFill>
              <a:latin typeface="Calibri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D0FD8-F436-489E-A07D-F0E02E01B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79"/>
          <a:stretch/>
        </p:blipFill>
        <p:spPr>
          <a:xfrm>
            <a:off x="1919537" y="1352797"/>
            <a:ext cx="8489401" cy="4956524"/>
          </a:xfrm>
          <a:prstGeom prst="rect">
            <a:avLst/>
          </a:prstGeo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D5B4C60-749B-4B10-9C32-16DAB4AA1CE4}"/>
              </a:ext>
            </a:extLst>
          </p:cNvPr>
          <p:cNvSpPr txBox="1">
            <a:spLocks/>
          </p:cNvSpPr>
          <p:nvPr/>
        </p:nvSpPr>
        <p:spPr>
          <a:xfrm>
            <a:off x="7284737" y="6273726"/>
            <a:ext cx="3124200" cy="2889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defRPr/>
            </a:pPr>
            <a:r>
              <a:rPr lang="es-ES_tradnl" sz="1200" i="1" dirty="0">
                <a:solidFill>
                  <a:prstClr val="black"/>
                </a:solidFill>
              </a:rPr>
              <a:t>Fuente: </a:t>
            </a:r>
            <a:r>
              <a:rPr lang="es-ES" sz="1200" i="1" dirty="0">
                <a:solidFill>
                  <a:prstClr val="black"/>
                </a:solidFill>
              </a:rPr>
              <a:t>OPS. Tuberculosis en las Américas 2018</a:t>
            </a:r>
          </a:p>
        </p:txBody>
      </p:sp>
    </p:spTree>
    <p:extLst>
      <p:ext uri="{BB962C8B-B14F-4D97-AF65-F5344CB8AC3E}">
        <p14:creationId xmlns:p14="http://schemas.microsoft.com/office/powerpoint/2010/main" val="39654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B98C27D-E31D-484D-88E1-592DBC85A4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104" y="75744"/>
            <a:ext cx="3026508" cy="11124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D2689F0-2069-426A-A30E-FCD31CF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73" y="222686"/>
            <a:ext cx="5480055" cy="1112432"/>
          </a:xfrm>
        </p:spPr>
        <p:txBody>
          <a:bodyPr>
            <a:noAutofit/>
          </a:bodyPr>
          <a:lstStyle/>
          <a:p>
            <a:r>
              <a:rPr lang="es-419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Declaración Política de la Reunión de Alto Nivel de Naciones Unidas sobre TB</a:t>
            </a:r>
            <a:endParaRPr lang="es-419" sz="24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0745B4-DFBB-4492-80C4-9465A7F78311}"/>
              </a:ext>
            </a:extLst>
          </p:cNvPr>
          <p:cNvSpPr/>
          <p:nvPr/>
        </p:nvSpPr>
        <p:spPr>
          <a:xfrm>
            <a:off x="4156206" y="1358981"/>
            <a:ext cx="387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8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+mj-cs"/>
              </a:rPr>
              <a:t>Compromisos Claves</a:t>
            </a:r>
            <a:endParaRPr lang="es-419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91E3-87A2-4AEF-ACD9-98B4BE4C9BE1}"/>
              </a:ext>
            </a:extLst>
          </p:cNvPr>
          <p:cNvSpPr/>
          <p:nvPr/>
        </p:nvSpPr>
        <p:spPr>
          <a:xfrm>
            <a:off x="3733801" y="1986273"/>
            <a:ext cx="441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419" sz="2400" dirty="0">
                <a:solidFill>
                  <a:prstClr val="black"/>
                </a:solidFill>
              </a:rPr>
              <a:t>Brindar atención especial a los pobres y aquellos que son mas </a:t>
            </a:r>
            <a:r>
              <a:rPr lang="es-419" sz="2400" b="1" dirty="0">
                <a:solidFill>
                  <a:prstClr val="black"/>
                </a:solidFill>
              </a:rPr>
              <a:t>vulnerables</a:t>
            </a:r>
            <a:r>
              <a:rPr lang="es-419" sz="2400" dirty="0">
                <a:solidFill>
                  <a:prstClr val="black"/>
                </a:solidFill>
              </a:rPr>
              <a:t>, incluyendo niños, y proteger y promover </a:t>
            </a:r>
            <a:r>
              <a:rPr lang="es-419" sz="2400" b="1" dirty="0">
                <a:solidFill>
                  <a:prstClr val="black"/>
                </a:solidFill>
              </a:rPr>
              <a:t>la equidad y los derechos humanos</a:t>
            </a:r>
            <a:r>
              <a:rPr lang="es-419" sz="2400" dirty="0">
                <a:solidFill>
                  <a:prstClr val="black"/>
                </a:solidFill>
              </a:rPr>
              <a:t>, a través de la </a:t>
            </a:r>
            <a:r>
              <a:rPr lang="es-419" sz="2400" b="1" dirty="0">
                <a:solidFill>
                  <a:srgbClr val="00B050"/>
                </a:solidFill>
              </a:rPr>
              <a:t>participación comunitaria y los servicios basados en la comunidad</a:t>
            </a:r>
            <a:r>
              <a:rPr lang="es-419" sz="2400" dirty="0">
                <a:solidFill>
                  <a:srgbClr val="00B050"/>
                </a:solidFill>
              </a:rPr>
              <a:t>.</a:t>
            </a:r>
            <a:r>
              <a:rPr lang="es-419" sz="2400" b="1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EEF551-30AD-410A-B9A9-0DEADEEB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24" y="2286001"/>
            <a:ext cx="1655778" cy="216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01945B-BBE2-44D3-A39E-E7E9DBE7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84" y="4724400"/>
            <a:ext cx="3045012" cy="176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1C82E2-CB3F-4E9C-8A9D-A42A43FE85D9}"/>
              </a:ext>
            </a:extLst>
          </p:cNvPr>
          <p:cNvGrpSpPr/>
          <p:nvPr/>
        </p:nvGrpSpPr>
        <p:grpSpPr>
          <a:xfrm>
            <a:off x="8305800" y="2133601"/>
            <a:ext cx="2184408" cy="2427291"/>
            <a:chOff x="6477000" y="4139178"/>
            <a:chExt cx="2184408" cy="2312448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F37ABCD-B87C-47B9-9B3F-581DE5904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139178"/>
              <a:ext cx="2184408" cy="936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 descr="Image result for group of children">
              <a:extLst>
                <a:ext uri="{FF2B5EF4-FFF2-40B4-BE49-F238E27FC236}">
                  <a16:creationId xmlns:a16="http://schemas.microsoft.com/office/drawing/2014/main" id="{AE458281-14DA-47E3-A821-077CB618F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076004"/>
              <a:ext cx="2184408" cy="137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73B4C10-8677-4696-BE5F-336EAFBFB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961" y="4953001"/>
            <a:ext cx="2196684" cy="1439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B6E66A-E5D3-40B9-8F05-D7EA75778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4400" y="5402594"/>
            <a:ext cx="2188654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2085</Words>
  <Application>Microsoft Office PowerPoint</Application>
  <PresentationFormat>Panorámica</PresentationFormat>
  <Paragraphs>330</Paragraphs>
  <Slides>26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Batang</vt:lpstr>
      <vt:lpstr>Calibri</vt:lpstr>
      <vt:lpstr>Calibri Light</vt:lpstr>
      <vt:lpstr>Century Gothic</vt:lpstr>
      <vt:lpstr>Gill Sans MT</vt:lpstr>
      <vt:lpstr>Tahoma</vt:lpstr>
      <vt:lpstr>Trebuchet MS</vt:lpstr>
      <vt:lpstr>Wingdings</vt:lpstr>
      <vt:lpstr>Tema de Office</vt:lpstr>
      <vt:lpstr>Ministerio de salud PROGRAMA NACIONAL DE TUBERCULOSIS Y ENFERMEDADES RESPIRATORIAS</vt:lpstr>
      <vt:lpstr>Introduccion</vt:lpstr>
      <vt:lpstr>Introducción Continuación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Declaración Política de la Reunión de Alto Nivel de Naciones Unidas sobre TB</vt:lpstr>
      <vt:lpstr>Declaración Política de la Reunión de Alto Nivel de Naciones Unidas sobre TB</vt:lpstr>
      <vt:lpstr>Declaración Política de la Reunión de Alto Nivel de Naciones Unidas sobre TB</vt:lpstr>
      <vt:lpstr>Marco de Rendición de Cuentas Multisectorial</vt:lpstr>
      <vt:lpstr>Marco de Rendición de Cuentas Multisectorial</vt:lpstr>
      <vt:lpstr>Marco de Rendición de Cuentas Multisectorial</vt:lpstr>
      <vt:lpstr>Marco de Rendición de Cuentas Multisectorial – Nivel Nacional*</vt:lpstr>
      <vt:lpstr>Marco de Rendición de Cuentas Multisectorial – Nivel Nacional*</vt:lpstr>
      <vt:lpstr>Marco de Rendición de Cuentas Multisectorial – Nivel Nacional*</vt:lpstr>
      <vt:lpstr>Marco de Rendición de Cuentas Multisectorial – Nivel Nacional*</vt:lpstr>
      <vt:lpstr>Marco de Rendición de Cuentas Multisectorial</vt:lpstr>
      <vt:lpstr>ENGAGE-TB: gaps in recording and reporting</vt:lpstr>
      <vt:lpstr>Que haremos en El Salvador?</vt:lpstr>
      <vt:lpstr>Que haremos en El Salvador conti…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 TB PARA mcp</dc:title>
  <dc:creator>Usuario</dc:creator>
  <cp:lastModifiedBy>Usuario</cp:lastModifiedBy>
  <cp:revision>10</cp:revision>
  <dcterms:created xsi:type="dcterms:W3CDTF">2019-10-10T14:52:38Z</dcterms:created>
  <dcterms:modified xsi:type="dcterms:W3CDTF">2019-10-21T13:21:51Z</dcterms:modified>
</cp:coreProperties>
</file>